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78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7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4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64C71-DB98-9938-E16E-7E2E48C7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400" dirty="0"/>
              <a:t>Machine Learning Project: Breast Cancer Detection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9AA0F-AE87-5191-9965-820B9B2A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endParaRPr lang="en-IN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862C2A0F-9C17-C130-6A0E-A7490888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19" b="3032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39FB-46C6-2327-E1C0-684BF0AA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7837000" cy="883871"/>
          </a:xfrm>
        </p:spPr>
        <p:txBody>
          <a:bodyPr/>
          <a:lstStyle/>
          <a:p>
            <a:r>
              <a:rPr lang="en-US" dirty="0"/>
              <a:t>Random Forest: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B53A-3E63-FBB1-6E7C-99544ABE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05709"/>
            <a:ext cx="4478338" cy="438711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Grid Search:</a:t>
            </a:r>
          </a:p>
          <a:p>
            <a:pPr lvl="1"/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Best Parameters: {'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10,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150} Best Cross-Validation Score: 0.9203621601410182</a:t>
            </a:r>
          </a:p>
          <a:p>
            <a:r>
              <a:rPr lang="en-IN" sz="1800" dirty="0">
                <a:solidFill>
                  <a:srgbClr val="CCCCCC"/>
                </a:solidFill>
                <a:latin typeface="Consolas" panose="020B0609020204030204" pitchFamily="49" charset="0"/>
              </a:rPr>
              <a:t>Randomized Search:</a:t>
            </a:r>
          </a:p>
          <a:p>
            <a:pPr lvl="1"/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Randomized Search - Best Parameters: {'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150,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30} Randomized Search - Best Cross-Validation Score: 0.9182949628759148</a:t>
            </a:r>
            <a:endParaRPr lang="en-I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CCCCCC"/>
                </a:solidFill>
                <a:latin typeface="Consolas" panose="020B0609020204030204" pitchFamily="49" charset="0"/>
              </a:rPr>
              <a:t>Bayesian </a:t>
            </a:r>
          </a:p>
          <a:p>
            <a:pPr lvl="1"/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Bayesian Optimization - Best Parameters: {'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30,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144} Bayesian Optimization - Best Cross-Validation Score: 0.9141605683457081</a:t>
            </a:r>
            <a:endParaRPr lang="en-I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21E05-69C3-7CAD-55B5-F72D93E1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01" y="266884"/>
            <a:ext cx="3782505" cy="287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EF740-FCBE-3A2D-4BC6-4F114621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6925"/>
            <a:ext cx="5095874" cy="28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39FB-46C6-2327-E1C0-684BF0AA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7837000" cy="883871"/>
          </a:xfrm>
        </p:spPr>
        <p:txBody>
          <a:bodyPr/>
          <a:lstStyle/>
          <a:p>
            <a:r>
              <a:rPr lang="en-US" dirty="0"/>
              <a:t>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B53A-3E63-FBB1-6E7C-99544ABE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05709"/>
            <a:ext cx="4478338" cy="438711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Grid Search:</a:t>
            </a:r>
          </a:p>
          <a:p>
            <a:pPr lvl="1"/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Search - Best Parameters: {'C': 0.001, 'penalty': 'l2', 'solver': '</a:t>
            </a:r>
            <a:r>
              <a:rPr lang="en-US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'} Grid Search - Best Score: 0.8976283318198813</a:t>
            </a:r>
          </a:p>
          <a:p>
            <a:r>
              <a:rPr lang="en-IN" sz="2200" dirty="0">
                <a:solidFill>
                  <a:srgbClr val="CCCCCC"/>
                </a:solidFill>
                <a:latin typeface="Consolas" panose="020B0609020204030204" pitchFamily="49" charset="0"/>
              </a:rPr>
              <a:t>Randomized Search:</a:t>
            </a:r>
          </a:p>
          <a:p>
            <a:pPr lvl="1"/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Randomized Search - Best Parameters: {'solver': '</a:t>
            </a:r>
            <a:r>
              <a:rPr lang="en-US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', 'penalty': 'l2', 'C': 0.001} Randomized Search - Best Score: 0.8976283318198813</a:t>
            </a:r>
          </a:p>
          <a:p>
            <a:r>
              <a:rPr lang="en-IN" sz="2600" dirty="0">
                <a:solidFill>
                  <a:srgbClr val="CCCCCC"/>
                </a:solidFill>
                <a:latin typeface="Consolas" panose="020B0609020204030204" pitchFamily="49" charset="0"/>
              </a:rPr>
              <a:t>Bayesian </a:t>
            </a:r>
          </a:p>
          <a:p>
            <a:pPr lvl="1"/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Bayesian Optimization - Best Parameters: {'C': 10.748032925464157} Bayesian Optimization - Best Score: 0.8624859783131242</a:t>
            </a:r>
            <a:endParaRPr lang="en-IN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F4D41-595A-E17A-8FFF-99BBCDA5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65" y="0"/>
            <a:ext cx="3047828" cy="2440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DCF55-9737-A423-5D47-07A41215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65" y="4455432"/>
            <a:ext cx="2972848" cy="240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679CB8-B883-ED38-6B6E-17D3D40E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65" y="2433170"/>
            <a:ext cx="3640072" cy="20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7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39FB-46C6-2327-E1C0-684BF0AA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7837000" cy="883871"/>
          </a:xfrm>
        </p:spPr>
        <p:txBody>
          <a:bodyPr/>
          <a:lstStyle/>
          <a:p>
            <a:r>
              <a:rPr lang="en-US" dirty="0"/>
              <a:t>KNN: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99C40-622A-68B2-ADAA-04549422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96D45-6270-8740-1EDA-E4629C95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0" y="2156191"/>
            <a:ext cx="5039809" cy="2708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782BA-0B50-8879-CF91-A34E2985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29" y="117368"/>
            <a:ext cx="4134999" cy="3311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183A0-7925-B0A9-D370-5642BF4A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729" y="3510207"/>
            <a:ext cx="4134999" cy="3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223E-8584-75BD-328A-A810BB1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1CCE6-17C0-3E64-5579-14566894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439069"/>
            <a:ext cx="4959520" cy="39798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500AA-5094-F081-105B-0B46F3E0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439069"/>
            <a:ext cx="6126223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1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BE8A-8B08-77AF-2217-7CAC04E7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38360"/>
            <a:ext cx="11091600" cy="1332000"/>
          </a:xfrm>
        </p:spPr>
        <p:txBody>
          <a:bodyPr/>
          <a:lstStyle/>
          <a:p>
            <a:r>
              <a:rPr lang="en-IN" dirty="0"/>
              <a:t>CNN: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266D8-CFE2-7DC9-04FF-1D037B60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61" y="0"/>
            <a:ext cx="261976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2F967-0972-90CE-B068-FD04719866B6}"/>
              </a:ext>
            </a:extLst>
          </p:cNvPr>
          <p:cNvSpPr txBox="1"/>
          <p:nvPr/>
        </p:nvSpPr>
        <p:spPr>
          <a:xfrm rot="16200000">
            <a:off x="6324937" y="2895972"/>
            <a:ext cx="378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CNN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F02F2-49A7-E1E6-7683-B3A4B212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1972774"/>
            <a:ext cx="5210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1A3-83E8-DB27-8E39-A9B79094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2" y="172730"/>
            <a:ext cx="6725628" cy="891139"/>
          </a:xfrm>
        </p:spPr>
        <p:txBody>
          <a:bodyPr/>
          <a:lstStyle/>
          <a:p>
            <a:r>
              <a:rPr lang="en-IN" dirty="0"/>
              <a:t>Hierarchical Clustering: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1E577-BB06-668B-BA2D-1EAE8B7B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2" y="1063869"/>
            <a:ext cx="6342332" cy="53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3DE-BE46-0F42-F279-654C425F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2" y="1315453"/>
            <a:ext cx="8273620" cy="4777371"/>
          </a:xfrm>
        </p:spPr>
        <p:txBody>
          <a:bodyPr>
            <a:noAutofit/>
          </a:bodyPr>
          <a:lstStyle/>
          <a:p>
            <a:r>
              <a:rPr lang="en-US" sz="3600" dirty="0"/>
              <a:t>Objective: Develop a machine learning model to accurately detect breast cancer from mammogram image data.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Problem Domain: Breast cancer detection using machine learning techniques on image data. The goal is to classify images as benign or malignant.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659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C9F9B-4867-04BC-01BB-CBE47454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550" y="753365"/>
            <a:ext cx="8475590" cy="883630"/>
          </a:xfrm>
        </p:spPr>
        <p:txBody>
          <a:bodyPr wrap="square" anchor="t">
            <a:normAutofit fontScale="90000"/>
          </a:bodyPr>
          <a:lstStyle/>
          <a:p>
            <a:r>
              <a:rPr lang="en-IN" dirty="0"/>
              <a:t>Data Overview: The Original 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324D-8CD5-BD21-3E97-E5A9CEA7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endParaRPr lang="en-IN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C7F1E3-36D6-88E4-2188-A2177659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393" y="2086279"/>
            <a:ext cx="7172671" cy="302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1BC5D-39C2-3822-806C-86A57948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8" y="2380477"/>
            <a:ext cx="4051560" cy="22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A9B-18EA-9549-A23D-33BE8122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81" y="204967"/>
            <a:ext cx="11749717" cy="1030161"/>
          </a:xfrm>
        </p:spPr>
        <p:txBody>
          <a:bodyPr/>
          <a:lstStyle/>
          <a:p>
            <a:r>
              <a:rPr lang="en-US" dirty="0"/>
              <a:t>Resizing and Augmented Data: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28DF-FB74-3D42-5643-54F460EB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0" y="1773886"/>
            <a:ext cx="4066560" cy="384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1DC81-5995-92BF-2AD6-C1A5179CDE2C}"/>
              </a:ext>
            </a:extLst>
          </p:cNvPr>
          <p:cNvSpPr txBox="1"/>
          <p:nvPr/>
        </p:nvSpPr>
        <p:spPr>
          <a:xfrm>
            <a:off x="1797606" y="5595533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C9D98-D827-A52B-6352-60CEFFA5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24" y="1322314"/>
            <a:ext cx="2340900" cy="2395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E1E47-46BC-3768-AA26-B25A824C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82" y="1322314"/>
            <a:ext cx="2340900" cy="2395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AF0412-C573-1128-D6EC-8A8F1D614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574" y="3896569"/>
            <a:ext cx="2340900" cy="2395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4BC735-4EEB-4DC8-0F63-33127DE64A14}"/>
              </a:ext>
            </a:extLst>
          </p:cNvPr>
          <p:cNvSpPr txBox="1"/>
          <p:nvPr/>
        </p:nvSpPr>
        <p:spPr>
          <a:xfrm>
            <a:off x="6386082" y="6379735"/>
            <a:ext cx="263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Augmented with Noise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CC4F6-1A0D-BCCB-D6F9-0FADBEAD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60" y="2192401"/>
            <a:ext cx="535305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8FC223-8326-B3D8-5EB0-83098661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03" y="550799"/>
            <a:ext cx="10141194" cy="943893"/>
          </a:xfrm>
        </p:spPr>
        <p:txBody>
          <a:bodyPr>
            <a:normAutofit/>
          </a:bodyPr>
          <a:lstStyle/>
          <a:p>
            <a:r>
              <a:rPr lang="en-US" dirty="0"/>
              <a:t>Comparison Between PCA and ICA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3C26-9718-20B6-DB3A-4332FE827B97}"/>
              </a:ext>
            </a:extLst>
          </p:cNvPr>
          <p:cNvSpPr txBox="1"/>
          <p:nvPr/>
        </p:nvSpPr>
        <p:spPr>
          <a:xfrm>
            <a:off x="7086600" y="360259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works better than ICA in all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1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C76-4B41-FEBF-6DC4-D7B3DA10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6" y="1674689"/>
            <a:ext cx="5807301" cy="593726"/>
          </a:xfrm>
        </p:spPr>
        <p:txBody>
          <a:bodyPr>
            <a:normAutofit/>
          </a:bodyPr>
          <a:lstStyle/>
          <a:p>
            <a:r>
              <a:rPr lang="en-US" sz="2400" dirty="0"/>
              <a:t>The models we have used: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F294-5B85-6EF7-A235-395755BA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66" y="2268415"/>
            <a:ext cx="4146882" cy="38419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XGBOOST</a:t>
            </a:r>
          </a:p>
          <a:p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Classification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Convolutional Neural Network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Hierarchical Clustering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C96F1-8C13-680E-D97F-616EDDAD2809}"/>
              </a:ext>
            </a:extLst>
          </p:cNvPr>
          <p:cNvSpPr txBox="1">
            <a:spLocks/>
          </p:cNvSpPr>
          <p:nvPr/>
        </p:nvSpPr>
        <p:spPr>
          <a:xfrm>
            <a:off x="5194806" y="1674689"/>
            <a:ext cx="7260964" cy="75906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Hyper-Parameter Tuning Methods used: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F41075-CF82-2C1C-8B4C-DBE86FAFD9A3}"/>
              </a:ext>
            </a:extLst>
          </p:cNvPr>
          <p:cNvCxnSpPr/>
          <p:nvPr/>
        </p:nvCxnSpPr>
        <p:spPr>
          <a:xfrm>
            <a:off x="4809392" y="2118946"/>
            <a:ext cx="0" cy="4255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F2C91C-5FD4-A96C-EDF7-5F02285A31FE}"/>
              </a:ext>
            </a:extLst>
          </p:cNvPr>
          <p:cNvSpPr txBox="1">
            <a:spLocks/>
          </p:cNvSpPr>
          <p:nvPr/>
        </p:nvSpPr>
        <p:spPr>
          <a:xfrm>
            <a:off x="5316451" y="2118946"/>
            <a:ext cx="4146882" cy="384199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 Search</a:t>
            </a:r>
          </a:p>
          <a:p>
            <a:r>
              <a:rPr lang="en-US" dirty="0"/>
              <a:t>Bayesian Optimization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3178E-DBFF-1F22-B489-DFB6D2A2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06" y="4039943"/>
            <a:ext cx="543000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C70D-D992-E9E4-F308-A52AF809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373813" cy="841375"/>
          </a:xfrm>
        </p:spPr>
        <p:txBody>
          <a:bodyPr/>
          <a:lstStyle/>
          <a:p>
            <a:r>
              <a:rPr lang="en-US" dirty="0"/>
              <a:t>Xgboost – Best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43FB-E105-327D-212C-82CF3618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63" y="1560749"/>
            <a:ext cx="11091600" cy="4938476"/>
          </a:xfrm>
        </p:spPr>
        <p:txBody>
          <a:bodyPr>
            <a:normAutofit fontScale="85000" lnSpcReduction="10000"/>
          </a:bodyPr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Fitting 5 folds for each of 10 candidates, totalling 50 fits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RandomizedSearchCV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Best parameters: {'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150,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4,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0.2, 'gamma': 0.3,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0.8}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RandomizedSearchCV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Best cross-validation score: 0.910020832220501</a:t>
            </a: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Fitting 5 folds for each of 108 candidates, totalling 540 fits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Best parameters: {'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0.8, 'gamma': 0.2,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0.2,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4,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100}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 Best cross-validation score: 0.9131189573206561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Bayesian Optimization - Best parameters: {'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1.0, 'gamma': 0.014906365052275626,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0.23267643725728093,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8.0, '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174.9230034254178}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AC636-A3C7-0746-1991-D8DB8D880461}"/>
              </a:ext>
            </a:extLst>
          </p:cNvPr>
          <p:cNvSpPr txBox="1"/>
          <p:nvPr/>
        </p:nvSpPr>
        <p:spPr>
          <a:xfrm>
            <a:off x="7448550" y="64679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Best Algorithm: Bayesian Optimization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0156B-DAB2-C38D-9234-494FA86F1D54}"/>
              </a:ext>
            </a:extLst>
          </p:cNvPr>
          <p:cNvCxnSpPr/>
          <p:nvPr/>
        </p:nvCxnSpPr>
        <p:spPr>
          <a:xfrm>
            <a:off x="7210425" y="292100"/>
            <a:ext cx="0" cy="1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BA59-3946-03D0-3075-D9258A61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B769-1104-2570-2A24-0B85D90F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BFA79-011F-C4B3-AF0B-82579762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58949"/>
            <a:ext cx="5505450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9F88A-B47A-0DF1-603C-EA869232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62" y="1758948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E6DA-26B7-2561-2085-D8AC71E4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32" y="1358166"/>
            <a:ext cx="4068763" cy="751987"/>
          </a:xfrm>
        </p:spPr>
        <p:txBody>
          <a:bodyPr>
            <a:normAutofit/>
          </a:bodyPr>
          <a:lstStyle/>
          <a:p>
            <a:r>
              <a:rPr lang="en-US" sz="3600" dirty="0"/>
              <a:t>Predicted Outputs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1232-EAB3-CB42-9EE4-AC4EF32E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8" y="5225553"/>
            <a:ext cx="4287837" cy="851397"/>
          </a:xfrm>
        </p:spPr>
        <p:txBody>
          <a:bodyPr>
            <a:normAutofit/>
          </a:bodyPr>
          <a:lstStyle/>
          <a:p>
            <a:r>
              <a:rPr lang="en-US" sz="2000" dirty="0"/>
              <a:t>Threshold reduced to increase </a:t>
            </a:r>
            <a:r>
              <a:rPr lang="en-US" sz="2000" dirty="0" err="1"/>
              <a:t>FalsePositives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63AA-D7EE-5B29-F2C8-E88B58A9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2002515"/>
            <a:ext cx="5583237" cy="3101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25DAF-2D93-8BED-B013-D9EC819A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2515"/>
            <a:ext cx="5583237" cy="31017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C518C9B-EC8C-A745-6779-D24F8E279BE7}"/>
              </a:ext>
            </a:extLst>
          </p:cNvPr>
          <p:cNvSpPr txBox="1">
            <a:spLocks/>
          </p:cNvSpPr>
          <p:nvPr/>
        </p:nvSpPr>
        <p:spPr>
          <a:xfrm>
            <a:off x="6699616" y="1358167"/>
            <a:ext cx="4068763" cy="7519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Log Loss Curve</a:t>
            </a:r>
          </a:p>
        </p:txBody>
      </p:sp>
    </p:spTree>
    <p:extLst>
      <p:ext uri="{BB962C8B-B14F-4D97-AF65-F5344CB8AC3E}">
        <p14:creationId xmlns:p14="http://schemas.microsoft.com/office/powerpoint/2010/main" val="63107000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503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Consolas</vt:lpstr>
      <vt:lpstr>3DFloatVTI</vt:lpstr>
      <vt:lpstr>Machine Learning Project: Breast Cancer Detection</vt:lpstr>
      <vt:lpstr>Objective: Develop a machine learning model to accurately detect breast cancer from mammogram image data.  Problem Domain: Breast cancer detection using machine learning techniques on image data. The goal is to classify images as benign or malignant. </vt:lpstr>
      <vt:lpstr>Data Overview: The Original Data</vt:lpstr>
      <vt:lpstr>Resizing and Augmented Data:</vt:lpstr>
      <vt:lpstr>Comparison Between PCA and ICA</vt:lpstr>
      <vt:lpstr>The models we have used:</vt:lpstr>
      <vt:lpstr>Xgboost – Best Models</vt:lpstr>
      <vt:lpstr>Best Model:</vt:lpstr>
      <vt:lpstr>Predicted Outputs</vt:lpstr>
      <vt:lpstr>Random Forest:</vt:lpstr>
      <vt:lpstr>Logistic Regression:</vt:lpstr>
      <vt:lpstr>KNN:</vt:lpstr>
      <vt:lpstr>Naïve Bayes:</vt:lpstr>
      <vt:lpstr>CNN:</vt:lpstr>
      <vt:lpstr>Hierarchical Clustering: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Project: Breast Cancer Detection</dc:title>
  <dc:creator>Sanjay Balamurugan - [CB.EN.U4CSE21453]</dc:creator>
  <cp:lastModifiedBy>Sanjay Balamurugan - [CB.EN.U4CSE21453]</cp:lastModifiedBy>
  <cp:revision>3</cp:revision>
  <dcterms:created xsi:type="dcterms:W3CDTF">2023-12-05T17:49:40Z</dcterms:created>
  <dcterms:modified xsi:type="dcterms:W3CDTF">2023-12-06T04:05:43Z</dcterms:modified>
</cp:coreProperties>
</file>