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0"/>
  </p:notesMasterIdLst>
  <p:sldIdLst>
    <p:sldId id="256" r:id="rId2"/>
    <p:sldId id="257" r:id="rId3"/>
    <p:sldId id="258" r:id="rId4"/>
    <p:sldId id="260" r:id="rId5"/>
    <p:sldId id="261" r:id="rId6"/>
    <p:sldId id="268" r:id="rId7"/>
    <p:sldId id="269" r:id="rId8"/>
    <p:sldId id="270" r:id="rId9"/>
    <p:sldId id="271" r:id="rId10"/>
    <p:sldId id="272" r:id="rId11"/>
    <p:sldId id="273" r:id="rId12"/>
    <p:sldId id="274" r:id="rId13"/>
    <p:sldId id="262" r:id="rId14"/>
    <p:sldId id="267" r:id="rId15"/>
    <p:sldId id="266" r:id="rId16"/>
    <p:sldId id="263" r:id="rId17"/>
    <p:sldId id="264" r:id="rId18"/>
    <p:sldId id="26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20D21C-E59E-4D2F-85CC-74BD40D08C19}" type="datetimeFigureOut">
              <a:rPr lang="en-US" smtClean="0"/>
              <a:pPr/>
              <a:t>7/6/2023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AF2E3C-E969-47B3-8FA3-730470480B0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CAF2E3C-E969-47B3-8FA3-730470480B01}"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3AF3AD8F-58DA-4899-9E7B-30CF9C5F5CC7}" type="datetimeFigureOut">
              <a:rPr lang="en-US" smtClean="0"/>
              <a:pPr/>
              <a:t>7/6/2023</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ABC0F301-AAC9-408D-8910-DA4B800EBF1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F3AD8F-58DA-4899-9E7B-30CF9C5F5CC7}" type="datetimeFigureOut">
              <a:rPr lang="en-US" smtClean="0"/>
              <a:pPr/>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0F301-AAC9-408D-8910-DA4B800EBF1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F3AD8F-58DA-4899-9E7B-30CF9C5F5CC7}" type="datetimeFigureOut">
              <a:rPr lang="en-US" smtClean="0"/>
              <a:pPr/>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0F301-AAC9-408D-8910-DA4B800EBF1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3AF3AD8F-58DA-4899-9E7B-30CF9C5F5CC7}" type="datetimeFigureOut">
              <a:rPr lang="en-US" smtClean="0"/>
              <a:pPr/>
              <a:t>7/6/2023</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ABC0F301-AAC9-408D-8910-DA4B800EBF1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3AF3AD8F-58DA-4899-9E7B-30CF9C5F5CC7}" type="datetimeFigureOut">
              <a:rPr lang="en-US" smtClean="0"/>
              <a:pPr/>
              <a:t>7/6/2023</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ABC0F301-AAC9-408D-8910-DA4B800EBF1D}"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3AF3AD8F-58DA-4899-9E7B-30CF9C5F5CC7}" type="datetimeFigureOut">
              <a:rPr lang="en-US" smtClean="0"/>
              <a:pPr/>
              <a:t>7/6/2023</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ABC0F301-AAC9-408D-8910-DA4B800EBF1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3AF3AD8F-58DA-4899-9E7B-30CF9C5F5CC7}" type="datetimeFigureOut">
              <a:rPr lang="en-US" smtClean="0"/>
              <a:pPr/>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ABC0F301-AAC9-408D-8910-DA4B800EBF1D}"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3AF3AD8F-58DA-4899-9E7B-30CF9C5F5CC7}" type="datetimeFigureOut">
              <a:rPr lang="en-US" smtClean="0"/>
              <a:pPr/>
              <a:t>7/6/2023</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0F301-AAC9-408D-8910-DA4B800EBF1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AF3AD8F-58DA-4899-9E7B-30CF9C5F5CC7}" type="datetimeFigureOut">
              <a:rPr lang="en-US" smtClean="0"/>
              <a:pPr/>
              <a:t>7/6/2023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C0F301-AAC9-408D-8910-DA4B800EBF1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3AF3AD8F-58DA-4899-9E7B-30CF9C5F5CC7}" type="datetimeFigureOut">
              <a:rPr lang="en-US" smtClean="0"/>
              <a:pPr/>
              <a:t>7/6/2023</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C0F301-AAC9-408D-8910-DA4B800EBF1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3AF3AD8F-58DA-4899-9E7B-30CF9C5F5CC7}" type="datetimeFigureOut">
              <a:rPr lang="en-US" smtClean="0"/>
              <a:pPr/>
              <a:t>7/6/2023</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ABC0F301-AAC9-408D-8910-DA4B800EBF1D}"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3AF3AD8F-58DA-4899-9E7B-30CF9C5F5CC7}" type="datetimeFigureOut">
              <a:rPr lang="en-US" smtClean="0"/>
              <a:pPr/>
              <a:t>7/6/2023</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ABC0F301-AAC9-408D-8910-DA4B800EBF1D}"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ypdf2.readthedocs.io/en/3.0.0/" TargetMode="External"/><Relationship Id="rId2" Type="http://schemas.openxmlformats.org/officeDocument/2006/relationships/hyperlink" Target="https://docs.python.org/3/library/tkinter.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1"/>
            <a:ext cx="8686800" cy="6400800"/>
          </a:xfrm>
        </p:spPr>
        <p:txBody>
          <a:bodyPr>
            <a:normAutofit/>
          </a:bodyPr>
          <a:lstStyle/>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t>
            </a:r>
            <a:r>
              <a:rPr lang="en-US" sz="6000" b="1" dirty="0" smtClean="0">
                <a:latin typeface="Times New Roman" pitchFamily="18" charset="0"/>
                <a:cs typeface="Times New Roman" pitchFamily="18" charset="0"/>
              </a:rPr>
              <a:t>RESULT                                                                    A                  ANALYSIS</a:t>
            </a:r>
            <a:endParaRPr lang="en-US" sz="6000" b="1" dirty="0">
              <a:latin typeface="Times New Roman" pitchFamily="18" charset="0"/>
              <a:cs typeface="Times New Roman" pitchFamily="18" charset="0"/>
            </a:endParaRPr>
          </a:p>
        </p:txBody>
      </p:sp>
      <p:pic>
        <p:nvPicPr>
          <p:cNvPr id="4" name="Image 0" descr="preencoded.png"/>
          <p:cNvPicPr>
            <a:picLocks noChangeAspect="1"/>
          </p:cNvPicPr>
          <p:nvPr/>
        </p:nvPicPr>
        <p:blipFill>
          <a:blip r:embed="rId2"/>
          <a:stretch>
            <a:fillRect/>
          </a:stretch>
        </p:blipFill>
        <p:spPr>
          <a:xfrm>
            <a:off x="0" y="0"/>
            <a:ext cx="3886200"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elect_location_to_save_file.png"/>
          <p:cNvPicPr>
            <a:picLocks noGrp="1" noChangeAspect="1"/>
          </p:cNvPicPr>
          <p:nvPr>
            <p:ph idx="1"/>
          </p:nvPr>
        </p:nvPicPr>
        <p:blipFill>
          <a:blip r:embed="rId2"/>
          <a:stretch>
            <a:fillRect/>
          </a:stretch>
        </p:blipFill>
        <p:spPr>
          <a:xfrm>
            <a:off x="1711023" y="609600"/>
            <a:ext cx="5874353" cy="5470525"/>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ile_Export_Sucessful.png"/>
          <p:cNvPicPr>
            <a:picLocks noGrp="1" noChangeAspect="1"/>
          </p:cNvPicPr>
          <p:nvPr>
            <p:ph idx="1"/>
          </p:nvPr>
        </p:nvPicPr>
        <p:blipFill>
          <a:blip r:embed="rId2"/>
          <a:stretch>
            <a:fillRect/>
          </a:stretch>
        </p:blipFill>
        <p:spPr>
          <a:xfrm>
            <a:off x="2587977" y="609600"/>
            <a:ext cx="4120445" cy="5470525"/>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aved_file_with_many_excel_sheets_at_desired_location.png"/>
          <p:cNvPicPr>
            <a:picLocks noGrp="1" noChangeAspect="1"/>
          </p:cNvPicPr>
          <p:nvPr>
            <p:ph idx="1"/>
          </p:nvPr>
        </p:nvPicPr>
        <p:blipFill>
          <a:blip r:embed="rId2"/>
          <a:stretch>
            <a:fillRect/>
          </a:stretch>
        </p:blipFill>
        <p:spPr>
          <a:xfrm>
            <a:off x="304800" y="1005753"/>
            <a:ext cx="8686800" cy="4678218"/>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smtClean="0">
                <a:solidFill>
                  <a:srgbClr val="443728"/>
                </a:solidFill>
                <a:latin typeface="Times New Roman" pitchFamily="18" charset="0"/>
                <a:ea typeface="Crimson Pro" pitchFamily="34" charset="-122"/>
                <a:cs typeface="Times New Roman" pitchFamily="18" charset="0"/>
              </a:rPr>
              <a:t/>
            </a:r>
            <a:br>
              <a:rPr lang="en-US" b="1" dirty="0" smtClean="0">
                <a:solidFill>
                  <a:srgbClr val="443728"/>
                </a:solidFill>
                <a:latin typeface="Times New Roman" pitchFamily="18" charset="0"/>
                <a:ea typeface="Crimson Pro" pitchFamily="34" charset="-122"/>
                <a:cs typeface="Times New Roman" pitchFamily="18" charset="0"/>
              </a:rPr>
            </a:br>
            <a:r>
              <a:rPr lang="en-US" b="1" dirty="0" smtClean="0">
                <a:solidFill>
                  <a:srgbClr val="443728"/>
                </a:solidFill>
                <a:latin typeface="Times New Roman" pitchFamily="18" charset="0"/>
                <a:ea typeface="Crimson Pro" pitchFamily="34" charset="-122"/>
                <a:cs typeface="Times New Roman" pitchFamily="18" charset="0"/>
              </a:rPr>
              <a:t>Working</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4983163"/>
          </a:xfrm>
        </p:spPr>
        <p:txBody>
          <a:bodyPr>
            <a:normAutofit/>
          </a:bodyPr>
          <a:lstStyle/>
          <a:p>
            <a:r>
              <a:rPr lang="en-US" sz="2000" dirty="0" smtClean="0">
                <a:solidFill>
                  <a:srgbClr val="443728"/>
                </a:solidFill>
                <a:latin typeface="Times New Roman" pitchFamily="18" charset="0"/>
                <a:ea typeface="Open Sans" pitchFamily="34" charset="-122"/>
                <a:cs typeface="Times New Roman" pitchFamily="18" charset="0"/>
              </a:rPr>
              <a:t>The application takes a PDF file as input and performs an analysis of student data, specifically </a:t>
            </a:r>
            <a:r>
              <a:rPr lang="en-US" sz="2000" dirty="0" err="1" smtClean="0">
                <a:solidFill>
                  <a:srgbClr val="443728"/>
                </a:solidFill>
                <a:latin typeface="Times New Roman" pitchFamily="18" charset="0"/>
                <a:ea typeface="Open Sans" pitchFamily="34" charset="-122"/>
                <a:cs typeface="Times New Roman" pitchFamily="18" charset="0"/>
              </a:rPr>
              <a:t>theiutilizes</a:t>
            </a:r>
            <a:r>
              <a:rPr lang="en-US" sz="2000" dirty="0" smtClean="0">
                <a:solidFill>
                  <a:srgbClr val="443728"/>
                </a:solidFill>
                <a:latin typeface="Times New Roman" pitchFamily="18" charset="0"/>
                <a:ea typeface="Open Sans" pitchFamily="34" charset="-122"/>
                <a:cs typeface="Times New Roman" pitchFamily="18" charset="0"/>
              </a:rPr>
              <a:t> string manipulation techniques in Python to clean and extract relevant information from the PDF document. Once the data is extracted and </a:t>
            </a:r>
            <a:r>
              <a:rPr lang="en-US" sz="2000" dirty="0" err="1" smtClean="0">
                <a:solidFill>
                  <a:srgbClr val="443728"/>
                </a:solidFill>
                <a:latin typeface="Times New Roman" pitchFamily="18" charset="0"/>
                <a:ea typeface="Open Sans" pitchFamily="34" charset="-122"/>
                <a:cs typeface="Times New Roman" pitchFamily="18" charset="0"/>
              </a:rPr>
              <a:t>cleaned,relevant</a:t>
            </a:r>
            <a:r>
              <a:rPr lang="en-US" sz="2000" dirty="0" smtClean="0">
                <a:solidFill>
                  <a:srgbClr val="443728"/>
                </a:solidFill>
                <a:latin typeface="Times New Roman" pitchFamily="18" charset="0"/>
                <a:ea typeface="Open Sans" pitchFamily="34" charset="-122"/>
                <a:cs typeface="Times New Roman" pitchFamily="18" charset="0"/>
              </a:rPr>
              <a:t> formulas are applied to      perform analysis on the student mark.</a:t>
            </a:r>
          </a:p>
          <a:p>
            <a:r>
              <a:rPr lang="en-US" sz="2000" dirty="0" smtClean="0">
                <a:solidFill>
                  <a:srgbClr val="443728"/>
                </a:solidFill>
                <a:latin typeface="Times New Roman" pitchFamily="18" charset="0"/>
                <a:ea typeface="Open Sans" pitchFamily="34" charset="-122"/>
                <a:cs typeface="Times New Roman" pitchFamily="18" charset="0"/>
              </a:rPr>
              <a:t>The process begins with parsing the PDF file and identifying the necessary sections containing student data. By employing string manipulation techniques, the relevant data is extracted and formatted to ensure consistency and accuracy. Cleaning the data involves removing any unnecessary characters, correcting formatting issues, and addressing missing or erroneous entries.</a:t>
            </a:r>
          </a:p>
          <a:p>
            <a:r>
              <a:rPr lang="en-US" sz="2000" dirty="0" smtClean="0">
                <a:solidFill>
                  <a:srgbClr val="443728"/>
                </a:solidFill>
                <a:latin typeface="Times New Roman" pitchFamily="18" charset="0"/>
                <a:ea typeface="Open Sans" pitchFamily="34" charset="-122"/>
                <a:cs typeface="Times New Roman" pitchFamily="18" charset="0"/>
              </a:rPr>
              <a:t>Once the data is cleaned, the project employs predefined formulas to analyze the student marks. The analysis aims to provide insights into the performance and distribution of marks among the students.</a:t>
            </a:r>
          </a:p>
          <a:p>
            <a:pPr>
              <a:buNone/>
            </a:pPr>
            <a:r>
              <a:rPr lang="en-US" sz="2000" dirty="0" smtClean="0">
                <a:solidFill>
                  <a:srgbClr val="443728"/>
                </a:solidFill>
                <a:latin typeface="Times New Roman" pitchFamily="18" charset="0"/>
                <a:ea typeface="Open Sans" pitchFamily="34" charset="-122"/>
                <a:cs typeface="Times New Roman" pitchFamily="18" charset="0"/>
              </a:rPr>
              <a:t> </a:t>
            </a:r>
            <a:endParaRPr lang="en-US" sz="20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609600"/>
            <a:ext cx="8229600" cy="5516563"/>
          </a:xfrm>
        </p:spPr>
        <p:txBody>
          <a:bodyPr>
            <a:normAutofit/>
          </a:bodyPr>
          <a:lstStyle/>
          <a:p>
            <a:r>
              <a:rPr lang="en-US" sz="2000" dirty="0" smtClean="0">
                <a:solidFill>
                  <a:srgbClr val="443728"/>
                </a:solidFill>
                <a:latin typeface="Times New Roman" pitchFamily="18" charset="0"/>
                <a:ea typeface="Open Sans" pitchFamily="34" charset="-122"/>
                <a:cs typeface="Times New Roman" pitchFamily="18" charset="0"/>
              </a:rPr>
              <a:t> Finally, the project generates an Excel file containing the analyzed results. The user has the flexibility to choose the download location, allowing easy access and further manipulation of data. The Excel file includes formatted tables that present the analyzed data in a clear and comprehensive manner.</a:t>
            </a:r>
          </a:p>
          <a:p>
            <a:r>
              <a:rPr lang="en-US" sz="2000" dirty="0" smtClean="0">
                <a:solidFill>
                  <a:srgbClr val="443728"/>
                </a:solidFill>
                <a:latin typeface="Times New Roman" pitchFamily="18" charset="0"/>
                <a:ea typeface="Open Sans" pitchFamily="34" charset="-122"/>
                <a:cs typeface="Times New Roman" pitchFamily="18" charset="0"/>
              </a:rPr>
              <a:t>Overall, this project provides a robust and efficient solution for analyzing student data from PDF files. By leveraging string manipulation techniques, predefined formulas, and Excel file generation, it simplifies the process of marks entry and applying formulas manually for analysis of student's marks which saves time and efforts.</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Future Scope</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Can be used by the other Engineering </a:t>
            </a:r>
            <a:r>
              <a:rPr lang="en-US" sz="2000" dirty="0" err="1">
                <a:latin typeface="Times New Roman" pitchFamily="18" charset="0"/>
                <a:cs typeface="Times New Roman" pitchFamily="18" charset="0"/>
              </a:rPr>
              <a:t>Depatments</a:t>
            </a:r>
            <a:r>
              <a:rPr lang="en-US" sz="2000" dirty="0">
                <a:latin typeface="Times New Roman" pitchFamily="18" charset="0"/>
                <a:cs typeface="Times New Roman" pitchFamily="18" charset="0"/>
              </a:rPr>
              <a:t> of </a:t>
            </a:r>
            <a:r>
              <a:rPr lang="en-US" sz="2000" dirty="0" err="1">
                <a:latin typeface="Times New Roman" pitchFamily="18" charset="0"/>
                <a:cs typeface="Times New Roman" pitchFamily="18" charset="0"/>
              </a:rPr>
              <a:t>Pune</a:t>
            </a:r>
            <a:r>
              <a:rPr lang="en-US" sz="2000" dirty="0">
                <a:latin typeface="Times New Roman" pitchFamily="18" charset="0"/>
                <a:cs typeface="Times New Roman" pitchFamily="18" charset="0"/>
              </a:rPr>
              <a:t> University. </a:t>
            </a:r>
          </a:p>
          <a:p>
            <a:r>
              <a:rPr lang="en-US" sz="2000" dirty="0">
                <a:latin typeface="Times New Roman" pitchFamily="18" charset="0"/>
                <a:cs typeface="Times New Roman" pitchFamily="18" charset="0"/>
              </a:rPr>
              <a:t>Can be used by Other University also or can be used by other colleges by making some modifications it can be made universal. </a:t>
            </a:r>
          </a:p>
          <a:p>
            <a:endParaRPr lang="en-US" sz="20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443728"/>
                </a:solidFill>
                <a:latin typeface="Times New Roman" pitchFamily="18" charset="0"/>
                <a:ea typeface="Crimson Pro" pitchFamily="34" charset="-122"/>
                <a:cs typeface="Times New Roman" pitchFamily="18" charset="0"/>
              </a:rPr>
              <a:t/>
            </a:r>
            <a:br>
              <a:rPr lang="en-US" b="1" dirty="0" smtClean="0">
                <a:solidFill>
                  <a:srgbClr val="443728"/>
                </a:solidFill>
                <a:latin typeface="Times New Roman" pitchFamily="18" charset="0"/>
                <a:ea typeface="Crimson Pro" pitchFamily="34" charset="-122"/>
                <a:cs typeface="Times New Roman" pitchFamily="18" charset="0"/>
              </a:rPr>
            </a:br>
            <a:r>
              <a:rPr lang="en-US" b="1" dirty="0" smtClean="0">
                <a:solidFill>
                  <a:srgbClr val="443728"/>
                </a:solidFill>
                <a:latin typeface="Times New Roman" pitchFamily="18" charset="0"/>
                <a:ea typeface="Crimson Pro" pitchFamily="34" charset="-122"/>
                <a:cs typeface="Times New Roman" pitchFamily="18" charset="0"/>
              </a:rPr>
              <a:t>CONCLUSION</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In summary, the software application efficiently extracts and cleans student data from PDF files using string manipulation techniques in Python. By applying predefined formulas, it performs comprehensive analysis on student marks, providing valuable insights into their performance and mark distribution. The application generates an Excel file with formatted tables for easy access and further manipulation of data. Overall, this project offers a robust and time-saving solution for analyzing student data, simplifying the process of marks entry and analysis.</a:t>
            </a:r>
            <a:endParaRPr lang="en-US" sz="20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443728"/>
                </a:solidFill>
                <a:latin typeface="Times New Roman" pitchFamily="18" charset="0"/>
                <a:ea typeface="Crimson Pro" pitchFamily="34" charset="-122"/>
                <a:cs typeface="Times New Roman" pitchFamily="18" charset="0"/>
              </a:rPr>
              <a:t/>
            </a:r>
            <a:br>
              <a:rPr lang="en-US" b="1" dirty="0" smtClean="0">
                <a:solidFill>
                  <a:srgbClr val="443728"/>
                </a:solidFill>
                <a:latin typeface="Times New Roman" pitchFamily="18" charset="0"/>
                <a:ea typeface="Crimson Pro" pitchFamily="34" charset="-122"/>
                <a:cs typeface="Times New Roman" pitchFamily="18" charset="0"/>
              </a:rPr>
            </a:br>
            <a:r>
              <a:rPr lang="en-US" b="1" dirty="0" smtClean="0">
                <a:solidFill>
                  <a:srgbClr val="443728"/>
                </a:solidFill>
                <a:latin typeface="Times New Roman" pitchFamily="18" charset="0"/>
                <a:ea typeface="Crimson Pro" pitchFamily="34" charset="-122"/>
                <a:cs typeface="Times New Roman" pitchFamily="18" charset="0"/>
              </a:rPr>
              <a:t>LIMITATION</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000" dirty="0" smtClean="0">
                <a:solidFill>
                  <a:srgbClr val="443728"/>
                </a:solidFill>
                <a:latin typeface="Times New Roman" pitchFamily="18" charset="0"/>
                <a:ea typeface="Open Sans" pitchFamily="34" charset="-122"/>
                <a:cs typeface="Times New Roman" pitchFamily="18" charset="0"/>
              </a:rPr>
              <a:t>Processing speed: Python is an interpreted language, which means it can be slower than compiled languages like C or Java. When dealing with large datasets or complex calculations, Python may not offer the same level of performance.</a:t>
            </a:r>
          </a:p>
          <a:p>
            <a:r>
              <a:rPr lang="en-US" sz="2000" dirty="0" smtClean="0">
                <a:solidFill>
                  <a:srgbClr val="443728"/>
                </a:solidFill>
                <a:latin typeface="Times New Roman" pitchFamily="18" charset="0"/>
                <a:ea typeface="Open Sans" pitchFamily="34" charset="-122"/>
                <a:cs typeface="Times New Roman" pitchFamily="18" charset="0"/>
              </a:rPr>
              <a:t>Memory usage: Python can consume a significant amount of memory, especially when working with large datasets. This can become a limitation when analyzing data that exceeds the available memory on your machine</a:t>
            </a:r>
            <a:endParaRPr lang="en-US" sz="2000" dirty="0" smtClean="0">
              <a:latin typeface="Times New Roman" pitchFamily="18" charset="0"/>
              <a:cs typeface="Times New Roman" pitchFamily="18" charset="0"/>
            </a:endParaRPr>
          </a:p>
          <a:p>
            <a:r>
              <a:rPr lang="en-US" sz="2000" dirty="0" smtClean="0">
                <a:solidFill>
                  <a:srgbClr val="443728"/>
                </a:solidFill>
                <a:latin typeface="Times New Roman" pitchFamily="18" charset="0"/>
                <a:ea typeface="Open Sans" pitchFamily="34" charset="-122"/>
                <a:cs typeface="Times New Roman" pitchFamily="18" charset="0"/>
              </a:rPr>
              <a:t>we can </a:t>
            </a:r>
            <a:r>
              <a:rPr lang="en-US" sz="2000" dirty="0" err="1" smtClean="0">
                <a:solidFill>
                  <a:srgbClr val="443728"/>
                </a:solidFill>
                <a:latin typeface="Times New Roman" pitchFamily="18" charset="0"/>
                <a:ea typeface="Open Sans" pitchFamily="34" charset="-122"/>
                <a:cs typeface="Times New Roman" pitchFamily="18" charset="0"/>
              </a:rPr>
              <a:t>convet</a:t>
            </a:r>
            <a:r>
              <a:rPr lang="en-US" sz="2000" dirty="0" smtClean="0">
                <a:solidFill>
                  <a:srgbClr val="443728"/>
                </a:solidFill>
                <a:latin typeface="Times New Roman" pitchFamily="18" charset="0"/>
                <a:ea typeface="Open Sans" pitchFamily="34" charset="-122"/>
                <a:cs typeface="Times New Roman" pitchFamily="18" charset="0"/>
              </a:rPr>
              <a:t> only </a:t>
            </a:r>
            <a:r>
              <a:rPr lang="en-US" sz="2000" dirty="0" err="1" smtClean="0">
                <a:solidFill>
                  <a:srgbClr val="443728"/>
                </a:solidFill>
                <a:latin typeface="Times New Roman" pitchFamily="18" charset="0"/>
                <a:ea typeface="Open Sans" pitchFamily="34" charset="-122"/>
                <a:cs typeface="Times New Roman" pitchFamily="18" charset="0"/>
              </a:rPr>
              <a:t>pdf</a:t>
            </a:r>
            <a:r>
              <a:rPr lang="en-US" sz="2000" dirty="0" smtClean="0">
                <a:solidFill>
                  <a:srgbClr val="443728"/>
                </a:solidFill>
                <a:latin typeface="Times New Roman" pitchFamily="18" charset="0"/>
                <a:ea typeface="Open Sans" pitchFamily="34" charset="-122"/>
                <a:cs typeface="Times New Roman" pitchFamily="18" charset="0"/>
              </a:rPr>
              <a:t> file.</a:t>
            </a: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443728"/>
                </a:solidFill>
                <a:latin typeface="Times New Roman" pitchFamily="18" charset="0"/>
                <a:ea typeface="Crimson Pro" pitchFamily="34" charset="-122"/>
                <a:cs typeface="Times New Roman" pitchFamily="18" charset="0"/>
              </a:rPr>
              <a:t/>
            </a:r>
            <a:br>
              <a:rPr lang="en-US" b="1" dirty="0" smtClean="0">
                <a:solidFill>
                  <a:srgbClr val="443728"/>
                </a:solidFill>
                <a:latin typeface="Times New Roman" pitchFamily="18" charset="0"/>
                <a:ea typeface="Crimson Pro" pitchFamily="34" charset="-122"/>
                <a:cs typeface="Times New Roman" pitchFamily="18" charset="0"/>
              </a:rPr>
            </a:br>
            <a:r>
              <a:rPr lang="en-US" b="1" dirty="0" smtClean="0">
                <a:solidFill>
                  <a:srgbClr val="443728"/>
                </a:solidFill>
                <a:latin typeface="Times New Roman" pitchFamily="18" charset="0"/>
                <a:ea typeface="Crimson Pro" pitchFamily="34" charset="-122"/>
                <a:cs typeface="Times New Roman" pitchFamily="18" charset="0"/>
              </a:rPr>
              <a:t>References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hlinkClick r:id="rId2"/>
              </a:rPr>
              <a:t>https://docs.python.org/3/library/tkinter.html</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hlinkClick r:id="rId3"/>
              </a:rPr>
              <a:t>https://pypdf2.readthedocs.io/en/3.0.0/</a:t>
            </a:r>
            <a:endParaRPr lang="en-US" sz="2000" dirty="0" smtClean="0">
              <a:latin typeface="Times New Roman" pitchFamily="18" charset="0"/>
              <a:cs typeface="Times New Roman" pitchFamily="18" charset="0"/>
            </a:endParaRPr>
          </a:p>
          <a:p>
            <a:r>
              <a:rPr lang="en-US" sz="2000" u="sng" dirty="0" smtClean="0">
                <a:solidFill>
                  <a:srgbClr val="00B0F0"/>
                </a:solidFill>
                <a:latin typeface="Times New Roman" pitchFamily="18" charset="0"/>
                <a:cs typeface="Times New Roman" pitchFamily="18" charset="0"/>
              </a:rPr>
              <a:t>https://www.youtube.com</a:t>
            </a:r>
          </a:p>
          <a:p>
            <a:endParaRPr lang="en-US" sz="2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300" b="1" dirty="0">
                <a:solidFill>
                  <a:srgbClr val="443728"/>
                </a:solidFill>
                <a:latin typeface="Times New Roman" pitchFamily="18" charset="0"/>
                <a:ea typeface="Crimson Pro" pitchFamily="34" charset="-122"/>
                <a:cs typeface="Times New Roman" pitchFamily="18" charset="0"/>
              </a:rPr>
              <a:t/>
            </a:r>
            <a:br>
              <a:rPr lang="en-US" sz="5300" b="1" dirty="0">
                <a:solidFill>
                  <a:srgbClr val="443728"/>
                </a:solidFill>
                <a:latin typeface="Times New Roman" pitchFamily="18" charset="0"/>
                <a:ea typeface="Crimson Pro" pitchFamily="34" charset="-122"/>
                <a:cs typeface="Times New Roman" pitchFamily="18" charset="0"/>
              </a:rPr>
            </a:br>
            <a:r>
              <a:rPr lang="en-US" sz="5300" b="1" dirty="0" smtClean="0">
                <a:solidFill>
                  <a:srgbClr val="443728"/>
                </a:solidFill>
                <a:latin typeface="Times New Roman" pitchFamily="18" charset="0"/>
                <a:ea typeface="Crimson Pro" pitchFamily="34" charset="-122"/>
                <a:cs typeface="Times New Roman" pitchFamily="18" charset="0"/>
              </a:rPr>
              <a:t>Abstract</a:t>
            </a:r>
            <a:r>
              <a:rPr lang="en-US" sz="5300" dirty="0" smtClean="0">
                <a:latin typeface="Times New Roman" pitchFamily="18" charset="0"/>
                <a:cs typeface="Times New Roman" pitchFamily="18" charset="0"/>
              </a:rPr>
              <a:t/>
            </a:r>
            <a:br>
              <a:rPr lang="en-US" sz="5300" dirty="0" smtClean="0">
                <a:latin typeface="Times New Roman" pitchFamily="18" charset="0"/>
                <a:cs typeface="Times New Roman" pitchFamily="18" charset="0"/>
              </a:rPr>
            </a:br>
            <a:endParaRPr lang="en-US" sz="53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800" dirty="0" smtClean="0">
                <a:solidFill>
                  <a:srgbClr val="443728"/>
                </a:solidFill>
                <a:latin typeface="Times New Roman" pitchFamily="18" charset="0"/>
                <a:ea typeface="Open Sans" pitchFamily="34" charset="-122"/>
                <a:cs typeface="Times New Roman" pitchFamily="18" charset="0"/>
              </a:rPr>
              <a:t>This project aims to develop a tool that takes a PDF file as input and performs an analysis on student data, specifically their </a:t>
            </a:r>
            <a:r>
              <a:rPr lang="en-US" sz="1800" dirty="0" err="1" smtClean="0">
                <a:solidFill>
                  <a:srgbClr val="443728"/>
                </a:solidFill>
                <a:latin typeface="Times New Roman" pitchFamily="18" charset="0"/>
                <a:ea typeface="Open Sans" pitchFamily="34" charset="-122"/>
                <a:cs typeface="Times New Roman" pitchFamily="18" charset="0"/>
              </a:rPr>
              <a:t>marks.The</a:t>
            </a:r>
            <a:r>
              <a:rPr lang="en-US" sz="1800" dirty="0" smtClean="0">
                <a:solidFill>
                  <a:srgbClr val="443728"/>
                </a:solidFill>
                <a:latin typeface="Times New Roman" pitchFamily="18" charset="0"/>
                <a:ea typeface="Open Sans" pitchFamily="34" charset="-122"/>
                <a:cs typeface="Times New Roman" pitchFamily="18" charset="0"/>
              </a:rPr>
              <a:t> application generates an Excel file containing the analyzed results. The user has the flexibility to choose the location where the file will be downloaded, allowing for easy access and further manipulation of the data.</a:t>
            </a:r>
            <a:endParaRPr lang="en-US" sz="18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443728"/>
                </a:solidFill>
                <a:latin typeface="Times New Roman" pitchFamily="18" charset="0"/>
                <a:ea typeface="Crimson Pro" pitchFamily="34" charset="-122"/>
                <a:cs typeface="Times New Roman" pitchFamily="18" charset="0"/>
              </a:rPr>
              <a:t/>
            </a:r>
            <a:br>
              <a:rPr lang="en-US" b="1" dirty="0" smtClean="0">
                <a:solidFill>
                  <a:srgbClr val="443728"/>
                </a:solidFill>
                <a:latin typeface="Times New Roman" pitchFamily="18" charset="0"/>
                <a:ea typeface="Crimson Pro" pitchFamily="34" charset="-122"/>
                <a:cs typeface="Times New Roman" pitchFamily="18" charset="0"/>
              </a:rPr>
            </a:br>
            <a:r>
              <a:rPr lang="en-US" b="1" dirty="0" smtClean="0">
                <a:solidFill>
                  <a:srgbClr val="443728"/>
                </a:solidFill>
                <a:latin typeface="Times New Roman" pitchFamily="18" charset="0"/>
                <a:ea typeface="Crimson Pro" pitchFamily="34" charset="-122"/>
                <a:cs typeface="Times New Roman" pitchFamily="18" charset="0"/>
              </a:rPr>
              <a:t>Introduction</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000" dirty="0" smtClean="0">
                <a:solidFill>
                  <a:srgbClr val="443728"/>
                </a:solidFill>
                <a:latin typeface="Times New Roman" pitchFamily="18" charset="0"/>
                <a:ea typeface="Open Sans" pitchFamily="34" charset="-122"/>
                <a:cs typeface="Times New Roman" pitchFamily="18" charset="0"/>
              </a:rPr>
              <a:t>Project result analysis plays a crucial role in understanding the outcomes and effectiveness of a project. By analyzing project results, we can gain valuable insights, identify patterns, and make data-driven decisions for future improvements. Python, with its rich ecosystem of libraries and tools, provides a powerful platform for conducting project result analysis efficiently.</a:t>
            </a:r>
          </a:p>
          <a:p>
            <a:r>
              <a:rPr lang="en-US" sz="2000" dirty="0" smtClean="0">
                <a:solidFill>
                  <a:srgbClr val="443728"/>
                </a:solidFill>
                <a:latin typeface="Times New Roman" pitchFamily="18" charset="0"/>
                <a:ea typeface="Open Sans" pitchFamily="34" charset="-122"/>
                <a:cs typeface="Times New Roman" pitchFamily="18" charset="0"/>
              </a:rPr>
              <a:t>In this project, we will explore how Python can be used to analyze project results. We will leverage various Python libraries PyPDF2,Pandas to perform data </a:t>
            </a:r>
            <a:r>
              <a:rPr lang="en-US" sz="2000" dirty="0" err="1" smtClean="0">
                <a:solidFill>
                  <a:srgbClr val="443728"/>
                </a:solidFill>
                <a:latin typeface="Times New Roman" pitchFamily="18" charset="0"/>
                <a:ea typeface="Open Sans" pitchFamily="34" charset="-122"/>
                <a:cs typeface="Times New Roman" pitchFamily="18" charset="0"/>
              </a:rPr>
              <a:t>manipulation,data</a:t>
            </a:r>
            <a:r>
              <a:rPr lang="en-US" sz="2000" dirty="0" smtClean="0">
                <a:solidFill>
                  <a:srgbClr val="443728"/>
                </a:solidFill>
                <a:latin typeface="Times New Roman" pitchFamily="18" charset="0"/>
                <a:ea typeface="Open Sans" pitchFamily="34" charset="-122"/>
                <a:cs typeface="Times New Roman" pitchFamily="18" charset="0"/>
              </a:rPr>
              <a:t> </a:t>
            </a:r>
            <a:r>
              <a:rPr lang="en-US" sz="2000" dirty="0" err="1" smtClean="0">
                <a:solidFill>
                  <a:srgbClr val="443728"/>
                </a:solidFill>
                <a:latin typeface="Times New Roman" pitchFamily="18" charset="0"/>
                <a:ea typeface="Open Sans" pitchFamily="34" charset="-122"/>
                <a:cs typeface="Times New Roman" pitchFamily="18" charset="0"/>
              </a:rPr>
              <a:t>cleaning,data</a:t>
            </a:r>
            <a:r>
              <a:rPr lang="en-US" sz="2000" dirty="0" smtClean="0">
                <a:solidFill>
                  <a:srgbClr val="443728"/>
                </a:solidFill>
                <a:latin typeface="Times New Roman" pitchFamily="18" charset="0"/>
                <a:ea typeface="Open Sans" pitchFamily="34" charset="-122"/>
                <a:cs typeface="Times New Roman" pitchFamily="18" charset="0"/>
              </a:rPr>
              <a:t> </a:t>
            </a:r>
            <a:r>
              <a:rPr lang="en-US" sz="2000" dirty="0" err="1" smtClean="0">
                <a:solidFill>
                  <a:srgbClr val="443728"/>
                </a:solidFill>
                <a:latin typeface="Times New Roman" pitchFamily="18" charset="0"/>
                <a:ea typeface="Open Sans" pitchFamily="34" charset="-122"/>
                <a:cs typeface="Times New Roman" pitchFamily="18" charset="0"/>
              </a:rPr>
              <a:t>filtration,etc</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443728"/>
                </a:solidFill>
                <a:latin typeface="Times New Roman" pitchFamily="18" charset="0"/>
                <a:ea typeface="Crimson Pro" pitchFamily="34" charset="-122"/>
                <a:cs typeface="Times New Roman" pitchFamily="18" charset="0"/>
              </a:rPr>
              <a:t>Requirement Specification</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5" name="Shape 4"/>
          <p:cNvSpPr>
            <a:spLocks noGrp="1"/>
          </p:cNvSpPr>
          <p:nvPr>
            <p:ph idx="1"/>
          </p:nvPr>
        </p:nvSpPr>
        <p:spPr>
          <a:prstGeom prst="rect">
            <a:avLst/>
          </a:prstGeom>
          <a:solidFill>
            <a:srgbClr val="FFFFFF">
              <a:alpha val="6000"/>
            </a:srgbClr>
          </a:solidFill>
          <a:ln/>
        </p:spPr>
        <p:txBody>
          <a:bodyPr>
            <a:normAutofit/>
          </a:bodyPr>
          <a:lstStyle/>
          <a:p>
            <a:pPr>
              <a:buFont typeface="Wingdings" pitchFamily="2" charset="2"/>
              <a:buChar char="§"/>
            </a:pPr>
            <a:r>
              <a:rPr lang="en-US" sz="2000" dirty="0" smtClean="0">
                <a:latin typeface="Times New Roman" pitchFamily="18" charset="0"/>
                <a:cs typeface="Times New Roman" pitchFamily="18" charset="0"/>
              </a:rPr>
              <a:t>Software specification:</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OS:Windows</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Language used: Python libraries-PyPDF2,Tkinter,pandas</a:t>
            </a:r>
          </a:p>
          <a:p>
            <a:pPr>
              <a:buFont typeface="Wingdings" pitchFamily="2" charset="2"/>
              <a:buChar char="§"/>
            </a:pPr>
            <a:r>
              <a:rPr lang="en-US" sz="2000" dirty="0" smtClean="0">
                <a:latin typeface="Times New Roman" pitchFamily="18" charset="0"/>
                <a:cs typeface="Times New Roman" pitchFamily="18" charset="0"/>
              </a:rPr>
              <a:t>Hardware Specifications:</a:t>
            </a:r>
          </a:p>
          <a:p>
            <a:pPr>
              <a:buNone/>
            </a:pPr>
            <a:r>
              <a:rPr lang="en-US" sz="2000" dirty="0" smtClean="0">
                <a:latin typeface="Times New Roman" pitchFamily="18" charset="0"/>
                <a:cs typeface="Times New Roman" pitchFamily="18" charset="0"/>
              </a:rPr>
              <a:t>		Processor           Intel®Pentium®1.60GHz</a:t>
            </a:r>
          </a:p>
          <a:p>
            <a:pPr algn="just">
              <a:buNone/>
            </a:pPr>
            <a:r>
              <a:rPr lang="en-US" sz="2000" dirty="0" smtClean="0">
                <a:latin typeface="Times New Roman" pitchFamily="18" charset="0"/>
                <a:cs typeface="Times New Roman" pitchFamily="18" charset="0"/>
              </a:rPr>
              <a:t>		RAM                 4GB                                            </a:t>
            </a:r>
          </a:p>
          <a:p>
            <a:pPr algn="just">
              <a:buNone/>
            </a:pPr>
            <a:r>
              <a:rPr lang="en-US" sz="2000" dirty="0" smtClean="0">
                <a:latin typeface="Times New Roman" pitchFamily="18" charset="0"/>
                <a:cs typeface="Times New Roman" pitchFamily="18" charset="0"/>
              </a:rPr>
              <a:t> 		System type      64-bit Operating System</a:t>
            </a:r>
          </a:p>
          <a:p>
            <a:pPr algn="just">
              <a:buNone/>
            </a:pPr>
            <a:r>
              <a:rPr lang="en-US" sz="2000" dirty="0" smtClean="0">
                <a:latin typeface="Times New Roman" pitchFamily="18" charset="0"/>
                <a:cs typeface="Times New Roman" pitchFamily="18" charset="0"/>
              </a:rPr>
              <a:t>		Output 	            Monitor</a:t>
            </a:r>
          </a:p>
          <a:p>
            <a:pPr algn="just">
              <a:buNone/>
            </a:pPr>
            <a:r>
              <a:rPr lang="en-US" sz="2000" dirty="0" smtClean="0">
                <a:latin typeface="Times New Roman" pitchFamily="18" charset="0"/>
                <a:cs typeface="Times New Roman" pitchFamily="18" charset="0"/>
              </a:rPr>
              <a:t>		Input device       Keyboard , Mouse</a:t>
            </a:r>
          </a:p>
          <a:p>
            <a:pPr>
              <a:buNone/>
            </a:pP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443728"/>
                </a:solidFill>
                <a:latin typeface="Times New Roman" pitchFamily="18" charset="0"/>
                <a:ea typeface="Crimson Pro" pitchFamily="34" charset="-122"/>
                <a:cs typeface="Times New Roman" pitchFamily="18" charset="0"/>
              </a:rPr>
              <a:t/>
            </a:r>
            <a:br>
              <a:rPr lang="en-US" b="1" dirty="0" smtClean="0">
                <a:solidFill>
                  <a:srgbClr val="443728"/>
                </a:solidFill>
                <a:latin typeface="Times New Roman" pitchFamily="18" charset="0"/>
                <a:ea typeface="Crimson Pro" pitchFamily="34" charset="-122"/>
                <a:cs typeface="Times New Roman" pitchFamily="18" charset="0"/>
              </a:rPr>
            </a:br>
            <a:r>
              <a:rPr lang="en-US" b="1" dirty="0" smtClean="0">
                <a:solidFill>
                  <a:srgbClr val="443728"/>
                </a:solidFill>
                <a:latin typeface="Times New Roman" pitchFamily="18" charset="0"/>
                <a:ea typeface="Crimson Pro" pitchFamily="34" charset="-122"/>
                <a:cs typeface="Times New Roman" pitchFamily="18" charset="0"/>
              </a:rPr>
              <a:t>Objective</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000" dirty="0" smtClean="0">
                <a:solidFill>
                  <a:srgbClr val="443728"/>
                </a:solidFill>
                <a:latin typeface="Times New Roman" pitchFamily="18" charset="0"/>
                <a:ea typeface="Open Sans" pitchFamily="34" charset="-122"/>
                <a:cs typeface="Times New Roman" pitchFamily="18" charset="0"/>
              </a:rPr>
              <a:t>Automating data analysis and visualization, reducing manual errors</a:t>
            </a:r>
            <a:endParaRPr lang="en-US" sz="2000" dirty="0" smtClean="0">
              <a:latin typeface="Times New Roman" pitchFamily="18" charset="0"/>
              <a:cs typeface="Times New Roman" pitchFamily="18" charset="0"/>
            </a:endParaRPr>
          </a:p>
          <a:p>
            <a:r>
              <a:rPr lang="en-US" sz="2000" dirty="0" smtClean="0">
                <a:solidFill>
                  <a:srgbClr val="443728"/>
                </a:solidFill>
                <a:latin typeface="Times New Roman" pitchFamily="18" charset="0"/>
                <a:ea typeface="Open Sans" pitchFamily="34" charset="-122"/>
                <a:cs typeface="Times New Roman" pitchFamily="18" charset="0"/>
              </a:rPr>
              <a:t>To make a system which will read data from PDF uploaded and generate an excel file which contains all exam related data of students with </a:t>
            </a:r>
            <a:r>
              <a:rPr lang="en-US" sz="2000" dirty="0" err="1" smtClean="0">
                <a:solidFill>
                  <a:srgbClr val="443728"/>
                </a:solidFill>
                <a:latin typeface="Times New Roman" pitchFamily="18" charset="0"/>
                <a:ea typeface="Open Sans" pitchFamily="34" charset="-122"/>
                <a:cs typeface="Times New Roman" pitchFamily="18" charset="0"/>
              </a:rPr>
              <a:t>analysed</a:t>
            </a:r>
            <a:r>
              <a:rPr lang="en-US" sz="2000" dirty="0" smtClean="0">
                <a:solidFill>
                  <a:srgbClr val="443728"/>
                </a:solidFill>
                <a:latin typeface="Times New Roman" pitchFamily="18" charset="0"/>
                <a:ea typeface="Open Sans" pitchFamily="34" charset="-122"/>
                <a:cs typeface="Times New Roman" pitchFamily="18" charset="0"/>
              </a:rPr>
              <a:t> academic details</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                         screen</a:t>
            </a:r>
            <a:endParaRPr lang="en-US" sz="4000" dirty="0">
              <a:latin typeface="Times New Roman" pitchFamily="18" charset="0"/>
              <a:cs typeface="Times New Roman" pitchFamily="18" charset="0"/>
            </a:endParaRPr>
          </a:p>
        </p:txBody>
      </p:sp>
      <p:pic>
        <p:nvPicPr>
          <p:cNvPr id="4" name="Content Placeholder 3" descr="home.png"/>
          <p:cNvPicPr>
            <a:picLocks noGrp="1" noChangeAspect="1"/>
          </p:cNvPicPr>
          <p:nvPr>
            <p:ph idx="1"/>
          </p:nvPr>
        </p:nvPicPr>
        <p:blipFill>
          <a:blip r:embed="rId2"/>
          <a:stretch>
            <a:fillRect/>
          </a:stretch>
        </p:blipFill>
        <p:spPr>
          <a:xfrm>
            <a:off x="2438400" y="1554162"/>
            <a:ext cx="4495800" cy="4770437"/>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ile_processed_Sucessfully.png"/>
          <p:cNvPicPr>
            <a:picLocks noGrp="1" noChangeAspect="1"/>
          </p:cNvPicPr>
          <p:nvPr>
            <p:ph idx="1"/>
          </p:nvPr>
        </p:nvPicPr>
        <p:blipFill>
          <a:blip r:embed="rId2"/>
          <a:stretch>
            <a:fillRect/>
          </a:stretch>
        </p:blipFill>
        <p:spPr>
          <a:xfrm>
            <a:off x="1828800" y="685800"/>
            <a:ext cx="4810738" cy="5394325"/>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rowse_btn_click.png"/>
          <p:cNvPicPr>
            <a:picLocks noGrp="1" noChangeAspect="1"/>
          </p:cNvPicPr>
          <p:nvPr>
            <p:ph idx="1"/>
          </p:nvPr>
        </p:nvPicPr>
        <p:blipFill>
          <a:blip r:embed="rId2"/>
          <a:stretch>
            <a:fillRect/>
          </a:stretch>
        </p:blipFill>
        <p:spPr>
          <a:xfrm>
            <a:off x="1103766" y="609600"/>
            <a:ext cx="7088867" cy="5470525"/>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ile_name_inserted_for_saving.png"/>
          <p:cNvPicPr>
            <a:picLocks noGrp="1" noChangeAspect="1"/>
          </p:cNvPicPr>
          <p:nvPr>
            <p:ph idx="1"/>
          </p:nvPr>
        </p:nvPicPr>
        <p:blipFill>
          <a:blip r:embed="rId2"/>
          <a:stretch>
            <a:fillRect/>
          </a:stretch>
        </p:blipFill>
        <p:spPr>
          <a:xfrm>
            <a:off x="997885" y="533400"/>
            <a:ext cx="7300630" cy="5546725"/>
          </a:xfr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54</TotalTime>
  <Words>667</Words>
  <Application>Microsoft Office PowerPoint</Application>
  <PresentationFormat>On-screen Show (4:3)</PresentationFormat>
  <Paragraphs>41</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Trek</vt:lpstr>
      <vt:lpstr>                                                                                                           RESULT                                                                    A                  ANALYSIS</vt:lpstr>
      <vt:lpstr> Abstract </vt:lpstr>
      <vt:lpstr> Introduction </vt:lpstr>
      <vt:lpstr>Requirement Specification </vt:lpstr>
      <vt:lpstr> Objective </vt:lpstr>
      <vt:lpstr>                         screen</vt:lpstr>
      <vt:lpstr>Slide 7</vt:lpstr>
      <vt:lpstr>Slide 8</vt:lpstr>
      <vt:lpstr>Slide 9</vt:lpstr>
      <vt:lpstr>Slide 10</vt:lpstr>
      <vt:lpstr>Slide 11</vt:lpstr>
      <vt:lpstr>Slide 12</vt:lpstr>
      <vt:lpstr> Working </vt:lpstr>
      <vt:lpstr>Slide 14</vt:lpstr>
      <vt:lpstr>Future Scope</vt:lpstr>
      <vt:lpstr> CONCLUSION </vt:lpstr>
      <vt:lpstr> LIMITATION </vt:lpstr>
      <vt:lpstr> References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RESULT                                                                     ANALYSIS</dc:title>
  <dc:creator>Windows User</dc:creator>
  <cp:lastModifiedBy>Windows User</cp:lastModifiedBy>
  <cp:revision>9</cp:revision>
  <dcterms:created xsi:type="dcterms:W3CDTF">2023-07-06T16:32:33Z</dcterms:created>
  <dcterms:modified xsi:type="dcterms:W3CDTF">2023-07-06T18:36:55Z</dcterms:modified>
</cp:coreProperties>
</file>