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hyperlink" Target="https://docs.python.org/3/library/tkinter.html" TargetMode="External"/><Relationship Id="rId2" Type="http://schemas.openxmlformats.org/officeDocument/2006/relationships/hyperlink" Target="https://pypdf2.readthedocs.io/en/3.0.0/" TargetMode="External"/><Relationship Id="rId3" Type="http://schemas.openxmlformats.org/officeDocument/2006/relationships/hyperlink" Target="https://www.youtube.com" TargetMode="External"/><Relationship Id="rId4" Type="http://schemas.openxmlformats.org/officeDocument/2006/relationships/slideLayout" Target="../slideLayouts/slideLayout1.xml"/><Relationship Id="rId5"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7620">
            <a:solidFill>
              <a:srgbClr val="E5E0DF"/>
            </a:solidFill>
            <a:prstDash val="solid"/>
          </a:ln>
        </p:spPr>
      </p:sp>
      <p:sp>
        <p:nvSpPr>
          <p:cNvPr id="4" name="Text 2"/>
          <p:cNvSpPr/>
          <p:nvPr/>
        </p:nvSpPr>
        <p:spPr>
          <a:xfrm>
            <a:off x="6319599" y="2860481"/>
            <a:ext cx="7477601" cy="1720331"/>
          </a:xfrm>
          <a:prstGeom prst="rect">
            <a:avLst/>
          </a:prstGeom>
          <a:noFill/>
          <a:ln/>
        </p:spPr>
        <p:txBody>
          <a:bodyPr wrap="square" rtlCol="0" anchor="t"/>
          <a:lstStyle/>
          <a:p>
            <a:pPr indent="0" marL="0">
              <a:lnSpc>
                <a:spcPts val="6823"/>
              </a:lnSpc>
              <a:buNone/>
            </a:pPr>
            <a:r>
              <a:rPr lang="en-US" sz="5249" b="1" dirty="0">
                <a:solidFill>
                  <a:srgbClr val="443728"/>
                </a:solidFill>
                <a:latin typeface="Crimson Pro" pitchFamily="34" charset="0"/>
                <a:ea typeface="Crimson Pro" pitchFamily="34" charset="-122"/>
                <a:cs typeface="Crimson Pro" pitchFamily="34" charset="-120"/>
              </a:rPr>
              <a:t>Result Analysis Using Python</a:t>
            </a:r>
            <a:endParaRPr lang="en-US" sz="5249" dirty="0"/>
          </a:p>
        </p:txBody>
      </p:sp>
      <p:sp>
        <p:nvSpPr>
          <p:cNvPr id="5" name="Text 3"/>
          <p:cNvSpPr/>
          <p:nvPr/>
        </p:nvSpPr>
        <p:spPr>
          <a:xfrm>
            <a:off x="6319599" y="4911617"/>
            <a:ext cx="7477601" cy="396872"/>
          </a:xfrm>
          <a:prstGeom prst="rect">
            <a:avLst/>
          </a:prstGeom>
          <a:noFill/>
          <a:ln/>
        </p:spPr>
        <p:txBody>
          <a:bodyPr wrap="none" rtlCol="0" anchor="t"/>
          <a:lstStyle/>
          <a:p>
            <a:pPr indent="0" marL="0">
              <a:lnSpc>
                <a:spcPts val="3149"/>
              </a:lnSpc>
              <a:buNone/>
            </a:pPr>
            <a:endParaRPr lang="en-US" sz="1750" dirty="0"/>
          </a:p>
        </p:txBody>
      </p:sp>
      <p:pic>
        <p:nvPicPr>
          <p:cNvPr id="6" name="Image 0" descr="preencoded.png">    </p:cNvPr>
          <p:cNvPicPr>
            <a:picLocks noChangeAspect="1"/>
          </p:cNvPicPr>
          <p:nvPr/>
        </p:nvPicPr>
        <p:blipFill>
          <a:blip r:embed="rId1"/>
          <a:stretch>
            <a:fillRect/>
          </a:stretch>
        </p:blipFill>
        <p:spPr>
          <a:xfrm>
            <a:off x="0" y="0"/>
            <a:ext cx="5486400" cy="81690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7620">
            <a:solidFill>
              <a:srgbClr val="E5E0DF"/>
            </a:solidFill>
            <a:prstDash val="solid"/>
          </a:ln>
        </p:spPr>
      </p:sp>
      <p:sp>
        <p:nvSpPr>
          <p:cNvPr id="4" name="Text 2"/>
          <p:cNvSpPr/>
          <p:nvPr/>
        </p:nvSpPr>
        <p:spPr>
          <a:xfrm>
            <a:off x="833199" y="2259854"/>
            <a:ext cx="4443889" cy="716804"/>
          </a:xfrm>
          <a:prstGeom prst="rect">
            <a:avLst/>
          </a:prstGeom>
          <a:noFill/>
          <a:ln/>
        </p:spPr>
        <p:txBody>
          <a:bodyPr wrap="none" rtlCol="0" anchor="t"/>
          <a:lstStyle/>
          <a:p>
            <a:pPr indent="0" marL="0">
              <a:lnSpc>
                <a:spcPts val="5686"/>
              </a:lnSpc>
              <a:buNone/>
            </a:pPr>
            <a:r>
              <a:rPr lang="en-US" sz="4374" b="1" dirty="0">
                <a:solidFill>
                  <a:srgbClr val="443728"/>
                </a:solidFill>
                <a:latin typeface="Crimson Pro" pitchFamily="34" charset="0"/>
                <a:ea typeface="Crimson Pro" pitchFamily="34" charset="-122"/>
                <a:cs typeface="Crimson Pro" pitchFamily="34" charset="-120"/>
              </a:rPr>
              <a:t>Working</a:t>
            </a:r>
            <a:endParaRPr lang="en-US" sz="4374" dirty="0"/>
          </a:p>
        </p:txBody>
      </p:sp>
      <p:sp>
        <p:nvSpPr>
          <p:cNvPr id="5" name="Text 3"/>
          <p:cNvSpPr/>
          <p:nvPr/>
        </p:nvSpPr>
        <p:spPr>
          <a:xfrm>
            <a:off x="833199" y="3307464"/>
            <a:ext cx="12964001" cy="1190616"/>
          </a:xfrm>
          <a:prstGeom prst="rect">
            <a:avLst/>
          </a:prstGeom>
          <a:noFill/>
          <a:ln/>
        </p:spPr>
        <p:txBody>
          <a:bodyPr wrap="squar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Finally, the project generates an Excel file containing the analyzed results. The user has the flexibility to choose the download location, allowing easy access and further manipulation of data. The Excel file includes formatted tables that present the analyzed data in a clear and comprehensive manner.</a:t>
            </a:r>
            <a:endParaRPr lang="en-US" sz="1750" dirty="0"/>
          </a:p>
        </p:txBody>
      </p:sp>
      <p:sp>
        <p:nvSpPr>
          <p:cNvPr id="6" name="Text 4"/>
          <p:cNvSpPr/>
          <p:nvPr/>
        </p:nvSpPr>
        <p:spPr>
          <a:xfrm>
            <a:off x="833199" y="4718618"/>
            <a:ext cx="12964001" cy="1190616"/>
          </a:xfrm>
          <a:prstGeom prst="rect">
            <a:avLst/>
          </a:prstGeom>
          <a:noFill/>
          <a:ln/>
        </p:spPr>
        <p:txBody>
          <a:bodyPr wrap="squar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Overall, this project provides a robust and efficient solution for analyzing student data from PDF files. By leveraging string manipulation techniques, predefined formulas, and Excel file generation, it simplifies the process of marks entry and applying formulas manually for analysis of student's marks which saves time and efforts.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7620">
            <a:solidFill>
              <a:srgbClr val="E5E0DF"/>
            </a:solidFill>
            <a:prstDash val="solid"/>
          </a:ln>
        </p:spPr>
      </p:sp>
      <p:sp>
        <p:nvSpPr>
          <p:cNvPr id="4" name="Text 2"/>
          <p:cNvSpPr/>
          <p:nvPr/>
        </p:nvSpPr>
        <p:spPr>
          <a:xfrm>
            <a:off x="833199" y="3362303"/>
            <a:ext cx="4443889" cy="716804"/>
          </a:xfrm>
          <a:prstGeom prst="rect">
            <a:avLst/>
          </a:prstGeom>
          <a:noFill/>
          <a:ln/>
        </p:spPr>
        <p:txBody>
          <a:bodyPr wrap="none" rtlCol="0" anchor="t"/>
          <a:lstStyle/>
          <a:p>
            <a:pPr indent="0" marL="0">
              <a:lnSpc>
                <a:spcPts val="5686"/>
              </a:lnSpc>
              <a:buNone/>
            </a:pPr>
            <a:r>
              <a:rPr lang="en-US" sz="4374" b="1" dirty="0">
                <a:solidFill>
                  <a:srgbClr val="443728"/>
                </a:solidFill>
                <a:latin typeface="Crimson Pro" pitchFamily="34" charset="0"/>
                <a:ea typeface="Crimson Pro" pitchFamily="34" charset="-122"/>
                <a:cs typeface="Crimson Pro" pitchFamily="34" charset="-120"/>
              </a:rPr>
              <a:t>CONCLUSION</a:t>
            </a:r>
            <a:endParaRPr lang="en-US" sz="4374" dirty="0"/>
          </a:p>
        </p:txBody>
      </p:sp>
      <p:sp>
        <p:nvSpPr>
          <p:cNvPr id="5" name="Text 3"/>
          <p:cNvSpPr/>
          <p:nvPr/>
        </p:nvSpPr>
        <p:spPr>
          <a:xfrm>
            <a:off x="833199" y="4409913"/>
            <a:ext cx="12964001" cy="396872"/>
          </a:xfrm>
          <a:prstGeom prst="rect">
            <a:avLst/>
          </a:prstGeom>
          <a:noFill/>
          <a:ln/>
        </p:spPr>
        <p:txBody>
          <a:bodyPr wrap="none" rtlCol="0" anchor="t"/>
          <a:lstStyle/>
          <a:p>
            <a:pPr indent="0" marL="0">
              <a:lnSpc>
                <a:spcPts val="3149"/>
              </a:lnSpc>
              <a:buNone/>
            </a:pP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7620">
            <a:solidFill>
              <a:srgbClr val="E5E0DF"/>
            </a:solidFill>
            <a:prstDash val="solid"/>
          </a:ln>
        </p:spPr>
      </p:sp>
      <p:sp>
        <p:nvSpPr>
          <p:cNvPr id="4" name="Text 2"/>
          <p:cNvSpPr/>
          <p:nvPr/>
        </p:nvSpPr>
        <p:spPr>
          <a:xfrm>
            <a:off x="833199" y="2348022"/>
            <a:ext cx="4443889" cy="716804"/>
          </a:xfrm>
          <a:prstGeom prst="rect">
            <a:avLst/>
          </a:prstGeom>
          <a:noFill/>
          <a:ln/>
        </p:spPr>
        <p:txBody>
          <a:bodyPr wrap="none" rtlCol="0" anchor="t"/>
          <a:lstStyle/>
          <a:p>
            <a:pPr indent="0" marL="0">
              <a:lnSpc>
                <a:spcPts val="5686"/>
              </a:lnSpc>
              <a:buNone/>
            </a:pPr>
            <a:r>
              <a:rPr lang="en-US" sz="4374" b="1" dirty="0">
                <a:solidFill>
                  <a:srgbClr val="443728"/>
                </a:solidFill>
                <a:latin typeface="Crimson Pro" pitchFamily="34" charset="0"/>
                <a:ea typeface="Crimson Pro" pitchFamily="34" charset="-122"/>
                <a:cs typeface="Crimson Pro" pitchFamily="34" charset="-120"/>
              </a:rPr>
              <a:t>LIMITATION</a:t>
            </a:r>
            <a:endParaRPr lang="en-US" sz="4374" dirty="0"/>
          </a:p>
        </p:txBody>
      </p:sp>
      <p:sp>
        <p:nvSpPr>
          <p:cNvPr id="5" name="Text 3"/>
          <p:cNvSpPr/>
          <p:nvPr/>
        </p:nvSpPr>
        <p:spPr>
          <a:xfrm>
            <a:off x="833199" y="3395632"/>
            <a:ext cx="12964001" cy="793744"/>
          </a:xfrm>
          <a:prstGeom prst="rect">
            <a:avLst/>
          </a:prstGeom>
          <a:noFill/>
          <a:ln/>
        </p:spPr>
        <p:txBody>
          <a:bodyPr wrap="squar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Processing speed: Python is an interpreted language, which means it can be slower than compiled languages like C or Java. When dealing with large datasets or complex calculations, Python may not offer the same level of performance.</a:t>
            </a:r>
            <a:endParaRPr lang="en-US" sz="1750" dirty="0"/>
          </a:p>
        </p:txBody>
      </p:sp>
      <p:sp>
        <p:nvSpPr>
          <p:cNvPr id="6" name="Text 4"/>
          <p:cNvSpPr/>
          <p:nvPr/>
        </p:nvSpPr>
        <p:spPr>
          <a:xfrm>
            <a:off x="833199" y="4409913"/>
            <a:ext cx="12964001" cy="793744"/>
          </a:xfrm>
          <a:prstGeom prst="rect">
            <a:avLst/>
          </a:prstGeom>
          <a:noFill/>
          <a:ln/>
        </p:spPr>
        <p:txBody>
          <a:bodyPr wrap="squar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Memory usage: Python can consume a significant amount of memory, especially when working with large datasets. This can become a limitation when analyzing data that exceeds the available memory on your machine</a:t>
            </a:r>
            <a:endParaRPr lang="en-US" sz="1750" dirty="0"/>
          </a:p>
        </p:txBody>
      </p:sp>
      <p:sp>
        <p:nvSpPr>
          <p:cNvPr id="7" name="Text 5"/>
          <p:cNvSpPr/>
          <p:nvPr/>
        </p:nvSpPr>
        <p:spPr>
          <a:xfrm>
            <a:off x="833199" y="5424194"/>
            <a:ext cx="12964001"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we can convet only pdf file.</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7620">
            <a:solidFill>
              <a:srgbClr val="E5E0DF"/>
            </a:solidFill>
            <a:prstDash val="solid"/>
          </a:ln>
        </p:spPr>
      </p:sp>
      <p:sp>
        <p:nvSpPr>
          <p:cNvPr id="4" name="Text 2"/>
          <p:cNvSpPr/>
          <p:nvPr/>
        </p:nvSpPr>
        <p:spPr>
          <a:xfrm>
            <a:off x="833199" y="2744894"/>
            <a:ext cx="4443889" cy="716804"/>
          </a:xfrm>
          <a:prstGeom prst="rect">
            <a:avLst/>
          </a:prstGeom>
          <a:noFill/>
          <a:ln/>
        </p:spPr>
        <p:txBody>
          <a:bodyPr wrap="none" rtlCol="0" anchor="t"/>
          <a:lstStyle/>
          <a:p>
            <a:pPr indent="0" marL="0">
              <a:lnSpc>
                <a:spcPts val="5686"/>
              </a:lnSpc>
              <a:buNone/>
            </a:pPr>
            <a:r>
              <a:rPr lang="en-US" sz="4374" b="1" dirty="0">
                <a:solidFill>
                  <a:srgbClr val="443728"/>
                </a:solidFill>
                <a:latin typeface="Crimson Pro" pitchFamily="34" charset="0"/>
                <a:ea typeface="Crimson Pro" pitchFamily="34" charset="-122"/>
                <a:cs typeface="Crimson Pro" pitchFamily="34" charset="-120"/>
              </a:rPr>
              <a:t>References</a:t>
            </a:r>
            <a:endParaRPr lang="en-US" sz="4374" dirty="0"/>
          </a:p>
        </p:txBody>
      </p:sp>
      <p:sp>
        <p:nvSpPr>
          <p:cNvPr id="5" name="Text 3"/>
          <p:cNvSpPr/>
          <p:nvPr/>
        </p:nvSpPr>
        <p:spPr>
          <a:xfrm>
            <a:off x="833199" y="3792504"/>
            <a:ext cx="12964001"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a:t>
            </a:r>
            <a:pPr indent="0" marL="0">
              <a:lnSpc>
                <a:spcPts val="3149"/>
              </a:lnSpc>
              <a:buNone/>
            </a:pPr>
            <a:r>
              <a:rPr lang="en-US" sz="1750" u="sng" dirty="0">
                <a:solidFill>
                  <a:srgbClr val="835E54"/>
                </a:solidFill>
                <a:latin typeface="Open Sans" pitchFamily="34" charset="0"/>
                <a:ea typeface="Open Sans" pitchFamily="34" charset="-122"/>
                <a:cs typeface="Open Sans" pitchFamily="34" charset="-120"/>
                <a:hlinkClick r:id="rId1" invalidUrl="" action="" tgtFrame="" tooltip="" history="1" highlightClick="0" endSnd="0">
                  <a:extLst>
                    <a:ext uri="{A12FA001-AC4F-418D-AE19-62706E023703}">
                      <ahyp:hlinkClr xmlns:ahyp="http://schemas.microsoft.com/office/drawing/2018/hyperlinkcolor" val="tx"/>
                    </a:ext>
                  </a:extLst>
                </a:hlinkClick>
              </a:rPr>
              <a:t>https://docs.python.org/3/library/tkinter.html</a:t>
            </a:r>
            <a:endParaRPr lang="en-US" sz="1750" dirty="0"/>
          </a:p>
        </p:txBody>
      </p:sp>
      <p:sp>
        <p:nvSpPr>
          <p:cNvPr id="6" name="Text 4"/>
          <p:cNvSpPr/>
          <p:nvPr/>
        </p:nvSpPr>
        <p:spPr>
          <a:xfrm>
            <a:off x="833199" y="4409913"/>
            <a:ext cx="12964001"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a:t>
            </a:r>
            <a:pPr indent="0" marL="0">
              <a:lnSpc>
                <a:spcPts val="3149"/>
              </a:lnSpc>
              <a:buNone/>
            </a:pPr>
            <a:r>
              <a:rPr lang="en-US" sz="1750" u="sng" dirty="0">
                <a:solidFill>
                  <a:srgbClr val="835E54"/>
                </a:solidFill>
                <a:latin typeface="Open Sans" pitchFamily="34" charset="0"/>
                <a:ea typeface="Open Sans" pitchFamily="34" charset="-122"/>
                <a:cs typeface="Open Sans" pitchFamily="34" charset="-120"/>
                <a:hlinkClick r:id="rId2" invalidUrl="" action="" tgtFrame="" tooltip="" history="1" highlightClick="0" endSnd="0">
                  <a:extLst>
                    <a:ext uri="{A12FA001-AC4F-418D-AE19-62706E023703}">
                      <ahyp:hlinkClr xmlns:ahyp="http://schemas.microsoft.com/office/drawing/2018/hyperlinkcolor" val="tx"/>
                    </a:ext>
                  </a:extLst>
                </a:hlinkClick>
              </a:rPr>
              <a:t>https://pypdf2.readthedocs.io/en/3.0.0/</a:t>
            </a:r>
            <a:endParaRPr lang="en-US" sz="1750" dirty="0"/>
          </a:p>
        </p:txBody>
      </p:sp>
      <p:sp>
        <p:nvSpPr>
          <p:cNvPr id="7" name="Text 5"/>
          <p:cNvSpPr/>
          <p:nvPr/>
        </p:nvSpPr>
        <p:spPr>
          <a:xfrm>
            <a:off x="833199" y="5027322"/>
            <a:ext cx="12964001"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a:t>
            </a:r>
            <a:pPr indent="0" marL="0">
              <a:lnSpc>
                <a:spcPts val="3149"/>
              </a:lnSpc>
              <a:buNone/>
            </a:pPr>
            <a:r>
              <a:rPr lang="en-US" sz="1750" u="sng" dirty="0">
                <a:solidFill>
                  <a:srgbClr val="835E54"/>
                </a:solidFill>
                <a:latin typeface="Open Sans" pitchFamily="34" charset="0"/>
                <a:ea typeface="Open Sans" pitchFamily="34" charset="-122"/>
                <a:cs typeface="Open Sans" pitchFamily="34" charset="-120"/>
                <a:hlinkClick r:id="rId3" invalidUrl="" action="" tgtFrame="" tooltip="" history="1" highlightClick="0" endSnd="0">
                  <a:extLst>
                    <a:ext uri="{A12FA001-AC4F-418D-AE19-62706E023703}">
                      <ahyp:hlinkClr xmlns:ahyp="http://schemas.microsoft.com/office/drawing/2018/hyperlinkcolor" val="tx"/>
                    </a:ext>
                  </a:extLst>
                </a:hlinkClick>
              </a:rPr>
              <a:t>https://www.youtube.com</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7620">
            <a:solidFill>
              <a:srgbClr val="E5E0DF"/>
            </a:solidFill>
            <a:prstDash val="solid"/>
          </a:ln>
        </p:spPr>
      </p:sp>
      <p:sp>
        <p:nvSpPr>
          <p:cNvPr id="4" name="Text 2"/>
          <p:cNvSpPr/>
          <p:nvPr/>
        </p:nvSpPr>
        <p:spPr>
          <a:xfrm>
            <a:off x="833199" y="2656726"/>
            <a:ext cx="4443889" cy="716804"/>
          </a:xfrm>
          <a:prstGeom prst="rect">
            <a:avLst/>
          </a:prstGeom>
          <a:noFill/>
          <a:ln/>
        </p:spPr>
        <p:txBody>
          <a:bodyPr wrap="none" rtlCol="0" anchor="t"/>
          <a:lstStyle/>
          <a:p>
            <a:pPr indent="0" marL="0">
              <a:lnSpc>
                <a:spcPts val="5686"/>
              </a:lnSpc>
              <a:buNone/>
            </a:pPr>
            <a:r>
              <a:rPr lang="en-US" sz="4374" b="1" dirty="0">
                <a:solidFill>
                  <a:srgbClr val="443728"/>
                </a:solidFill>
                <a:latin typeface="Crimson Pro" pitchFamily="34" charset="0"/>
                <a:ea typeface="Crimson Pro" pitchFamily="34" charset="-122"/>
                <a:cs typeface="Crimson Pro" pitchFamily="34" charset="-120"/>
              </a:rPr>
              <a:t>Abstract</a:t>
            </a:r>
            <a:endParaRPr lang="en-US" sz="4374" dirty="0"/>
          </a:p>
        </p:txBody>
      </p:sp>
      <p:sp>
        <p:nvSpPr>
          <p:cNvPr id="5" name="Text 3"/>
          <p:cNvSpPr/>
          <p:nvPr/>
        </p:nvSpPr>
        <p:spPr>
          <a:xfrm>
            <a:off x="833199" y="3704336"/>
            <a:ext cx="12964001" cy="1190616"/>
          </a:xfrm>
          <a:prstGeom prst="rect">
            <a:avLst/>
          </a:prstGeom>
          <a:noFill/>
          <a:ln/>
        </p:spPr>
        <p:txBody>
          <a:bodyPr wrap="squar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This project aims to develop a tool that takes a PDF file as input and performs an analysis on student data, specifically their marks.The application generates an Excel file containing the analyzed results. The user has the flexibility to choose the location where the file will be downloaded, allowing for easy access and further manipulation of the data.</a:t>
            </a:r>
            <a:endParaRPr lang="en-US" sz="1750" dirty="0"/>
          </a:p>
        </p:txBody>
      </p:sp>
      <p:sp>
        <p:nvSpPr>
          <p:cNvPr id="6" name="Text 4"/>
          <p:cNvSpPr/>
          <p:nvPr/>
        </p:nvSpPr>
        <p:spPr>
          <a:xfrm>
            <a:off x="833199" y="5115490"/>
            <a:ext cx="12964001"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7620">
            <a:solidFill>
              <a:srgbClr val="E5E0DF"/>
            </a:solidFill>
            <a:prstDash val="solid"/>
          </a:ln>
        </p:spPr>
      </p:sp>
      <p:sp>
        <p:nvSpPr>
          <p:cNvPr id="4" name="Text 2"/>
          <p:cNvSpPr/>
          <p:nvPr/>
        </p:nvSpPr>
        <p:spPr>
          <a:xfrm>
            <a:off x="833199" y="2458290"/>
            <a:ext cx="4443889" cy="716804"/>
          </a:xfrm>
          <a:prstGeom prst="rect">
            <a:avLst/>
          </a:prstGeom>
          <a:noFill/>
          <a:ln/>
        </p:spPr>
        <p:txBody>
          <a:bodyPr wrap="none" rtlCol="0" anchor="t"/>
          <a:lstStyle/>
          <a:p>
            <a:pPr indent="0" marL="0">
              <a:lnSpc>
                <a:spcPts val="5686"/>
              </a:lnSpc>
              <a:buNone/>
            </a:pPr>
            <a:r>
              <a:rPr lang="en-US" sz="4374" b="1" dirty="0">
                <a:solidFill>
                  <a:srgbClr val="443728"/>
                </a:solidFill>
                <a:latin typeface="Crimson Pro" pitchFamily="34" charset="0"/>
                <a:ea typeface="Crimson Pro" pitchFamily="34" charset="-122"/>
                <a:cs typeface="Crimson Pro" pitchFamily="34" charset="-120"/>
              </a:rPr>
              <a:t>Introduction</a:t>
            </a:r>
            <a:endParaRPr lang="en-US" sz="4374" dirty="0"/>
          </a:p>
        </p:txBody>
      </p:sp>
      <p:sp>
        <p:nvSpPr>
          <p:cNvPr id="5" name="Text 3"/>
          <p:cNvSpPr/>
          <p:nvPr/>
        </p:nvSpPr>
        <p:spPr>
          <a:xfrm>
            <a:off x="833199" y="3505900"/>
            <a:ext cx="12964001" cy="1190616"/>
          </a:xfrm>
          <a:prstGeom prst="rect">
            <a:avLst/>
          </a:prstGeom>
          <a:noFill/>
          <a:ln/>
        </p:spPr>
        <p:txBody>
          <a:bodyPr wrap="squar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Project result analysis plays a crucial role in understanding the outcomes and effectiveness of a project. By analyzing project results, we can gain valuable insights, identify patterns, and make data-driven decisions for future improvements. Python, with its rich ecosystem of libraries and tools, provides a powerful platform for conducting project result analysis efficiently.</a:t>
            </a:r>
            <a:endParaRPr lang="en-US" sz="1750" dirty="0"/>
          </a:p>
        </p:txBody>
      </p:sp>
      <p:sp>
        <p:nvSpPr>
          <p:cNvPr id="6" name="Text 4"/>
          <p:cNvSpPr/>
          <p:nvPr/>
        </p:nvSpPr>
        <p:spPr>
          <a:xfrm>
            <a:off x="833199" y="4917054"/>
            <a:ext cx="12964001" cy="793744"/>
          </a:xfrm>
          <a:prstGeom prst="rect">
            <a:avLst/>
          </a:prstGeom>
          <a:noFill/>
          <a:ln/>
        </p:spPr>
        <p:txBody>
          <a:bodyPr wrap="squar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In this project, we will explore how Python can be used to analyze project results. We will leverage various Python libraries PyPDF2,Pandas to perform data manipulation,data cleaning,data filtration,etc.</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7620">
            <a:solidFill>
              <a:srgbClr val="E5E0DF"/>
            </a:solidFill>
            <a:prstDash val="solid"/>
          </a:ln>
        </p:spPr>
      </p:sp>
      <p:sp>
        <p:nvSpPr>
          <p:cNvPr id="4" name="Text 2"/>
          <p:cNvSpPr/>
          <p:nvPr/>
        </p:nvSpPr>
        <p:spPr>
          <a:xfrm>
            <a:off x="833199" y="606536"/>
            <a:ext cx="6256020" cy="716804"/>
          </a:xfrm>
          <a:prstGeom prst="rect">
            <a:avLst/>
          </a:prstGeom>
          <a:noFill/>
          <a:ln/>
        </p:spPr>
        <p:txBody>
          <a:bodyPr wrap="none" rtlCol="0" anchor="t"/>
          <a:lstStyle/>
          <a:p>
            <a:pPr indent="0" marL="0">
              <a:lnSpc>
                <a:spcPts val="5686"/>
              </a:lnSpc>
              <a:buNone/>
            </a:pPr>
            <a:r>
              <a:rPr lang="en-US" sz="4374" b="1" dirty="0">
                <a:solidFill>
                  <a:srgbClr val="443728"/>
                </a:solidFill>
                <a:latin typeface="Crimson Pro" pitchFamily="34" charset="0"/>
                <a:ea typeface="Crimson Pro" pitchFamily="34" charset="-122"/>
                <a:cs typeface="Crimson Pro" pitchFamily="34" charset="-120"/>
              </a:rPr>
              <a:t>Requirement Specification</a:t>
            </a:r>
            <a:endParaRPr lang="en-US" sz="4374" dirty="0"/>
          </a:p>
        </p:txBody>
      </p:sp>
      <p:sp>
        <p:nvSpPr>
          <p:cNvPr id="5" name="Shape 3"/>
          <p:cNvSpPr/>
          <p:nvPr/>
        </p:nvSpPr>
        <p:spPr>
          <a:xfrm>
            <a:off x="833199" y="1654146"/>
            <a:ext cx="12964001" cy="5984992"/>
          </a:xfrm>
          <a:prstGeom prst="roundRect">
            <a:avLst>
              <a:gd name="adj" fmla="val 917"/>
            </a:avLst>
          </a:prstGeom>
          <a:noFill/>
          <a:ln w="7620">
            <a:solidFill>
              <a:srgbClr val="000000">
                <a:alpha val="8000"/>
              </a:srgbClr>
            </a:solidFill>
            <a:prstDash val="solid"/>
          </a:ln>
        </p:spPr>
      </p:sp>
      <p:sp>
        <p:nvSpPr>
          <p:cNvPr id="6" name="Shape 4"/>
          <p:cNvSpPr/>
          <p:nvPr/>
        </p:nvSpPr>
        <p:spPr>
          <a:xfrm>
            <a:off x="840819" y="1661710"/>
            <a:ext cx="12948761" cy="742687"/>
          </a:xfrm>
          <a:prstGeom prst="rect">
            <a:avLst/>
          </a:prstGeom>
          <a:solidFill>
            <a:srgbClr val="FFFFFF">
              <a:alpha val="6000"/>
            </a:srgbClr>
          </a:solidFill>
          <a:ln/>
        </p:spPr>
      </p:sp>
      <p:sp>
        <p:nvSpPr>
          <p:cNvPr id="7" name="Text 5"/>
          <p:cNvSpPr/>
          <p:nvPr/>
        </p:nvSpPr>
        <p:spPr>
          <a:xfrm>
            <a:off x="1062990" y="1834617"/>
            <a:ext cx="6026229"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-Software specification:</a:t>
            </a:r>
            <a:endParaRPr lang="en-US" sz="1750" dirty="0"/>
          </a:p>
        </p:txBody>
      </p:sp>
      <p:sp>
        <p:nvSpPr>
          <p:cNvPr id="8" name="Text 6"/>
          <p:cNvSpPr/>
          <p:nvPr/>
        </p:nvSpPr>
        <p:spPr>
          <a:xfrm>
            <a:off x="7541181" y="1834617"/>
            <a:ext cx="6026229"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Python </a:t>
            </a:r>
            <a:endParaRPr lang="en-US" sz="1750" dirty="0"/>
          </a:p>
        </p:txBody>
      </p:sp>
      <p:sp>
        <p:nvSpPr>
          <p:cNvPr id="9" name="Shape 7"/>
          <p:cNvSpPr/>
          <p:nvPr/>
        </p:nvSpPr>
        <p:spPr>
          <a:xfrm>
            <a:off x="840819" y="2404397"/>
            <a:ext cx="12948761" cy="742687"/>
          </a:xfrm>
          <a:prstGeom prst="rect">
            <a:avLst/>
          </a:prstGeom>
          <a:solidFill>
            <a:srgbClr val="000000">
              <a:alpha val="6000"/>
            </a:srgbClr>
          </a:solidFill>
          <a:ln/>
        </p:spPr>
      </p:sp>
      <p:sp>
        <p:nvSpPr>
          <p:cNvPr id="10" name="Text 8"/>
          <p:cNvSpPr/>
          <p:nvPr/>
        </p:nvSpPr>
        <p:spPr>
          <a:xfrm>
            <a:off x="1062990" y="2577305"/>
            <a:ext cx="6026229"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a:t>
            </a:r>
            <a:endParaRPr lang="en-US" sz="1750" dirty="0"/>
          </a:p>
        </p:txBody>
      </p:sp>
      <p:sp>
        <p:nvSpPr>
          <p:cNvPr id="11" name="Text 9"/>
          <p:cNvSpPr/>
          <p:nvPr/>
        </p:nvSpPr>
        <p:spPr>
          <a:xfrm>
            <a:off x="7541181" y="2577305"/>
            <a:ext cx="6026229"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Pandas - Data analysis library</a:t>
            </a:r>
            <a:endParaRPr lang="en-US" sz="1750" dirty="0"/>
          </a:p>
        </p:txBody>
      </p:sp>
      <p:sp>
        <p:nvSpPr>
          <p:cNvPr id="12" name="Shape 10"/>
          <p:cNvSpPr/>
          <p:nvPr/>
        </p:nvSpPr>
        <p:spPr>
          <a:xfrm>
            <a:off x="840819" y="3147085"/>
            <a:ext cx="12948761" cy="742687"/>
          </a:xfrm>
          <a:prstGeom prst="rect">
            <a:avLst/>
          </a:prstGeom>
          <a:solidFill>
            <a:srgbClr val="FFFFFF">
              <a:alpha val="6000"/>
            </a:srgbClr>
          </a:solidFill>
          <a:ln/>
        </p:spPr>
      </p:sp>
      <p:sp>
        <p:nvSpPr>
          <p:cNvPr id="13" name="Text 11"/>
          <p:cNvSpPr/>
          <p:nvPr/>
        </p:nvSpPr>
        <p:spPr>
          <a:xfrm>
            <a:off x="1062990" y="3319992"/>
            <a:ext cx="6026229"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a:t>
            </a:r>
            <a:endParaRPr lang="en-US" sz="1750" dirty="0"/>
          </a:p>
        </p:txBody>
      </p:sp>
      <p:sp>
        <p:nvSpPr>
          <p:cNvPr id="14" name="Text 12"/>
          <p:cNvSpPr/>
          <p:nvPr/>
        </p:nvSpPr>
        <p:spPr>
          <a:xfrm>
            <a:off x="7541181" y="3319992"/>
            <a:ext cx="6026229"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PyPDF2</a:t>
            </a:r>
            <a:endParaRPr lang="en-US" sz="1750" dirty="0"/>
          </a:p>
        </p:txBody>
      </p:sp>
      <p:sp>
        <p:nvSpPr>
          <p:cNvPr id="15" name="Shape 13"/>
          <p:cNvSpPr/>
          <p:nvPr/>
        </p:nvSpPr>
        <p:spPr>
          <a:xfrm>
            <a:off x="840819" y="3889772"/>
            <a:ext cx="12948761" cy="742687"/>
          </a:xfrm>
          <a:prstGeom prst="rect">
            <a:avLst/>
          </a:prstGeom>
          <a:solidFill>
            <a:srgbClr val="000000">
              <a:alpha val="6000"/>
            </a:srgbClr>
          </a:solidFill>
          <a:ln/>
        </p:spPr>
      </p:sp>
      <p:sp>
        <p:nvSpPr>
          <p:cNvPr id="16" name="Text 14"/>
          <p:cNvSpPr/>
          <p:nvPr/>
        </p:nvSpPr>
        <p:spPr>
          <a:xfrm>
            <a:off x="1062990" y="4062680"/>
            <a:ext cx="6026229"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a:t>
            </a:r>
            <a:endParaRPr lang="en-US" sz="1750" dirty="0"/>
          </a:p>
        </p:txBody>
      </p:sp>
      <p:sp>
        <p:nvSpPr>
          <p:cNvPr id="17" name="Text 15"/>
          <p:cNvSpPr/>
          <p:nvPr/>
        </p:nvSpPr>
        <p:spPr>
          <a:xfrm>
            <a:off x="7541181" y="4062680"/>
            <a:ext cx="6026229"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Tkinter</a:t>
            </a:r>
            <a:endParaRPr lang="en-US" sz="1750" dirty="0"/>
          </a:p>
        </p:txBody>
      </p:sp>
      <p:sp>
        <p:nvSpPr>
          <p:cNvPr id="18" name="Shape 16"/>
          <p:cNvSpPr/>
          <p:nvPr/>
        </p:nvSpPr>
        <p:spPr>
          <a:xfrm>
            <a:off x="840819" y="4632459"/>
            <a:ext cx="12948761" cy="2999114"/>
          </a:xfrm>
          <a:prstGeom prst="rect">
            <a:avLst/>
          </a:prstGeom>
          <a:solidFill>
            <a:srgbClr val="FFFFFF">
              <a:alpha val="6000"/>
            </a:srgbClr>
          </a:solidFill>
          <a:ln/>
        </p:spPr>
      </p:sp>
      <p:sp>
        <p:nvSpPr>
          <p:cNvPr id="19" name="Text 17"/>
          <p:cNvSpPr/>
          <p:nvPr/>
        </p:nvSpPr>
        <p:spPr>
          <a:xfrm>
            <a:off x="1062990" y="4805367"/>
            <a:ext cx="6026229"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Hardware Specifications</a:t>
            </a:r>
            <a:endParaRPr lang="en-US" sz="1750" dirty="0"/>
          </a:p>
        </p:txBody>
      </p:sp>
      <p:sp>
        <p:nvSpPr>
          <p:cNvPr id="20" name="Text 18"/>
          <p:cNvSpPr/>
          <p:nvPr/>
        </p:nvSpPr>
        <p:spPr>
          <a:xfrm>
            <a:off x="7541181" y="4805367"/>
            <a:ext cx="6026229" cy="404436"/>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Processor Intel</a:t>
            </a:r>
            <a:pPr indent="0" marL="0">
              <a:lnSpc>
                <a:spcPts val="3149"/>
              </a:lnSpc>
              <a:buNone/>
            </a:pPr>
            <a:r>
              <a:rPr lang="en-US" sz="1750" dirty="0">
                <a:solidFill>
                  <a:srgbClr val="000000"/>
                </a:solidFill>
                <a:latin typeface="Open Sans" pitchFamily="34" charset="0"/>
                <a:ea typeface="Open Sans" pitchFamily="34" charset="-122"/>
                <a:cs typeface="Open Sans" pitchFamily="34" charset="-120"/>
              </a:rPr>
              <a:t>®</a:t>
            </a:r>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Pentium</a:t>
            </a:r>
            <a:pPr indent="0" marL="0">
              <a:lnSpc>
                <a:spcPts val="3149"/>
              </a:lnSpc>
              <a:buNone/>
            </a:pPr>
            <a:r>
              <a:rPr lang="en-US" sz="1750" dirty="0">
                <a:solidFill>
                  <a:srgbClr val="000000"/>
                </a:solidFill>
                <a:latin typeface="Open Sans" pitchFamily="34" charset="0"/>
                <a:ea typeface="Open Sans" pitchFamily="34" charset="-122"/>
                <a:cs typeface="Open Sans" pitchFamily="34" charset="-120"/>
              </a:rPr>
              <a:t>®</a:t>
            </a:r>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1.60GHz</a:t>
            </a:r>
            <a:endParaRPr lang="en-US" sz="1750" dirty="0"/>
          </a:p>
        </p:txBody>
      </p:sp>
      <p:sp>
        <p:nvSpPr>
          <p:cNvPr id="21" name="Text 19"/>
          <p:cNvSpPr/>
          <p:nvPr/>
        </p:nvSpPr>
        <p:spPr>
          <a:xfrm>
            <a:off x="7541181" y="5375147"/>
            <a:ext cx="6026229"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RAM 4GB</a:t>
            </a:r>
            <a:endParaRPr lang="en-US" sz="1750" dirty="0"/>
          </a:p>
        </p:txBody>
      </p:sp>
      <p:sp>
        <p:nvSpPr>
          <p:cNvPr id="22" name="Text 20"/>
          <p:cNvSpPr/>
          <p:nvPr/>
        </p:nvSpPr>
        <p:spPr>
          <a:xfrm>
            <a:off x="7541181" y="5937362"/>
            <a:ext cx="6026229"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System type 64-bit Operating System</a:t>
            </a:r>
            <a:endParaRPr lang="en-US" sz="1750" dirty="0"/>
          </a:p>
        </p:txBody>
      </p:sp>
      <p:sp>
        <p:nvSpPr>
          <p:cNvPr id="23" name="Text 21"/>
          <p:cNvSpPr/>
          <p:nvPr/>
        </p:nvSpPr>
        <p:spPr>
          <a:xfrm>
            <a:off x="7541181" y="6499578"/>
            <a:ext cx="6026229"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Output Monitor</a:t>
            </a:r>
            <a:endParaRPr lang="en-US" sz="1750" dirty="0"/>
          </a:p>
        </p:txBody>
      </p:sp>
      <p:sp>
        <p:nvSpPr>
          <p:cNvPr id="24" name="Text 22"/>
          <p:cNvSpPr/>
          <p:nvPr/>
        </p:nvSpPr>
        <p:spPr>
          <a:xfrm>
            <a:off x="7541181" y="7061794"/>
            <a:ext cx="6026229"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Input deviceKeyboard , Mouse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7620">
            <a:solidFill>
              <a:srgbClr val="E5E0DF"/>
            </a:solidFill>
            <a:prstDash val="solid"/>
          </a:ln>
        </p:spPr>
      </p:sp>
      <p:sp>
        <p:nvSpPr>
          <p:cNvPr id="4" name="Text 2"/>
          <p:cNvSpPr/>
          <p:nvPr/>
        </p:nvSpPr>
        <p:spPr>
          <a:xfrm>
            <a:off x="6319599" y="2312093"/>
            <a:ext cx="4443889" cy="716804"/>
          </a:xfrm>
          <a:prstGeom prst="rect">
            <a:avLst/>
          </a:prstGeom>
          <a:noFill/>
          <a:ln/>
        </p:spPr>
        <p:txBody>
          <a:bodyPr wrap="none" rtlCol="0" anchor="t"/>
          <a:lstStyle/>
          <a:p>
            <a:pPr indent="0" marL="0">
              <a:lnSpc>
                <a:spcPts val="5686"/>
              </a:lnSpc>
              <a:buNone/>
            </a:pPr>
            <a:r>
              <a:rPr lang="en-US" sz="4374" b="1" dirty="0">
                <a:solidFill>
                  <a:srgbClr val="443728"/>
                </a:solidFill>
                <a:latin typeface="Crimson Pro" pitchFamily="34" charset="0"/>
                <a:ea typeface="Crimson Pro" pitchFamily="34" charset="-122"/>
                <a:cs typeface="Crimson Pro" pitchFamily="34" charset="-120"/>
              </a:rPr>
              <a:t>Objective</a:t>
            </a:r>
            <a:endParaRPr lang="en-US" sz="4374" dirty="0"/>
          </a:p>
        </p:txBody>
      </p:sp>
      <p:sp>
        <p:nvSpPr>
          <p:cNvPr id="5" name="Text 3"/>
          <p:cNvSpPr/>
          <p:nvPr/>
        </p:nvSpPr>
        <p:spPr>
          <a:xfrm>
            <a:off x="6319599" y="3359703"/>
            <a:ext cx="2811780" cy="358343"/>
          </a:xfrm>
          <a:prstGeom prst="rect">
            <a:avLst/>
          </a:prstGeom>
          <a:noFill/>
          <a:ln/>
        </p:spPr>
        <p:txBody>
          <a:bodyPr wrap="none" rtlCol="0" anchor="t"/>
          <a:lstStyle/>
          <a:p>
            <a:pPr indent="0" marL="0">
              <a:lnSpc>
                <a:spcPts val="2843"/>
              </a:lnSpc>
              <a:buNone/>
            </a:pPr>
            <a:r>
              <a:rPr lang="en-US" sz="2187" b="1" dirty="0">
                <a:solidFill>
                  <a:srgbClr val="443728"/>
                </a:solidFill>
                <a:latin typeface="Crimson Pro" pitchFamily="34" charset="0"/>
                <a:ea typeface="Crimson Pro" pitchFamily="34" charset="-122"/>
                <a:cs typeface="Crimson Pro" pitchFamily="34" charset="-120"/>
              </a:rPr>
              <a:t>Streamlining Workflow</a:t>
            </a:r>
            <a:endParaRPr lang="en-US" sz="2187" dirty="0"/>
          </a:p>
        </p:txBody>
      </p:sp>
      <p:sp>
        <p:nvSpPr>
          <p:cNvPr id="6" name="Text 4"/>
          <p:cNvSpPr/>
          <p:nvPr/>
        </p:nvSpPr>
        <p:spPr>
          <a:xfrm>
            <a:off x="6319599" y="4048852"/>
            <a:ext cx="7477601" cy="396872"/>
          </a:xfrm>
          <a:prstGeom prst="rect">
            <a:avLst/>
          </a:prstGeom>
          <a:noFill/>
          <a:ln/>
        </p:spPr>
        <p:txBody>
          <a:bodyPr wrap="non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Automating data analysis and visualization, reducing manual errors</a:t>
            </a:r>
            <a:endParaRPr lang="en-US" sz="1750" dirty="0"/>
          </a:p>
        </p:txBody>
      </p:sp>
      <p:sp>
        <p:nvSpPr>
          <p:cNvPr id="7" name="Text 5"/>
          <p:cNvSpPr/>
          <p:nvPr/>
        </p:nvSpPr>
        <p:spPr>
          <a:xfrm>
            <a:off x="6319599" y="4666261"/>
            <a:ext cx="7477601" cy="1190616"/>
          </a:xfrm>
          <a:prstGeom prst="rect">
            <a:avLst/>
          </a:prstGeom>
          <a:noFill/>
          <a:ln/>
        </p:spPr>
        <p:txBody>
          <a:bodyPr wrap="squar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To make a system which will read data from PDF uploaded and generate an excel file which contains all exam related data of students with analysed academic details</a:t>
            </a:r>
            <a:endParaRPr lang="en-US" sz="1750" dirty="0"/>
          </a:p>
        </p:txBody>
      </p:sp>
      <p:pic>
        <p:nvPicPr>
          <p:cNvPr id="8" name="Image 0" descr="preencoded.png">    </p:cNvPr>
          <p:cNvPicPr>
            <a:picLocks noChangeAspect="1"/>
          </p:cNvPicPr>
          <p:nvPr/>
        </p:nvPicPr>
        <p:blipFill>
          <a:blip r:embed="rId1"/>
          <a:stretch>
            <a:fillRect/>
          </a:stretch>
        </p:blipFill>
        <p:spPr>
          <a:xfrm>
            <a:off x="0" y="0"/>
            <a:ext cx="5486400" cy="81690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7620">
            <a:solidFill>
              <a:srgbClr val="E5E0DF"/>
            </a:solidFill>
            <a:prstDash val="solid"/>
          </a:ln>
        </p:spPr>
      </p:sp>
      <p:sp>
        <p:nvSpPr>
          <p:cNvPr id="4" name="Text 2"/>
          <p:cNvSpPr/>
          <p:nvPr/>
        </p:nvSpPr>
        <p:spPr>
          <a:xfrm>
            <a:off x="833199" y="979652"/>
            <a:ext cx="4443889" cy="716804"/>
          </a:xfrm>
          <a:prstGeom prst="rect">
            <a:avLst/>
          </a:prstGeom>
          <a:noFill/>
          <a:ln/>
        </p:spPr>
        <p:txBody>
          <a:bodyPr wrap="none" rtlCol="0" anchor="t"/>
          <a:lstStyle/>
          <a:p>
            <a:pPr indent="0" marL="0">
              <a:lnSpc>
                <a:spcPts val="5686"/>
              </a:lnSpc>
              <a:buNone/>
            </a:pPr>
            <a:r>
              <a:rPr lang="en-US" sz="4374" b="1" dirty="0">
                <a:solidFill>
                  <a:srgbClr val="443728"/>
                </a:solidFill>
                <a:latin typeface="Crimson Pro" pitchFamily="34" charset="0"/>
                <a:ea typeface="Crimson Pro" pitchFamily="34" charset="-122"/>
                <a:cs typeface="Crimson Pro" pitchFamily="34" charset="-120"/>
              </a:rPr>
              <a:t>Screen Input</a:t>
            </a:r>
            <a:endParaRPr lang="en-US" sz="4374" dirty="0"/>
          </a:p>
        </p:txBody>
      </p:sp>
      <p:pic>
        <p:nvPicPr>
          <p:cNvPr id="5" name="Image 0" descr="preencoded.png">    </p:cNvPr>
          <p:cNvPicPr>
            <a:picLocks noChangeAspect="1"/>
          </p:cNvPicPr>
          <p:nvPr/>
        </p:nvPicPr>
        <p:blipFill>
          <a:blip r:embed="rId1"/>
          <a:stretch>
            <a:fillRect/>
          </a:stretch>
        </p:blipFill>
        <p:spPr>
          <a:xfrm>
            <a:off x="833199" y="2027262"/>
            <a:ext cx="4443889" cy="51621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7620">
            <a:solidFill>
              <a:srgbClr val="E5E0DF"/>
            </a:solidFill>
            <a:prstDash val="solid"/>
          </a:ln>
        </p:spPr>
      </p:sp>
      <p:sp>
        <p:nvSpPr>
          <p:cNvPr id="4" name="Text 2"/>
          <p:cNvSpPr/>
          <p:nvPr/>
        </p:nvSpPr>
        <p:spPr>
          <a:xfrm>
            <a:off x="833199" y="999035"/>
            <a:ext cx="4443889" cy="716804"/>
          </a:xfrm>
          <a:prstGeom prst="rect">
            <a:avLst/>
          </a:prstGeom>
          <a:noFill/>
          <a:ln/>
        </p:spPr>
        <p:txBody>
          <a:bodyPr wrap="none" rtlCol="0" anchor="t"/>
          <a:lstStyle/>
          <a:p>
            <a:pPr indent="0" marL="0">
              <a:lnSpc>
                <a:spcPts val="5686"/>
              </a:lnSpc>
              <a:buNone/>
            </a:pPr>
            <a:r>
              <a:rPr lang="en-US" sz="4374" b="1" dirty="0">
                <a:solidFill>
                  <a:srgbClr val="443728"/>
                </a:solidFill>
                <a:latin typeface="Crimson Pro" pitchFamily="34" charset="0"/>
                <a:ea typeface="Crimson Pro" pitchFamily="34" charset="-122"/>
                <a:cs typeface="Crimson Pro" pitchFamily="34" charset="-120"/>
              </a:rPr>
              <a:t>Screen Input</a:t>
            </a:r>
            <a:endParaRPr lang="en-US" sz="4374" dirty="0"/>
          </a:p>
        </p:txBody>
      </p:sp>
      <p:pic>
        <p:nvPicPr>
          <p:cNvPr id="5" name="Image 0" descr="preencoded.png">    </p:cNvPr>
          <p:cNvPicPr>
            <a:picLocks noChangeAspect="1"/>
          </p:cNvPicPr>
          <p:nvPr/>
        </p:nvPicPr>
        <p:blipFill>
          <a:blip r:embed="rId1"/>
          <a:stretch>
            <a:fillRect/>
          </a:stretch>
        </p:blipFill>
        <p:spPr>
          <a:xfrm>
            <a:off x="833199" y="2046645"/>
            <a:ext cx="4740235" cy="51234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7620">
            <a:solidFill>
              <a:srgbClr val="E5E0DF"/>
            </a:solidFill>
            <a:prstDash val="solid"/>
          </a:ln>
        </p:spPr>
      </p:sp>
      <p:sp>
        <p:nvSpPr>
          <p:cNvPr id="4" name="Text 2"/>
          <p:cNvSpPr/>
          <p:nvPr/>
        </p:nvSpPr>
        <p:spPr>
          <a:xfrm>
            <a:off x="833199" y="3726083"/>
            <a:ext cx="4443889" cy="716804"/>
          </a:xfrm>
          <a:prstGeom prst="rect">
            <a:avLst/>
          </a:prstGeom>
          <a:noFill/>
          <a:ln/>
        </p:spPr>
        <p:txBody>
          <a:bodyPr wrap="none" rtlCol="0" anchor="t"/>
          <a:lstStyle/>
          <a:p>
            <a:pPr indent="0" marL="0">
              <a:lnSpc>
                <a:spcPts val="5686"/>
              </a:lnSpc>
              <a:buNone/>
            </a:pPr>
            <a:r>
              <a:rPr lang="en-US" sz="4374" b="1" dirty="0">
                <a:solidFill>
                  <a:srgbClr val="443728"/>
                </a:solidFill>
                <a:latin typeface="Crimson Pro" pitchFamily="34" charset="0"/>
                <a:ea typeface="Crimson Pro" pitchFamily="34" charset="-122"/>
                <a:cs typeface="Crimson Pro" pitchFamily="34" charset="-120"/>
              </a:rPr>
              <a:t>Screen Input</a:t>
            </a:r>
            <a:endParaRPr lang="en-US" sz="437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w="7620">
            <a:solidFill>
              <a:srgbClr val="E5E0DF"/>
            </a:solidFill>
            <a:prstDash val="solid"/>
          </a:ln>
        </p:spPr>
      </p:sp>
      <p:sp>
        <p:nvSpPr>
          <p:cNvPr id="4" name="Text 2"/>
          <p:cNvSpPr/>
          <p:nvPr/>
        </p:nvSpPr>
        <p:spPr>
          <a:xfrm>
            <a:off x="833199" y="1554278"/>
            <a:ext cx="4443889" cy="716804"/>
          </a:xfrm>
          <a:prstGeom prst="rect">
            <a:avLst/>
          </a:prstGeom>
          <a:noFill/>
          <a:ln/>
        </p:spPr>
        <p:txBody>
          <a:bodyPr wrap="none" rtlCol="0" anchor="t"/>
          <a:lstStyle/>
          <a:p>
            <a:pPr indent="0" marL="0">
              <a:lnSpc>
                <a:spcPts val="5686"/>
              </a:lnSpc>
              <a:buNone/>
            </a:pPr>
            <a:r>
              <a:rPr lang="en-US" sz="4374" b="1" dirty="0">
                <a:solidFill>
                  <a:srgbClr val="443728"/>
                </a:solidFill>
                <a:latin typeface="Crimson Pro" pitchFamily="34" charset="0"/>
                <a:ea typeface="Crimson Pro" pitchFamily="34" charset="-122"/>
                <a:cs typeface="Crimson Pro" pitchFamily="34" charset="-120"/>
              </a:rPr>
              <a:t>Working</a:t>
            </a:r>
            <a:endParaRPr lang="en-US" sz="4374" dirty="0"/>
          </a:p>
        </p:txBody>
      </p:sp>
      <p:sp>
        <p:nvSpPr>
          <p:cNvPr id="5" name="Text 3"/>
          <p:cNvSpPr/>
          <p:nvPr/>
        </p:nvSpPr>
        <p:spPr>
          <a:xfrm>
            <a:off x="833199" y="2601888"/>
            <a:ext cx="12964001" cy="1190616"/>
          </a:xfrm>
          <a:prstGeom prst="rect">
            <a:avLst/>
          </a:prstGeom>
          <a:noFill/>
          <a:ln/>
        </p:spPr>
        <p:txBody>
          <a:bodyPr wrap="squar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The application takes a PDF file as input and performs an analysis of student data, specifically theiutilizes string manipulation techniques in Python to clean and extract relevant information from the PDF document. Once the data is extracted and cleaned,relevant formulas are applied to perform analysis on the student marks.</a:t>
            </a:r>
            <a:endParaRPr lang="en-US" sz="1750" dirty="0"/>
          </a:p>
        </p:txBody>
      </p:sp>
      <p:sp>
        <p:nvSpPr>
          <p:cNvPr id="6" name="Text 4"/>
          <p:cNvSpPr/>
          <p:nvPr/>
        </p:nvSpPr>
        <p:spPr>
          <a:xfrm>
            <a:off x="833199" y="4013041"/>
            <a:ext cx="12964001" cy="1587488"/>
          </a:xfrm>
          <a:prstGeom prst="rect">
            <a:avLst/>
          </a:prstGeom>
          <a:noFill/>
          <a:ln/>
        </p:spPr>
        <p:txBody>
          <a:bodyPr wrap="squar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The process begins with parsing the PDF file and identifying the necessary sections containing student data. By employing string manipulation techniques, the relevant data is extracted and formatted to ensure consistency and accuracy. Cleaning the data involves removing any unnecessary characters, correcting formatting issues, and addressing missing or erroneous entries.</a:t>
            </a:r>
            <a:endParaRPr lang="en-US" sz="1750" dirty="0"/>
          </a:p>
        </p:txBody>
      </p:sp>
      <p:sp>
        <p:nvSpPr>
          <p:cNvPr id="7" name="Text 5"/>
          <p:cNvSpPr/>
          <p:nvPr/>
        </p:nvSpPr>
        <p:spPr>
          <a:xfrm>
            <a:off x="833199" y="5821066"/>
            <a:ext cx="12964001" cy="793744"/>
          </a:xfrm>
          <a:prstGeom prst="rect">
            <a:avLst/>
          </a:prstGeom>
          <a:noFill/>
          <a:ln/>
        </p:spPr>
        <p:txBody>
          <a:bodyPr wrap="square" rtlCol="0" anchor="t"/>
          <a:lstStyle/>
          <a:p>
            <a:pPr indent="0" marL="0">
              <a:lnSpc>
                <a:spcPts val="3149"/>
              </a:lnSpc>
              <a:buNone/>
            </a:pPr>
            <a:r>
              <a:rPr lang="en-US" sz="1750" dirty="0">
                <a:solidFill>
                  <a:srgbClr val="443728"/>
                </a:solidFill>
                <a:latin typeface="Open Sans" pitchFamily="34" charset="0"/>
                <a:ea typeface="Open Sans" pitchFamily="34" charset="-122"/>
                <a:cs typeface="Open Sans" pitchFamily="34" charset="-120"/>
              </a:rPr>
              <a:t>Once the data is cleaned, the project employs predefined formulas to analyze the student marks. The analysis aims to provide insights into the performance and distribution of marks among the students.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2023-07-06T13:33:05Z</dcterms:created>
  <dcterms:modified xsi:type="dcterms:W3CDTF">2023-07-06T13:33:05Z</dcterms:modified>
</cp:coreProperties>
</file>