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3"/>
  </p:sldMasterIdLst>
  <p:sldIdLst>
    <p:sldId id="256" r:id="rId4"/>
    <p:sldId id="257" r:id="rId5"/>
    <p:sldId id="258" r:id="rId6"/>
    <p:sldId id="262" r:id="rId7"/>
    <p:sldId id="266" r:id="rId8"/>
    <p:sldId id="267" r:id="rId9"/>
  </p:sldIdLst>
  <p:sldSz cx="18288000" cy="10287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Poppins" panose="00000500000000000000" pitchFamily="2" charset="0"/>
      <p:regular r:id="rId14"/>
      <p:bold r:id="rId15"/>
      <p:italic r:id="rId16"/>
      <p:boldItalic r:id="rId17"/>
    </p:embeddedFont>
    <p:embeddedFont>
      <p:font typeface="Poppins Bold" panose="00000800000000000000" charset="0"/>
      <p:regular r:id="rId18"/>
    </p:embeddedFont>
    <p:embeddedFont>
      <p:font typeface="Poppins Light" panose="00000400000000000000" pitchFamily="2" charset="0"/>
      <p:regular r:id="rId19"/>
      <p:italic r:id="rId20"/>
    </p:embeddedFont>
    <p:embeddedFont>
      <p:font typeface="Poppins Medium" panose="00000600000000000000" pitchFamily="2" charset="0"/>
      <p:regular r:id="rId21"/>
      <p:italic r:id="rId22"/>
    </p:embeddedFont>
    <p:embeddedFont>
      <p:font typeface="Poppins Medium Bold" panose="020B0604020202020204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FF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0" d="100"/>
          <a:sy n="50" d="100"/>
        </p:scale>
        <p:origin x="874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21" Type="http://schemas.openxmlformats.org/officeDocument/2006/relationships/font" Target="fonts/font12.fntdata"/><Relationship Id="rId7" Type="http://schemas.openxmlformats.org/officeDocument/2006/relationships/slide" Target="slides/slide4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font" Target="fonts/font2.fntdata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309931" y="5678492"/>
            <a:ext cx="15668138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309931" y="2151601"/>
            <a:ext cx="9739070" cy="35394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54"/>
              </a:lnSpc>
            </a:pPr>
            <a:r>
              <a:rPr lang="en-US" sz="11500" dirty="0">
                <a:solidFill>
                  <a:schemeClr val="bg1">
                    <a:lumMod val="65000"/>
                  </a:schemeClr>
                </a:solidFill>
                <a:latin typeface="Poppins Bold"/>
              </a:rPr>
              <a:t>Malware </a:t>
            </a:r>
          </a:p>
          <a:p>
            <a:pPr>
              <a:lnSpc>
                <a:spcPts val="13754"/>
              </a:lnSpc>
            </a:pPr>
            <a:r>
              <a:rPr lang="en-US" sz="11500" dirty="0">
                <a:solidFill>
                  <a:schemeClr val="bg1">
                    <a:lumMod val="65000"/>
                  </a:schemeClr>
                </a:solidFill>
                <a:latin typeface="Poppins Bold"/>
              </a:rPr>
              <a:t>Detection :</a:t>
            </a:r>
            <a:endParaRPr lang="en-US" sz="15700" dirty="0">
              <a:solidFill>
                <a:schemeClr val="bg1">
                  <a:lumMod val="65000"/>
                </a:schemeClr>
              </a:solidFill>
              <a:latin typeface="Poppins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030200" y="8612733"/>
            <a:ext cx="3947869" cy="4712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500"/>
              </a:lnSpc>
            </a:pPr>
            <a:r>
              <a:rPr lang="en-US" sz="3500" dirty="0">
                <a:latin typeface="Poppins Bold"/>
              </a:rPr>
              <a:t>KALANA K.A.V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09931" y="7505700"/>
            <a:ext cx="10043870" cy="1342675"/>
          </a:xfrm>
          <a:prstGeom prst="rect">
            <a:avLst/>
          </a:prstGeom>
        </p:spPr>
        <p:txBody>
          <a:bodyPr wrap="square" lIns="0" tIns="0" rIns="0" bIns="0" numCol="1" rtlCol="0" anchor="t">
            <a:spAutoFit/>
          </a:bodyPr>
          <a:lstStyle/>
          <a:p>
            <a:pPr>
              <a:lnSpc>
                <a:spcPts val="6000"/>
              </a:lnSpc>
            </a:pPr>
            <a:r>
              <a:rPr lang="en-US" sz="19900" dirty="0">
                <a:solidFill>
                  <a:srgbClr val="DBFF6C"/>
                </a:solidFill>
                <a:latin typeface="Poppins Bold"/>
              </a:rPr>
              <a:t>RNN</a:t>
            </a:r>
            <a:r>
              <a:rPr lang="en-US" sz="4800" dirty="0">
                <a:solidFill>
                  <a:srgbClr val="DBFF6C"/>
                </a:solidFill>
                <a:latin typeface="Poppins Bold"/>
              </a:rPr>
              <a:t> </a:t>
            </a:r>
            <a:endParaRPr lang="en-US" sz="7500" dirty="0">
              <a:solidFill>
                <a:srgbClr val="DBFF6C"/>
              </a:solidFill>
              <a:latin typeface="Poppins Bold"/>
            </a:endParaRPr>
          </a:p>
        </p:txBody>
      </p:sp>
      <p:sp>
        <p:nvSpPr>
          <p:cNvPr id="12" name="Freeform 3">
            <a:extLst>
              <a:ext uri="{FF2B5EF4-FFF2-40B4-BE49-F238E27FC236}">
                <a16:creationId xmlns:a16="http://schemas.microsoft.com/office/drawing/2014/main" id="{44814F26-00E6-813C-CD2B-DA3B82C54938}"/>
              </a:ext>
            </a:extLst>
          </p:cNvPr>
          <p:cNvSpPr/>
          <p:nvPr/>
        </p:nvSpPr>
        <p:spPr>
          <a:xfrm rot="2700000">
            <a:off x="13681997" y="2551226"/>
            <a:ext cx="3725605" cy="2740178"/>
          </a:xfrm>
          <a:custGeom>
            <a:avLst/>
            <a:gdLst/>
            <a:ahLst/>
            <a:cxnLst/>
            <a:rect l="l" t="t" r="r" b="b"/>
            <a:pathLst>
              <a:path w="4056919" h="3046969">
                <a:moveTo>
                  <a:pt x="0" y="0"/>
                </a:moveTo>
                <a:lnTo>
                  <a:pt x="4056919" y="0"/>
                </a:lnTo>
                <a:lnTo>
                  <a:pt x="4056919" y="3046969"/>
                </a:lnTo>
                <a:lnTo>
                  <a:pt x="0" y="30469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8419"/>
            </a:stretch>
          </a:blipFill>
        </p:spPr>
        <p:txBody>
          <a:bodyPr/>
          <a:lstStyle/>
          <a:p>
            <a:endParaRPr lang="en-US">
              <a:solidFill>
                <a:srgbClr val="DBFF6C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F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5400000">
            <a:off x="4366665" y="5133975"/>
            <a:ext cx="7573471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495208" y="3438902"/>
            <a:ext cx="6416350" cy="111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100"/>
              </a:lnSpc>
            </a:pPr>
            <a:r>
              <a:rPr lang="en-US" sz="9000" dirty="0">
                <a:solidFill>
                  <a:srgbClr val="000000"/>
                </a:solidFill>
                <a:latin typeface="Poppins Bold"/>
              </a:rPr>
              <a:t>Problem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495208" y="4530407"/>
            <a:ext cx="6416350" cy="1778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lvl="0" indent="-457200">
              <a:lnSpc>
                <a:spcPts val="476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Poppins Medium"/>
              </a:rPr>
              <a:t>The ever-evolving threat landscape.</a:t>
            </a:r>
          </a:p>
          <a:p>
            <a:pPr marL="457200" lvl="0" indent="-457200">
              <a:lnSpc>
                <a:spcPts val="476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Poppins Medium"/>
              </a:rPr>
              <a:t>The high cost of malware breaches.</a:t>
            </a:r>
          </a:p>
          <a:p>
            <a:pPr marL="457200" lvl="0" indent="-457200">
              <a:lnSpc>
                <a:spcPts val="476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Poppins Medium"/>
              </a:rPr>
              <a:t>The shortage of cybersecurity experts.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029537" y="876300"/>
            <a:ext cx="5684349" cy="5238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Poppins Medium"/>
              </a:rPr>
              <a:t>PROBLEM 1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029536" y="1583056"/>
            <a:ext cx="8267855" cy="14759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3920"/>
              </a:lnSpc>
            </a:pPr>
            <a:r>
              <a:rPr lang="en-US" sz="2400" dirty="0">
                <a:solidFill>
                  <a:srgbClr val="000000"/>
                </a:solidFill>
                <a:latin typeface="Poppins Light"/>
              </a:rPr>
              <a:t>Malicious actors are constantly developing new and more sophisticated malware, which makes it difficult for traditional detection methods to keep up</a:t>
            </a:r>
            <a:r>
              <a:rPr lang="en-US" sz="2800" dirty="0">
                <a:solidFill>
                  <a:srgbClr val="000000"/>
                </a:solidFill>
                <a:latin typeface="Poppins Light"/>
              </a:rPr>
              <a:t>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029537" y="3854680"/>
            <a:ext cx="5684349" cy="5238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Poppins Medium"/>
              </a:rPr>
              <a:t>PROBLEM 2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029536" y="4561436"/>
            <a:ext cx="8344059" cy="14615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3920"/>
              </a:lnSpc>
            </a:pPr>
            <a:r>
              <a:rPr lang="en-US" sz="2400" dirty="0">
                <a:solidFill>
                  <a:srgbClr val="000000"/>
                </a:solidFill>
                <a:latin typeface="Poppins Light"/>
              </a:rPr>
              <a:t>A single malware breach can cost a company millions of dollars in losses, including damage to reputation, lost revenue, and regulatory fines.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029537" y="6833060"/>
            <a:ext cx="5684349" cy="5238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Poppins Medium"/>
              </a:rPr>
              <a:t>PROBLEM 3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029536" y="7539816"/>
            <a:ext cx="8267853" cy="19616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3920"/>
              </a:lnSpc>
            </a:pPr>
            <a:r>
              <a:rPr lang="en-US" sz="2400" dirty="0">
                <a:solidFill>
                  <a:srgbClr val="000000"/>
                </a:solidFill>
                <a:latin typeface="Poppins Light"/>
              </a:rPr>
              <a:t>There is a growing shortage of cybersecurity professionals, which makes it difficult for companies to find and retain the talent they need to protect their systems from malware attacks.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>
            <a:off x="5031553" y="1733544"/>
            <a:ext cx="735866" cy="765530"/>
          </a:xfrm>
          <a:custGeom>
            <a:avLst/>
            <a:gdLst/>
            <a:ahLst/>
            <a:cxnLst/>
            <a:rect l="l" t="t" r="r" b="b"/>
            <a:pathLst>
              <a:path w="386290" h="401862">
                <a:moveTo>
                  <a:pt x="0" y="0"/>
                </a:moveTo>
                <a:lnTo>
                  <a:pt x="386290" y="0"/>
                </a:lnTo>
                <a:lnTo>
                  <a:pt x="386290" y="401862"/>
                </a:lnTo>
                <a:lnTo>
                  <a:pt x="0" y="401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5031553" y="1733544"/>
            <a:ext cx="8224895" cy="12001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000"/>
              </a:lnSpc>
            </a:pPr>
            <a:r>
              <a:rPr lang="en-US" sz="9000" dirty="0">
                <a:solidFill>
                  <a:srgbClr val="000000"/>
                </a:solidFill>
                <a:latin typeface="Poppins Bold"/>
              </a:rPr>
              <a:t>Solution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252062" y="4858170"/>
            <a:ext cx="13783876" cy="19014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740"/>
              </a:lnSpc>
            </a:pPr>
            <a:r>
              <a:rPr lang="en-US" sz="3400" dirty="0">
                <a:solidFill>
                  <a:srgbClr val="000000"/>
                </a:solidFill>
                <a:latin typeface="Poppins Medium"/>
              </a:rPr>
              <a:t>Developed a state-of-the-art malware detection system that uses Recurrent Neural Networks (RNNs) and image analysis to convert executable files into image representations and classify them as benign or malicious.</a:t>
            </a:r>
          </a:p>
        </p:txBody>
      </p:sp>
      <p:sp>
        <p:nvSpPr>
          <p:cNvPr id="13" name="AutoShape 13"/>
          <p:cNvSpPr/>
          <p:nvPr/>
        </p:nvSpPr>
        <p:spPr>
          <a:xfrm>
            <a:off x="1309931" y="3502457"/>
            <a:ext cx="15668138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AutoShape 14"/>
          <p:cNvSpPr/>
          <p:nvPr/>
        </p:nvSpPr>
        <p:spPr>
          <a:xfrm>
            <a:off x="1309931" y="8115300"/>
            <a:ext cx="15668138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0" y="0"/>
            <a:ext cx="9144000" cy="10287000"/>
            <a:chOff x="0" y="0"/>
            <a:chExt cx="2408296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08296" cy="2709333"/>
            </a:xfrm>
            <a:custGeom>
              <a:avLst/>
              <a:gdLst/>
              <a:ahLst/>
              <a:cxnLst/>
              <a:rect l="l" t="t" r="r" b="b"/>
              <a:pathLst>
                <a:path w="2408296" h="2709333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E2FF8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47625"/>
              <a:ext cx="2408296" cy="26617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 rot="-2700000">
            <a:off x="4756336" y="5094660"/>
            <a:ext cx="4056919" cy="3046969"/>
          </a:xfrm>
          <a:custGeom>
            <a:avLst/>
            <a:gdLst/>
            <a:ahLst/>
            <a:cxnLst/>
            <a:rect l="l" t="t" r="r" b="b"/>
            <a:pathLst>
              <a:path w="4056919" h="3046969">
                <a:moveTo>
                  <a:pt x="0" y="0"/>
                </a:moveTo>
                <a:lnTo>
                  <a:pt x="4056919" y="0"/>
                </a:lnTo>
                <a:lnTo>
                  <a:pt x="4056919" y="3046968"/>
                </a:lnTo>
                <a:lnTo>
                  <a:pt x="0" y="30469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841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1402091" y="3964604"/>
            <a:ext cx="5437399" cy="19082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4760"/>
              </a:lnSpc>
            </a:pPr>
            <a:r>
              <a:rPr lang="en-US" sz="6600" b="1" dirty="0">
                <a:latin typeface="Poppins" panose="00000500000000000000" pitchFamily="2" charset="0"/>
                <a:cs typeface="Poppins" panose="00000500000000000000" pitchFamily="2" charset="0"/>
              </a:rPr>
              <a:t>R</a:t>
            </a:r>
            <a:r>
              <a:rPr lang="en-US" sz="6000" b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6000" b="1" dirty="0" err="1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ecurrent</a:t>
            </a:r>
            <a:endParaRPr lang="en-US" sz="6000" b="1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lvl="0" indent="0">
              <a:lnSpc>
                <a:spcPts val="4760"/>
              </a:lnSpc>
            </a:pPr>
            <a:r>
              <a:rPr lang="en-US" sz="6000" b="1" dirty="0">
                <a:latin typeface="Poppins" panose="00000500000000000000" pitchFamily="2" charset="0"/>
                <a:cs typeface="Poppins" panose="00000500000000000000" pitchFamily="2" charset="0"/>
              </a:rPr>
              <a:t>N </a:t>
            </a:r>
            <a:r>
              <a:rPr lang="en-US" sz="6000" b="1" dirty="0" err="1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eural</a:t>
            </a:r>
            <a:r>
              <a:rPr lang="en-US" sz="6000" b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</a:p>
          <a:p>
            <a:pPr marL="0" lvl="0" indent="0">
              <a:lnSpc>
                <a:spcPts val="4760"/>
              </a:lnSpc>
            </a:pPr>
            <a:r>
              <a:rPr lang="en-US" sz="6000" b="1" dirty="0">
                <a:latin typeface="Poppins" panose="00000500000000000000" pitchFamily="2" charset="0"/>
                <a:cs typeface="Poppins" panose="00000500000000000000" pitchFamily="2" charset="0"/>
              </a:rPr>
              <a:t>N </a:t>
            </a:r>
            <a:r>
              <a:rPr lang="en-US" sz="6000" b="1" dirty="0" err="1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etworks</a:t>
            </a:r>
            <a:r>
              <a:rPr lang="en-US" sz="6000" b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075975" y="2321527"/>
            <a:ext cx="7315200" cy="14459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4900"/>
              </a:lnSpc>
            </a:pPr>
            <a:endParaRPr lang="en-US" sz="9000" dirty="0">
              <a:solidFill>
                <a:schemeClr val="bg1">
                  <a:lumMod val="50000"/>
                </a:schemeClr>
              </a:solidFill>
              <a:latin typeface="Poppins Medium Bold"/>
            </a:endParaRPr>
          </a:p>
          <a:p>
            <a:pPr marL="0" lvl="0" indent="0">
              <a:lnSpc>
                <a:spcPts val="4900"/>
              </a:lnSpc>
            </a:pPr>
            <a:r>
              <a:rPr lang="en-US" sz="9000" dirty="0">
                <a:solidFill>
                  <a:schemeClr val="bg1">
                    <a:lumMod val="50000"/>
                  </a:schemeClr>
                </a:solidFill>
                <a:latin typeface="Poppins Medium Bold"/>
              </a:rPr>
              <a:t>Accuracy</a:t>
            </a:r>
          </a:p>
        </p:txBody>
      </p:sp>
      <p:sp>
        <p:nvSpPr>
          <p:cNvPr id="13" name="Freeform 2">
            <a:extLst>
              <a:ext uri="{FF2B5EF4-FFF2-40B4-BE49-F238E27FC236}">
                <a16:creationId xmlns:a16="http://schemas.microsoft.com/office/drawing/2014/main" id="{F4634D0E-727D-A835-4D44-4C018A6CBF9E}"/>
              </a:ext>
            </a:extLst>
          </p:cNvPr>
          <p:cNvSpPr/>
          <p:nvPr/>
        </p:nvSpPr>
        <p:spPr>
          <a:xfrm rot="-8100000">
            <a:off x="9322345" y="5070659"/>
            <a:ext cx="4056919" cy="3046969"/>
          </a:xfrm>
          <a:custGeom>
            <a:avLst/>
            <a:gdLst/>
            <a:ahLst/>
            <a:cxnLst/>
            <a:rect l="l" t="t" r="r" b="b"/>
            <a:pathLst>
              <a:path w="4056919" h="3046969">
                <a:moveTo>
                  <a:pt x="0" y="0"/>
                </a:moveTo>
                <a:lnTo>
                  <a:pt x="4056919" y="0"/>
                </a:lnTo>
                <a:lnTo>
                  <a:pt x="4056919" y="3046968"/>
                </a:lnTo>
                <a:lnTo>
                  <a:pt x="0" y="30469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841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10075975" y="4452413"/>
            <a:ext cx="5892833" cy="7136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920"/>
              </a:lnSpc>
            </a:pPr>
            <a:r>
              <a:rPr lang="en-US" sz="8800" b="1" dirty="0">
                <a:solidFill>
                  <a:srgbClr val="000000"/>
                </a:solidFill>
                <a:latin typeface="Poppins Bold" panose="00000800000000000000" charset="0"/>
                <a:cs typeface="Poppins Bold" panose="00000800000000000000" charset="0"/>
              </a:rPr>
              <a:t>97.98%</a:t>
            </a: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B463C239-A465-15AB-4E5D-A34127F6F1AC}"/>
              </a:ext>
            </a:extLst>
          </p:cNvPr>
          <p:cNvSpPr txBox="1"/>
          <p:nvPr/>
        </p:nvSpPr>
        <p:spPr>
          <a:xfrm>
            <a:off x="1363825" y="2653011"/>
            <a:ext cx="6416350" cy="111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100"/>
              </a:lnSpc>
            </a:pPr>
            <a:r>
              <a:rPr lang="en-US" sz="9000" dirty="0">
                <a:solidFill>
                  <a:srgbClr val="000000"/>
                </a:solidFill>
                <a:latin typeface="Poppins Bold"/>
              </a:rPr>
              <a:t>Model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309931" y="5641559"/>
            <a:ext cx="15668138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5060340" y="3771900"/>
            <a:ext cx="8129221" cy="12001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000"/>
              </a:lnSpc>
            </a:pPr>
            <a:r>
              <a:rPr lang="en-US" sz="9000" dirty="0">
                <a:solidFill>
                  <a:srgbClr val="000000"/>
                </a:solidFill>
                <a:latin typeface="Poppins Bold"/>
              </a:rPr>
              <a:t>DEMO 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F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2700000">
            <a:off x="4900439" y="3642238"/>
            <a:ext cx="4056919" cy="3046969"/>
          </a:xfrm>
          <a:custGeom>
            <a:avLst/>
            <a:gdLst/>
            <a:ahLst/>
            <a:cxnLst/>
            <a:rect l="l" t="t" r="r" b="b"/>
            <a:pathLst>
              <a:path w="4056919" h="3046969">
                <a:moveTo>
                  <a:pt x="0" y="0"/>
                </a:moveTo>
                <a:lnTo>
                  <a:pt x="4056919" y="0"/>
                </a:lnTo>
                <a:lnTo>
                  <a:pt x="4056919" y="3046969"/>
                </a:lnTo>
                <a:lnTo>
                  <a:pt x="0" y="30469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841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5638800" y="4457700"/>
            <a:ext cx="8399203" cy="13716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10800"/>
              </a:lnSpc>
            </a:pPr>
            <a:r>
              <a:rPr lang="en-US" sz="9000" dirty="0">
                <a:solidFill>
                  <a:srgbClr val="000000"/>
                </a:solidFill>
                <a:latin typeface="Poppins Bold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85CBD7A767C0458518FC6250D76E49" ma:contentTypeVersion="12" ma:contentTypeDescription="Create a new document." ma:contentTypeScope="" ma:versionID="d6297e0f51f13b20ce20c1e6a9d51352">
  <xsd:schema xmlns:xsd="http://www.w3.org/2001/XMLSchema" xmlns:xs="http://www.w3.org/2001/XMLSchema" xmlns:p="http://schemas.microsoft.com/office/2006/metadata/properties" xmlns:ns2="4621bd8b-745d-4daf-baf4-d7f85d5c51a0" xmlns:ns3="80e4c7c0-a31e-4b5c-b66a-630f0ec68797" targetNamespace="http://schemas.microsoft.com/office/2006/metadata/properties" ma:root="true" ma:fieldsID="8652def5fad68e35e09c4233abee06c6" ns2:_="" ns3:_="">
    <xsd:import namespace="4621bd8b-745d-4daf-baf4-d7f85d5c51a0"/>
    <xsd:import namespace="80e4c7c0-a31e-4b5c-b66a-630f0ec687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21bd8b-745d-4daf-baf4-d7f85d5c51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7c8a686f-bba2-44f2-819b-edf0b3003fb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e4c7c0-a31e-4b5c-b66a-630f0ec6879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E00C051-6A7D-4BC9-9C20-39AB60A4FEC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4104CF1-6D44-42CA-8912-03C4A99F1E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621bd8b-745d-4daf-baf4-d7f85d5c51a0"/>
    <ds:schemaRef ds:uri="80e4c7c0-a31e-4b5c-b66a-630f0ec6879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162</Words>
  <Application>Microsoft Office PowerPoint</Application>
  <PresentationFormat>Custom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Poppins Medium</vt:lpstr>
      <vt:lpstr>Poppins Medium Bold</vt:lpstr>
      <vt:lpstr>Poppins Light</vt:lpstr>
      <vt:lpstr>Poppins</vt:lpstr>
      <vt:lpstr>Calibri</vt:lpstr>
      <vt:lpstr>Arial</vt:lpstr>
      <vt:lpstr>Poppins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White Green Modern Bold Professional Business Plan Proposal Presentation</dc:title>
  <dc:creator>Kalana</dc:creator>
  <cp:lastModifiedBy>Vinu Kalana</cp:lastModifiedBy>
  <cp:revision>3</cp:revision>
  <dcterms:created xsi:type="dcterms:W3CDTF">2006-08-16T00:00:00Z</dcterms:created>
  <dcterms:modified xsi:type="dcterms:W3CDTF">2023-11-02T17:05:59Z</dcterms:modified>
  <dc:identifier>DAFy2LDxKI4</dc:identifier>
</cp:coreProperties>
</file>