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71" r:id="rId6"/>
    <p:sldId id="275" r:id="rId7"/>
    <p:sldId id="272" r:id="rId8"/>
    <p:sldId id="273" r:id="rId9"/>
    <p:sldId id="274" r:id="rId10"/>
    <p:sldId id="260" r:id="rId11"/>
    <p:sldId id="264" r:id="rId12"/>
    <p:sldId id="268" r:id="rId13"/>
    <p:sldId id="265" r:id="rId14"/>
    <p:sldId id="276" r:id="rId15"/>
    <p:sldId id="279" r:id="rId16"/>
    <p:sldId id="267" r:id="rId17"/>
    <p:sldId id="270" r:id="rId18"/>
    <p:sldId id="278" r:id="rId19"/>
    <p:sldId id="277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30" autoAdjust="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60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112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527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STEP1: Data Scientist Trains the model &amp; uploads the model / </a:t>
            </a:r>
            <a:r>
              <a:rPr lang="en-SG" dirty="0" err="1"/>
              <a:t>artifacts</a:t>
            </a:r>
            <a:r>
              <a:rPr lang="en-SG" dirty="0"/>
              <a:t> to MLFlow Tracking Server</a:t>
            </a:r>
          </a:p>
          <a:p>
            <a:r>
              <a:rPr lang="en-SG" dirty="0"/>
              <a:t>STEP2: ML Engineer Packages/Containerizes the model &amp; deploys it in the Kubernetes Cluster or any other server</a:t>
            </a:r>
          </a:p>
          <a:p>
            <a:r>
              <a:rPr lang="en-SG" dirty="0"/>
              <a:t>STEP3: User uses API to get inferencing Results from the model</a:t>
            </a:r>
          </a:p>
          <a:p>
            <a:r>
              <a:rPr lang="en-SG" dirty="0"/>
              <a:t>STEP4: ML Engineer Uses Dashboard to Monitor &amp; Sustain the model</a:t>
            </a:r>
          </a:p>
        </p:txBody>
      </p:sp>
    </p:spTree>
    <p:extLst>
      <p:ext uri="{BB962C8B-B14F-4D97-AF65-F5344CB8AC3E}">
        <p14:creationId xmlns:p14="http://schemas.microsoft.com/office/powerpoint/2010/main" val="212684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80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1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9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575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575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575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575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575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575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575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575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575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80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1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71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1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1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80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1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80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6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7000"/>
          </a:srgb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519366" y="2257200"/>
            <a:ext cx="5863847" cy="6291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lvl="0"/>
            <a:r>
              <a:rPr lang="en-SG" b="1" dirty="0">
                <a:solidFill>
                  <a:schemeClr val="bg2">
                    <a:lumMod val="50000"/>
                  </a:schemeClr>
                </a:solidFill>
              </a:rPr>
              <a:t>Bank Customer Segmentation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081059" y="4276443"/>
            <a:ext cx="2557101" cy="6291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SG">
                <a:solidFill>
                  <a:schemeClr val="bg2">
                    <a:lumMod val="50000"/>
                  </a:schemeClr>
                </a:solidFill>
              </a:rPr>
              <a:t>Vinu Karthek</a:t>
            </a:r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29 March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2609609" y="2196238"/>
            <a:ext cx="4132568" cy="629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SG" b="1" dirty="0">
                <a:solidFill>
                  <a:schemeClr val="bg2">
                    <a:lumMod val="50000"/>
                  </a:schemeClr>
                </a:solidFill>
              </a:rPr>
              <a:t>Model Development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DA3606C1-1B34-4D2A-8AFE-A263C2069E22}"/>
              </a:ext>
            </a:extLst>
          </p:cNvPr>
          <p:cNvSpPr/>
          <p:nvPr/>
        </p:nvSpPr>
        <p:spPr bwMode="auto">
          <a:xfrm>
            <a:off x="342517" y="2161633"/>
            <a:ext cx="1809542" cy="1234037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200" dirty="0">
                <a:solidFill>
                  <a:schemeClr val="bg2">
                    <a:lumMod val="50000"/>
                  </a:schemeClr>
                </a:solidFill>
              </a:rPr>
              <a:t>Customer Bank Data </a:t>
            </a:r>
            <a:r>
              <a:rPr lang="en-SG" sz="1200" dirty="0">
                <a:ea typeface="Verdana" pitchFamily="34" charset="0"/>
                <a:cs typeface="Verdana" pitchFamily="34" charset="0"/>
              </a:rPr>
              <a:t>(</a:t>
            </a:r>
            <a:r>
              <a:rPr lang="en-SG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24 </a:t>
            </a:r>
            <a:r>
              <a:rPr lang="en-SG" sz="1200" dirty="0">
                <a:solidFill>
                  <a:schemeClr val="bg2">
                    <a:lumMod val="50000"/>
                  </a:schemeClr>
                </a:solidFill>
                <a:ea typeface="Verdana" pitchFamily="34" charset="0"/>
                <a:cs typeface="Verdana" pitchFamily="34" charset="0"/>
              </a:rPr>
              <a:t>features &amp; 1 segment label) for 6600+ Customers</a:t>
            </a:r>
          </a:p>
          <a:p>
            <a:pPr algn="ctr" eaLnBrk="0" hangingPunct="0"/>
            <a:endParaRPr lang="en-SG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8E81E-B961-4BEB-AD5F-7EA57C0EF41E}"/>
              </a:ext>
            </a:extLst>
          </p:cNvPr>
          <p:cNvSpPr/>
          <p:nvPr/>
        </p:nvSpPr>
        <p:spPr bwMode="auto">
          <a:xfrm>
            <a:off x="4572000" y="2429113"/>
            <a:ext cx="1348696" cy="68732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100" b="1" dirty="0">
                <a:ea typeface="Verdana" pitchFamily="34" charset="0"/>
                <a:cs typeface="Verdana" pitchFamily="34" charset="0"/>
              </a:rPr>
              <a:t>Classifier</a:t>
            </a:r>
            <a:endParaRPr lang="en-SG" sz="11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EBFB-1D8A-465A-875C-7F057B09F476}"/>
              </a:ext>
            </a:extLst>
          </p:cNvPr>
          <p:cNvSpPr/>
          <p:nvPr/>
        </p:nvSpPr>
        <p:spPr bwMode="auto">
          <a:xfrm>
            <a:off x="2453263" y="2437015"/>
            <a:ext cx="1802095" cy="6832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100" dirty="0">
                <a:ea typeface="Verdana" pitchFamily="34" charset="0"/>
                <a:cs typeface="Verdana" pitchFamily="34" charset="0"/>
              </a:rPr>
              <a:t>Data Cleaning/ Engineering</a:t>
            </a:r>
            <a:endParaRPr lang="en-SG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187FE2-91B4-41DE-A075-79C656DF8E7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152059" y="2778652"/>
            <a:ext cx="3012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C94568-4929-4719-8587-85CF06E69AA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255358" y="2772773"/>
            <a:ext cx="316642" cy="5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7C6CFD98-2D01-4099-8813-829ACE5E67E5}"/>
              </a:ext>
            </a:extLst>
          </p:cNvPr>
          <p:cNvSpPr/>
          <p:nvPr/>
        </p:nvSpPr>
        <p:spPr bwMode="auto">
          <a:xfrm>
            <a:off x="5115918" y="1795431"/>
            <a:ext cx="260860" cy="64158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SG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69343A-6405-4210-86A3-DA47970BB9C8}"/>
              </a:ext>
            </a:extLst>
          </p:cNvPr>
          <p:cNvSpPr/>
          <p:nvPr/>
        </p:nvSpPr>
        <p:spPr bwMode="auto">
          <a:xfrm>
            <a:off x="4346248" y="1163113"/>
            <a:ext cx="1800200" cy="6415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100" dirty="0" err="1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Optuna</a:t>
            </a:r>
            <a:r>
              <a:rPr lang="en-SG" sz="110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 (Hyperparameter Tuning)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CB1C7DC-FF94-4F41-BE63-8019403DAA65}"/>
              </a:ext>
            </a:extLst>
          </p:cNvPr>
          <p:cNvSpPr/>
          <p:nvPr/>
        </p:nvSpPr>
        <p:spPr>
          <a:xfrm rot="5400000">
            <a:off x="5104806" y="2652993"/>
            <a:ext cx="347502" cy="1348697"/>
          </a:xfrm>
          <a:prstGeom prst="rightBrace">
            <a:avLst>
              <a:gd name="adj1" fmla="val 8333"/>
              <a:gd name="adj2" fmla="val 4820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5D45-E78F-430F-9A36-1D0AB74B2470}"/>
              </a:ext>
            </a:extLst>
          </p:cNvPr>
          <p:cNvSpPr txBox="1"/>
          <p:nvPr/>
        </p:nvSpPr>
        <p:spPr bwMode="auto">
          <a:xfrm>
            <a:off x="4919187" y="3491221"/>
            <a:ext cx="833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defTabSz="914378" eaLnBrk="0" hangingPunct="0">
              <a:spcAft>
                <a:spcPts val="300"/>
              </a:spcAft>
              <a:buClr>
                <a:schemeClr val="accent1"/>
              </a:buClr>
            </a:pPr>
            <a:r>
              <a:rPr lang="en-SG" b="1" dirty="0">
                <a:solidFill>
                  <a:srgbClr val="FFC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Modelling</a:t>
            </a:r>
          </a:p>
        </p:txBody>
      </p:sp>
      <p:sp>
        <p:nvSpPr>
          <p:cNvPr id="16" name="Inhaltsplatzhalter 21">
            <a:extLst>
              <a:ext uri="{FF2B5EF4-FFF2-40B4-BE49-F238E27FC236}">
                <a16:creationId xmlns:a16="http://schemas.microsoft.com/office/drawing/2014/main" id="{2DC20DDF-A75E-4FCE-A029-0E6B835C3327}"/>
              </a:ext>
            </a:extLst>
          </p:cNvPr>
          <p:cNvSpPr txBox="1">
            <a:spLocks/>
          </p:cNvSpPr>
          <p:nvPr/>
        </p:nvSpPr>
        <p:spPr>
          <a:xfrm>
            <a:off x="148449" y="4691286"/>
            <a:ext cx="8721231" cy="3582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1800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0000" indent="-27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300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2800" indent="-1728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6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828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828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82800" indent="-180000" algn="l" defTabSz="576000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982800" indent="-180000" algn="l" defTabSz="576000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982800" indent="-180000" algn="l" defTabSz="576000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5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same architecture to be used for several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0F85E-C90C-4CCB-99F3-0EFCC094788E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Architecture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4DF869-86F8-4CE7-9A42-A0F3744F4E45}"/>
              </a:ext>
            </a:extLst>
          </p:cNvPr>
          <p:cNvSpPr txBox="1"/>
          <p:nvPr/>
        </p:nvSpPr>
        <p:spPr>
          <a:xfrm>
            <a:off x="5920696" y="2442731"/>
            <a:ext cx="282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  <a:p>
            <a:pPr marL="342900" indent="-342900">
              <a:buAutoNum type="arabicPeriod"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342900" indent="-342900">
              <a:buAutoNum type="arabicPeriod"/>
            </a:pP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(Gradient Boosting)</a:t>
            </a:r>
          </a:p>
          <a:p>
            <a:pPr marL="342900" indent="-342900">
              <a:buAutoNum type="arabicPeriod"/>
            </a:pP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RUSBoost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(Random Under Sample Boosting)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3B656-CEE5-48CF-AE84-DD5EE5A44302}"/>
              </a:ext>
            </a:extLst>
          </p:cNvPr>
          <p:cNvSpPr txBox="1"/>
          <p:nvPr/>
        </p:nvSpPr>
        <p:spPr>
          <a:xfrm>
            <a:off x="86614" y="498991"/>
            <a:ext cx="6098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The following models where chosen since the data is tabular &amp; has numerical/categorical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Once we attain the optimum model we can go with the hyper parameter tuning (for optimized 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6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44FE23-1C94-4357-91FC-8E0F3B7B17A8}"/>
              </a:ext>
            </a:extLst>
          </p:cNvPr>
          <p:cNvSpPr/>
          <p:nvPr/>
        </p:nvSpPr>
        <p:spPr bwMode="auto">
          <a:xfrm>
            <a:off x="6186657" y="1544352"/>
            <a:ext cx="1572179" cy="2849449"/>
          </a:xfrm>
          <a:prstGeom prst="round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SG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85812-5DE9-42A1-A0BB-F477D5AA4237}"/>
              </a:ext>
            </a:extLst>
          </p:cNvPr>
          <p:cNvSpPr txBox="1">
            <a:spLocks/>
          </p:cNvSpPr>
          <p:nvPr/>
        </p:nvSpPr>
        <p:spPr>
          <a:xfrm flipH="1" flipV="1">
            <a:off x="11612879" y="5676913"/>
            <a:ext cx="45719" cy="457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A1026D2-E143-4E36-8BAE-E59175FEF2B5}"/>
              </a:ext>
            </a:extLst>
          </p:cNvPr>
          <p:cNvSpPr/>
          <p:nvPr/>
        </p:nvSpPr>
        <p:spPr bwMode="auto">
          <a:xfrm>
            <a:off x="2965991" y="1619268"/>
            <a:ext cx="1176825" cy="765517"/>
          </a:xfrm>
          <a:prstGeom prst="flowChartMultidocument">
            <a:avLst/>
          </a:prstGeom>
          <a:solidFill>
            <a:srgbClr val="0070C0"/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baseline="0" dirty="0">
                <a:latin typeface="Calibri" panose="020F0502020204030204" pitchFamily="34" charset="0"/>
                <a:cs typeface="Calibri" panose="020F0502020204030204" pitchFamily="34" charset="0"/>
              </a:rPr>
              <a:t>Train Test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4AEC40E4-E572-4EC6-8F7C-416ECD84E700}"/>
              </a:ext>
            </a:extLst>
          </p:cNvPr>
          <p:cNvSpPr/>
          <p:nvPr/>
        </p:nvSpPr>
        <p:spPr bwMode="auto">
          <a:xfrm>
            <a:off x="3067660" y="3470386"/>
            <a:ext cx="1176825" cy="765517"/>
          </a:xfrm>
          <a:prstGeom prst="flowChartMultidocument">
            <a:avLst/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Validation Lots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77ED91-5851-4B84-9146-86F366598E0B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>
            <a:off x="2302313" y="2002027"/>
            <a:ext cx="765347" cy="1851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5ADF5-E6A4-4912-9B0F-C92669462E40}"/>
              </a:ext>
            </a:extLst>
          </p:cNvPr>
          <p:cNvCxnSpPr>
            <a:cxnSpLocks/>
            <a:stCxn id="39" idx="3"/>
            <a:endCxn id="13" idx="1"/>
          </p:cNvCxnSpPr>
          <p:nvPr/>
        </p:nvCxnSpPr>
        <p:spPr>
          <a:xfrm>
            <a:off x="2302313" y="2002027"/>
            <a:ext cx="6636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F6186E-6C16-4691-935F-84C7A963800E}"/>
              </a:ext>
            </a:extLst>
          </p:cNvPr>
          <p:cNvSpPr txBox="1"/>
          <p:nvPr/>
        </p:nvSpPr>
        <p:spPr bwMode="auto">
          <a:xfrm rot="4094262">
            <a:off x="2484812" y="2942623"/>
            <a:ext cx="588413" cy="16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defTabSz="576000" eaLnBrk="0" hangingPunct="0">
              <a:buClr>
                <a:schemeClr val="accent1"/>
              </a:buClr>
            </a:pPr>
            <a:r>
              <a:rPr lang="en-SG" sz="700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~20% of rows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D668F-B103-4135-80EA-1D30327919B7}"/>
              </a:ext>
            </a:extLst>
          </p:cNvPr>
          <p:cNvSpPr txBox="1"/>
          <p:nvPr/>
        </p:nvSpPr>
        <p:spPr bwMode="auto">
          <a:xfrm>
            <a:off x="2389039" y="1829783"/>
            <a:ext cx="646152" cy="16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SG" sz="700" b="1" kern="0" baseline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~80% of rows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417B2-0BE9-4A24-BBD0-70D5F984F4E2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4142816" y="2002027"/>
            <a:ext cx="695261" cy="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B0D4C420-28E7-4C9C-AE1B-4B7DD8DD0B81}"/>
              </a:ext>
            </a:extLst>
          </p:cNvPr>
          <p:cNvSpPr/>
          <p:nvPr/>
        </p:nvSpPr>
        <p:spPr bwMode="auto">
          <a:xfrm>
            <a:off x="4838077" y="1624548"/>
            <a:ext cx="1176825" cy="765517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Train Dataset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B4D8A4EC-4C3C-4B4F-A8FE-9A6C2659620B}"/>
              </a:ext>
            </a:extLst>
          </p:cNvPr>
          <p:cNvSpPr/>
          <p:nvPr/>
        </p:nvSpPr>
        <p:spPr bwMode="auto">
          <a:xfrm>
            <a:off x="4869462" y="2845390"/>
            <a:ext cx="1176825" cy="765517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  <a:p>
            <a:pPr algn="ctr" eaLnBrk="0" hangingPunct="0"/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E94C3-74C1-4889-916C-32627B82FB16}"/>
              </a:ext>
            </a:extLst>
          </p:cNvPr>
          <p:cNvSpPr txBox="1"/>
          <p:nvPr/>
        </p:nvSpPr>
        <p:spPr bwMode="auto">
          <a:xfrm>
            <a:off x="4241954" y="1850354"/>
            <a:ext cx="542613" cy="1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defTabSz="576000" eaLnBrk="0" fontAlgn="auto" latinLnBrk="0" hangingPunct="0">
              <a:buClr>
                <a:schemeClr val="accent1"/>
              </a:buClr>
              <a:buSzTx/>
              <a:tabLst/>
            </a:pPr>
            <a:r>
              <a:rPr lang="en-SG" sz="700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80% of rows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6412FF-D919-418B-B89F-982AD26A0F55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4142816" y="2002027"/>
            <a:ext cx="726646" cy="1226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AB5C8-F49B-476E-8F99-183EFCAE1815}"/>
              </a:ext>
            </a:extLst>
          </p:cNvPr>
          <p:cNvSpPr txBox="1"/>
          <p:nvPr/>
        </p:nvSpPr>
        <p:spPr bwMode="auto">
          <a:xfrm rot="3510340">
            <a:off x="4261291" y="2476264"/>
            <a:ext cx="614240" cy="11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defTabSz="576000" eaLnBrk="0" fontAlgn="auto" latinLnBrk="0" hangingPunct="0">
              <a:buClr>
                <a:schemeClr val="accent1"/>
              </a:buClr>
              <a:buSzTx/>
              <a:tabLst/>
            </a:pPr>
            <a:r>
              <a:rPr lang="en-SG" sz="700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20% of rows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9344BC-C253-4218-84DE-CCDBF51A4644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6014902" y="2000470"/>
            <a:ext cx="370445" cy="6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71ECFC17-C390-444E-A41A-E08D4262E858}"/>
              </a:ext>
            </a:extLst>
          </p:cNvPr>
          <p:cNvSpPr/>
          <p:nvPr/>
        </p:nvSpPr>
        <p:spPr bwMode="auto">
          <a:xfrm>
            <a:off x="6385347" y="1759069"/>
            <a:ext cx="1176825" cy="482801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Train Model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31313-AD9C-4D11-8042-52D6D43435B8}"/>
              </a:ext>
            </a:extLst>
          </p:cNvPr>
          <p:cNvCxnSpPr>
            <a:cxnSpLocks/>
            <a:stCxn id="27" idx="2"/>
            <a:endCxn id="70" idx="0"/>
          </p:cNvCxnSpPr>
          <p:nvPr/>
        </p:nvCxnSpPr>
        <p:spPr>
          <a:xfrm flipH="1">
            <a:off x="6973759" y="2241870"/>
            <a:ext cx="1" cy="202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A91499-CABC-4711-A8F4-A254FFD66B86}"/>
              </a:ext>
            </a:extLst>
          </p:cNvPr>
          <p:cNvCxnSpPr>
            <a:cxnSpLocks/>
            <a:stCxn id="70" idx="2"/>
            <a:endCxn id="32" idx="0"/>
          </p:cNvCxnSpPr>
          <p:nvPr/>
        </p:nvCxnSpPr>
        <p:spPr>
          <a:xfrm>
            <a:off x="6973759" y="2831911"/>
            <a:ext cx="9672" cy="202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C76C0B6A-0951-4DED-905F-E4C169118E3D}"/>
              </a:ext>
            </a:extLst>
          </p:cNvPr>
          <p:cNvSpPr/>
          <p:nvPr/>
        </p:nvSpPr>
        <p:spPr bwMode="auto">
          <a:xfrm>
            <a:off x="6305312" y="3034347"/>
            <a:ext cx="1356237" cy="387604"/>
          </a:xfrm>
          <a:prstGeom prst="flowChartAlternateProcess">
            <a:avLst/>
          </a:prstGeom>
          <a:solidFill>
            <a:srgbClr val="00B0F0"/>
          </a:solidFill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Evaluate Test Result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330295-6CD2-4EE4-8BBC-7A4F696CF7B5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V="1">
            <a:off x="4244485" y="3850485"/>
            <a:ext cx="2061388" cy="2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7722C9-CE3E-4571-BC41-8AE6D9110D2D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6046287" y="3228149"/>
            <a:ext cx="259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E56D6261-0F5A-45C9-9FBA-1617A61FA01E}"/>
              </a:ext>
            </a:extLst>
          </p:cNvPr>
          <p:cNvSpPr/>
          <p:nvPr/>
        </p:nvSpPr>
        <p:spPr bwMode="auto">
          <a:xfrm>
            <a:off x="6305873" y="3657140"/>
            <a:ext cx="1360011" cy="386689"/>
          </a:xfrm>
          <a:prstGeom prst="flowChartAlternateProcess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Evaluate  Validation Result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BF6ADF-6848-4E3B-9F52-3143A2CE3DE4}"/>
              </a:ext>
            </a:extLst>
          </p:cNvPr>
          <p:cNvSpPr txBox="1"/>
          <p:nvPr/>
        </p:nvSpPr>
        <p:spPr bwMode="auto">
          <a:xfrm>
            <a:off x="7806596" y="-2101561"/>
            <a:ext cx="3120296" cy="1008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180000" marR="0" indent="-18000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SG" sz="1400" kern="0" baseline="0" dirty="0">
                <a:latin typeface="+mn-lt"/>
                <a:ea typeface="+mn-ea"/>
                <a:cs typeface="+mn-cs"/>
              </a:rPr>
              <a:t>Test: If </a:t>
            </a:r>
            <a:r>
              <a:rPr lang="en-SG" kern="0" dirty="0">
                <a:latin typeface="+mn-lt"/>
              </a:rPr>
              <a:t>M</a:t>
            </a:r>
            <a:r>
              <a:rPr lang="en-SG" sz="1400" kern="0" baseline="0" dirty="0">
                <a:latin typeface="+mn-lt"/>
                <a:ea typeface="+mn-ea"/>
                <a:cs typeface="+mn-cs"/>
              </a:rPr>
              <a:t>odel learned the pass/fail pattern</a:t>
            </a:r>
          </a:p>
          <a:p>
            <a:pPr marL="180000" marR="0" indent="-18000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en-SG" sz="1400" kern="0" baseline="0" dirty="0">
              <a:latin typeface="+mn-lt"/>
              <a:ea typeface="+mn-ea"/>
              <a:cs typeface="+mn-cs"/>
            </a:endParaRPr>
          </a:p>
          <a:p>
            <a:pPr marL="180000" marR="0" indent="-18000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SG" kern="0" dirty="0">
                <a:latin typeface="+mn-lt"/>
              </a:rPr>
              <a:t>Validation: If the pass/fail pattern can be applied across FE mother lots </a:t>
            </a:r>
            <a:endParaRPr lang="en-SG" sz="14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7A1284-084D-4D5A-A5DB-1BA110E71A35}"/>
              </a:ext>
            </a:extLst>
          </p:cNvPr>
          <p:cNvSpPr/>
          <p:nvPr/>
        </p:nvSpPr>
        <p:spPr>
          <a:xfrm>
            <a:off x="0" y="0"/>
            <a:ext cx="9144000" cy="3163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Development (Data flow)</a:t>
            </a:r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CB5FCEEF-9EF6-42A0-BC67-CB93E6016A79}"/>
              </a:ext>
            </a:extLst>
          </p:cNvPr>
          <p:cNvSpPr/>
          <p:nvPr/>
        </p:nvSpPr>
        <p:spPr bwMode="auto">
          <a:xfrm>
            <a:off x="874784" y="1425732"/>
            <a:ext cx="1427529" cy="1152589"/>
          </a:xfrm>
          <a:prstGeom prst="flowChartMultidocumen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SG" sz="105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Bank Data </a:t>
            </a:r>
            <a:r>
              <a:rPr lang="en-SG" sz="105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(</a:t>
            </a:r>
            <a:r>
              <a:rPr lang="en-SG" sz="1050" dirty="0">
                <a:solidFill>
                  <a:srgbClr val="FF000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27 </a:t>
            </a:r>
            <a:r>
              <a:rPr lang="en-SG" sz="105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features &amp; 1 segment label) for 6600+ Customers</a:t>
            </a:r>
          </a:p>
          <a:p>
            <a:pPr algn="ctr" eaLnBrk="0" hangingPunct="0"/>
            <a:endParaRPr lang="en-SG" sz="16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8F9156E-602F-41C9-B87F-F51A630E157C}"/>
              </a:ext>
            </a:extLst>
          </p:cNvPr>
          <p:cNvSpPr/>
          <p:nvPr/>
        </p:nvSpPr>
        <p:spPr>
          <a:xfrm>
            <a:off x="6336915" y="2444305"/>
            <a:ext cx="1273688" cy="3876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112" name="Inhaltsplatzhalter 21">
            <a:extLst>
              <a:ext uri="{FF2B5EF4-FFF2-40B4-BE49-F238E27FC236}">
                <a16:creationId xmlns:a16="http://schemas.microsoft.com/office/drawing/2014/main" id="{8DD8EE0E-2465-42F7-8494-EDFEA475CBE0}"/>
              </a:ext>
            </a:extLst>
          </p:cNvPr>
          <p:cNvSpPr txBox="1">
            <a:spLocks/>
          </p:cNvSpPr>
          <p:nvPr/>
        </p:nvSpPr>
        <p:spPr>
          <a:xfrm>
            <a:off x="148449" y="4691286"/>
            <a:ext cx="8721231" cy="3582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1800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0000" indent="-27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300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2800" indent="-1728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6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828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82800" indent="-180000" algn="l" defTabSz="576000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82800" indent="-180000" algn="l" defTabSz="576000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982800" indent="-180000" algn="l" defTabSz="576000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982800" indent="-180000" algn="l" defTabSz="576000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5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ratio of Normal to Affluent was maintained across all splits (Stratify = True)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8D0A3E7-DDD3-4917-80A8-11FF991305C0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6983431" y="3421951"/>
            <a:ext cx="2448" cy="235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4D22CB7-F1C0-4BD5-903A-FC67F875AAC9}"/>
              </a:ext>
            </a:extLst>
          </p:cNvPr>
          <p:cNvSpPr txBox="1"/>
          <p:nvPr/>
        </p:nvSpPr>
        <p:spPr>
          <a:xfrm>
            <a:off x="86614" y="498991"/>
            <a:ext cx="78005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Data flow during model training process, the split ratio can be 20% or 30% depending on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Once the model is trained on train dataset &amp; evaluated on test dataset, a k-fold cross validation is done to check the robustness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AFF611-BF50-4007-BAF8-090406BAE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0523"/>
              </p:ext>
            </p:extLst>
          </p:nvPr>
        </p:nvGraphicFramePr>
        <p:xfrm>
          <a:off x="572461" y="944570"/>
          <a:ext cx="7327642" cy="113370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89448">
                  <a:extLst>
                    <a:ext uri="{9D8B030D-6E8A-4147-A177-3AD203B41FA5}">
                      <a16:colId xmlns:a16="http://schemas.microsoft.com/office/drawing/2014/main" val="1517178455"/>
                    </a:ext>
                  </a:extLst>
                </a:gridCol>
                <a:gridCol w="2495648">
                  <a:extLst>
                    <a:ext uri="{9D8B030D-6E8A-4147-A177-3AD203B41FA5}">
                      <a16:colId xmlns:a16="http://schemas.microsoft.com/office/drawing/2014/main" val="2520533370"/>
                    </a:ext>
                  </a:extLst>
                </a:gridCol>
                <a:gridCol w="2442546">
                  <a:extLst>
                    <a:ext uri="{9D8B030D-6E8A-4147-A177-3AD203B41FA5}">
                      <a16:colId xmlns:a16="http://schemas.microsoft.com/office/drawing/2014/main" val="3374912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Predicted Normal (0’)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Predicted Affluent (1’)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27617"/>
                  </a:ext>
                </a:extLst>
              </a:tr>
              <a:tr h="399213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Normal (0)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9119  (TN)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1889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32747"/>
                  </a:ext>
                </a:extLst>
              </a:tr>
              <a:tr h="399213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Affluent (1)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1307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1756 (TP)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692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E9BC3C-BB32-4803-8D26-DFAEB2D3F5E9}"/>
                  </a:ext>
                </a:extLst>
              </p:cNvPr>
              <p:cNvSpPr txBox="1"/>
              <p:nvPr/>
            </p:nvSpPr>
            <p:spPr bwMode="auto">
              <a:xfrm>
                <a:off x="572462" y="2310548"/>
                <a:ext cx="8036280" cy="1912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t" anchorCtr="0">
                <a:noAutofit/>
              </a:bodyPr>
              <a:lstStyle>
                <a:defPPr>
                  <a:defRPr lang="en-US"/>
                </a:defPPr>
                <a:lvl1pPr defTabSz="576000" eaLnBrk="0" fontAlgn="auto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defRPr sz="1600" kern="0" baseline="0">
                    <a:latin typeface="+mn-lt"/>
                  </a:defRPr>
                </a:lvl1pPr>
              </a:lstStyle>
              <a:p>
                <a:pPr marL="0" marR="0" lvl="0" indent="0" algn="l" defTabSz="5760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3003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SG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Precision</a:t>
                </a:r>
                <a:r>
                  <a:rPr kumimoji="0" lang="en-SG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SG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SG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kumimoji="0" lang="en-SG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kumimoji="0" lang="en-SG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SG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kumimoji="0" lang="en-SG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SG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SG" sz="16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1756</m:t>
                        </m:r>
                      </m:num>
                      <m:den>
                        <m:r>
                          <a:rPr kumimoji="0" lang="en-SG" sz="16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1756</m:t>
                        </m:r>
                        <m:r>
                          <a:rPr kumimoji="0" lang="en-SG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SG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1889</m:t>
                        </m:r>
                      </m:den>
                    </m:f>
                  </m:oMath>
                </a14:m>
                <a:r>
                  <a:rPr kumimoji="0" lang="en-SG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0.48</a:t>
                </a:r>
              </a:p>
              <a:p>
                <a:pPr marL="285750" marR="0" lvl="0" indent="-285750" algn="l" defTabSz="5760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300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Overkill Rate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The percentage of normal predicted as affluent(~50% in this example)</a:t>
                </a:r>
              </a:p>
              <a:p>
                <a:pPr marL="0" marR="0" lvl="0" indent="0" algn="l" defTabSz="5760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3003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SG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kumimoji="0" lang="en-SG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SG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SG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kumimoji="0" lang="en-SG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kumimoji="0" lang="en-SG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SG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kumimoji="0" lang="en-SG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SG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SG" sz="16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1756</m:t>
                        </m:r>
                      </m:num>
                      <m:den>
                        <m:r>
                          <a:rPr kumimoji="0" lang="en-SG" sz="16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1756+</m:t>
                        </m:r>
                        <m:r>
                          <a:rPr kumimoji="0" lang="en-SG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1307</m:t>
                        </m:r>
                      </m:den>
                    </m:f>
                  </m:oMath>
                </a14:m>
                <a:r>
                  <a:rPr kumimoji="0" lang="en-SG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0.83</a:t>
                </a:r>
              </a:p>
              <a:p>
                <a:pPr marL="285750" marR="0" lvl="0" indent="-285750" algn="l" defTabSz="5760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300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Escapee Rate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The percentage of affluent customer that is predicted correctly.</a:t>
                </a:r>
                <a:endParaRPr kumimoji="0" lang="en-SG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E9BC3C-BB32-4803-8D26-DFAEB2D3F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62" y="2310548"/>
                <a:ext cx="8036280" cy="1912976"/>
              </a:xfrm>
              <a:prstGeom prst="rect">
                <a:avLst/>
              </a:prstGeom>
              <a:blipFill>
                <a:blip r:embed="rId2"/>
                <a:stretch>
                  <a:fillRect l="-159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09F6BA7-5B73-4B42-AE30-603E4C40E32F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Analysis Definition</a:t>
            </a:r>
            <a:endParaRPr lang="en-SG" sz="18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2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9F6BA7-5B73-4B42-AE30-603E4C40E32F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Performance &amp; Business Summary</a:t>
            </a:r>
            <a:endParaRPr lang="en-SG" sz="18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23D53-319E-4DB0-8752-1C83170BAAD9}"/>
              </a:ext>
            </a:extLst>
          </p:cNvPr>
          <p:cNvSpPr txBox="1"/>
          <p:nvPr/>
        </p:nvSpPr>
        <p:spPr>
          <a:xfrm>
            <a:off x="0" y="398148"/>
            <a:ext cx="815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From the performance chart we can see that all models have </a:t>
            </a:r>
            <a:r>
              <a:rPr lang="en-SG" sz="1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very low precision for Class = ‘Affluent’</a:t>
            </a:r>
            <a:r>
              <a:rPr lang="en-SG" sz="1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. This could mean any of the following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69522-EBCE-4F21-8521-F33394E927BD}"/>
              </a:ext>
            </a:extLst>
          </p:cNvPr>
          <p:cNvSpPr/>
          <p:nvPr/>
        </p:nvSpPr>
        <p:spPr>
          <a:xfrm>
            <a:off x="304799" y="1390440"/>
            <a:ext cx="7823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Noise &amp; 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u="sng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Cause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Noise &amp; outliers in the class 1 instances can also lead to poor precision as the model struggles to correctly classify these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u="sng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Observation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In this case, removing the outlier did not improve the model performance significantly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u="sng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Suggestion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Understand the False Negative cases (Affluent predicted as Normal), to understand what is causing the noise</a:t>
            </a:r>
            <a:endParaRPr lang="en-SG" sz="1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9372D-AEC2-43C1-BE06-7FDA7B0262A8}"/>
              </a:ext>
            </a:extLst>
          </p:cNvPr>
          <p:cNvSpPr/>
          <p:nvPr/>
        </p:nvSpPr>
        <p:spPr>
          <a:xfrm>
            <a:off x="304800" y="675978"/>
            <a:ext cx="7750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Class Imbalance</a:t>
            </a:r>
            <a:r>
              <a:rPr lang="en-US" sz="105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u="sng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Cause</a:t>
            </a:r>
            <a:r>
              <a:rPr lang="en-US" sz="105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If class 0 instances significantly outnumber class 1 instances, machine learning algorithms may become biased towards the majority class and may not perform well on the minority class.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u="sng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Observation</a:t>
            </a:r>
            <a:r>
              <a:rPr lang="en-US" sz="105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In this situation, </a:t>
            </a:r>
            <a:r>
              <a:rPr lang="en-US" sz="1050" b="1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under sampling &amp; class weighting was tried and the performance could not be improved</a:t>
            </a:r>
            <a:endParaRPr lang="en-SG" sz="105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B6052-78A7-42D2-9D64-DEBCE8E5ED18}"/>
              </a:ext>
            </a:extLst>
          </p:cNvPr>
          <p:cNvSpPr/>
          <p:nvPr/>
        </p:nvSpPr>
        <p:spPr>
          <a:xfrm>
            <a:off x="304799" y="2129104"/>
            <a:ext cx="43571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Selection/Engineering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u="sng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Cause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features used to train the model might not include enough information to correctly classify class 1 instances.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u="sng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Suggestion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With the help of Domain Expert, e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xplore the data further &amp; see if new features can be engineered that could help improve the classification performance.</a:t>
            </a:r>
            <a:endParaRPr lang="en-SG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62E1C2-8D6A-417B-82A4-6949B083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95" y="2335650"/>
            <a:ext cx="4357145" cy="2714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477DDF-DF07-4BEC-BFB3-C5C89013D0A1}"/>
              </a:ext>
            </a:extLst>
          </p:cNvPr>
          <p:cNvSpPr/>
          <p:nvPr/>
        </p:nvSpPr>
        <p:spPr>
          <a:xfrm>
            <a:off x="282548" y="3128192"/>
            <a:ext cx="43571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Prediction Threshold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u="sng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Observation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All the analysis was done with threshold 50%, changing this might slight improve the precision at the cost of recall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u="sng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Suggestion</a:t>
            </a:r>
            <a:r>
              <a:rPr lang="en-US" sz="1000" dirty="0">
                <a:solidFill>
                  <a:srgbClr val="272B3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With the help of Domain Expert, determine the optimum threshold for which a prediction can be classified as affluent</a:t>
            </a:r>
            <a:endParaRPr lang="en-SG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7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DFEFEA-0014-4263-8158-8EBEC456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1323628"/>
            <a:ext cx="8010144" cy="3220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D721ED-24F8-4F18-BFD9-6DAC921C5DE4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MLFlow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Tracking Server</a:t>
            </a:r>
            <a:endParaRPr lang="en-SG" sz="18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78B81-D6AE-4C1C-8209-99F178939DE4}"/>
              </a:ext>
            </a:extLst>
          </p:cNvPr>
          <p:cNvSpPr txBox="1"/>
          <p:nvPr/>
        </p:nvSpPr>
        <p:spPr>
          <a:xfrm>
            <a:off x="409702" y="498991"/>
            <a:ext cx="4499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Experiments &amp; Runs logged on MLFlow use case using Decision Tree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4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2914409" y="2257200"/>
            <a:ext cx="2596376" cy="629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SG" b="1" dirty="0">
                <a:solidFill>
                  <a:schemeClr val="bg2">
                    <a:lumMod val="50000"/>
                  </a:schemeClr>
                </a:solidFill>
              </a:rPr>
              <a:t>Deployment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11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61F3F-4A4D-4028-86B8-9F962B3A1D32}"/>
              </a:ext>
            </a:extLst>
          </p:cNvPr>
          <p:cNvSpPr txBox="1"/>
          <p:nvPr/>
        </p:nvSpPr>
        <p:spPr bwMode="auto">
          <a:xfrm>
            <a:off x="9622359" y="306746"/>
            <a:ext cx="948978" cy="1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900" i="1" kern="0" dirty="0">
                <a:latin typeface="+mn-lt"/>
              </a:rPr>
              <a:t>a</a:t>
            </a:r>
            <a:r>
              <a:rPr lang="en-SG" sz="900" i="1" kern="0" baseline="0" dirty="0">
                <a:latin typeface="+mn-lt"/>
                <a:ea typeface="+mn-ea"/>
                <a:cs typeface="+mn-cs"/>
              </a:rPr>
              <a:t>s of 12 Jan 2024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FCFE0-4883-4B1D-BD95-5A8421B69760}"/>
              </a:ext>
            </a:extLst>
          </p:cNvPr>
          <p:cNvSpPr/>
          <p:nvPr/>
        </p:nvSpPr>
        <p:spPr bwMode="auto">
          <a:xfrm>
            <a:off x="1425922" y="1565476"/>
            <a:ext cx="5396552" cy="3316866"/>
          </a:xfrm>
          <a:prstGeom prst="rect">
            <a:avLst/>
          </a:prstGeom>
          <a:solidFill>
            <a:srgbClr val="FFC000">
              <a:alpha val="14000"/>
            </a:srgbClr>
          </a:solid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AB6E7-0542-46C9-A0AE-523BE3B3A637}"/>
              </a:ext>
            </a:extLst>
          </p:cNvPr>
          <p:cNvSpPr/>
          <p:nvPr/>
        </p:nvSpPr>
        <p:spPr bwMode="auto">
          <a:xfrm>
            <a:off x="1677444" y="1738228"/>
            <a:ext cx="1381907" cy="2953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50" baseline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 Cluster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F1E45BE-677E-4ED5-835C-86E5CC18736D}"/>
              </a:ext>
            </a:extLst>
          </p:cNvPr>
          <p:cNvCxnSpPr>
            <a:cxnSpLocks/>
            <a:stCxn id="29" idx="6"/>
            <a:endCxn id="8" idx="1"/>
          </p:cNvCxnSpPr>
          <p:nvPr/>
        </p:nvCxnSpPr>
        <p:spPr>
          <a:xfrm flipV="1">
            <a:off x="1112649" y="2237669"/>
            <a:ext cx="892518" cy="995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602BC3-B3ED-4066-B86A-6CD38DAFAC29}"/>
              </a:ext>
            </a:extLst>
          </p:cNvPr>
          <p:cNvSpPr/>
          <p:nvPr/>
        </p:nvSpPr>
        <p:spPr bwMode="auto">
          <a:xfrm>
            <a:off x="2005167" y="2104997"/>
            <a:ext cx="755635" cy="2653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17E40-B610-482A-A531-27168919F87D}"/>
              </a:ext>
            </a:extLst>
          </p:cNvPr>
          <p:cNvSpPr/>
          <p:nvPr/>
        </p:nvSpPr>
        <p:spPr bwMode="auto">
          <a:xfrm>
            <a:off x="2005167" y="2511631"/>
            <a:ext cx="755635" cy="2653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Get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0CC9A4-4B57-4C15-B865-4B13AC7C64EC}"/>
              </a:ext>
            </a:extLst>
          </p:cNvPr>
          <p:cNvSpPr/>
          <p:nvPr/>
        </p:nvSpPr>
        <p:spPr bwMode="auto">
          <a:xfrm>
            <a:off x="2005167" y="2918266"/>
            <a:ext cx="755635" cy="2653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00" dirty="0">
                <a:solidFill>
                  <a:schemeClr val="bg1"/>
                </a:solidFill>
                <a:latin typeface="+mn-lt"/>
              </a:rPr>
              <a:t>Get Data</a:t>
            </a:r>
            <a:endParaRPr lang="en-SG" sz="10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68BF0-7AA1-4D1D-AF86-D734CBEB0CE7}"/>
              </a:ext>
            </a:extLst>
          </p:cNvPr>
          <p:cNvSpPr/>
          <p:nvPr/>
        </p:nvSpPr>
        <p:spPr bwMode="auto">
          <a:xfrm>
            <a:off x="2005167" y="3324901"/>
            <a:ext cx="755635" cy="2653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Execute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3D1343-CC8A-45E2-B59D-A358EEF071E1}"/>
              </a:ext>
            </a:extLst>
          </p:cNvPr>
          <p:cNvCxnSpPr>
            <a:endCxn id="9" idx="0"/>
          </p:cNvCxnSpPr>
          <p:nvPr/>
        </p:nvCxnSpPr>
        <p:spPr>
          <a:xfrm>
            <a:off x="2382985" y="2370339"/>
            <a:ext cx="0" cy="14129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ED4E2-2757-4160-82BA-80562EA5BB1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382985" y="2776974"/>
            <a:ext cx="0" cy="14129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7C910-F0F3-4BE3-9B0C-6DB3CF86030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382985" y="3183609"/>
            <a:ext cx="0" cy="14129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CD3210-360A-4804-A9C0-C6C983475C6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382985" y="3590243"/>
            <a:ext cx="0" cy="14129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6E6D95C-C96C-4F1F-89EF-37FD6DCE594C}"/>
              </a:ext>
            </a:extLst>
          </p:cNvPr>
          <p:cNvCxnSpPr>
            <a:cxnSpLocks/>
            <a:stCxn id="30" idx="1"/>
            <a:endCxn id="29" idx="6"/>
          </p:cNvCxnSpPr>
          <p:nvPr/>
        </p:nvCxnSpPr>
        <p:spPr>
          <a:xfrm rot="10800000">
            <a:off x="1112649" y="3232838"/>
            <a:ext cx="895846" cy="10700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2B754297-75F1-498E-95F9-78E7DCB3ED05}"/>
              </a:ext>
            </a:extLst>
          </p:cNvPr>
          <p:cNvSpPr/>
          <p:nvPr/>
        </p:nvSpPr>
        <p:spPr bwMode="auto">
          <a:xfrm>
            <a:off x="3236465" y="2993259"/>
            <a:ext cx="1056854" cy="464313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50" baseline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DD0FF-49E1-44E2-8CFD-38382BD64A08}"/>
              </a:ext>
            </a:extLst>
          </p:cNvPr>
          <p:cNvSpPr/>
          <p:nvPr/>
        </p:nvSpPr>
        <p:spPr bwMode="auto">
          <a:xfrm>
            <a:off x="4617582" y="3795976"/>
            <a:ext cx="2007785" cy="511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5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Analytical / MLOPS Dashboard (Grafana/ Prometheus)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6FADA2-ACAA-4CDB-8FB1-05FAD7A2F2AC}"/>
              </a:ext>
            </a:extLst>
          </p:cNvPr>
          <p:cNvSpPr/>
          <p:nvPr/>
        </p:nvSpPr>
        <p:spPr bwMode="auto">
          <a:xfrm>
            <a:off x="2008495" y="3742327"/>
            <a:ext cx="755635" cy="2653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00" dirty="0">
                <a:solidFill>
                  <a:schemeClr val="bg1"/>
                </a:solidFill>
                <a:latin typeface="+mn-lt"/>
              </a:rPr>
              <a:t>Result</a:t>
            </a:r>
            <a:endParaRPr lang="en-SG" sz="10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B38BC0-7921-4571-87F8-16FBCFE49C30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>
            <a:off x="3059351" y="3214779"/>
            <a:ext cx="177114" cy="10637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7FDCDB-A048-4233-88C5-D5DDAE6A61DE}"/>
              </a:ext>
            </a:extLst>
          </p:cNvPr>
          <p:cNvCxnSpPr>
            <a:cxnSpLocks/>
            <a:stCxn id="17" idx="4"/>
            <a:endCxn id="18" idx="1"/>
          </p:cNvCxnSpPr>
          <p:nvPr/>
        </p:nvCxnSpPr>
        <p:spPr>
          <a:xfrm>
            <a:off x="4293319" y="3225416"/>
            <a:ext cx="324263" cy="826290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92407EED-4582-42B5-975F-D3200C66D1E5}"/>
              </a:ext>
            </a:extLst>
          </p:cNvPr>
          <p:cNvSpPr/>
          <p:nvPr/>
        </p:nvSpPr>
        <p:spPr bwMode="auto">
          <a:xfrm>
            <a:off x="3252678" y="2413951"/>
            <a:ext cx="1056854" cy="464313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50" baseline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Pool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27E464-CA7C-4762-9133-F7DF80F509C9}"/>
              </a:ext>
            </a:extLst>
          </p:cNvPr>
          <p:cNvCxnSpPr>
            <a:cxnSpLocks/>
            <a:stCxn id="22" idx="2"/>
            <a:endCxn id="9" idx="3"/>
          </p:cNvCxnSpPr>
          <p:nvPr/>
        </p:nvCxnSpPr>
        <p:spPr>
          <a:xfrm rot="10800000">
            <a:off x="2760802" y="2644304"/>
            <a:ext cx="491876" cy="1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05783-F41E-4262-A0A3-E605B90583C0}"/>
              </a:ext>
            </a:extLst>
          </p:cNvPr>
          <p:cNvSpPr/>
          <p:nvPr/>
        </p:nvSpPr>
        <p:spPr bwMode="auto">
          <a:xfrm>
            <a:off x="4617582" y="2393235"/>
            <a:ext cx="2005695" cy="48502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50" baseline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MLFlow Tracking Server </a:t>
            </a:r>
            <a:r>
              <a:rPr lang="en-SG" sz="800" baseline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(Staging/Production)</a:t>
            </a:r>
            <a:endParaRPr lang="en-SG" sz="1050" baseline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3317BF3-3A18-4B6C-A860-265182EA3406}"/>
              </a:ext>
            </a:extLst>
          </p:cNvPr>
          <p:cNvCxnSpPr>
            <a:cxnSpLocks/>
            <a:stCxn id="24" idx="1"/>
            <a:endCxn id="22" idx="4"/>
          </p:cNvCxnSpPr>
          <p:nvPr/>
        </p:nvCxnSpPr>
        <p:spPr>
          <a:xfrm rot="10800000" flipV="1">
            <a:off x="4309532" y="2635750"/>
            <a:ext cx="308050" cy="10358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4696150-4DAD-496B-86EF-4CAE90CB34F3}"/>
              </a:ext>
            </a:extLst>
          </p:cNvPr>
          <p:cNvSpPr/>
          <p:nvPr/>
        </p:nvSpPr>
        <p:spPr bwMode="auto">
          <a:xfrm>
            <a:off x="7762626" y="3848809"/>
            <a:ext cx="1021664" cy="41970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Engineer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00398C-DF02-4608-980A-76354EB3FFD0}"/>
              </a:ext>
            </a:extLst>
          </p:cNvPr>
          <p:cNvCxnSpPr>
            <a:cxnSpLocks/>
            <a:stCxn id="18" idx="3"/>
            <a:endCxn id="26" idx="2"/>
          </p:cNvCxnSpPr>
          <p:nvPr/>
        </p:nvCxnSpPr>
        <p:spPr>
          <a:xfrm>
            <a:off x="6625367" y="4051706"/>
            <a:ext cx="1137259" cy="6955"/>
          </a:xfrm>
          <a:prstGeom prst="straightConnector1">
            <a:avLst/>
          </a:prstGeom>
          <a:ln w="9525">
            <a:solidFill>
              <a:schemeClr val="bg2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27531-8E88-4B0B-A6E6-9BE8391EBF86}"/>
              </a:ext>
            </a:extLst>
          </p:cNvPr>
          <p:cNvSpPr txBox="1"/>
          <p:nvPr/>
        </p:nvSpPr>
        <p:spPr bwMode="auto">
          <a:xfrm>
            <a:off x="3316599" y="1298024"/>
            <a:ext cx="1776127" cy="18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1100" b="1" kern="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ML Ops Framework</a:t>
            </a:r>
            <a:endParaRPr lang="en-SG" sz="1100" b="1" kern="0" baseline="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D669EA-6F84-4D22-AB0C-844F6762E744}"/>
              </a:ext>
            </a:extLst>
          </p:cNvPr>
          <p:cNvSpPr/>
          <p:nvPr/>
        </p:nvSpPr>
        <p:spPr bwMode="auto">
          <a:xfrm>
            <a:off x="360877" y="3064327"/>
            <a:ext cx="751772" cy="337020"/>
          </a:xfrm>
          <a:prstGeom prst="ellipse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1CFEED-3F2A-4651-9333-B3297D06CD64}"/>
              </a:ext>
            </a:extLst>
          </p:cNvPr>
          <p:cNvSpPr/>
          <p:nvPr/>
        </p:nvSpPr>
        <p:spPr bwMode="auto">
          <a:xfrm>
            <a:off x="2008495" y="4170226"/>
            <a:ext cx="755635" cy="2653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POST </a:t>
            </a:r>
            <a:r>
              <a:rPr lang="en-SG" sz="1000" dirty="0">
                <a:solidFill>
                  <a:schemeClr val="bg1"/>
                </a:solidFill>
                <a:latin typeface="+mn-lt"/>
              </a:rPr>
              <a:t>API</a:t>
            </a:r>
            <a:endParaRPr lang="en-SG" sz="10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6389DF-CA8B-405F-903D-2125A972DE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382985" y="4007670"/>
            <a:ext cx="3328" cy="162556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796F662-9285-41A7-B111-2CAF11DFF43A}"/>
              </a:ext>
            </a:extLst>
          </p:cNvPr>
          <p:cNvSpPr/>
          <p:nvPr/>
        </p:nvSpPr>
        <p:spPr bwMode="auto">
          <a:xfrm>
            <a:off x="7713173" y="2398233"/>
            <a:ext cx="1067543" cy="4800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Scientist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D9C688-ADFF-4E47-8C58-1A7C77A4AEEA}"/>
              </a:ext>
            </a:extLst>
          </p:cNvPr>
          <p:cNvCxnSpPr>
            <a:cxnSpLocks/>
            <a:stCxn id="24" idx="3"/>
            <a:endCxn id="32" idx="2"/>
          </p:cNvCxnSpPr>
          <p:nvPr/>
        </p:nvCxnSpPr>
        <p:spPr>
          <a:xfrm>
            <a:off x="6623277" y="2635750"/>
            <a:ext cx="1089896" cy="2499"/>
          </a:xfrm>
          <a:prstGeom prst="straightConnector1">
            <a:avLst/>
          </a:prstGeom>
          <a:ln w="9525">
            <a:solidFill>
              <a:schemeClr val="bg2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F59B4-46AA-4923-85DA-F542F937C842}"/>
              </a:ext>
            </a:extLst>
          </p:cNvPr>
          <p:cNvSpPr txBox="1"/>
          <p:nvPr/>
        </p:nvSpPr>
        <p:spPr bwMode="auto">
          <a:xfrm rot="5400000">
            <a:off x="4038740" y="3610397"/>
            <a:ext cx="735779" cy="1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700" kern="0" baseline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Results / Metadata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36A1B-C143-422E-A39F-D23870472A76}"/>
              </a:ext>
            </a:extLst>
          </p:cNvPr>
          <p:cNvSpPr txBox="1"/>
          <p:nvPr/>
        </p:nvSpPr>
        <p:spPr bwMode="auto">
          <a:xfrm>
            <a:off x="6917399" y="3920880"/>
            <a:ext cx="658835" cy="1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700" kern="0" baseline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Monitor / Sustain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01CD5A-540D-4BA5-9988-DFD1756952A7}"/>
              </a:ext>
            </a:extLst>
          </p:cNvPr>
          <p:cNvSpPr txBox="1"/>
          <p:nvPr/>
        </p:nvSpPr>
        <p:spPr bwMode="auto">
          <a:xfrm>
            <a:off x="6854590" y="2491057"/>
            <a:ext cx="766235" cy="1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700" kern="0" baseline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Development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1AB02DD-223D-409E-B16C-C5249697C090}"/>
              </a:ext>
            </a:extLst>
          </p:cNvPr>
          <p:cNvSpPr/>
          <p:nvPr/>
        </p:nvSpPr>
        <p:spPr bwMode="auto">
          <a:xfrm>
            <a:off x="5044762" y="554168"/>
            <a:ext cx="1152128" cy="72374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50" baseline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S3 Bucket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45CDFF-1BC7-44E6-A3AB-D0340FE9CB9D}"/>
              </a:ext>
            </a:extLst>
          </p:cNvPr>
          <p:cNvCxnSpPr>
            <a:cxnSpLocks/>
            <a:stCxn id="37" idx="1"/>
            <a:endCxn id="24" idx="0"/>
          </p:cNvCxnSpPr>
          <p:nvPr/>
        </p:nvCxnSpPr>
        <p:spPr>
          <a:xfrm flipH="1">
            <a:off x="5620430" y="1277142"/>
            <a:ext cx="396" cy="1116093"/>
          </a:xfrm>
          <a:prstGeom prst="straightConnector1">
            <a:avLst/>
          </a:prstGeom>
          <a:ln w="9525">
            <a:solidFill>
              <a:schemeClr val="bg2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BE96BE2-E981-46ED-9485-DA67E1F8166F}"/>
              </a:ext>
            </a:extLst>
          </p:cNvPr>
          <p:cNvSpPr txBox="1"/>
          <p:nvPr/>
        </p:nvSpPr>
        <p:spPr bwMode="auto">
          <a:xfrm rot="5400000">
            <a:off x="5288801" y="1700634"/>
            <a:ext cx="832786" cy="1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700" kern="0" baseline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Artifact Storage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7F4ACA8E-8B58-4C98-A864-F127A3AEA44F}"/>
              </a:ext>
            </a:extLst>
          </p:cNvPr>
          <p:cNvSpPr/>
          <p:nvPr/>
        </p:nvSpPr>
        <p:spPr bwMode="auto">
          <a:xfrm>
            <a:off x="1794984" y="567445"/>
            <a:ext cx="1152128" cy="723745"/>
          </a:xfrm>
          <a:prstGeom prst="cloud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050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Docker Hub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7CE5B-2455-49DD-8017-148517D10A73}"/>
              </a:ext>
            </a:extLst>
          </p:cNvPr>
          <p:cNvCxnSpPr>
            <a:cxnSpLocks/>
            <a:stCxn id="41" idx="1"/>
            <a:endCxn id="6" idx="0"/>
          </p:cNvCxnSpPr>
          <p:nvPr/>
        </p:nvCxnSpPr>
        <p:spPr>
          <a:xfrm flipH="1">
            <a:off x="2368398" y="1290419"/>
            <a:ext cx="2650" cy="447809"/>
          </a:xfrm>
          <a:prstGeom prst="straightConnector1">
            <a:avLst/>
          </a:prstGeom>
          <a:ln w="9525">
            <a:solidFill>
              <a:schemeClr val="bg2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805D615-59D1-4F5A-9173-238508567758}"/>
              </a:ext>
            </a:extLst>
          </p:cNvPr>
          <p:cNvSpPr txBox="1"/>
          <p:nvPr/>
        </p:nvSpPr>
        <p:spPr bwMode="auto">
          <a:xfrm rot="5400000">
            <a:off x="2217521" y="1506258"/>
            <a:ext cx="500838" cy="137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800" kern="0" baseline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Webhook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A418FA-A981-442E-8B5C-F2682BFD186F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Architecture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1DB4E0-DF2B-4889-8A25-C965C88041F4}"/>
              </a:ext>
            </a:extLst>
          </p:cNvPr>
          <p:cNvSpPr/>
          <p:nvPr/>
        </p:nvSpPr>
        <p:spPr>
          <a:xfrm>
            <a:off x="7950" y="4864164"/>
            <a:ext cx="65223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Refer Slide Notes (V)</a:t>
            </a:r>
          </a:p>
        </p:txBody>
      </p:sp>
      <p:pic>
        <p:nvPicPr>
          <p:cNvPr id="2052" name="Picture 4" descr="Docker – Eine Einführung – proficom GmbH">
            <a:extLst>
              <a:ext uri="{FF2B5EF4-FFF2-40B4-BE49-F238E27FC236}">
                <a16:creationId xmlns:a16="http://schemas.microsoft.com/office/drawing/2014/main" id="{67CEDA97-A26C-4E8B-BEE3-2A320E099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3" t="12003" r="23415" b="10430"/>
          <a:stretch/>
        </p:blipFill>
        <p:spPr bwMode="auto">
          <a:xfrm>
            <a:off x="2536902" y="762016"/>
            <a:ext cx="379163" cy="2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3CE13D70-528A-4A10-9634-C0454EF4A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643" y="1958397"/>
            <a:ext cx="272867" cy="264941"/>
          </a:xfrm>
          <a:prstGeom prst="rect">
            <a:avLst/>
          </a:prstGeom>
        </p:spPr>
      </p:pic>
      <p:pic>
        <p:nvPicPr>
          <p:cNvPr id="2062" name="Picture 14" descr="S3 Bucket with Objects | AWS Storage">
            <a:extLst>
              <a:ext uri="{FF2B5EF4-FFF2-40B4-BE49-F238E27FC236}">
                <a16:creationId xmlns:a16="http://schemas.microsoft.com/office/drawing/2014/main" id="{D86F17DA-4CF4-4721-851B-22000455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40" y="685794"/>
            <a:ext cx="243523" cy="24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Lflow: A Tool for Managing the Machine Learning Lifecycle — MLflow 2.11.3  documentation">
            <a:extLst>
              <a:ext uri="{FF2B5EF4-FFF2-40B4-BE49-F238E27FC236}">
                <a16:creationId xmlns:a16="http://schemas.microsoft.com/office/drawing/2014/main" id="{821756D4-11E9-484F-944B-8C1C884C4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90" y="2684505"/>
            <a:ext cx="378378" cy="1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rafana - Wikipedia">
            <a:extLst>
              <a:ext uri="{FF2B5EF4-FFF2-40B4-BE49-F238E27FC236}">
                <a16:creationId xmlns:a16="http://schemas.microsoft.com/office/drawing/2014/main" id="{3AD44565-3A5F-4608-837E-F045CD400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67" y="4010786"/>
            <a:ext cx="251004" cy="2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969BE742-05BB-48B5-A9A4-AE423B6F58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54" t="13608" r="27297" b="31621"/>
          <a:stretch/>
        </p:blipFill>
        <p:spPr>
          <a:xfrm>
            <a:off x="6351128" y="4078394"/>
            <a:ext cx="214468" cy="1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3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ep-by-step Approach to Build Your Machine Learning API Using Fast API |  by Zoumana Keita | Towards Data Science">
            <a:extLst>
              <a:ext uri="{FF2B5EF4-FFF2-40B4-BE49-F238E27FC236}">
                <a16:creationId xmlns:a16="http://schemas.microsoft.com/office/drawing/2014/main" id="{0DC5E0FE-5F2F-4965-AEF6-98387A90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3" y="1620153"/>
            <a:ext cx="3703701" cy="2166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456FFF-2472-4F58-9828-757A91375931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Serving (Fast API)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2B389-DAB0-4432-8F84-EA2666271CDA}"/>
              </a:ext>
            </a:extLst>
          </p:cNvPr>
          <p:cNvSpPr txBox="1"/>
          <p:nvPr/>
        </p:nvSpPr>
        <p:spPr>
          <a:xfrm>
            <a:off x="-53593" y="409195"/>
            <a:ext cx="46560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The Model Can be served using several methods like Seldon Core/Bento ML/</a:t>
            </a:r>
            <a:r>
              <a:rPr lang="en-SG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/Django/</a:t>
            </a:r>
            <a:r>
              <a:rPr lang="en-SG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. For this use case </a:t>
            </a:r>
            <a:r>
              <a:rPr lang="en-SG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 was chosen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The Code can be containerized in to a docker image &amp; uploaded to a 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This can then be used in any Kubernetes Cluster or just as a container in any Docker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8C7B1-82EB-4F98-AB60-C445C15A3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47" b="80574"/>
          <a:stretch/>
        </p:blipFill>
        <p:spPr>
          <a:xfrm>
            <a:off x="6986335" y="491208"/>
            <a:ext cx="1761426" cy="565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4F9A9-241F-4C2A-8506-6FE1D257C2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35"/>
          <a:stretch/>
        </p:blipFill>
        <p:spPr>
          <a:xfrm>
            <a:off x="5759561" y="3299411"/>
            <a:ext cx="3096073" cy="174807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DE9943-372C-4E0C-8795-CEDA99435760}"/>
              </a:ext>
            </a:extLst>
          </p:cNvPr>
          <p:cNvCxnSpPr>
            <a:cxnSpLocks/>
          </p:cNvCxnSpPr>
          <p:nvPr/>
        </p:nvCxnSpPr>
        <p:spPr>
          <a:xfrm>
            <a:off x="4616802" y="491208"/>
            <a:ext cx="12192" cy="4574499"/>
          </a:xfrm>
          <a:prstGeom prst="line">
            <a:avLst/>
          </a:prstGeom>
          <a:ln w="28575">
            <a:solidFill>
              <a:srgbClr val="F7A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1D089DA-CECA-4179-AD38-14014DBA3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29" r="31547"/>
          <a:stretch/>
        </p:blipFill>
        <p:spPr>
          <a:xfrm>
            <a:off x="6986335" y="983834"/>
            <a:ext cx="1802263" cy="22132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3D9987-6C94-4DE4-9A40-94EB2F410E59}"/>
              </a:ext>
            </a:extLst>
          </p:cNvPr>
          <p:cNvSpPr/>
          <p:nvPr/>
        </p:nvSpPr>
        <p:spPr>
          <a:xfrm>
            <a:off x="6986335" y="491208"/>
            <a:ext cx="1802263" cy="27058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C9D93-8152-4732-A56C-AEF23AA38864}"/>
              </a:ext>
            </a:extLst>
          </p:cNvPr>
          <p:cNvSpPr txBox="1"/>
          <p:nvPr/>
        </p:nvSpPr>
        <p:spPr>
          <a:xfrm>
            <a:off x="4834128" y="670560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STEP1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02FF5-668B-42EA-89FF-8B9A1276B5A8}"/>
              </a:ext>
            </a:extLst>
          </p:cNvPr>
          <p:cNvSpPr txBox="1"/>
          <p:nvPr/>
        </p:nvSpPr>
        <p:spPr>
          <a:xfrm>
            <a:off x="4834128" y="3307885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STEP2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D0443-7AA2-4DE3-8B94-292B2D6168A2}"/>
              </a:ext>
            </a:extLst>
          </p:cNvPr>
          <p:cNvCxnSpPr>
            <a:cxnSpLocks/>
          </p:cNvCxnSpPr>
          <p:nvPr/>
        </p:nvCxnSpPr>
        <p:spPr>
          <a:xfrm flipH="1">
            <a:off x="1627632" y="1844139"/>
            <a:ext cx="5358704" cy="883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639153-8AD7-4464-B58B-952CF435473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663696" y="3249168"/>
            <a:ext cx="2095865" cy="924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8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C0C1-26D8-4FEF-9B10-5E6A0F56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058" y="2080304"/>
            <a:ext cx="5503884" cy="607800"/>
          </a:xfrm>
        </p:spPr>
        <p:txBody>
          <a:bodyPr/>
          <a:lstStyle/>
          <a:p>
            <a:r>
              <a:rPr lang="en-SG" b="1" dirty="0"/>
              <a:t>Thanks for the Opportunity </a:t>
            </a:r>
            <a:r>
              <a:rPr lang="en-SG" b="1" dirty="0">
                <a:sym typeface="Wingdings" panose="05000000000000000000" pitchFamily="2" charset="2"/>
              </a:rPr>
              <a:t>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95642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835819" y="1890484"/>
            <a:ext cx="7584900" cy="1362532"/>
            <a:chOff x="-1152152" y="-616287"/>
            <a:chExt cx="2628901" cy="2453254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-1152152" y="-616287"/>
              <a:ext cx="2628901" cy="4641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-SG" sz="1050" b="1" dirty="0"/>
                <a:t>Objective</a:t>
              </a:r>
              <a:endParaRPr sz="1050" b="1" dirty="0"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-1152151" y="-616287"/>
              <a:ext cx="2628899" cy="2453254"/>
            </a:xfrm>
            <a:prstGeom prst="rect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835743" y="2217986"/>
            <a:ext cx="7221064" cy="646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defTabSz="1097280" eaLnBrk="0" hangingPunct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/>
              <a:t>The objective is to use machine learning to segment customers to Affluent &amp; Normal </a:t>
            </a:r>
          </a:p>
          <a:p>
            <a:pPr defTabSz="1097280" eaLnBrk="0" hangingPunct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/>
              <a:t>This can be done based on their relevant banking data attributes such as account balances, transaction volumes, sources of funds, investment portfolios, credit ratings, and more</a:t>
            </a:r>
          </a:p>
        </p:txBody>
      </p:sp>
      <p:grpSp>
        <p:nvGrpSpPr>
          <p:cNvPr id="21" name="Google Shape;92;p14">
            <a:extLst>
              <a:ext uri="{FF2B5EF4-FFF2-40B4-BE49-F238E27FC236}">
                <a16:creationId xmlns:a16="http://schemas.microsoft.com/office/drawing/2014/main" id="{C8282707-E8F7-4A72-8021-C76118021F60}"/>
              </a:ext>
            </a:extLst>
          </p:cNvPr>
          <p:cNvGrpSpPr/>
          <p:nvPr/>
        </p:nvGrpSpPr>
        <p:grpSpPr>
          <a:xfrm>
            <a:off x="835819" y="3517999"/>
            <a:ext cx="7584900" cy="1362532"/>
            <a:chOff x="-1152152" y="-616287"/>
            <a:chExt cx="2628901" cy="2453254"/>
          </a:xfrm>
        </p:grpSpPr>
        <p:sp>
          <p:nvSpPr>
            <p:cNvPr id="22" name="Google Shape;93;p14">
              <a:extLst>
                <a:ext uri="{FF2B5EF4-FFF2-40B4-BE49-F238E27FC236}">
                  <a16:creationId xmlns:a16="http://schemas.microsoft.com/office/drawing/2014/main" id="{D8FA7B78-4FD3-4366-809E-0C5F768F34B1}"/>
                </a:ext>
              </a:extLst>
            </p:cNvPr>
            <p:cNvSpPr txBox="1"/>
            <p:nvPr/>
          </p:nvSpPr>
          <p:spPr>
            <a:xfrm>
              <a:off x="-1152152" y="-616287"/>
              <a:ext cx="2628901" cy="4641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-SG" sz="1050" b="1" dirty="0"/>
                <a:t>Motivation &amp; Business Relevance</a:t>
              </a:r>
              <a:endParaRPr sz="1050" b="1" dirty="0"/>
            </a:p>
          </p:txBody>
        </p:sp>
        <p:sp>
          <p:nvSpPr>
            <p:cNvPr id="23" name="Google Shape;94;p14">
              <a:extLst>
                <a:ext uri="{FF2B5EF4-FFF2-40B4-BE49-F238E27FC236}">
                  <a16:creationId xmlns:a16="http://schemas.microsoft.com/office/drawing/2014/main" id="{A937A83D-0D39-4A14-826A-01C8F90B2E0A}"/>
                </a:ext>
              </a:extLst>
            </p:cNvPr>
            <p:cNvSpPr/>
            <p:nvPr/>
          </p:nvSpPr>
          <p:spPr>
            <a:xfrm>
              <a:off x="-1152151" y="-616287"/>
              <a:ext cx="2628899" cy="2453254"/>
            </a:xfrm>
            <a:prstGeom prst="rect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4" name="Google Shape;96;p14">
            <a:extLst>
              <a:ext uri="{FF2B5EF4-FFF2-40B4-BE49-F238E27FC236}">
                <a16:creationId xmlns:a16="http://schemas.microsoft.com/office/drawing/2014/main" id="{31ECB275-75D5-4D22-9245-4A036A493681}"/>
              </a:ext>
            </a:extLst>
          </p:cNvPr>
          <p:cNvSpPr txBox="1">
            <a:spLocks/>
          </p:cNvSpPr>
          <p:nvPr/>
        </p:nvSpPr>
        <p:spPr>
          <a:xfrm>
            <a:off x="835743" y="3845500"/>
            <a:ext cx="7221064" cy="97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defTabSz="1097280" eaLnBrk="0" hangingPunct="0">
              <a:buClr>
                <a:srgbClr val="000000"/>
              </a:buClr>
              <a:buFont typeface="Roboto"/>
              <a:buNone/>
              <a:tabLst>
                <a:tab pos="228600" algn="l"/>
              </a:tabLst>
              <a:defRPr/>
            </a:pPr>
            <a:r>
              <a:rPr lang="en-US" sz="1100" dirty="0"/>
              <a:t>The success full classification of the customer segments allows for,</a:t>
            </a:r>
          </a:p>
          <a:p>
            <a:pPr defTabSz="1097280" eaLnBrk="0" hangingPunct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/>
              <a:t>Personalized Marketing</a:t>
            </a:r>
          </a:p>
          <a:p>
            <a:pPr defTabSz="1097280" eaLnBrk="0" hangingPunct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/>
              <a:t>Improved Customer Service</a:t>
            </a:r>
          </a:p>
          <a:p>
            <a:pPr defTabSz="1097280" eaLnBrk="0" hangingPunct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/>
              <a:t>Product Development</a:t>
            </a:r>
          </a:p>
        </p:txBody>
      </p:sp>
      <p:grpSp>
        <p:nvGrpSpPr>
          <p:cNvPr id="25" name="Google Shape;92;p14">
            <a:extLst>
              <a:ext uri="{FF2B5EF4-FFF2-40B4-BE49-F238E27FC236}">
                <a16:creationId xmlns:a16="http://schemas.microsoft.com/office/drawing/2014/main" id="{6A13B500-426A-4919-B4E2-679F463D62BB}"/>
              </a:ext>
            </a:extLst>
          </p:cNvPr>
          <p:cNvGrpSpPr/>
          <p:nvPr/>
        </p:nvGrpSpPr>
        <p:grpSpPr>
          <a:xfrm>
            <a:off x="835819" y="245359"/>
            <a:ext cx="7584900" cy="1362532"/>
            <a:chOff x="-1152152" y="-616287"/>
            <a:chExt cx="2628901" cy="2453254"/>
          </a:xfrm>
        </p:grpSpPr>
        <p:sp>
          <p:nvSpPr>
            <p:cNvPr id="26" name="Google Shape;93;p14">
              <a:extLst>
                <a:ext uri="{FF2B5EF4-FFF2-40B4-BE49-F238E27FC236}">
                  <a16:creationId xmlns:a16="http://schemas.microsoft.com/office/drawing/2014/main" id="{9C4BC495-D8E5-46A2-BF9A-D6220FB81D2C}"/>
                </a:ext>
              </a:extLst>
            </p:cNvPr>
            <p:cNvSpPr txBox="1"/>
            <p:nvPr/>
          </p:nvSpPr>
          <p:spPr>
            <a:xfrm>
              <a:off x="-1152152" y="-616287"/>
              <a:ext cx="2628901" cy="4641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-SG" sz="1050" b="1" dirty="0"/>
                <a:t>Problem Statement</a:t>
              </a:r>
              <a:endParaRPr sz="1050" b="1" dirty="0"/>
            </a:p>
          </p:txBody>
        </p:sp>
        <p:sp>
          <p:nvSpPr>
            <p:cNvPr id="27" name="Google Shape;94;p14">
              <a:extLst>
                <a:ext uri="{FF2B5EF4-FFF2-40B4-BE49-F238E27FC236}">
                  <a16:creationId xmlns:a16="http://schemas.microsoft.com/office/drawing/2014/main" id="{BFF02161-DB00-47B4-A4C6-51AA9AF3F2C5}"/>
                </a:ext>
              </a:extLst>
            </p:cNvPr>
            <p:cNvSpPr/>
            <p:nvPr/>
          </p:nvSpPr>
          <p:spPr>
            <a:xfrm>
              <a:off x="-1152151" y="-616287"/>
              <a:ext cx="2628899" cy="2453254"/>
            </a:xfrm>
            <a:prstGeom prst="rect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28" name="Google Shape;96;p14">
            <a:extLst>
              <a:ext uri="{FF2B5EF4-FFF2-40B4-BE49-F238E27FC236}">
                <a16:creationId xmlns:a16="http://schemas.microsoft.com/office/drawing/2014/main" id="{E6C766CC-E0F4-4753-B4A4-4E539EE2552E}"/>
              </a:ext>
            </a:extLst>
          </p:cNvPr>
          <p:cNvSpPr txBox="1">
            <a:spLocks/>
          </p:cNvSpPr>
          <p:nvPr/>
        </p:nvSpPr>
        <p:spPr>
          <a:xfrm>
            <a:off x="835743" y="572861"/>
            <a:ext cx="7221064" cy="6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defTabSz="1097280" eaLnBrk="0" hangingPunct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/>
              <a:t>In the competitive banking industry, understanding the diverse customer base &amp; their financial behaviors is critical for providing tailored services and improving customer satisfaction. </a:t>
            </a:r>
          </a:p>
          <a:p>
            <a:pPr defTabSz="1097280" eaLnBrk="0" hangingPunct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/>
              <a:t>However, with the vast amounts of customer data generated daily, manual segmentation is not feasible</a:t>
            </a:r>
            <a:endParaRPr lang="en-US" sz="9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24014" y="58205"/>
            <a:ext cx="6390450" cy="39622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SG" dirty="0"/>
              <a:t>Agenda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4294967295"/>
          </p:nvPr>
        </p:nvSpPr>
        <p:spPr>
          <a:xfrm>
            <a:off x="0" y="1731963"/>
            <a:ext cx="1693863" cy="2349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4294967295"/>
          </p:nvPr>
        </p:nvSpPr>
        <p:spPr>
          <a:xfrm>
            <a:off x="1467900" y="2004219"/>
            <a:ext cx="1693863" cy="236051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100" dirty="0"/>
              <a:t>Exploratory Analysis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100" dirty="0"/>
              <a:t>Statistical Analysis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100" dirty="0"/>
              <a:t>Data Cleaning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100" dirty="0"/>
              <a:t>Feature Engineering</a:t>
            </a:r>
            <a:endParaRPr sz="1100" dirty="0"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0" y="1731963"/>
            <a:ext cx="1693863" cy="2349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556676" y="2017712"/>
            <a:ext cx="1815986" cy="234702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100" dirty="0"/>
              <a:t>Model Architecture</a:t>
            </a:r>
          </a:p>
          <a:p>
            <a:pPr marL="360000" lvl="1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Decision Tree</a:t>
            </a:r>
          </a:p>
          <a:p>
            <a:pPr marL="360000" lvl="1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Random Forest/</a:t>
            </a:r>
            <a:r>
              <a:rPr lang="en-US" sz="800" dirty="0" err="1"/>
              <a:t>xGBoost</a:t>
            </a:r>
            <a:endParaRPr lang="en-US" sz="800" dirty="0"/>
          </a:p>
          <a:p>
            <a:pPr marL="360000" lvl="1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 err="1"/>
              <a:t>RUSBoost</a:t>
            </a:r>
            <a:endParaRPr lang="en-US" sz="800" dirty="0"/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100" dirty="0"/>
              <a:t>Data Flow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100" dirty="0"/>
              <a:t>Performance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100" dirty="0"/>
              <a:t>Business Summary</a:t>
            </a:r>
            <a:endParaRPr sz="1100" dirty="0"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4294967295"/>
          </p:nvPr>
        </p:nvSpPr>
        <p:spPr>
          <a:xfrm>
            <a:off x="7451725" y="1731963"/>
            <a:ext cx="1692275" cy="2349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4294967295"/>
          </p:nvPr>
        </p:nvSpPr>
        <p:spPr>
          <a:xfrm>
            <a:off x="5684728" y="2017712"/>
            <a:ext cx="1769858" cy="234702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100" dirty="0"/>
              <a:t>Solution Architecture</a:t>
            </a:r>
            <a:endParaRPr sz="1100" dirty="0"/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100" dirty="0"/>
              <a:t>Serve Model</a:t>
            </a:r>
            <a:endParaRPr sz="1100" dirty="0"/>
          </a:p>
        </p:txBody>
      </p:sp>
      <p:sp>
        <p:nvSpPr>
          <p:cNvPr id="112" name="Google Shape;112;p15">
            <a:hlinkClick r:id="rId3" action="ppaction://hlinksldjump"/>
          </p:cNvPr>
          <p:cNvSpPr/>
          <p:nvPr/>
        </p:nvSpPr>
        <p:spPr>
          <a:xfrm>
            <a:off x="1470125" y="1443794"/>
            <a:ext cx="1851975" cy="455850"/>
          </a:xfrm>
          <a:prstGeom prst="homePlate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06" tIns="91406" rIns="91406" bIns="91406" anchor="ctr" anchorCtr="0">
            <a:noAutofit/>
          </a:bodyPr>
          <a:lstStyle/>
          <a:p>
            <a:pPr algn="ctr"/>
            <a:r>
              <a:rPr lang="en-SG" sz="1050" dirty="0"/>
              <a:t>Data Analysis</a:t>
            </a:r>
            <a:endParaRPr sz="1050" dirty="0"/>
          </a:p>
        </p:txBody>
      </p:sp>
      <p:sp>
        <p:nvSpPr>
          <p:cNvPr id="115" name="Google Shape;115;p15">
            <a:hlinkClick r:id="rId4" action="ppaction://hlinksldjump"/>
          </p:cNvPr>
          <p:cNvSpPr/>
          <p:nvPr/>
        </p:nvSpPr>
        <p:spPr>
          <a:xfrm>
            <a:off x="3429444" y="1443794"/>
            <a:ext cx="2070450" cy="45585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06" tIns="91406" rIns="91406" bIns="91406" anchor="ctr" anchorCtr="0">
            <a:noAutofit/>
          </a:bodyPr>
          <a:lstStyle/>
          <a:p>
            <a:pPr algn="ctr"/>
            <a:r>
              <a:rPr lang="en-SG" sz="1050" dirty="0"/>
              <a:t>Model Development</a:t>
            </a:r>
            <a:endParaRPr sz="1050" dirty="0"/>
          </a:p>
        </p:txBody>
      </p:sp>
      <p:sp>
        <p:nvSpPr>
          <p:cNvPr id="118" name="Google Shape;118;p15">
            <a:hlinkClick r:id="rId5" action="ppaction://hlinksldjump"/>
          </p:cNvPr>
          <p:cNvSpPr/>
          <p:nvPr/>
        </p:nvSpPr>
        <p:spPr>
          <a:xfrm>
            <a:off x="5607238" y="1443794"/>
            <a:ext cx="2070450" cy="45585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06" tIns="91406" rIns="91406" bIns="91406" anchor="ctr" anchorCtr="0">
            <a:noAutofit/>
          </a:bodyPr>
          <a:lstStyle/>
          <a:p>
            <a:pPr algn="ctr"/>
            <a:r>
              <a:rPr lang="en-SG" sz="1050" dirty="0"/>
              <a:t>Deployment</a:t>
            </a:r>
            <a:endParaRPr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3194097" y="2121939"/>
            <a:ext cx="3408657" cy="629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SG" b="1" dirty="0">
                <a:solidFill>
                  <a:schemeClr val="bg2">
                    <a:lumMod val="50000"/>
                  </a:schemeClr>
                </a:solidFill>
              </a:rPr>
              <a:t>Data Analysis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4D509-983C-4942-8054-3A47D557EE22}"/>
              </a:ext>
            </a:extLst>
          </p:cNvPr>
          <p:cNvSpPr txBox="1"/>
          <p:nvPr/>
        </p:nvSpPr>
        <p:spPr>
          <a:xfrm>
            <a:off x="5453566" y="4897279"/>
            <a:ext cx="2861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SG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Plotted using Tableau &amp; some using Seaborn</a:t>
            </a:r>
          </a:p>
        </p:txBody>
      </p:sp>
    </p:spTree>
    <p:extLst>
      <p:ext uri="{BB962C8B-B14F-4D97-AF65-F5344CB8AC3E}">
        <p14:creationId xmlns:p14="http://schemas.microsoft.com/office/powerpoint/2010/main" val="324098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D161B8-8017-4DDC-A81A-75F1FE3FBB6B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19358-0BEA-4918-805E-542D00F1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7" y="695945"/>
            <a:ext cx="5523134" cy="647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39E01-57A2-4359-BB72-13ACB585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66" y="3208130"/>
            <a:ext cx="4158554" cy="1714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FFC6B-691B-42D9-9E81-6A3CF653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67" y="3213177"/>
            <a:ext cx="1849221" cy="1699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8CA0F-E86A-4BB3-8BCA-13FFA597F62F}"/>
              </a:ext>
            </a:extLst>
          </p:cNvPr>
          <p:cNvSpPr txBox="1"/>
          <p:nvPr/>
        </p:nvSpPr>
        <p:spPr>
          <a:xfrm>
            <a:off x="71120" y="434335"/>
            <a:ext cx="1914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Normal/Affluent Ratio 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~4:1</a:t>
            </a:r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D1FE0-2F88-42C8-A13D-26B44EB5A6A6}"/>
              </a:ext>
            </a:extLst>
          </p:cNvPr>
          <p:cNvSpPr txBox="1"/>
          <p:nvPr/>
        </p:nvSpPr>
        <p:spPr>
          <a:xfrm>
            <a:off x="121920" y="2432035"/>
            <a:ext cx="2313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Normal/Affluent Ratio by Occupation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442F07-B0E4-4DE9-9E05-D49C1FBFFDA0}"/>
              </a:ext>
            </a:extLst>
          </p:cNvPr>
          <p:cNvCxnSpPr>
            <a:cxnSpLocks/>
          </p:cNvCxnSpPr>
          <p:nvPr/>
        </p:nvCxnSpPr>
        <p:spPr>
          <a:xfrm>
            <a:off x="242667" y="2387515"/>
            <a:ext cx="8652413" cy="0"/>
          </a:xfrm>
          <a:prstGeom prst="line">
            <a:avLst/>
          </a:prstGeom>
          <a:ln w="28575">
            <a:solidFill>
              <a:srgbClr val="F7A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D79692-4B12-46F1-BED9-2E2A954228DD}"/>
              </a:ext>
            </a:extLst>
          </p:cNvPr>
          <p:cNvSpPr txBox="1"/>
          <p:nvPr/>
        </p:nvSpPr>
        <p:spPr>
          <a:xfrm>
            <a:off x="121920" y="2685734"/>
            <a:ext cx="5436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The Normal/Affluent Ratio across occupation is ~15%, while the majority of occupation is PMEB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And outliers Age &gt;100 exists for all occupation (which can be removed as they are &gt; 3 Sigma)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AC5FF7-48B1-4BBB-9102-F5F9D92EC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998" y="3182720"/>
            <a:ext cx="2201682" cy="1740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96AA66-FE26-4454-AF53-3E8F1422F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998" y="726605"/>
            <a:ext cx="2201682" cy="1523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CB7C63-C49A-4EBD-8D5D-F02528F38825}"/>
              </a:ext>
            </a:extLst>
          </p:cNvPr>
          <p:cNvSpPr txBox="1"/>
          <p:nvPr/>
        </p:nvSpPr>
        <p:spPr>
          <a:xfrm>
            <a:off x="6395720" y="511153"/>
            <a:ext cx="2797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>
                <a:latin typeface="Calibri" panose="020F0502020204030204" pitchFamily="34" charset="0"/>
                <a:cs typeface="Calibri" panose="020F0502020204030204" pitchFamily="34" charset="0"/>
              </a:rPr>
              <a:t>Distribution by Age (Affluent Median &gt; Normal Median)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8A84A-EDA5-4972-9676-37F08FA5B062}"/>
              </a:ext>
            </a:extLst>
          </p:cNvPr>
          <p:cNvSpPr txBox="1"/>
          <p:nvPr/>
        </p:nvSpPr>
        <p:spPr>
          <a:xfrm>
            <a:off x="6449558" y="2951888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>
                <a:latin typeface="Calibri" panose="020F0502020204030204" pitchFamily="34" charset="0"/>
                <a:cs typeface="Calibri" panose="020F0502020204030204" pitchFamily="34" charset="0"/>
              </a:rPr>
              <a:t>Distribution by Age</a:t>
            </a:r>
          </a:p>
        </p:txBody>
      </p:sp>
    </p:spTree>
    <p:extLst>
      <p:ext uri="{BB962C8B-B14F-4D97-AF65-F5344CB8AC3E}">
        <p14:creationId xmlns:p14="http://schemas.microsoft.com/office/powerpoint/2010/main" val="380386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D161B8-8017-4DDC-A81A-75F1FE3FBB6B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Demographics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2D9D3A-28CB-472E-9C48-4D890F6D4E34}"/>
              </a:ext>
            </a:extLst>
          </p:cNvPr>
          <p:cNvCxnSpPr>
            <a:cxnSpLocks/>
          </p:cNvCxnSpPr>
          <p:nvPr/>
        </p:nvCxnSpPr>
        <p:spPr>
          <a:xfrm>
            <a:off x="170688" y="2794405"/>
            <a:ext cx="8784336" cy="0"/>
          </a:xfrm>
          <a:prstGeom prst="line">
            <a:avLst/>
          </a:prstGeom>
          <a:ln w="28575">
            <a:solidFill>
              <a:srgbClr val="F7A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B6D5D96-C103-4A19-8DDA-93C61084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2" y="763922"/>
            <a:ext cx="5313759" cy="1847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B5697-8D3C-4D52-8209-7C0D07A67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11994" b="11043"/>
          <a:stretch/>
        </p:blipFill>
        <p:spPr>
          <a:xfrm>
            <a:off x="5772102" y="749821"/>
            <a:ext cx="3090672" cy="1821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8D3460-34FC-4A5F-AACB-AAF9CF50F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92" y="2993715"/>
            <a:ext cx="5313759" cy="2038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D65776-6FD4-4338-9D41-6EB06613F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102" y="2993715"/>
            <a:ext cx="2697480" cy="2038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39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DC7371-5B25-449D-9B51-5E93C105F4CB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Distribution (Histogram)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8D6B3-9810-49BD-969A-F70A4B16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41" y="1054951"/>
            <a:ext cx="6510695" cy="3330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568A25-0DB4-49D0-8CC4-86E9783357FE}"/>
              </a:ext>
            </a:extLst>
          </p:cNvPr>
          <p:cNvSpPr txBox="1"/>
          <p:nvPr/>
        </p:nvSpPr>
        <p:spPr>
          <a:xfrm>
            <a:off x="82227" y="448799"/>
            <a:ext cx="6614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/>
              <a:t>Every numerical features except for the 1</a:t>
            </a:r>
            <a:r>
              <a:rPr lang="en-SG" sz="1000" baseline="30000" dirty="0"/>
              <a:t>st</a:t>
            </a:r>
            <a:r>
              <a:rPr lang="en-SG" sz="1000" dirty="0"/>
              <a:t> six in the plot below are heavily skewed as show by the 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/>
              <a:t>This could mean that most of the other numerical features are empty for majority of the rows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E530D-C749-4593-9298-99553E77AAC7}"/>
              </a:ext>
            </a:extLst>
          </p:cNvPr>
          <p:cNvSpPr txBox="1"/>
          <p:nvPr/>
        </p:nvSpPr>
        <p:spPr>
          <a:xfrm>
            <a:off x="304800" y="4885884"/>
            <a:ext cx="35942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u="sng" dirty="0">
                <a:solidFill>
                  <a:srgbClr val="0070C0"/>
                </a:solidFill>
              </a:rPr>
              <a:t>NOTE</a:t>
            </a:r>
            <a:r>
              <a:rPr lang="en-SG" sz="1000" dirty="0">
                <a:solidFill>
                  <a:srgbClr val="0070C0"/>
                </a:solidFill>
              </a:rPr>
              <a:t>: All the categorical features are factorized to numbers</a:t>
            </a:r>
          </a:p>
        </p:txBody>
      </p:sp>
    </p:spTree>
    <p:extLst>
      <p:ext uri="{BB962C8B-B14F-4D97-AF65-F5344CB8AC3E}">
        <p14:creationId xmlns:p14="http://schemas.microsoft.com/office/powerpoint/2010/main" val="153876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DC7371-5B25-449D-9B51-5E93C105F4CB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824974-996C-4D43-8B59-3A34E4892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00"/>
          <a:stretch/>
        </p:blipFill>
        <p:spPr>
          <a:xfrm>
            <a:off x="251742" y="829251"/>
            <a:ext cx="4163475" cy="2021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06EABA9-1F17-4179-9D2C-890979EAEE06}"/>
              </a:ext>
            </a:extLst>
          </p:cNvPr>
          <p:cNvGrpSpPr/>
          <p:nvPr/>
        </p:nvGrpSpPr>
        <p:grpSpPr>
          <a:xfrm>
            <a:off x="1002470" y="3574634"/>
            <a:ext cx="7064569" cy="1292295"/>
            <a:chOff x="1156581" y="389695"/>
            <a:chExt cx="6458338" cy="11852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440288-940A-49E6-8EE6-EBAB0B49B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96"/>
            <a:stretch/>
          </p:blipFill>
          <p:spPr>
            <a:xfrm rot="16200000">
              <a:off x="4104074" y="-1935908"/>
              <a:ext cx="563350" cy="645833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7980A3-31FC-4AD4-AAAF-463514EB4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746" t="1096"/>
            <a:stretch/>
          </p:blipFill>
          <p:spPr>
            <a:xfrm rot="16200000">
              <a:off x="4143720" y="-2597442"/>
              <a:ext cx="484062" cy="64583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73413C-DC58-40E0-AD00-A4786565F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96" r="81671"/>
            <a:stretch/>
          </p:blipFill>
          <p:spPr>
            <a:xfrm rot="16200000">
              <a:off x="4306889" y="-2276548"/>
              <a:ext cx="157723" cy="645833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CB12387-6F91-4A44-883B-972B77FF7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00"/>
          <a:stretch/>
        </p:blipFill>
        <p:spPr>
          <a:xfrm>
            <a:off x="4572000" y="829251"/>
            <a:ext cx="4163476" cy="2021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6E16FC-E89D-486B-870F-5DD4D49A786B}"/>
              </a:ext>
            </a:extLst>
          </p:cNvPr>
          <p:cNvSpPr txBox="1"/>
          <p:nvPr/>
        </p:nvSpPr>
        <p:spPr>
          <a:xfrm>
            <a:off x="91440" y="429141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Q-Q Plot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shows that none of the features have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Pearson’s Linear Correlation cannot be performed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B29B5-ECC5-4143-B45D-AB0A3E784982}"/>
              </a:ext>
            </a:extLst>
          </p:cNvPr>
          <p:cNvSpPr txBox="1"/>
          <p:nvPr/>
        </p:nvSpPr>
        <p:spPr>
          <a:xfrm>
            <a:off x="167894" y="3090637"/>
            <a:ext cx="6296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Spearman’s Correlation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shows very low correlation for the features with unscrewed histogram (from prev.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Kendal Tau’s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correlation (less sensitive to outliers) also yields similar results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AB68F-42D3-48C9-A71E-0FF8EDF6D3AC}"/>
              </a:ext>
            </a:extLst>
          </p:cNvPr>
          <p:cNvCxnSpPr>
            <a:cxnSpLocks/>
          </p:cNvCxnSpPr>
          <p:nvPr/>
        </p:nvCxnSpPr>
        <p:spPr>
          <a:xfrm>
            <a:off x="167894" y="3006749"/>
            <a:ext cx="8652413" cy="0"/>
          </a:xfrm>
          <a:prstGeom prst="line">
            <a:avLst/>
          </a:prstGeom>
          <a:ln w="28575">
            <a:solidFill>
              <a:srgbClr val="F7A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1AE703-29C5-49C8-A96A-24DD4D94B445}"/>
              </a:ext>
            </a:extLst>
          </p:cNvPr>
          <p:cNvSpPr/>
          <p:nvPr/>
        </p:nvSpPr>
        <p:spPr>
          <a:xfrm>
            <a:off x="1002470" y="3574634"/>
            <a:ext cx="7064567" cy="1292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52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B6401C-1113-492D-A8C4-B8AA06840EE2}"/>
              </a:ext>
            </a:extLst>
          </p:cNvPr>
          <p:cNvSpPr/>
          <p:nvPr/>
        </p:nvSpPr>
        <p:spPr>
          <a:xfrm>
            <a:off x="7950" y="11395"/>
            <a:ext cx="9136050" cy="377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 &amp;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A3CCB-08B7-4313-B12F-B920FBC59B76}"/>
              </a:ext>
            </a:extLst>
          </p:cNvPr>
          <p:cNvSpPr txBox="1"/>
          <p:nvPr/>
        </p:nvSpPr>
        <p:spPr>
          <a:xfrm>
            <a:off x="353568" y="1006434"/>
            <a:ext cx="56412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As discussed earlier Ages &gt;100 were removed to remove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Filled empty values with 0 (for numerical) &amp; NA (for categorical)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Removed ID (as its irrelevant for modelling)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42A9-067F-4AB9-9ED8-CCACBB272468}"/>
              </a:ext>
            </a:extLst>
          </p:cNvPr>
          <p:cNvSpPr txBox="1"/>
          <p:nvPr/>
        </p:nvSpPr>
        <p:spPr>
          <a:xfrm>
            <a:off x="170688" y="62639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u="sng" dirty="0"/>
              <a:t>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B68B8-3CCE-4E6C-8D23-B8A019D8914C}"/>
              </a:ext>
            </a:extLst>
          </p:cNvPr>
          <p:cNvSpPr txBox="1"/>
          <p:nvPr/>
        </p:nvSpPr>
        <p:spPr>
          <a:xfrm>
            <a:off x="153215" y="2452817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u="sng" dirty="0"/>
              <a:t>Feature Engineering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DABA98-0F88-41B1-BC4E-2F0A23AD4563}"/>
              </a:ext>
            </a:extLst>
          </p:cNvPr>
          <p:cNvCxnSpPr>
            <a:cxnSpLocks/>
          </p:cNvCxnSpPr>
          <p:nvPr/>
        </p:nvCxnSpPr>
        <p:spPr>
          <a:xfrm>
            <a:off x="237744" y="2215285"/>
            <a:ext cx="8784336" cy="0"/>
          </a:xfrm>
          <a:prstGeom prst="line">
            <a:avLst/>
          </a:prstGeom>
          <a:ln w="28575">
            <a:solidFill>
              <a:srgbClr val="F7A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16C7BB-2BF4-4FEA-92A9-E33D4E6FA73E}"/>
              </a:ext>
            </a:extLst>
          </p:cNvPr>
          <p:cNvSpPr txBox="1"/>
          <p:nvPr/>
        </p:nvSpPr>
        <p:spPr>
          <a:xfrm>
            <a:off x="353568" y="2995263"/>
            <a:ext cx="7746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Added two now columns </a:t>
            </a:r>
            <a:r>
              <a:rPr lang="en-SG" dirty="0" err="1"/>
              <a:t>Has_TD</a:t>
            </a:r>
            <a:r>
              <a:rPr lang="en-SG" dirty="0"/>
              <a:t> &amp; </a:t>
            </a:r>
            <a:r>
              <a:rPr lang="en-SG" dirty="0" err="1"/>
              <a:t>Has_CC</a:t>
            </a:r>
            <a:r>
              <a:rPr lang="en-SG" dirty="0"/>
              <a:t> based on the existing categorical columns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SG" dirty="0"/>
              <a:t> 	If CC/TD numerical Columns are empty, then </a:t>
            </a:r>
            <a:r>
              <a:rPr lang="en-SG" dirty="0" err="1"/>
              <a:t>Has_TD</a:t>
            </a:r>
            <a:r>
              <a:rPr lang="en-SG" dirty="0"/>
              <a:t> &amp; </a:t>
            </a:r>
            <a:r>
              <a:rPr lang="en-SG" dirty="0" err="1"/>
              <a:t>Has_CC</a:t>
            </a:r>
            <a:r>
              <a:rPr lang="en-SG" dirty="0"/>
              <a:t> are 0 respectively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SG" dirty="0"/>
              <a:t>Convert Categorical to numeric by factorizing them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715254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1228</Words>
  <Application>Microsoft Office PowerPoint</Application>
  <PresentationFormat>On-screen Show (16:9)</PresentationFormat>
  <Paragraphs>165</Paragraphs>
  <Slides>19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Wingdings</vt:lpstr>
      <vt:lpstr>Roboto</vt:lpstr>
      <vt:lpstr>Cambria Math</vt:lpstr>
      <vt:lpstr>Arial</vt:lpstr>
      <vt:lpstr>Cambria</vt:lpstr>
      <vt:lpstr>Verdana</vt:lpstr>
      <vt:lpstr>Calibri</vt:lpstr>
      <vt:lpstr>Geometric</vt:lpstr>
      <vt:lpstr>Bank Customer Segmentation</vt:lpstr>
      <vt:lpstr>PowerPoint Presentation</vt:lpstr>
      <vt:lpstr>Agenda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PowerPoint Presentation</vt:lpstr>
      <vt:lpstr>PowerPoint Presentation</vt:lpstr>
      <vt:lpstr>Thanks for the Opportunity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Maybank Customer Segmentation</dc:title>
  <dc:creator>Rajamani Vinu Karthek (BE TTI PTE ADA)</dc:creator>
  <cp:lastModifiedBy>Rajamani Vinu Karthek (IFAP BE TTI PTE)</cp:lastModifiedBy>
  <cp:revision>59</cp:revision>
  <dcterms:modified xsi:type="dcterms:W3CDTF">2024-03-30T08:18:52Z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-1</vt:i4>
  </property>
  <property fmtid="{D5CDD505-2E9C-101B-9397-08002B2CF9AE}" pid="7" name="empower.integration.Classification.FooterDate">
    <vt:filetime>2024-03-30T08:18:37Z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