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162" autoAdjust="0"/>
  </p:normalViewPr>
  <p:slideViewPr>
    <p:cSldViewPr snapToGrid="0">
      <p:cViewPr varScale="1">
        <p:scale>
          <a:sx n="80" d="100"/>
          <a:sy n="80" d="100"/>
        </p:scale>
        <p:origin x="5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E0C-487D-48F0-9B09-5CF2F6BFCB4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D769-551F-458C-B49C-85CFC5E3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E0C-487D-48F0-9B09-5CF2F6BFCB4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D769-551F-458C-B49C-85CFC5E3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E0C-487D-48F0-9B09-5CF2F6BFCB4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D769-551F-458C-B49C-85CFC5E3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2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E0C-487D-48F0-9B09-5CF2F6BFCB4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D769-551F-458C-B49C-85CFC5E3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E0C-487D-48F0-9B09-5CF2F6BFCB4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D769-551F-458C-B49C-85CFC5E3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8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E0C-487D-48F0-9B09-5CF2F6BFCB4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D769-551F-458C-B49C-85CFC5E3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8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E0C-487D-48F0-9B09-5CF2F6BFCB4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D769-551F-458C-B49C-85CFC5E3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E0C-487D-48F0-9B09-5CF2F6BFCB4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D769-551F-458C-B49C-85CFC5E3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9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E0C-487D-48F0-9B09-5CF2F6BFCB4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D769-551F-458C-B49C-85CFC5E3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E0C-487D-48F0-9B09-5CF2F6BFCB4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D769-551F-458C-B49C-85CFC5E3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4E0C-487D-48F0-9B09-5CF2F6BFCB4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D769-551F-458C-B49C-85CFC5E3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9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4E0C-487D-48F0-9B09-5CF2F6BFCB4C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9D769-551F-458C-B49C-85CFC5E3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0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Security (PI)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Gayana</a:t>
            </a:r>
            <a:r>
              <a:rPr lang="en-US" dirty="0"/>
              <a:t> Fernando</a:t>
            </a:r>
          </a:p>
        </p:txBody>
      </p:sp>
    </p:spTree>
    <p:extLst>
      <p:ext uri="{BB962C8B-B14F-4D97-AF65-F5344CB8AC3E}">
        <p14:creationId xmlns:p14="http://schemas.microsoft.com/office/powerpoint/2010/main" val="117651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67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Interception</a:t>
            </a:r>
          </a:p>
        </p:txBody>
      </p:sp>
      <p:sp>
        <p:nvSpPr>
          <p:cNvPr id="39939" name="Rectangle 31"/>
          <p:cNvSpPr>
            <a:spLocks noGrp="1" noChangeArrowheads="1"/>
          </p:cNvSpPr>
          <p:nvPr>
            <p:ph sz="quarter" idx="1"/>
          </p:nvPr>
        </p:nvSpPr>
        <p:spPr>
          <a:xfrm>
            <a:off x="399047" y="3848100"/>
            <a:ext cx="3029952" cy="2971800"/>
          </a:xfrm>
        </p:spPr>
        <p:txBody>
          <a:bodyPr/>
          <a:lstStyle/>
          <a:p>
            <a:pPr eaLnBrk="1" hangingPunct="1"/>
            <a:r>
              <a:rPr lang="en-US" altLang="en-US" dirty="0"/>
              <a:t>Intruder intercept in the middle view the message.</a:t>
            </a:r>
          </a:p>
        </p:txBody>
      </p:sp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3276600" y="1752600"/>
            <a:ext cx="457200" cy="1066800"/>
            <a:chOff x="672" y="1680"/>
            <a:chExt cx="288" cy="672"/>
          </a:xfrm>
        </p:grpSpPr>
        <p:sp>
          <p:nvSpPr>
            <p:cNvPr id="39965" name="Oval 4"/>
            <p:cNvSpPr>
              <a:spLocks noChangeArrowheads="1"/>
            </p:cNvSpPr>
            <p:nvPr/>
          </p:nvSpPr>
          <p:spPr bwMode="auto">
            <a:xfrm>
              <a:off x="720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66" name="Line 5"/>
            <p:cNvSpPr>
              <a:spLocks noChangeShapeType="1"/>
            </p:cNvSpPr>
            <p:nvPr/>
          </p:nvSpPr>
          <p:spPr bwMode="auto">
            <a:xfrm>
              <a:off x="816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7" name="Line 6"/>
            <p:cNvSpPr>
              <a:spLocks noChangeShapeType="1"/>
            </p:cNvSpPr>
            <p:nvPr/>
          </p:nvSpPr>
          <p:spPr bwMode="auto">
            <a:xfrm>
              <a:off x="816" y="196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8" name="Line 7"/>
            <p:cNvSpPr>
              <a:spLocks noChangeShapeType="1"/>
            </p:cNvSpPr>
            <p:nvPr/>
          </p:nvSpPr>
          <p:spPr bwMode="auto">
            <a:xfrm>
              <a:off x="816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9" name="Line 8"/>
            <p:cNvSpPr>
              <a:spLocks noChangeShapeType="1"/>
            </p:cNvSpPr>
            <p:nvPr/>
          </p:nvSpPr>
          <p:spPr bwMode="auto">
            <a:xfrm flipH="1">
              <a:off x="720" y="196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70" name="Line 9"/>
            <p:cNvSpPr>
              <a:spLocks noChangeShapeType="1"/>
            </p:cNvSpPr>
            <p:nvPr/>
          </p:nvSpPr>
          <p:spPr bwMode="auto">
            <a:xfrm flipH="1">
              <a:off x="672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941" name="Text Box 10"/>
          <p:cNvSpPr txBox="1">
            <a:spLocks noChangeArrowheads="1"/>
          </p:cNvSpPr>
          <p:nvPr/>
        </p:nvSpPr>
        <p:spPr bwMode="auto">
          <a:xfrm>
            <a:off x="3048000" y="12954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Sender</a:t>
            </a:r>
          </a:p>
        </p:txBody>
      </p:sp>
      <p:grpSp>
        <p:nvGrpSpPr>
          <p:cNvPr id="39942" name="Group 11"/>
          <p:cNvGrpSpPr>
            <a:grpSpLocks/>
          </p:cNvGrpSpPr>
          <p:nvPr/>
        </p:nvGrpSpPr>
        <p:grpSpPr bwMode="auto">
          <a:xfrm>
            <a:off x="8763000" y="1752600"/>
            <a:ext cx="457200" cy="1066800"/>
            <a:chOff x="672" y="1680"/>
            <a:chExt cx="288" cy="672"/>
          </a:xfrm>
        </p:grpSpPr>
        <p:sp>
          <p:nvSpPr>
            <p:cNvPr id="39959" name="Oval 12"/>
            <p:cNvSpPr>
              <a:spLocks noChangeArrowheads="1"/>
            </p:cNvSpPr>
            <p:nvPr/>
          </p:nvSpPr>
          <p:spPr bwMode="auto">
            <a:xfrm>
              <a:off x="720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60" name="Line 13"/>
            <p:cNvSpPr>
              <a:spLocks noChangeShapeType="1"/>
            </p:cNvSpPr>
            <p:nvPr/>
          </p:nvSpPr>
          <p:spPr bwMode="auto">
            <a:xfrm>
              <a:off x="816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1" name="Line 14"/>
            <p:cNvSpPr>
              <a:spLocks noChangeShapeType="1"/>
            </p:cNvSpPr>
            <p:nvPr/>
          </p:nvSpPr>
          <p:spPr bwMode="auto">
            <a:xfrm>
              <a:off x="816" y="196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2" name="Line 15"/>
            <p:cNvSpPr>
              <a:spLocks noChangeShapeType="1"/>
            </p:cNvSpPr>
            <p:nvPr/>
          </p:nvSpPr>
          <p:spPr bwMode="auto">
            <a:xfrm>
              <a:off x="816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3" name="Line 16"/>
            <p:cNvSpPr>
              <a:spLocks noChangeShapeType="1"/>
            </p:cNvSpPr>
            <p:nvPr/>
          </p:nvSpPr>
          <p:spPr bwMode="auto">
            <a:xfrm flipH="1">
              <a:off x="720" y="196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64" name="Line 17"/>
            <p:cNvSpPr>
              <a:spLocks noChangeShapeType="1"/>
            </p:cNvSpPr>
            <p:nvPr/>
          </p:nvSpPr>
          <p:spPr bwMode="auto">
            <a:xfrm flipH="1">
              <a:off x="672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943" name="Text Box 18"/>
          <p:cNvSpPr txBox="1">
            <a:spLocks noChangeArrowheads="1"/>
          </p:cNvSpPr>
          <p:nvPr/>
        </p:nvSpPr>
        <p:spPr bwMode="auto">
          <a:xfrm>
            <a:off x="8458200" y="129540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Receiver</a:t>
            </a:r>
          </a:p>
        </p:txBody>
      </p:sp>
      <p:sp>
        <p:nvSpPr>
          <p:cNvPr id="39944" name="Rectangle 19"/>
          <p:cNvSpPr>
            <a:spLocks noChangeArrowheads="1"/>
          </p:cNvSpPr>
          <p:nvPr/>
        </p:nvSpPr>
        <p:spPr bwMode="auto">
          <a:xfrm>
            <a:off x="4267200" y="1752600"/>
            <a:ext cx="685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</a:rPr>
              <a:t>Message</a:t>
            </a:r>
          </a:p>
        </p:txBody>
      </p:sp>
      <p:sp>
        <p:nvSpPr>
          <p:cNvPr id="39945" name="Rectangle 20"/>
          <p:cNvSpPr>
            <a:spLocks noChangeArrowheads="1"/>
          </p:cNvSpPr>
          <p:nvPr/>
        </p:nvSpPr>
        <p:spPr bwMode="auto">
          <a:xfrm>
            <a:off x="7772400" y="1752600"/>
            <a:ext cx="685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</a:rPr>
              <a:t>Message</a:t>
            </a:r>
          </a:p>
        </p:txBody>
      </p:sp>
      <p:sp>
        <p:nvSpPr>
          <p:cNvPr id="39946" name="Line 21"/>
          <p:cNvSpPr>
            <a:spLocks noChangeShapeType="1"/>
          </p:cNvSpPr>
          <p:nvPr/>
        </p:nvSpPr>
        <p:spPr bwMode="auto">
          <a:xfrm>
            <a:off x="4343400" y="2743200"/>
            <a:ext cx="3810000" cy="0"/>
          </a:xfrm>
          <a:prstGeom prst="line">
            <a:avLst/>
          </a:prstGeom>
          <a:noFill/>
          <a:ln w="114300" cmpd="dbl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9947" name="Group 22"/>
          <p:cNvGrpSpPr>
            <a:grpSpLocks/>
          </p:cNvGrpSpPr>
          <p:nvPr/>
        </p:nvGrpSpPr>
        <p:grpSpPr bwMode="auto">
          <a:xfrm>
            <a:off x="5638800" y="4267200"/>
            <a:ext cx="457200" cy="1066800"/>
            <a:chOff x="672" y="1680"/>
            <a:chExt cx="288" cy="672"/>
          </a:xfrm>
        </p:grpSpPr>
        <p:sp>
          <p:nvSpPr>
            <p:cNvPr id="39953" name="Oval 23"/>
            <p:cNvSpPr>
              <a:spLocks noChangeArrowheads="1"/>
            </p:cNvSpPr>
            <p:nvPr/>
          </p:nvSpPr>
          <p:spPr bwMode="auto">
            <a:xfrm>
              <a:off x="720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54" name="Line 24"/>
            <p:cNvSpPr>
              <a:spLocks noChangeShapeType="1"/>
            </p:cNvSpPr>
            <p:nvPr/>
          </p:nvSpPr>
          <p:spPr bwMode="auto">
            <a:xfrm>
              <a:off x="816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5" name="Line 25"/>
            <p:cNvSpPr>
              <a:spLocks noChangeShapeType="1"/>
            </p:cNvSpPr>
            <p:nvPr/>
          </p:nvSpPr>
          <p:spPr bwMode="auto">
            <a:xfrm>
              <a:off x="816" y="196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6" name="Line 26"/>
            <p:cNvSpPr>
              <a:spLocks noChangeShapeType="1"/>
            </p:cNvSpPr>
            <p:nvPr/>
          </p:nvSpPr>
          <p:spPr bwMode="auto">
            <a:xfrm>
              <a:off x="816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7" name="Line 27"/>
            <p:cNvSpPr>
              <a:spLocks noChangeShapeType="1"/>
            </p:cNvSpPr>
            <p:nvPr/>
          </p:nvSpPr>
          <p:spPr bwMode="auto">
            <a:xfrm flipH="1">
              <a:off x="720" y="196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8" name="Line 28"/>
            <p:cNvSpPr>
              <a:spLocks noChangeShapeType="1"/>
            </p:cNvSpPr>
            <p:nvPr/>
          </p:nvSpPr>
          <p:spPr bwMode="auto">
            <a:xfrm flipH="1">
              <a:off x="672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948" name="Line 29"/>
          <p:cNvSpPr>
            <a:spLocks noChangeShapeType="1"/>
          </p:cNvSpPr>
          <p:nvPr/>
        </p:nvSpPr>
        <p:spPr bwMode="auto">
          <a:xfrm rot="10800000" flipV="1">
            <a:off x="5791200" y="2743200"/>
            <a:ext cx="0" cy="1371600"/>
          </a:xfrm>
          <a:prstGeom prst="line">
            <a:avLst/>
          </a:prstGeom>
          <a:noFill/>
          <a:ln w="114300" cmpd="dbl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9" name="Text Box 30"/>
          <p:cNvSpPr txBox="1">
            <a:spLocks noChangeArrowheads="1"/>
          </p:cNvSpPr>
          <p:nvPr/>
        </p:nvSpPr>
        <p:spPr bwMode="auto">
          <a:xfrm>
            <a:off x="4419600" y="457200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Intruder</a:t>
            </a:r>
          </a:p>
        </p:txBody>
      </p:sp>
      <p:sp>
        <p:nvSpPr>
          <p:cNvPr id="39950" name="Rectangle 32"/>
          <p:cNvSpPr>
            <a:spLocks noChangeArrowheads="1"/>
          </p:cNvSpPr>
          <p:nvPr/>
        </p:nvSpPr>
        <p:spPr bwMode="auto">
          <a:xfrm>
            <a:off x="7848599" y="3917950"/>
            <a:ext cx="3657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This is an attack on confidentiality.</a:t>
            </a:r>
          </a:p>
          <a:p>
            <a:pPr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A passive intruder</a:t>
            </a:r>
          </a:p>
        </p:txBody>
      </p:sp>
      <p:sp>
        <p:nvSpPr>
          <p:cNvPr id="3995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66D5D0B-AC4D-49B6-B6EA-E7D614CE4302}" type="slidenum">
              <a:rPr lang="en-US" altLang="en-US" smtClean="0">
                <a:solidFill>
                  <a:schemeClr val="tx2"/>
                </a:solidFill>
              </a:rPr>
              <a:pPr/>
              <a:t>10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4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6851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Modification</a:t>
            </a:r>
          </a:p>
        </p:txBody>
      </p:sp>
      <p:sp>
        <p:nvSpPr>
          <p:cNvPr id="40963" name="Rectangle 31"/>
          <p:cNvSpPr>
            <a:spLocks noGrp="1" noChangeArrowheads="1"/>
          </p:cNvSpPr>
          <p:nvPr>
            <p:ph sz="quarter" idx="1"/>
          </p:nvPr>
        </p:nvSpPr>
        <p:spPr>
          <a:xfrm>
            <a:off x="420102" y="3897561"/>
            <a:ext cx="3250532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Intruder intercept in the middle &amp; modify the message.</a:t>
            </a:r>
          </a:p>
        </p:txBody>
      </p:sp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2438400" y="1676400"/>
            <a:ext cx="457200" cy="1066800"/>
            <a:chOff x="672" y="1680"/>
            <a:chExt cx="288" cy="672"/>
          </a:xfrm>
        </p:grpSpPr>
        <p:sp>
          <p:nvSpPr>
            <p:cNvPr id="40989" name="Oval 4"/>
            <p:cNvSpPr>
              <a:spLocks noChangeArrowheads="1"/>
            </p:cNvSpPr>
            <p:nvPr/>
          </p:nvSpPr>
          <p:spPr bwMode="auto">
            <a:xfrm>
              <a:off x="720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90" name="Line 5"/>
            <p:cNvSpPr>
              <a:spLocks noChangeShapeType="1"/>
            </p:cNvSpPr>
            <p:nvPr/>
          </p:nvSpPr>
          <p:spPr bwMode="auto">
            <a:xfrm>
              <a:off x="816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1" name="Line 6"/>
            <p:cNvSpPr>
              <a:spLocks noChangeShapeType="1"/>
            </p:cNvSpPr>
            <p:nvPr/>
          </p:nvSpPr>
          <p:spPr bwMode="auto">
            <a:xfrm>
              <a:off x="816" y="196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2" name="Line 7"/>
            <p:cNvSpPr>
              <a:spLocks noChangeShapeType="1"/>
            </p:cNvSpPr>
            <p:nvPr/>
          </p:nvSpPr>
          <p:spPr bwMode="auto">
            <a:xfrm>
              <a:off x="816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3" name="Line 8"/>
            <p:cNvSpPr>
              <a:spLocks noChangeShapeType="1"/>
            </p:cNvSpPr>
            <p:nvPr/>
          </p:nvSpPr>
          <p:spPr bwMode="auto">
            <a:xfrm flipH="1">
              <a:off x="720" y="196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4" name="Line 9"/>
            <p:cNvSpPr>
              <a:spLocks noChangeShapeType="1"/>
            </p:cNvSpPr>
            <p:nvPr/>
          </p:nvSpPr>
          <p:spPr bwMode="auto">
            <a:xfrm flipH="1">
              <a:off x="672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965" name="Text Box 10"/>
          <p:cNvSpPr txBox="1">
            <a:spLocks noChangeArrowheads="1"/>
          </p:cNvSpPr>
          <p:nvPr/>
        </p:nvSpPr>
        <p:spPr bwMode="auto">
          <a:xfrm>
            <a:off x="2209800" y="12192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Sender</a:t>
            </a:r>
          </a:p>
        </p:txBody>
      </p:sp>
      <p:grpSp>
        <p:nvGrpSpPr>
          <p:cNvPr id="40966" name="Group 11"/>
          <p:cNvGrpSpPr>
            <a:grpSpLocks/>
          </p:cNvGrpSpPr>
          <p:nvPr/>
        </p:nvGrpSpPr>
        <p:grpSpPr bwMode="auto">
          <a:xfrm>
            <a:off x="7924800" y="1676400"/>
            <a:ext cx="457200" cy="1066800"/>
            <a:chOff x="672" y="1680"/>
            <a:chExt cx="288" cy="672"/>
          </a:xfrm>
        </p:grpSpPr>
        <p:sp>
          <p:nvSpPr>
            <p:cNvPr id="40983" name="Oval 12"/>
            <p:cNvSpPr>
              <a:spLocks noChangeArrowheads="1"/>
            </p:cNvSpPr>
            <p:nvPr/>
          </p:nvSpPr>
          <p:spPr bwMode="auto">
            <a:xfrm>
              <a:off x="720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84" name="Line 13"/>
            <p:cNvSpPr>
              <a:spLocks noChangeShapeType="1"/>
            </p:cNvSpPr>
            <p:nvPr/>
          </p:nvSpPr>
          <p:spPr bwMode="auto">
            <a:xfrm>
              <a:off x="816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5" name="Line 14"/>
            <p:cNvSpPr>
              <a:spLocks noChangeShapeType="1"/>
            </p:cNvSpPr>
            <p:nvPr/>
          </p:nvSpPr>
          <p:spPr bwMode="auto">
            <a:xfrm>
              <a:off x="816" y="196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6" name="Line 15"/>
            <p:cNvSpPr>
              <a:spLocks noChangeShapeType="1"/>
            </p:cNvSpPr>
            <p:nvPr/>
          </p:nvSpPr>
          <p:spPr bwMode="auto">
            <a:xfrm>
              <a:off x="816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7" name="Line 16"/>
            <p:cNvSpPr>
              <a:spLocks noChangeShapeType="1"/>
            </p:cNvSpPr>
            <p:nvPr/>
          </p:nvSpPr>
          <p:spPr bwMode="auto">
            <a:xfrm flipH="1">
              <a:off x="720" y="196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8" name="Line 17"/>
            <p:cNvSpPr>
              <a:spLocks noChangeShapeType="1"/>
            </p:cNvSpPr>
            <p:nvPr/>
          </p:nvSpPr>
          <p:spPr bwMode="auto">
            <a:xfrm flipH="1">
              <a:off x="672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967" name="Text Box 18"/>
          <p:cNvSpPr txBox="1">
            <a:spLocks noChangeArrowheads="1"/>
          </p:cNvSpPr>
          <p:nvPr/>
        </p:nvSpPr>
        <p:spPr bwMode="auto">
          <a:xfrm>
            <a:off x="7620000" y="121920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Receiver</a:t>
            </a:r>
          </a:p>
        </p:txBody>
      </p:sp>
      <p:sp>
        <p:nvSpPr>
          <p:cNvPr id="40968" name="Rectangle 19"/>
          <p:cNvSpPr>
            <a:spLocks noChangeArrowheads="1"/>
          </p:cNvSpPr>
          <p:nvPr/>
        </p:nvSpPr>
        <p:spPr bwMode="auto">
          <a:xfrm>
            <a:off x="3429000" y="1676400"/>
            <a:ext cx="685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</a:rPr>
              <a:t>Message</a:t>
            </a:r>
          </a:p>
        </p:txBody>
      </p:sp>
      <p:sp>
        <p:nvSpPr>
          <p:cNvPr id="40969" name="Rectangle 20"/>
          <p:cNvSpPr>
            <a:spLocks noChangeArrowheads="1"/>
          </p:cNvSpPr>
          <p:nvPr/>
        </p:nvSpPr>
        <p:spPr bwMode="auto">
          <a:xfrm>
            <a:off x="6934200" y="1676400"/>
            <a:ext cx="685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</a:rPr>
              <a:t>Message</a:t>
            </a:r>
          </a:p>
        </p:txBody>
      </p:sp>
      <p:sp>
        <p:nvSpPr>
          <p:cNvPr id="40970" name="Freeform 21"/>
          <p:cNvSpPr>
            <a:spLocks/>
          </p:cNvSpPr>
          <p:nvPr/>
        </p:nvSpPr>
        <p:spPr bwMode="auto">
          <a:xfrm>
            <a:off x="3505200" y="2667000"/>
            <a:ext cx="1295400" cy="1371600"/>
          </a:xfrm>
          <a:custGeom>
            <a:avLst/>
            <a:gdLst>
              <a:gd name="T0" fmla="*/ 0 w 816"/>
              <a:gd name="T1" fmla="*/ 0 h 864"/>
              <a:gd name="T2" fmla="*/ 2147483646 w 816"/>
              <a:gd name="T3" fmla="*/ 2147483646 h 864"/>
              <a:gd name="T4" fmla="*/ 2147483646 w 816"/>
              <a:gd name="T5" fmla="*/ 2147483646 h 864"/>
              <a:gd name="T6" fmla="*/ 2147483646 w 816"/>
              <a:gd name="T7" fmla="*/ 2147483646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864"/>
              <a:gd name="T14" fmla="*/ 816 w 816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864">
                <a:moveTo>
                  <a:pt x="0" y="0"/>
                </a:moveTo>
                <a:lnTo>
                  <a:pt x="511" y="1"/>
                </a:lnTo>
                <a:lnTo>
                  <a:pt x="729" y="211"/>
                </a:lnTo>
                <a:lnTo>
                  <a:pt x="816" y="864"/>
                </a:lnTo>
              </a:path>
            </a:pathLst>
          </a:custGeom>
          <a:noFill/>
          <a:ln w="114300" cmpd="dbl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0971" name="Group 22"/>
          <p:cNvGrpSpPr>
            <a:grpSpLocks/>
          </p:cNvGrpSpPr>
          <p:nvPr/>
        </p:nvGrpSpPr>
        <p:grpSpPr bwMode="auto">
          <a:xfrm>
            <a:off x="4800600" y="4191000"/>
            <a:ext cx="457200" cy="1066800"/>
            <a:chOff x="672" y="1680"/>
            <a:chExt cx="288" cy="672"/>
          </a:xfrm>
        </p:grpSpPr>
        <p:sp>
          <p:nvSpPr>
            <p:cNvPr id="40977" name="Oval 23"/>
            <p:cNvSpPr>
              <a:spLocks noChangeArrowheads="1"/>
            </p:cNvSpPr>
            <p:nvPr/>
          </p:nvSpPr>
          <p:spPr bwMode="auto">
            <a:xfrm>
              <a:off x="720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78" name="Line 24"/>
            <p:cNvSpPr>
              <a:spLocks noChangeShapeType="1"/>
            </p:cNvSpPr>
            <p:nvPr/>
          </p:nvSpPr>
          <p:spPr bwMode="auto">
            <a:xfrm>
              <a:off x="816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9" name="Line 25"/>
            <p:cNvSpPr>
              <a:spLocks noChangeShapeType="1"/>
            </p:cNvSpPr>
            <p:nvPr/>
          </p:nvSpPr>
          <p:spPr bwMode="auto">
            <a:xfrm>
              <a:off x="816" y="196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0" name="Line 26"/>
            <p:cNvSpPr>
              <a:spLocks noChangeShapeType="1"/>
            </p:cNvSpPr>
            <p:nvPr/>
          </p:nvSpPr>
          <p:spPr bwMode="auto">
            <a:xfrm>
              <a:off x="816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1" name="Line 27"/>
            <p:cNvSpPr>
              <a:spLocks noChangeShapeType="1"/>
            </p:cNvSpPr>
            <p:nvPr/>
          </p:nvSpPr>
          <p:spPr bwMode="auto">
            <a:xfrm flipH="1">
              <a:off x="720" y="196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2" name="Line 28"/>
            <p:cNvSpPr>
              <a:spLocks noChangeShapeType="1"/>
            </p:cNvSpPr>
            <p:nvPr/>
          </p:nvSpPr>
          <p:spPr bwMode="auto">
            <a:xfrm flipH="1">
              <a:off x="672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972" name="Freeform 29"/>
          <p:cNvSpPr>
            <a:spLocks/>
          </p:cNvSpPr>
          <p:nvPr/>
        </p:nvSpPr>
        <p:spPr bwMode="auto">
          <a:xfrm>
            <a:off x="5181600" y="2590800"/>
            <a:ext cx="2590800" cy="1371600"/>
          </a:xfrm>
          <a:custGeom>
            <a:avLst/>
            <a:gdLst>
              <a:gd name="T0" fmla="*/ 0 w 1632"/>
              <a:gd name="T1" fmla="*/ 2147483646 h 864"/>
              <a:gd name="T2" fmla="*/ 2147483646 w 1632"/>
              <a:gd name="T3" fmla="*/ 2147483646 h 864"/>
              <a:gd name="T4" fmla="*/ 2147483646 w 1632"/>
              <a:gd name="T5" fmla="*/ 2147483646 h 864"/>
              <a:gd name="T6" fmla="*/ 2147483646 w 1632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632"/>
              <a:gd name="T13" fmla="*/ 0 h 864"/>
              <a:gd name="T14" fmla="*/ 1632 w 1632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2" h="864">
                <a:moveTo>
                  <a:pt x="0" y="864"/>
                </a:moveTo>
                <a:lnTo>
                  <a:pt x="39" y="259"/>
                </a:lnTo>
                <a:lnTo>
                  <a:pt x="381" y="57"/>
                </a:lnTo>
                <a:lnTo>
                  <a:pt x="1632" y="0"/>
                </a:lnTo>
              </a:path>
            </a:pathLst>
          </a:custGeom>
          <a:noFill/>
          <a:ln w="114300" cmpd="dbl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3" name="Text Box 30"/>
          <p:cNvSpPr txBox="1">
            <a:spLocks noChangeArrowheads="1"/>
          </p:cNvSpPr>
          <p:nvPr/>
        </p:nvSpPr>
        <p:spPr bwMode="auto">
          <a:xfrm>
            <a:off x="5257800" y="396240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Intruder</a:t>
            </a:r>
          </a:p>
        </p:txBody>
      </p:sp>
      <p:sp>
        <p:nvSpPr>
          <p:cNvPr id="40974" name="Rectangle 32"/>
          <p:cNvSpPr>
            <a:spLocks noChangeArrowheads="1"/>
          </p:cNvSpPr>
          <p:nvPr/>
        </p:nvSpPr>
        <p:spPr bwMode="auto">
          <a:xfrm>
            <a:off x="8093242" y="3819941"/>
            <a:ext cx="3657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This is an attack on integrity.</a:t>
            </a:r>
          </a:p>
          <a:p>
            <a:pPr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</a:rPr>
              <a:t>An active intruder</a:t>
            </a:r>
          </a:p>
        </p:txBody>
      </p:sp>
      <p:sp>
        <p:nvSpPr>
          <p:cNvPr id="4097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D0DABE0-2EDB-4588-A3A7-5EE06847B5C1}" type="slidenum">
              <a:rPr lang="en-US" altLang="en-US" smtClean="0">
                <a:solidFill>
                  <a:schemeClr val="tx2"/>
                </a:solidFill>
              </a:rPr>
              <a:pPr/>
              <a:t>11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6779" y="250826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Fabrication</a:t>
            </a:r>
          </a:p>
        </p:txBody>
      </p:sp>
      <p:sp>
        <p:nvSpPr>
          <p:cNvPr id="41987" name="Rectangle 30"/>
          <p:cNvSpPr>
            <a:spLocks noGrp="1" noChangeArrowheads="1"/>
          </p:cNvSpPr>
          <p:nvPr>
            <p:ph sz="quarter" idx="1"/>
          </p:nvPr>
        </p:nvSpPr>
        <p:spPr>
          <a:xfrm>
            <a:off x="339725" y="3581400"/>
            <a:ext cx="2895600" cy="2667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/>
              <a:t>Intruder fabricate a message and send impersonating as the sender.</a:t>
            </a:r>
          </a:p>
        </p:txBody>
      </p:sp>
      <p:grpSp>
        <p:nvGrpSpPr>
          <p:cNvPr id="41988" name="Group 3"/>
          <p:cNvGrpSpPr>
            <a:grpSpLocks/>
          </p:cNvGrpSpPr>
          <p:nvPr/>
        </p:nvGrpSpPr>
        <p:grpSpPr bwMode="auto">
          <a:xfrm>
            <a:off x="2819400" y="1905000"/>
            <a:ext cx="457200" cy="1066800"/>
            <a:chOff x="672" y="1680"/>
            <a:chExt cx="288" cy="672"/>
          </a:xfrm>
        </p:grpSpPr>
        <p:sp>
          <p:nvSpPr>
            <p:cNvPr id="42012" name="Oval 4"/>
            <p:cNvSpPr>
              <a:spLocks noChangeArrowheads="1"/>
            </p:cNvSpPr>
            <p:nvPr/>
          </p:nvSpPr>
          <p:spPr bwMode="auto">
            <a:xfrm>
              <a:off x="720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13" name="Line 5"/>
            <p:cNvSpPr>
              <a:spLocks noChangeShapeType="1"/>
            </p:cNvSpPr>
            <p:nvPr/>
          </p:nvSpPr>
          <p:spPr bwMode="auto">
            <a:xfrm>
              <a:off x="816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4" name="Line 6"/>
            <p:cNvSpPr>
              <a:spLocks noChangeShapeType="1"/>
            </p:cNvSpPr>
            <p:nvPr/>
          </p:nvSpPr>
          <p:spPr bwMode="auto">
            <a:xfrm>
              <a:off x="816" y="196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5" name="Line 7"/>
            <p:cNvSpPr>
              <a:spLocks noChangeShapeType="1"/>
            </p:cNvSpPr>
            <p:nvPr/>
          </p:nvSpPr>
          <p:spPr bwMode="auto">
            <a:xfrm>
              <a:off x="816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6" name="Line 8"/>
            <p:cNvSpPr>
              <a:spLocks noChangeShapeType="1"/>
            </p:cNvSpPr>
            <p:nvPr/>
          </p:nvSpPr>
          <p:spPr bwMode="auto">
            <a:xfrm flipH="1">
              <a:off x="720" y="196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7" name="Line 9"/>
            <p:cNvSpPr>
              <a:spLocks noChangeShapeType="1"/>
            </p:cNvSpPr>
            <p:nvPr/>
          </p:nvSpPr>
          <p:spPr bwMode="auto">
            <a:xfrm flipH="1">
              <a:off x="672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989" name="Text Box 10"/>
          <p:cNvSpPr txBox="1">
            <a:spLocks noChangeArrowheads="1"/>
          </p:cNvSpPr>
          <p:nvPr/>
        </p:nvSpPr>
        <p:spPr bwMode="auto">
          <a:xfrm>
            <a:off x="2590800" y="14478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Sender</a:t>
            </a:r>
          </a:p>
        </p:txBody>
      </p:sp>
      <p:grpSp>
        <p:nvGrpSpPr>
          <p:cNvPr id="41990" name="Group 11"/>
          <p:cNvGrpSpPr>
            <a:grpSpLocks/>
          </p:cNvGrpSpPr>
          <p:nvPr/>
        </p:nvGrpSpPr>
        <p:grpSpPr bwMode="auto">
          <a:xfrm>
            <a:off x="8305800" y="1905000"/>
            <a:ext cx="457200" cy="1066800"/>
            <a:chOff x="672" y="1680"/>
            <a:chExt cx="288" cy="672"/>
          </a:xfrm>
        </p:grpSpPr>
        <p:sp>
          <p:nvSpPr>
            <p:cNvPr id="42006" name="Oval 12"/>
            <p:cNvSpPr>
              <a:spLocks noChangeArrowheads="1"/>
            </p:cNvSpPr>
            <p:nvPr/>
          </p:nvSpPr>
          <p:spPr bwMode="auto">
            <a:xfrm>
              <a:off x="720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07" name="Line 13"/>
            <p:cNvSpPr>
              <a:spLocks noChangeShapeType="1"/>
            </p:cNvSpPr>
            <p:nvPr/>
          </p:nvSpPr>
          <p:spPr bwMode="auto">
            <a:xfrm>
              <a:off x="816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8" name="Line 14"/>
            <p:cNvSpPr>
              <a:spLocks noChangeShapeType="1"/>
            </p:cNvSpPr>
            <p:nvPr/>
          </p:nvSpPr>
          <p:spPr bwMode="auto">
            <a:xfrm>
              <a:off x="816" y="196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9" name="Line 15"/>
            <p:cNvSpPr>
              <a:spLocks noChangeShapeType="1"/>
            </p:cNvSpPr>
            <p:nvPr/>
          </p:nvSpPr>
          <p:spPr bwMode="auto">
            <a:xfrm>
              <a:off x="816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0" name="Line 16"/>
            <p:cNvSpPr>
              <a:spLocks noChangeShapeType="1"/>
            </p:cNvSpPr>
            <p:nvPr/>
          </p:nvSpPr>
          <p:spPr bwMode="auto">
            <a:xfrm flipH="1">
              <a:off x="720" y="196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1" name="Line 17"/>
            <p:cNvSpPr>
              <a:spLocks noChangeShapeType="1"/>
            </p:cNvSpPr>
            <p:nvPr/>
          </p:nvSpPr>
          <p:spPr bwMode="auto">
            <a:xfrm flipH="1">
              <a:off x="672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991" name="Text Box 18"/>
          <p:cNvSpPr txBox="1">
            <a:spLocks noChangeArrowheads="1"/>
          </p:cNvSpPr>
          <p:nvPr/>
        </p:nvSpPr>
        <p:spPr bwMode="auto">
          <a:xfrm>
            <a:off x="8001000" y="144780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Receiver</a:t>
            </a:r>
          </a:p>
        </p:txBody>
      </p:sp>
      <p:sp>
        <p:nvSpPr>
          <p:cNvPr id="41992" name="Rectangle 19"/>
          <p:cNvSpPr>
            <a:spLocks noChangeArrowheads="1"/>
          </p:cNvSpPr>
          <p:nvPr/>
        </p:nvSpPr>
        <p:spPr bwMode="auto">
          <a:xfrm>
            <a:off x="4343400" y="3733800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</a:rPr>
              <a:t>Fabricated</a:t>
            </a: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</a:rPr>
              <a:t>Message</a:t>
            </a:r>
          </a:p>
        </p:txBody>
      </p:sp>
      <p:sp>
        <p:nvSpPr>
          <p:cNvPr id="41993" name="Rectangle 20"/>
          <p:cNvSpPr>
            <a:spLocks noChangeArrowheads="1"/>
          </p:cNvSpPr>
          <p:nvPr/>
        </p:nvSpPr>
        <p:spPr bwMode="auto">
          <a:xfrm>
            <a:off x="7315200" y="1905000"/>
            <a:ext cx="685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</a:rPr>
              <a:t>Message</a:t>
            </a:r>
          </a:p>
        </p:txBody>
      </p:sp>
      <p:grpSp>
        <p:nvGrpSpPr>
          <p:cNvPr id="41994" name="Group 21"/>
          <p:cNvGrpSpPr>
            <a:grpSpLocks/>
          </p:cNvGrpSpPr>
          <p:nvPr/>
        </p:nvGrpSpPr>
        <p:grpSpPr bwMode="auto">
          <a:xfrm>
            <a:off x="5181600" y="4419600"/>
            <a:ext cx="457200" cy="1066800"/>
            <a:chOff x="672" y="1680"/>
            <a:chExt cx="288" cy="672"/>
          </a:xfrm>
        </p:grpSpPr>
        <p:sp>
          <p:nvSpPr>
            <p:cNvPr id="42000" name="Oval 22"/>
            <p:cNvSpPr>
              <a:spLocks noChangeArrowheads="1"/>
            </p:cNvSpPr>
            <p:nvPr/>
          </p:nvSpPr>
          <p:spPr bwMode="auto">
            <a:xfrm>
              <a:off x="720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01" name="Line 23"/>
            <p:cNvSpPr>
              <a:spLocks noChangeShapeType="1"/>
            </p:cNvSpPr>
            <p:nvPr/>
          </p:nvSpPr>
          <p:spPr bwMode="auto">
            <a:xfrm>
              <a:off x="816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2" name="Line 24"/>
            <p:cNvSpPr>
              <a:spLocks noChangeShapeType="1"/>
            </p:cNvSpPr>
            <p:nvPr/>
          </p:nvSpPr>
          <p:spPr bwMode="auto">
            <a:xfrm>
              <a:off x="816" y="196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3" name="Line 25"/>
            <p:cNvSpPr>
              <a:spLocks noChangeShapeType="1"/>
            </p:cNvSpPr>
            <p:nvPr/>
          </p:nvSpPr>
          <p:spPr bwMode="auto">
            <a:xfrm>
              <a:off x="816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4" name="Line 26"/>
            <p:cNvSpPr>
              <a:spLocks noChangeShapeType="1"/>
            </p:cNvSpPr>
            <p:nvPr/>
          </p:nvSpPr>
          <p:spPr bwMode="auto">
            <a:xfrm flipH="1">
              <a:off x="720" y="196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5" name="Line 27"/>
            <p:cNvSpPr>
              <a:spLocks noChangeShapeType="1"/>
            </p:cNvSpPr>
            <p:nvPr/>
          </p:nvSpPr>
          <p:spPr bwMode="auto">
            <a:xfrm flipH="1">
              <a:off x="672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995" name="Freeform 28"/>
          <p:cNvSpPr>
            <a:spLocks/>
          </p:cNvSpPr>
          <p:nvPr/>
        </p:nvSpPr>
        <p:spPr bwMode="auto">
          <a:xfrm>
            <a:off x="5403850" y="2819400"/>
            <a:ext cx="2749550" cy="1524000"/>
          </a:xfrm>
          <a:custGeom>
            <a:avLst/>
            <a:gdLst>
              <a:gd name="T0" fmla="*/ 2147483646 w 1732"/>
              <a:gd name="T1" fmla="*/ 2147483646 h 960"/>
              <a:gd name="T2" fmla="*/ 0 w 1732"/>
              <a:gd name="T3" fmla="*/ 2147483646 h 960"/>
              <a:gd name="T4" fmla="*/ 2147483646 w 1732"/>
              <a:gd name="T5" fmla="*/ 2147483646 h 960"/>
              <a:gd name="T6" fmla="*/ 2147483646 w 1732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732"/>
              <a:gd name="T13" fmla="*/ 0 h 960"/>
              <a:gd name="T14" fmla="*/ 1732 w 173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32" h="960">
                <a:moveTo>
                  <a:pt x="4" y="960"/>
                </a:moveTo>
                <a:lnTo>
                  <a:pt x="0" y="240"/>
                </a:lnTo>
                <a:lnTo>
                  <a:pt x="296" y="61"/>
                </a:lnTo>
                <a:lnTo>
                  <a:pt x="1732" y="0"/>
                </a:lnTo>
              </a:path>
            </a:pathLst>
          </a:custGeom>
          <a:noFill/>
          <a:ln w="114300" cmpd="dbl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6" name="Text Box 29"/>
          <p:cNvSpPr txBox="1">
            <a:spLocks noChangeArrowheads="1"/>
          </p:cNvSpPr>
          <p:nvPr/>
        </p:nvSpPr>
        <p:spPr bwMode="auto">
          <a:xfrm>
            <a:off x="5791200" y="411480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Intruder</a:t>
            </a:r>
          </a:p>
        </p:txBody>
      </p:sp>
      <p:sp>
        <p:nvSpPr>
          <p:cNvPr id="41997" name="Rectangle 31"/>
          <p:cNvSpPr>
            <a:spLocks noChangeArrowheads="1"/>
          </p:cNvSpPr>
          <p:nvPr/>
        </p:nvSpPr>
        <p:spPr bwMode="auto">
          <a:xfrm>
            <a:off x="8499475" y="3994150"/>
            <a:ext cx="3657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A5002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This is an attack on authenticity.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A5002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An active intruder</a:t>
            </a:r>
          </a:p>
        </p:txBody>
      </p:sp>
      <p:sp>
        <p:nvSpPr>
          <p:cNvPr id="4199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E3543C1-19E3-4BE8-A4F9-B63307F8517A}" type="slidenum">
              <a:rPr lang="en-US" altLang="en-US" smtClean="0">
                <a:solidFill>
                  <a:schemeClr val="tx2"/>
                </a:solidFill>
              </a:rPr>
              <a:pPr/>
              <a:t>12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9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E0BB-569B-7AA9-1BA6-EF678C5C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pic>
        <p:nvPicPr>
          <p:cNvPr id="1030" name="Picture 6" descr="Praveena (ප්‍රවීනා) | Tele Drama Theme Song | Official Music Video - YouTube">
            <a:extLst>
              <a:ext uri="{FF2B5EF4-FFF2-40B4-BE49-F238E27FC236}">
                <a16:creationId xmlns:a16="http://schemas.microsoft.com/office/drawing/2014/main" id="{19E09A11-901C-7613-E4E5-EABCCD6F93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98"/>
          <a:stretch/>
        </p:blipFill>
        <p:spPr bwMode="auto">
          <a:xfrm>
            <a:off x="5974487" y="650875"/>
            <a:ext cx="5531810" cy="257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ri Lanka's higher TV content import levy to hurt Indian TV channels |  Indian Television Dot Com">
            <a:extLst>
              <a:ext uri="{FF2B5EF4-FFF2-40B4-BE49-F238E27FC236}">
                <a16:creationId xmlns:a16="http://schemas.microsoft.com/office/drawing/2014/main" id="{1A4E9786-9184-88D0-3967-44D3B2DAD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59" y="3312075"/>
            <a:ext cx="2721838" cy="272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versal STAR Deepika SINGH - Swapna is the Sinhala dubbed version of a  popular Indian TV serial, Diya Aur Baati Hum which is about Swapna &amp; Suraj,  a couple with a simple">
            <a:extLst>
              <a:ext uri="{FF2B5EF4-FFF2-40B4-BE49-F238E27FC236}">
                <a16:creationId xmlns:a16="http://schemas.microsoft.com/office/drawing/2014/main" id="{BB952646-FC3D-CE91-59B7-E2550016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85" y="3312075"/>
            <a:ext cx="2721838" cy="272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 Melting Face Emoji Has Already Won Us Over - The New York Times">
            <a:extLst>
              <a:ext uri="{FF2B5EF4-FFF2-40B4-BE49-F238E27FC236}">
                <a16:creationId xmlns:a16="http://schemas.microsoft.com/office/drawing/2014/main" id="{5F532069-9ACA-6A61-2C3C-55EEC678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79" y="28051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52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0810" y="2562893"/>
            <a:ext cx="4134853" cy="1325563"/>
          </a:xfrm>
        </p:spPr>
        <p:txBody>
          <a:bodyPr/>
          <a:lstStyle/>
          <a:p>
            <a:r>
              <a:rPr lang="en-US" dirty="0"/>
              <a:t>End of PI</a:t>
            </a:r>
          </a:p>
        </p:txBody>
      </p:sp>
    </p:spTree>
    <p:extLst>
      <p:ext uri="{BB962C8B-B14F-4D97-AF65-F5344CB8AC3E}">
        <p14:creationId xmlns:p14="http://schemas.microsoft.com/office/powerpoint/2010/main" val="87649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7025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098550"/>
            <a:ext cx="11582400" cy="52578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Internet has begun to be used for serious applications.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Information being exchanged may be sensitive or valuable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the contents of e-mail messages</a:t>
            </a:r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the contents of web pages</a:t>
            </a:r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the information entered on a web form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The people who send &amp; receive messages through Internet may expect various security services.</a:t>
            </a:r>
          </a:p>
        </p:txBody>
      </p:sp>
      <p:pic>
        <p:nvPicPr>
          <p:cNvPr id="31749" name="Picture 3" descr="imagesCA2KY8M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73" y="4529137"/>
            <a:ext cx="3238653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1BEB306-3D9C-4A1B-B82A-3DD67822F023}" type="slidenum">
              <a:rPr lang="en-US" altLang="en-US" smtClean="0">
                <a:solidFill>
                  <a:schemeClr val="tx2"/>
                </a:solidFill>
              </a:rPr>
              <a:pPr/>
              <a:t>2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1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63" y="215107"/>
            <a:ext cx="82296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/>
              <a:t>Network communication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92706" y="1637381"/>
            <a:ext cx="914400" cy="1524000"/>
            <a:chOff x="1852863" y="1708150"/>
            <a:chExt cx="914400" cy="1524000"/>
          </a:xfrm>
        </p:grpSpPr>
        <p:grpSp>
          <p:nvGrpSpPr>
            <p:cNvPr id="32775" name="Group 4"/>
            <p:cNvGrpSpPr>
              <a:grpSpLocks/>
            </p:cNvGrpSpPr>
            <p:nvPr/>
          </p:nvGrpSpPr>
          <p:grpSpPr bwMode="auto">
            <a:xfrm>
              <a:off x="2081463" y="2165350"/>
              <a:ext cx="457200" cy="1066800"/>
              <a:chOff x="672" y="1680"/>
              <a:chExt cx="288" cy="672"/>
            </a:xfrm>
          </p:grpSpPr>
          <p:sp>
            <p:nvSpPr>
              <p:cNvPr id="32797" name="Oval 5"/>
              <p:cNvSpPr>
                <a:spLocks noChangeArrowheads="1"/>
              </p:cNvSpPr>
              <p:nvPr/>
            </p:nvSpPr>
            <p:spPr bwMode="auto">
              <a:xfrm>
                <a:off x="720" y="168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798" name="Line 6"/>
              <p:cNvSpPr>
                <a:spLocks noChangeShapeType="1"/>
              </p:cNvSpPr>
              <p:nvPr/>
            </p:nvSpPr>
            <p:spPr bwMode="auto">
              <a:xfrm>
                <a:off x="816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99" name="Line 7"/>
              <p:cNvSpPr>
                <a:spLocks noChangeShapeType="1"/>
              </p:cNvSpPr>
              <p:nvPr/>
            </p:nvSpPr>
            <p:spPr bwMode="auto">
              <a:xfrm>
                <a:off x="816" y="1968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800" name="Line 8"/>
              <p:cNvSpPr>
                <a:spLocks noChangeShapeType="1"/>
              </p:cNvSpPr>
              <p:nvPr/>
            </p:nvSpPr>
            <p:spPr bwMode="auto">
              <a:xfrm>
                <a:off x="816" y="220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801" name="Line 9"/>
              <p:cNvSpPr>
                <a:spLocks noChangeShapeType="1"/>
              </p:cNvSpPr>
              <p:nvPr/>
            </p:nvSpPr>
            <p:spPr bwMode="auto">
              <a:xfrm flipH="1">
                <a:off x="720" y="196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802" name="Line 10"/>
              <p:cNvSpPr>
                <a:spLocks noChangeShapeType="1"/>
              </p:cNvSpPr>
              <p:nvPr/>
            </p:nvSpPr>
            <p:spPr bwMode="auto">
              <a:xfrm flipH="1">
                <a:off x="672" y="220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2776" name="Text Box 11"/>
            <p:cNvSpPr txBox="1">
              <a:spLocks noChangeArrowheads="1"/>
            </p:cNvSpPr>
            <p:nvPr/>
          </p:nvSpPr>
          <p:spPr bwMode="auto">
            <a:xfrm>
              <a:off x="1852863" y="1708150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Times New Roman" panose="02020603050405020304" pitchFamily="18" charset="0"/>
                </a:rPr>
                <a:t>Sender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63063" y="1708150"/>
            <a:ext cx="1066800" cy="1524000"/>
            <a:chOff x="7263063" y="1708150"/>
            <a:chExt cx="1066800" cy="1524000"/>
          </a:xfrm>
        </p:grpSpPr>
        <p:grpSp>
          <p:nvGrpSpPr>
            <p:cNvPr id="32777" name="Group 12"/>
            <p:cNvGrpSpPr>
              <a:grpSpLocks/>
            </p:cNvGrpSpPr>
            <p:nvPr/>
          </p:nvGrpSpPr>
          <p:grpSpPr bwMode="auto">
            <a:xfrm>
              <a:off x="7567863" y="2165350"/>
              <a:ext cx="457200" cy="1066800"/>
              <a:chOff x="672" y="1680"/>
              <a:chExt cx="288" cy="672"/>
            </a:xfrm>
          </p:grpSpPr>
          <p:sp>
            <p:nvSpPr>
              <p:cNvPr id="32791" name="Oval 13"/>
              <p:cNvSpPr>
                <a:spLocks noChangeArrowheads="1"/>
              </p:cNvSpPr>
              <p:nvPr/>
            </p:nvSpPr>
            <p:spPr bwMode="auto">
              <a:xfrm>
                <a:off x="720" y="168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792" name="Line 14"/>
              <p:cNvSpPr>
                <a:spLocks noChangeShapeType="1"/>
              </p:cNvSpPr>
              <p:nvPr/>
            </p:nvSpPr>
            <p:spPr bwMode="auto">
              <a:xfrm>
                <a:off x="816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93" name="Line 15"/>
              <p:cNvSpPr>
                <a:spLocks noChangeShapeType="1"/>
              </p:cNvSpPr>
              <p:nvPr/>
            </p:nvSpPr>
            <p:spPr bwMode="auto">
              <a:xfrm>
                <a:off x="816" y="1968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94" name="Line 16"/>
              <p:cNvSpPr>
                <a:spLocks noChangeShapeType="1"/>
              </p:cNvSpPr>
              <p:nvPr/>
            </p:nvSpPr>
            <p:spPr bwMode="auto">
              <a:xfrm>
                <a:off x="816" y="220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95" name="Line 17"/>
              <p:cNvSpPr>
                <a:spLocks noChangeShapeType="1"/>
              </p:cNvSpPr>
              <p:nvPr/>
            </p:nvSpPr>
            <p:spPr bwMode="auto">
              <a:xfrm flipH="1">
                <a:off x="720" y="196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96" name="Line 18"/>
              <p:cNvSpPr>
                <a:spLocks noChangeShapeType="1"/>
              </p:cNvSpPr>
              <p:nvPr/>
            </p:nvSpPr>
            <p:spPr bwMode="auto">
              <a:xfrm flipH="1">
                <a:off x="672" y="220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2778" name="Text Box 19"/>
            <p:cNvSpPr txBox="1">
              <a:spLocks noChangeArrowheads="1"/>
            </p:cNvSpPr>
            <p:nvPr/>
          </p:nvSpPr>
          <p:spPr bwMode="auto">
            <a:xfrm>
              <a:off x="7263063" y="1708150"/>
              <a:ext cx="106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panose="02020603050405020304" pitchFamily="18" charset="0"/>
                </a:rPr>
                <a:t>Receiver</a:t>
              </a:r>
            </a:p>
          </p:txBody>
        </p:sp>
      </p:grpSp>
      <p:sp>
        <p:nvSpPr>
          <p:cNvPr id="32779" name="Rectangle 20"/>
          <p:cNvSpPr>
            <a:spLocks noChangeArrowheads="1"/>
          </p:cNvSpPr>
          <p:nvPr/>
        </p:nvSpPr>
        <p:spPr bwMode="auto">
          <a:xfrm>
            <a:off x="4511841" y="2012950"/>
            <a:ext cx="685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</a:rPr>
              <a:t>Message</a:t>
            </a:r>
          </a:p>
        </p:txBody>
      </p:sp>
      <p:sp>
        <p:nvSpPr>
          <p:cNvPr id="32781" name="Line 22"/>
          <p:cNvSpPr>
            <a:spLocks noChangeShapeType="1"/>
          </p:cNvSpPr>
          <p:nvPr/>
        </p:nvSpPr>
        <p:spPr bwMode="auto">
          <a:xfrm>
            <a:off x="3148263" y="3155950"/>
            <a:ext cx="3810000" cy="0"/>
          </a:xfrm>
          <a:prstGeom prst="line">
            <a:avLst/>
          </a:prstGeom>
          <a:noFill/>
          <a:ln w="114300" cmpd="dbl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3" name="Line 30"/>
          <p:cNvSpPr>
            <a:spLocks noChangeShapeType="1"/>
          </p:cNvSpPr>
          <p:nvPr/>
        </p:nvSpPr>
        <p:spPr bwMode="auto">
          <a:xfrm flipV="1">
            <a:off x="4672263" y="3232150"/>
            <a:ext cx="0" cy="1371600"/>
          </a:xfrm>
          <a:prstGeom prst="line">
            <a:avLst/>
          </a:prstGeom>
          <a:noFill/>
          <a:ln w="114300" cmpd="dbl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224463" y="4679950"/>
            <a:ext cx="1676400" cy="1066800"/>
            <a:chOff x="3224463" y="4679950"/>
            <a:chExt cx="1676400" cy="1066800"/>
          </a:xfrm>
        </p:grpSpPr>
        <p:grpSp>
          <p:nvGrpSpPr>
            <p:cNvPr id="32782" name="Group 23"/>
            <p:cNvGrpSpPr>
              <a:grpSpLocks/>
            </p:cNvGrpSpPr>
            <p:nvPr/>
          </p:nvGrpSpPr>
          <p:grpSpPr bwMode="auto">
            <a:xfrm>
              <a:off x="4443663" y="4679950"/>
              <a:ext cx="457200" cy="1066800"/>
              <a:chOff x="672" y="1680"/>
              <a:chExt cx="288" cy="672"/>
            </a:xfrm>
          </p:grpSpPr>
          <p:sp>
            <p:nvSpPr>
              <p:cNvPr id="32785" name="Oval 24"/>
              <p:cNvSpPr>
                <a:spLocks noChangeArrowheads="1"/>
              </p:cNvSpPr>
              <p:nvPr/>
            </p:nvSpPr>
            <p:spPr bwMode="auto">
              <a:xfrm>
                <a:off x="720" y="168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786" name="Line 25"/>
              <p:cNvSpPr>
                <a:spLocks noChangeShapeType="1"/>
              </p:cNvSpPr>
              <p:nvPr/>
            </p:nvSpPr>
            <p:spPr bwMode="auto">
              <a:xfrm>
                <a:off x="816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87" name="Line 26"/>
              <p:cNvSpPr>
                <a:spLocks noChangeShapeType="1"/>
              </p:cNvSpPr>
              <p:nvPr/>
            </p:nvSpPr>
            <p:spPr bwMode="auto">
              <a:xfrm>
                <a:off x="816" y="1968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88" name="Line 27"/>
              <p:cNvSpPr>
                <a:spLocks noChangeShapeType="1"/>
              </p:cNvSpPr>
              <p:nvPr/>
            </p:nvSpPr>
            <p:spPr bwMode="auto">
              <a:xfrm>
                <a:off x="816" y="220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89" name="Line 28"/>
              <p:cNvSpPr>
                <a:spLocks noChangeShapeType="1"/>
              </p:cNvSpPr>
              <p:nvPr/>
            </p:nvSpPr>
            <p:spPr bwMode="auto">
              <a:xfrm flipH="1">
                <a:off x="720" y="196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90" name="Line 29"/>
              <p:cNvSpPr>
                <a:spLocks noChangeShapeType="1"/>
              </p:cNvSpPr>
              <p:nvPr/>
            </p:nvSpPr>
            <p:spPr bwMode="auto">
              <a:xfrm flipH="1">
                <a:off x="672" y="220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2784" name="Text Box 31"/>
            <p:cNvSpPr txBox="1">
              <a:spLocks noChangeArrowheads="1"/>
            </p:cNvSpPr>
            <p:nvPr/>
          </p:nvSpPr>
          <p:spPr bwMode="auto">
            <a:xfrm>
              <a:off x="3224463" y="4984750"/>
              <a:ext cx="106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panose="02020603050405020304" pitchFamily="18" charset="0"/>
                </a:rPr>
                <a:t>Intruder</a:t>
              </a:r>
            </a:p>
          </p:txBody>
        </p:sp>
      </p:grpSp>
      <p:sp>
        <p:nvSpPr>
          <p:cNvPr id="32772" name="Text Box 32"/>
          <p:cNvSpPr txBox="1">
            <a:spLocks noChangeArrowheads="1"/>
          </p:cNvSpPr>
          <p:nvPr/>
        </p:nvSpPr>
        <p:spPr bwMode="auto">
          <a:xfrm>
            <a:off x="7644063" y="4298950"/>
            <a:ext cx="4267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Passive Intruder</a:t>
            </a:r>
          </a:p>
          <a:p>
            <a:pPr lvl="1" eaLnBrk="1" hangingPunct="1"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Simply watch the communication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Active Intruder</a:t>
            </a:r>
          </a:p>
          <a:p>
            <a:pPr lvl="1" eaLnBrk="1" hangingPunct="1"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Actively intercept the communication</a:t>
            </a:r>
          </a:p>
        </p:txBody>
      </p:sp>
      <p:sp>
        <p:nvSpPr>
          <p:cNvPr id="3277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43EDACF-93A3-4261-98A3-119F623785BD}" type="slidenum">
              <a:rPr lang="en-US" altLang="en-US" smtClean="0">
                <a:solidFill>
                  <a:schemeClr val="tx2"/>
                </a:solidFill>
              </a:rPr>
              <a:pPr/>
              <a:t>3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3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9" grpId="0" animBg="1"/>
      <p:bldP spid="32781" grpId="0" animBg="1"/>
      <p:bldP spid="32783" grpId="0" animBg="1"/>
      <p:bldP spid="327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22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Security Services Expected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34716" y="1601787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dirty="0"/>
              <a:t>Confidentiality </a:t>
            </a:r>
          </a:p>
          <a:p>
            <a:pPr eaLnBrk="1" hangingPunct="1"/>
            <a:r>
              <a:rPr lang="en-US" altLang="en-US" dirty="0"/>
              <a:t>Authentication</a:t>
            </a:r>
          </a:p>
          <a:p>
            <a:pPr eaLnBrk="1" hangingPunct="1"/>
            <a:r>
              <a:rPr lang="en-US" altLang="en-US" dirty="0"/>
              <a:t>Integrity </a:t>
            </a:r>
          </a:p>
          <a:p>
            <a:pPr eaLnBrk="1" hangingPunct="1"/>
            <a:r>
              <a:rPr lang="en-US" altLang="en-US" dirty="0"/>
              <a:t>Nonrepudiation</a:t>
            </a:r>
          </a:p>
          <a:p>
            <a:pPr eaLnBrk="1" hangingPunct="1"/>
            <a:r>
              <a:rPr lang="en-US" altLang="en-US" dirty="0"/>
              <a:t>Availability</a:t>
            </a:r>
          </a:p>
          <a:p>
            <a:pPr eaLnBrk="1" hangingPunct="1"/>
            <a:r>
              <a:rPr lang="en-US" altLang="en-US" dirty="0"/>
              <a:t>Access control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33796" name="Picture 3" descr="imagesCAECE3Y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591" y="4070349"/>
            <a:ext cx="22574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74A79D4-F073-46D4-9954-25BA6C2F7443}" type="slidenum">
              <a:rPr lang="en-US" altLang="en-US" smtClean="0">
                <a:solidFill>
                  <a:schemeClr val="tx2"/>
                </a:solidFill>
              </a:rPr>
              <a:pPr/>
              <a:t>4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0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3825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Security Services ….</a:t>
            </a:r>
            <a:endParaRPr lang="en-US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03350"/>
            <a:ext cx="9998242" cy="49530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Confidentiality</a:t>
            </a:r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Message will be transferred from sender to the receiver without </a:t>
            </a:r>
            <a:r>
              <a:rPr lang="en-US" altLang="en-US" b="1" dirty="0">
                <a:cs typeface="Times New Roman" panose="02020603050405020304" pitchFamily="18" charset="0"/>
              </a:rPr>
              <a:t>being viewed</a:t>
            </a:r>
            <a:r>
              <a:rPr lang="en-US" altLang="en-US" dirty="0">
                <a:cs typeface="Times New Roman" panose="02020603050405020304" pitchFamily="18" charset="0"/>
              </a:rPr>
              <a:t> by intruders.</a:t>
            </a:r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Passive Intruder.</a:t>
            </a:r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Can be called as message privacy.</a:t>
            </a:r>
            <a:endParaRPr lang="en-US" altLang="en-US" dirty="0"/>
          </a:p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Integrity</a:t>
            </a:r>
            <a:endParaRPr lang="en-US" altLang="en-US" dirty="0"/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Ensure that the message will be delivered to the receiver without </a:t>
            </a:r>
            <a:r>
              <a:rPr lang="en-US" altLang="en-US" b="1" dirty="0">
                <a:cs typeface="Times New Roman" panose="02020603050405020304" pitchFamily="18" charset="0"/>
              </a:rPr>
              <a:t>being modified</a:t>
            </a:r>
            <a:r>
              <a:rPr lang="en-US" altLang="en-US" dirty="0">
                <a:cs typeface="Times New Roman" panose="02020603050405020304" pitchFamily="18" charset="0"/>
              </a:rPr>
              <a:t> in the middle by the intruder.</a:t>
            </a:r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Active intruder.</a:t>
            </a:r>
          </a:p>
          <a:p>
            <a:pPr lvl="1" eaLnBrk="1" hangingPunct="1"/>
            <a:r>
              <a:rPr lang="en-US" altLang="en-US" dirty="0"/>
              <a:t>Can be called as </a:t>
            </a:r>
            <a:r>
              <a:rPr lang="en-US" altLang="en-US" dirty="0">
                <a:cs typeface="Times New Roman" panose="02020603050405020304" pitchFamily="18" charset="0"/>
              </a:rPr>
              <a:t>message security</a:t>
            </a:r>
            <a:r>
              <a:rPr lang="en-US" altLang="en-US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34820" name="Picture 3" descr="imagesCAASQLP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516" y="437515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AFBFD16-CE6C-4FB7-A469-EE75AB7241CB}" type="slidenum">
              <a:rPr lang="en-US" altLang="en-US" smtClean="0">
                <a:solidFill>
                  <a:schemeClr val="tx2"/>
                </a:solidFill>
              </a:rPr>
              <a:pPr/>
              <a:t>5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5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36621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Security Services 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0999" y="1155032"/>
            <a:ext cx="11281611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Authentication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Can be called as </a:t>
            </a:r>
            <a:r>
              <a:rPr lang="en-US" altLang="en-US" dirty="0">
                <a:cs typeface="Times New Roman" panose="02020603050405020304" pitchFamily="18" charset="0"/>
              </a:rPr>
              <a:t>source verification</a:t>
            </a:r>
            <a:r>
              <a:rPr lang="en-US" alt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Receiver can identify the actual sender.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Confidence in the information source</a:t>
            </a:r>
            <a:r>
              <a:rPr lang="en-US" alt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Intruder is active and a malicious impersonator</a:t>
            </a:r>
            <a:r>
              <a:rPr lang="en-US" altLang="en-US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non-repudiation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Sender cannot deny that he/she sent the message.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Receiver cannot deny that he/she received the message.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The ability to carry out cash and credit card transactions without fear of exploitation </a:t>
            </a:r>
          </a:p>
        </p:txBody>
      </p:sp>
      <p:pic>
        <p:nvPicPr>
          <p:cNvPr id="35844" name="Picture 3" descr="imagesCAASQLP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463" y="4898691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8DDCA87-DD6E-4208-9DDB-6E190110144D}" type="slidenum">
              <a:rPr lang="en-US" altLang="en-US" smtClean="0">
                <a:solidFill>
                  <a:schemeClr val="tx2"/>
                </a:solidFill>
              </a:rPr>
              <a:pPr/>
              <a:t>6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6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Security Services …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68704" y="1138989"/>
            <a:ext cx="11281611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Availability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Computer resources (Web server) should be available for the authorized users when needed</a:t>
            </a:r>
            <a:r>
              <a:rPr lang="en-US" altLang="en-US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Intruders will be actively attacking the system. So that system may crash.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e.g. Denial Of Service attack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Access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Access to various resources should be in a controlled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Intruders will be active. And try to access the resources which are not allowed.</a:t>
            </a:r>
          </a:p>
        </p:txBody>
      </p:sp>
      <p:pic>
        <p:nvPicPr>
          <p:cNvPr id="36868" name="Picture 3" descr="imagesCAASQLP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48926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1B76AA2-8D9C-42BC-9A3E-F838D833EEB3}" type="slidenum">
              <a:rPr lang="en-US" altLang="en-US" smtClean="0">
                <a:solidFill>
                  <a:schemeClr val="tx2"/>
                </a:solidFill>
              </a:rPr>
              <a:pPr/>
              <a:t>7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0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68968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Security Attacks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475874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Interruption</a:t>
            </a:r>
          </a:p>
          <a:p>
            <a:pPr eaLnBrk="1" hangingPunct="1"/>
            <a:r>
              <a:rPr lang="en-US" altLang="en-US" dirty="0"/>
              <a:t>Interception</a:t>
            </a:r>
          </a:p>
          <a:p>
            <a:pPr eaLnBrk="1" hangingPunct="1"/>
            <a:r>
              <a:rPr lang="en-US" altLang="en-US" dirty="0"/>
              <a:t>Modification</a:t>
            </a:r>
          </a:p>
          <a:p>
            <a:pPr eaLnBrk="1" hangingPunct="1"/>
            <a:r>
              <a:rPr lang="en-US" altLang="en-US" dirty="0"/>
              <a:t>Fabrication</a:t>
            </a:r>
          </a:p>
        </p:txBody>
      </p:sp>
      <p:pic>
        <p:nvPicPr>
          <p:cNvPr id="37892" name="Picture 3" descr="imagesCAT5X7G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3984625"/>
            <a:ext cx="19240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D9F71D1-D48F-4C2E-95DC-63D6BC8D47BB}" type="slidenum">
              <a:rPr lang="en-US" altLang="en-US" smtClean="0">
                <a:solidFill>
                  <a:schemeClr val="tx2"/>
                </a:solidFill>
              </a:rPr>
              <a:pPr/>
              <a:t>8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2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42902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Interruption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416" y="4593724"/>
            <a:ext cx="3124200" cy="2286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/>
              <a:t>Intruder intercept in the middle and stop communication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2819400" y="2057400"/>
            <a:ext cx="457200" cy="1066800"/>
            <a:chOff x="672" y="1680"/>
            <a:chExt cx="288" cy="672"/>
          </a:xfrm>
        </p:grpSpPr>
        <p:sp>
          <p:nvSpPr>
            <p:cNvPr id="38941" name="Oval 5"/>
            <p:cNvSpPr>
              <a:spLocks noChangeArrowheads="1"/>
            </p:cNvSpPr>
            <p:nvPr/>
          </p:nvSpPr>
          <p:spPr bwMode="auto">
            <a:xfrm>
              <a:off x="720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2" name="Line 6"/>
            <p:cNvSpPr>
              <a:spLocks noChangeShapeType="1"/>
            </p:cNvSpPr>
            <p:nvPr/>
          </p:nvSpPr>
          <p:spPr bwMode="auto">
            <a:xfrm>
              <a:off x="816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3" name="Line 7"/>
            <p:cNvSpPr>
              <a:spLocks noChangeShapeType="1"/>
            </p:cNvSpPr>
            <p:nvPr/>
          </p:nvSpPr>
          <p:spPr bwMode="auto">
            <a:xfrm>
              <a:off x="816" y="196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4" name="Line 8"/>
            <p:cNvSpPr>
              <a:spLocks noChangeShapeType="1"/>
            </p:cNvSpPr>
            <p:nvPr/>
          </p:nvSpPr>
          <p:spPr bwMode="auto">
            <a:xfrm>
              <a:off x="816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5" name="Line 9"/>
            <p:cNvSpPr>
              <a:spLocks noChangeShapeType="1"/>
            </p:cNvSpPr>
            <p:nvPr/>
          </p:nvSpPr>
          <p:spPr bwMode="auto">
            <a:xfrm flipH="1">
              <a:off x="720" y="196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6" name="Line 10"/>
            <p:cNvSpPr>
              <a:spLocks noChangeShapeType="1"/>
            </p:cNvSpPr>
            <p:nvPr/>
          </p:nvSpPr>
          <p:spPr bwMode="auto">
            <a:xfrm flipH="1">
              <a:off x="672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917" name="Text Box 11"/>
          <p:cNvSpPr txBox="1">
            <a:spLocks noChangeArrowheads="1"/>
          </p:cNvSpPr>
          <p:nvPr/>
        </p:nvSpPr>
        <p:spPr bwMode="auto">
          <a:xfrm>
            <a:off x="2590800" y="16002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Sender</a:t>
            </a:r>
          </a:p>
        </p:txBody>
      </p:sp>
      <p:grpSp>
        <p:nvGrpSpPr>
          <p:cNvPr id="38918" name="Group 12"/>
          <p:cNvGrpSpPr>
            <a:grpSpLocks/>
          </p:cNvGrpSpPr>
          <p:nvPr/>
        </p:nvGrpSpPr>
        <p:grpSpPr bwMode="auto">
          <a:xfrm>
            <a:off x="8305800" y="2057400"/>
            <a:ext cx="457200" cy="1066800"/>
            <a:chOff x="672" y="1680"/>
            <a:chExt cx="288" cy="672"/>
          </a:xfrm>
        </p:grpSpPr>
        <p:sp>
          <p:nvSpPr>
            <p:cNvPr id="38935" name="Oval 13"/>
            <p:cNvSpPr>
              <a:spLocks noChangeArrowheads="1"/>
            </p:cNvSpPr>
            <p:nvPr/>
          </p:nvSpPr>
          <p:spPr bwMode="auto">
            <a:xfrm>
              <a:off x="720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6" name="Line 14"/>
            <p:cNvSpPr>
              <a:spLocks noChangeShapeType="1"/>
            </p:cNvSpPr>
            <p:nvPr/>
          </p:nvSpPr>
          <p:spPr bwMode="auto">
            <a:xfrm>
              <a:off x="816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7" name="Line 15"/>
            <p:cNvSpPr>
              <a:spLocks noChangeShapeType="1"/>
            </p:cNvSpPr>
            <p:nvPr/>
          </p:nvSpPr>
          <p:spPr bwMode="auto">
            <a:xfrm>
              <a:off x="816" y="196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8" name="Line 16"/>
            <p:cNvSpPr>
              <a:spLocks noChangeShapeType="1"/>
            </p:cNvSpPr>
            <p:nvPr/>
          </p:nvSpPr>
          <p:spPr bwMode="auto">
            <a:xfrm>
              <a:off x="816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9" name="Line 17"/>
            <p:cNvSpPr>
              <a:spLocks noChangeShapeType="1"/>
            </p:cNvSpPr>
            <p:nvPr/>
          </p:nvSpPr>
          <p:spPr bwMode="auto">
            <a:xfrm flipH="1">
              <a:off x="720" y="196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0" name="Line 18"/>
            <p:cNvSpPr>
              <a:spLocks noChangeShapeType="1"/>
            </p:cNvSpPr>
            <p:nvPr/>
          </p:nvSpPr>
          <p:spPr bwMode="auto">
            <a:xfrm flipH="1">
              <a:off x="672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919" name="Text Box 19"/>
          <p:cNvSpPr txBox="1">
            <a:spLocks noChangeArrowheads="1"/>
          </p:cNvSpPr>
          <p:nvPr/>
        </p:nvSpPr>
        <p:spPr bwMode="auto">
          <a:xfrm>
            <a:off x="8001000" y="160020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Receiver</a:t>
            </a:r>
          </a:p>
        </p:txBody>
      </p:sp>
      <p:sp>
        <p:nvSpPr>
          <p:cNvPr id="38920" name="Rectangle 20"/>
          <p:cNvSpPr>
            <a:spLocks noChangeArrowheads="1"/>
          </p:cNvSpPr>
          <p:nvPr/>
        </p:nvSpPr>
        <p:spPr bwMode="auto">
          <a:xfrm>
            <a:off x="3810000" y="2057400"/>
            <a:ext cx="685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</a:rPr>
              <a:t>Message</a:t>
            </a:r>
          </a:p>
        </p:txBody>
      </p:sp>
      <p:sp>
        <p:nvSpPr>
          <p:cNvPr id="38921" name="Line 21"/>
          <p:cNvSpPr>
            <a:spLocks noChangeShapeType="1"/>
          </p:cNvSpPr>
          <p:nvPr/>
        </p:nvSpPr>
        <p:spPr bwMode="auto">
          <a:xfrm>
            <a:off x="3886200" y="3048000"/>
            <a:ext cx="1295400" cy="0"/>
          </a:xfrm>
          <a:prstGeom prst="line">
            <a:avLst/>
          </a:prstGeom>
          <a:noFill/>
          <a:ln w="114300" cmpd="dbl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8922" name="Group 22"/>
          <p:cNvGrpSpPr>
            <a:grpSpLocks/>
          </p:cNvGrpSpPr>
          <p:nvPr/>
        </p:nvGrpSpPr>
        <p:grpSpPr bwMode="auto">
          <a:xfrm>
            <a:off x="5410200" y="3657600"/>
            <a:ext cx="457200" cy="1066800"/>
            <a:chOff x="672" y="1680"/>
            <a:chExt cx="288" cy="672"/>
          </a:xfrm>
        </p:grpSpPr>
        <p:sp>
          <p:nvSpPr>
            <p:cNvPr id="38929" name="Oval 23"/>
            <p:cNvSpPr>
              <a:spLocks noChangeArrowheads="1"/>
            </p:cNvSpPr>
            <p:nvPr/>
          </p:nvSpPr>
          <p:spPr bwMode="auto">
            <a:xfrm>
              <a:off x="720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0" name="Line 24"/>
            <p:cNvSpPr>
              <a:spLocks noChangeShapeType="1"/>
            </p:cNvSpPr>
            <p:nvPr/>
          </p:nvSpPr>
          <p:spPr bwMode="auto">
            <a:xfrm>
              <a:off x="816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1" name="Line 25"/>
            <p:cNvSpPr>
              <a:spLocks noChangeShapeType="1"/>
            </p:cNvSpPr>
            <p:nvPr/>
          </p:nvSpPr>
          <p:spPr bwMode="auto">
            <a:xfrm>
              <a:off x="816" y="196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2" name="Line 26"/>
            <p:cNvSpPr>
              <a:spLocks noChangeShapeType="1"/>
            </p:cNvSpPr>
            <p:nvPr/>
          </p:nvSpPr>
          <p:spPr bwMode="auto">
            <a:xfrm>
              <a:off x="816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3" name="Line 27"/>
            <p:cNvSpPr>
              <a:spLocks noChangeShapeType="1"/>
            </p:cNvSpPr>
            <p:nvPr/>
          </p:nvSpPr>
          <p:spPr bwMode="auto">
            <a:xfrm flipH="1">
              <a:off x="720" y="196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4" name="Line 28"/>
            <p:cNvSpPr>
              <a:spLocks noChangeShapeType="1"/>
            </p:cNvSpPr>
            <p:nvPr/>
          </p:nvSpPr>
          <p:spPr bwMode="auto">
            <a:xfrm flipH="1">
              <a:off x="672" y="22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923" name="Line 29"/>
          <p:cNvSpPr>
            <a:spLocks noChangeShapeType="1"/>
          </p:cNvSpPr>
          <p:nvPr/>
        </p:nvSpPr>
        <p:spPr bwMode="auto">
          <a:xfrm flipV="1">
            <a:off x="5410200" y="3124200"/>
            <a:ext cx="0" cy="685800"/>
          </a:xfrm>
          <a:prstGeom prst="line">
            <a:avLst/>
          </a:prstGeom>
          <a:noFill/>
          <a:ln w="114300" cmpd="dbl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4" name="Text Box 30"/>
          <p:cNvSpPr txBox="1">
            <a:spLocks noChangeArrowheads="1"/>
          </p:cNvSpPr>
          <p:nvPr/>
        </p:nvSpPr>
        <p:spPr bwMode="auto">
          <a:xfrm>
            <a:off x="6019800" y="396240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Intruder</a:t>
            </a:r>
          </a:p>
        </p:txBody>
      </p:sp>
      <p:sp>
        <p:nvSpPr>
          <p:cNvPr id="38925" name="Line 31"/>
          <p:cNvSpPr>
            <a:spLocks noChangeShapeType="1"/>
          </p:cNvSpPr>
          <p:nvPr/>
        </p:nvSpPr>
        <p:spPr bwMode="auto">
          <a:xfrm>
            <a:off x="5410200" y="2667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6" name="Rectangle 32"/>
          <p:cNvSpPr>
            <a:spLocks noChangeArrowheads="1"/>
          </p:cNvSpPr>
          <p:nvPr/>
        </p:nvSpPr>
        <p:spPr bwMode="auto">
          <a:xfrm>
            <a:off x="8001000" y="4764004"/>
            <a:ext cx="3657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This is an attack on availability.</a:t>
            </a:r>
          </a:p>
          <a:p>
            <a:pPr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An active intruder</a:t>
            </a:r>
          </a:p>
        </p:txBody>
      </p:sp>
      <p:sp>
        <p:nvSpPr>
          <p:cNvPr id="3892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B887B59-3CB8-45EC-B67A-0381CF297365}" type="slidenum">
              <a:rPr lang="en-US" altLang="en-US" smtClean="0">
                <a:solidFill>
                  <a:schemeClr val="tx2"/>
                </a:solidFill>
              </a:rPr>
              <a:pPr/>
              <a:t>9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5.4|1.6|4|19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406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Information Security (PI)</vt:lpstr>
      <vt:lpstr>Introduction</vt:lpstr>
      <vt:lpstr>Network communication</vt:lpstr>
      <vt:lpstr>Security Services Expected</vt:lpstr>
      <vt:lpstr>Security Services ….</vt:lpstr>
      <vt:lpstr>Security Services …</vt:lpstr>
      <vt:lpstr>Security Services …</vt:lpstr>
      <vt:lpstr>Security Attacks</vt:lpstr>
      <vt:lpstr>Interruption</vt:lpstr>
      <vt:lpstr>Interception</vt:lpstr>
      <vt:lpstr>Modification</vt:lpstr>
      <vt:lpstr>Fabrication</vt:lpstr>
      <vt:lpstr>Examples </vt:lpstr>
      <vt:lpstr>End of 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(PI)</dc:title>
  <dc:creator>Staff</dc:creator>
  <cp:lastModifiedBy>Gayana Fernando</cp:lastModifiedBy>
  <cp:revision>8</cp:revision>
  <dcterms:created xsi:type="dcterms:W3CDTF">2020-04-01T06:09:57Z</dcterms:created>
  <dcterms:modified xsi:type="dcterms:W3CDTF">2023-06-22T03:42:10Z</dcterms:modified>
</cp:coreProperties>
</file>