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4"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BF56427-7030-4F78-8FE0-B97170ACFB17}" type="datetimeFigureOut">
              <a:rPr lang="en-GB" smtClean="0"/>
              <a:t>06/07/2023</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91390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56427-7030-4F78-8FE0-B97170ACFB17}" type="datetimeFigureOut">
              <a:rPr lang="en-GB" smtClean="0"/>
              <a:t>06/07/2023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243121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56427-7030-4F78-8FE0-B97170ACFB17}" type="datetimeFigureOut">
              <a:rPr lang="en-GB" smtClean="0"/>
              <a:t>06/07/2023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3012752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56427-7030-4F78-8FE0-B97170ACFB17}" type="datetimeFigureOut">
              <a:rPr lang="en-GB" smtClean="0"/>
              <a:t>06/07/2023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0C3979-A485-4BF8-88E5-AFA23B25EBFC}"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4998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56427-7030-4F78-8FE0-B97170ACFB17}" type="datetimeFigureOut">
              <a:rPr lang="en-GB" smtClean="0"/>
              <a:t>06/07/2023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3540081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F56427-7030-4F78-8FE0-B97170ACFB17}" type="datetimeFigureOut">
              <a:rPr lang="en-GB" smtClean="0"/>
              <a:t>06/07/2023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1161282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F56427-7030-4F78-8FE0-B97170ACFB17}" type="datetimeFigureOut">
              <a:rPr lang="en-GB" smtClean="0"/>
              <a:t>06/07/2023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2306509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56427-7030-4F78-8FE0-B97170ACFB17}" type="datetimeFigureOut">
              <a:rPr lang="en-GB" smtClean="0"/>
              <a:t>06/07/2023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1917875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56427-7030-4F78-8FE0-B97170ACFB17}" type="datetimeFigureOut">
              <a:rPr lang="en-GB" smtClean="0"/>
              <a:t>06/07/2023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366460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56427-7030-4F78-8FE0-B97170ACFB17}" type="datetimeFigureOut">
              <a:rPr lang="en-GB" smtClean="0"/>
              <a:t>06/07/2023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412757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56427-7030-4F78-8FE0-B97170ACFB17}" type="datetimeFigureOut">
              <a:rPr lang="en-GB" smtClean="0"/>
              <a:t>06/07/2023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3974430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F56427-7030-4F78-8FE0-B97170ACFB17}" type="datetimeFigureOut">
              <a:rPr lang="en-GB" smtClean="0"/>
              <a:t>06/07/2023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4148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F56427-7030-4F78-8FE0-B97170ACFB17}" type="datetimeFigureOut">
              <a:rPr lang="en-GB" smtClean="0"/>
              <a:t>06/07/2023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3432486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F56427-7030-4F78-8FE0-B97170ACFB17}" type="datetimeFigureOut">
              <a:rPr lang="en-GB" smtClean="0"/>
              <a:t>06/07/2023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114633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56427-7030-4F78-8FE0-B97170ACFB17}" type="datetimeFigureOut">
              <a:rPr lang="en-GB" smtClean="0"/>
              <a:t>06/07/2023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394840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56427-7030-4F78-8FE0-B97170ACFB17}" type="datetimeFigureOut">
              <a:rPr lang="en-GB" smtClean="0"/>
              <a:t>06/07/2023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335060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56427-7030-4F78-8FE0-B97170ACFB17}" type="datetimeFigureOut">
              <a:rPr lang="en-GB" smtClean="0"/>
              <a:t>06/07/2023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0C3979-A485-4BF8-88E5-AFA23B25EBFC}" type="slidenum">
              <a:rPr lang="en-GB" smtClean="0"/>
              <a:t>‹#›</a:t>
            </a:fld>
            <a:endParaRPr lang="en-GB"/>
          </a:p>
        </p:txBody>
      </p:sp>
    </p:spTree>
    <p:extLst>
      <p:ext uri="{BB962C8B-B14F-4D97-AF65-F5344CB8AC3E}">
        <p14:creationId xmlns:p14="http://schemas.microsoft.com/office/powerpoint/2010/main" val="228803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F56427-7030-4F78-8FE0-B97170ACFB17}" type="datetimeFigureOut">
              <a:rPr lang="en-GB" smtClean="0"/>
              <a:t>06/07/2023</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0C3979-A485-4BF8-88E5-AFA23B25EBFC}" type="slidenum">
              <a:rPr lang="en-GB" smtClean="0"/>
              <a:t>‹#›</a:t>
            </a:fld>
            <a:endParaRPr lang="en-GB"/>
          </a:p>
        </p:txBody>
      </p:sp>
    </p:spTree>
    <p:extLst>
      <p:ext uri="{BB962C8B-B14F-4D97-AF65-F5344CB8AC3E}">
        <p14:creationId xmlns:p14="http://schemas.microsoft.com/office/powerpoint/2010/main" val="117094030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2C81-F57F-40C3-8332-9005097DD77A}"/>
              </a:ext>
            </a:extLst>
          </p:cNvPr>
          <p:cNvSpPr>
            <a:spLocks noGrp="1"/>
          </p:cNvSpPr>
          <p:nvPr>
            <p:ph type="ctrTitle"/>
          </p:nvPr>
        </p:nvSpPr>
        <p:spPr>
          <a:xfrm>
            <a:off x="1524000" y="1122363"/>
            <a:ext cx="9144000" cy="1061544"/>
          </a:xfrm>
        </p:spPr>
        <p:txBody>
          <a:bodyPr/>
          <a:lstStyle/>
          <a:p>
            <a:r>
              <a:rPr lang="en-GB" dirty="0"/>
              <a:t>AWS Ninja</a:t>
            </a:r>
          </a:p>
        </p:txBody>
      </p:sp>
      <p:sp>
        <p:nvSpPr>
          <p:cNvPr id="3" name="Subtitle 2">
            <a:extLst>
              <a:ext uri="{FF2B5EF4-FFF2-40B4-BE49-F238E27FC236}">
                <a16:creationId xmlns:a16="http://schemas.microsoft.com/office/drawing/2014/main" id="{525E9EC0-5526-4320-A009-196EC473212B}"/>
              </a:ext>
            </a:extLst>
          </p:cNvPr>
          <p:cNvSpPr>
            <a:spLocks noGrp="1"/>
          </p:cNvSpPr>
          <p:nvPr>
            <p:ph type="subTitle" idx="1"/>
          </p:nvPr>
        </p:nvSpPr>
        <p:spPr>
          <a:xfrm>
            <a:off x="1524000" y="2183907"/>
            <a:ext cx="9144000" cy="3073893"/>
          </a:xfrm>
        </p:spPr>
        <p:txBody>
          <a:bodyPr>
            <a:normAutofit/>
          </a:bodyPr>
          <a:lstStyle/>
          <a:p>
            <a:r>
              <a:rPr lang="en-GB" dirty="0"/>
              <a:t>As a Cloud Engineering Team we take care of AWS environment and make sure it is in compliance with organizational policies. We use AWS cloud watch in combination with AWS Lambda to govern the resources according to the policies. For example : we trigger a lambda function when an Amazon Elastic Block Store (EBS) volume is created . We use Amazon cloud watch event that allows us to monitor and respond to EBS volumes that are of type gp2 and convert them to type gp3.</a:t>
            </a:r>
          </a:p>
        </p:txBody>
      </p:sp>
    </p:spTree>
    <p:extLst>
      <p:ext uri="{BB962C8B-B14F-4D97-AF65-F5344CB8AC3E}">
        <p14:creationId xmlns:p14="http://schemas.microsoft.com/office/powerpoint/2010/main" val="201080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484143-A136-40B5-8CFD-6ECB3B5A6413}"/>
              </a:ext>
            </a:extLst>
          </p:cNvPr>
          <p:cNvSpPr>
            <a:spLocks noGrp="1"/>
          </p:cNvSpPr>
          <p:nvPr>
            <p:ph type="title"/>
          </p:nvPr>
        </p:nvSpPr>
        <p:spPr/>
        <p:txBody>
          <a:bodyPr/>
          <a:lstStyle/>
          <a:p>
            <a:r>
              <a:rPr lang="en-GB" dirty="0"/>
              <a:t>Volume got converted to gp3 successfully.</a:t>
            </a:r>
            <a:br>
              <a:rPr lang="en-GB" dirty="0"/>
            </a:br>
            <a:endParaRPr lang="en-GB" dirty="0"/>
          </a:p>
        </p:txBody>
      </p:sp>
      <p:pic>
        <p:nvPicPr>
          <p:cNvPr id="6" name="Content Placeholder 5">
            <a:extLst>
              <a:ext uri="{FF2B5EF4-FFF2-40B4-BE49-F238E27FC236}">
                <a16:creationId xmlns:a16="http://schemas.microsoft.com/office/drawing/2014/main" id="{BF4F9662-6A1C-412B-B3EE-34E94D348164}"/>
              </a:ext>
            </a:extLst>
          </p:cNvPr>
          <p:cNvPicPr>
            <a:picLocks noGrp="1" noChangeAspect="1"/>
          </p:cNvPicPr>
          <p:nvPr>
            <p:ph idx="1"/>
          </p:nvPr>
        </p:nvPicPr>
        <p:blipFill>
          <a:blip r:embed="rId2"/>
          <a:stretch>
            <a:fillRect/>
          </a:stretch>
        </p:blipFill>
        <p:spPr>
          <a:xfrm>
            <a:off x="2946225" y="2249488"/>
            <a:ext cx="6296376" cy="3541712"/>
          </a:xfrm>
        </p:spPr>
      </p:pic>
    </p:spTree>
    <p:extLst>
      <p:ext uri="{BB962C8B-B14F-4D97-AF65-F5344CB8AC3E}">
        <p14:creationId xmlns:p14="http://schemas.microsoft.com/office/powerpoint/2010/main" val="818651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8149C1-0656-4BCB-A2FB-7AC18086F5C8}"/>
              </a:ext>
            </a:extLst>
          </p:cNvPr>
          <p:cNvSpPr>
            <a:spLocks noGrp="1"/>
          </p:cNvSpPr>
          <p:nvPr>
            <p:ph type="title"/>
          </p:nvPr>
        </p:nvSpPr>
        <p:spPr/>
        <p:txBody>
          <a:bodyPr/>
          <a:lstStyle/>
          <a:p>
            <a:r>
              <a:rPr lang="en-GB" dirty="0"/>
              <a:t>Create Basic Lambda Function</a:t>
            </a:r>
            <a:br>
              <a:rPr lang="en-GB" dirty="0"/>
            </a:br>
            <a:endParaRPr lang="en-GB" dirty="0"/>
          </a:p>
        </p:txBody>
      </p:sp>
      <p:pic>
        <p:nvPicPr>
          <p:cNvPr id="6" name="Content Placeholder 5">
            <a:extLst>
              <a:ext uri="{FF2B5EF4-FFF2-40B4-BE49-F238E27FC236}">
                <a16:creationId xmlns:a16="http://schemas.microsoft.com/office/drawing/2014/main" id="{D4DA8C03-896C-41B0-9538-092C09D4A96B}"/>
              </a:ext>
            </a:extLst>
          </p:cNvPr>
          <p:cNvPicPr>
            <a:picLocks noGrp="1" noChangeAspect="1"/>
          </p:cNvPicPr>
          <p:nvPr>
            <p:ph idx="1"/>
          </p:nvPr>
        </p:nvPicPr>
        <p:blipFill>
          <a:blip r:embed="rId2"/>
          <a:stretch>
            <a:fillRect/>
          </a:stretch>
        </p:blipFill>
        <p:spPr>
          <a:xfrm>
            <a:off x="2352582" y="2097088"/>
            <a:ext cx="7279689" cy="3895340"/>
          </a:xfrm>
        </p:spPr>
      </p:pic>
    </p:spTree>
    <p:extLst>
      <p:ext uri="{BB962C8B-B14F-4D97-AF65-F5344CB8AC3E}">
        <p14:creationId xmlns:p14="http://schemas.microsoft.com/office/powerpoint/2010/main" val="69183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7AEFF29-E119-498A-93BD-7A08B9C629B2}"/>
              </a:ext>
            </a:extLst>
          </p:cNvPr>
          <p:cNvSpPr>
            <a:spLocks noGrp="1"/>
          </p:cNvSpPr>
          <p:nvPr>
            <p:ph type="title"/>
          </p:nvPr>
        </p:nvSpPr>
        <p:spPr/>
        <p:txBody>
          <a:bodyPr>
            <a:normAutofit fontScale="90000"/>
          </a:bodyPr>
          <a:lstStyle/>
          <a:p>
            <a:r>
              <a:rPr lang="en-GB" dirty="0"/>
              <a:t>Create </a:t>
            </a:r>
            <a:r>
              <a:rPr lang="en-GB" dirty="0" err="1"/>
              <a:t>Cloudwatch</a:t>
            </a:r>
            <a:r>
              <a:rPr lang="en-GB" dirty="0"/>
              <a:t> event to trigger Lambda function.</a:t>
            </a:r>
            <a:br>
              <a:rPr lang="en-GB" dirty="0"/>
            </a:br>
            <a:endParaRPr lang="en-GB" dirty="0"/>
          </a:p>
        </p:txBody>
      </p:sp>
      <p:pic>
        <p:nvPicPr>
          <p:cNvPr id="8" name="Content Placeholder 7">
            <a:extLst>
              <a:ext uri="{FF2B5EF4-FFF2-40B4-BE49-F238E27FC236}">
                <a16:creationId xmlns:a16="http://schemas.microsoft.com/office/drawing/2014/main" id="{11B111DC-40DD-40FB-BFF7-18004BA17BBC}"/>
              </a:ext>
            </a:extLst>
          </p:cNvPr>
          <p:cNvPicPr>
            <a:picLocks noGrp="1" noChangeAspect="1"/>
          </p:cNvPicPr>
          <p:nvPr>
            <p:ph idx="1"/>
          </p:nvPr>
        </p:nvPicPr>
        <p:blipFill>
          <a:blip r:embed="rId3"/>
          <a:stretch>
            <a:fillRect/>
          </a:stretch>
        </p:blipFill>
        <p:spPr>
          <a:xfrm>
            <a:off x="2946225" y="2249488"/>
            <a:ext cx="6296376" cy="3541712"/>
          </a:xfrm>
        </p:spPr>
      </p:pic>
    </p:spTree>
    <p:extLst>
      <p:ext uri="{BB962C8B-B14F-4D97-AF65-F5344CB8AC3E}">
        <p14:creationId xmlns:p14="http://schemas.microsoft.com/office/powerpoint/2010/main" val="9692772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8DB4BE-46C3-4D2F-9BB3-3F824077C513}"/>
              </a:ext>
            </a:extLst>
          </p:cNvPr>
          <p:cNvSpPr>
            <a:spLocks noGrp="1"/>
          </p:cNvSpPr>
          <p:nvPr>
            <p:ph type="title"/>
          </p:nvPr>
        </p:nvSpPr>
        <p:spPr/>
        <p:txBody>
          <a:bodyPr/>
          <a:lstStyle/>
          <a:p>
            <a:r>
              <a:rPr lang="en-GB" dirty="0" err="1"/>
              <a:t>Cloudwatch</a:t>
            </a:r>
            <a:r>
              <a:rPr lang="en-GB" dirty="0"/>
              <a:t> event</a:t>
            </a:r>
          </a:p>
        </p:txBody>
      </p:sp>
      <p:pic>
        <p:nvPicPr>
          <p:cNvPr id="6" name="Content Placeholder 5">
            <a:extLst>
              <a:ext uri="{FF2B5EF4-FFF2-40B4-BE49-F238E27FC236}">
                <a16:creationId xmlns:a16="http://schemas.microsoft.com/office/drawing/2014/main" id="{093C8D7D-B99A-4001-99B4-88CF4D1B063E}"/>
              </a:ext>
            </a:extLst>
          </p:cNvPr>
          <p:cNvPicPr>
            <a:picLocks noGrp="1" noChangeAspect="1"/>
          </p:cNvPicPr>
          <p:nvPr>
            <p:ph idx="1"/>
          </p:nvPr>
        </p:nvPicPr>
        <p:blipFill>
          <a:blip r:embed="rId2"/>
          <a:stretch>
            <a:fillRect/>
          </a:stretch>
        </p:blipFill>
        <p:spPr>
          <a:xfrm>
            <a:off x="2946225" y="2249488"/>
            <a:ext cx="6296376" cy="3541712"/>
          </a:xfrm>
        </p:spPr>
      </p:pic>
    </p:spTree>
    <p:extLst>
      <p:ext uri="{BB962C8B-B14F-4D97-AF65-F5344CB8AC3E}">
        <p14:creationId xmlns:p14="http://schemas.microsoft.com/office/powerpoint/2010/main" val="419129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BEF009-84F6-42D2-8494-A1CD26FFA871}"/>
              </a:ext>
            </a:extLst>
          </p:cNvPr>
          <p:cNvSpPr>
            <a:spLocks noGrp="1"/>
          </p:cNvSpPr>
          <p:nvPr>
            <p:ph type="title"/>
          </p:nvPr>
        </p:nvSpPr>
        <p:spPr/>
        <p:txBody>
          <a:bodyPr>
            <a:normAutofit fontScale="90000"/>
          </a:bodyPr>
          <a:lstStyle/>
          <a:p>
            <a:r>
              <a:rPr lang="en-GB" dirty="0"/>
              <a:t>Add permissions to IAM policy (Describe volume , Modify volume)</a:t>
            </a:r>
            <a:br>
              <a:rPr lang="en-GB" dirty="0"/>
            </a:br>
            <a:endParaRPr lang="en-GB" dirty="0"/>
          </a:p>
        </p:txBody>
      </p:sp>
      <p:pic>
        <p:nvPicPr>
          <p:cNvPr id="6" name="Content Placeholder 5">
            <a:extLst>
              <a:ext uri="{FF2B5EF4-FFF2-40B4-BE49-F238E27FC236}">
                <a16:creationId xmlns:a16="http://schemas.microsoft.com/office/drawing/2014/main" id="{3A5FBD4C-C6BD-447A-A65D-885771E36184}"/>
              </a:ext>
            </a:extLst>
          </p:cNvPr>
          <p:cNvPicPr>
            <a:picLocks noGrp="1" noChangeAspect="1"/>
          </p:cNvPicPr>
          <p:nvPr>
            <p:ph idx="1"/>
          </p:nvPr>
        </p:nvPicPr>
        <p:blipFill>
          <a:blip r:embed="rId2"/>
          <a:stretch>
            <a:fillRect/>
          </a:stretch>
        </p:blipFill>
        <p:spPr>
          <a:xfrm>
            <a:off x="2946225" y="2249488"/>
            <a:ext cx="6296376" cy="3541712"/>
          </a:xfrm>
        </p:spPr>
      </p:pic>
    </p:spTree>
    <p:extLst>
      <p:ext uri="{BB962C8B-B14F-4D97-AF65-F5344CB8AC3E}">
        <p14:creationId xmlns:p14="http://schemas.microsoft.com/office/powerpoint/2010/main" val="125286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CE76F1-083B-4AC1-86CE-70493F740E57}"/>
              </a:ext>
            </a:extLst>
          </p:cNvPr>
          <p:cNvSpPr>
            <a:spLocks noGrp="1"/>
          </p:cNvSpPr>
          <p:nvPr>
            <p:ph type="title"/>
          </p:nvPr>
        </p:nvSpPr>
        <p:spPr/>
        <p:txBody>
          <a:bodyPr/>
          <a:lstStyle/>
          <a:p>
            <a:r>
              <a:rPr lang="en-GB" dirty="0"/>
              <a:t>Modified </a:t>
            </a:r>
            <a:r>
              <a:rPr lang="en-GB" dirty="0" err="1"/>
              <a:t>Iam</a:t>
            </a:r>
            <a:r>
              <a:rPr lang="en-GB" dirty="0"/>
              <a:t> policy</a:t>
            </a:r>
          </a:p>
        </p:txBody>
      </p:sp>
      <p:pic>
        <p:nvPicPr>
          <p:cNvPr id="6" name="Content Placeholder 5">
            <a:extLst>
              <a:ext uri="{FF2B5EF4-FFF2-40B4-BE49-F238E27FC236}">
                <a16:creationId xmlns:a16="http://schemas.microsoft.com/office/drawing/2014/main" id="{AAD1DEC4-6ACF-435B-B1FA-BF2B6EA32011}"/>
              </a:ext>
            </a:extLst>
          </p:cNvPr>
          <p:cNvPicPr>
            <a:picLocks noGrp="1" noChangeAspect="1"/>
          </p:cNvPicPr>
          <p:nvPr>
            <p:ph idx="1"/>
          </p:nvPr>
        </p:nvPicPr>
        <p:blipFill>
          <a:blip r:embed="rId2"/>
          <a:stretch>
            <a:fillRect/>
          </a:stretch>
        </p:blipFill>
        <p:spPr>
          <a:xfrm>
            <a:off x="2946225" y="2249488"/>
            <a:ext cx="6296376" cy="3541712"/>
          </a:xfrm>
        </p:spPr>
      </p:pic>
    </p:spTree>
    <p:extLst>
      <p:ext uri="{BB962C8B-B14F-4D97-AF65-F5344CB8AC3E}">
        <p14:creationId xmlns:p14="http://schemas.microsoft.com/office/powerpoint/2010/main" val="165926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B4D3BC2-E254-4AE0-96E4-357E415E50BB}"/>
              </a:ext>
            </a:extLst>
          </p:cNvPr>
          <p:cNvPicPr>
            <a:picLocks noGrp="1" noChangeAspect="1"/>
          </p:cNvPicPr>
          <p:nvPr>
            <p:ph idx="1"/>
          </p:nvPr>
        </p:nvPicPr>
        <p:blipFill>
          <a:blip r:embed="rId2"/>
          <a:stretch>
            <a:fillRect/>
          </a:stretch>
        </p:blipFill>
        <p:spPr>
          <a:xfrm>
            <a:off x="5156200" y="1534765"/>
            <a:ext cx="5891213" cy="3313807"/>
          </a:xfrm>
        </p:spPr>
      </p:pic>
      <p:sp>
        <p:nvSpPr>
          <p:cNvPr id="4" name="Text Placeholder 3">
            <a:extLst>
              <a:ext uri="{FF2B5EF4-FFF2-40B4-BE49-F238E27FC236}">
                <a16:creationId xmlns:a16="http://schemas.microsoft.com/office/drawing/2014/main" id="{8BADF9C4-0606-4D9A-A0B7-639985C9F740}"/>
              </a:ext>
            </a:extLst>
          </p:cNvPr>
          <p:cNvSpPr>
            <a:spLocks noGrp="1"/>
          </p:cNvSpPr>
          <p:nvPr>
            <p:ph type="body" sz="half" idx="2"/>
          </p:nvPr>
        </p:nvSpPr>
        <p:spPr>
          <a:xfrm>
            <a:off x="839788" y="452761"/>
            <a:ext cx="3932237" cy="5416227"/>
          </a:xfrm>
        </p:spPr>
        <p:txBody>
          <a:bodyPr>
            <a:normAutofit fontScale="47500" lnSpcReduction="20000"/>
          </a:bodyPr>
          <a:lstStyle/>
          <a:p>
            <a:r>
              <a:rPr lang="en-GB" dirty="0"/>
              <a:t>Final Lambda function to convert the gp2 volume to gp3 volume.</a:t>
            </a:r>
          </a:p>
          <a:p>
            <a:r>
              <a:rPr lang="en-GB" dirty="0"/>
              <a:t>-----------------------------------------</a:t>
            </a:r>
          </a:p>
          <a:p>
            <a:r>
              <a:rPr lang="en-GB" dirty="0"/>
              <a:t>import boto3</a:t>
            </a:r>
          </a:p>
          <a:p>
            <a:endParaRPr lang="en-GB" dirty="0"/>
          </a:p>
          <a:p>
            <a:r>
              <a:rPr lang="en-GB" dirty="0"/>
              <a:t>def </a:t>
            </a:r>
            <a:r>
              <a:rPr lang="en-GB" dirty="0" err="1"/>
              <a:t>get_volume_id_from_arn</a:t>
            </a:r>
            <a:r>
              <a:rPr lang="en-GB" dirty="0"/>
              <a:t>(</a:t>
            </a:r>
            <a:r>
              <a:rPr lang="en-GB" dirty="0" err="1"/>
              <a:t>volume_arn</a:t>
            </a:r>
            <a:r>
              <a:rPr lang="en-GB" dirty="0"/>
              <a:t>):</a:t>
            </a:r>
          </a:p>
          <a:p>
            <a:r>
              <a:rPr lang="en-GB" dirty="0"/>
              <a:t>    #Split the ARN using colon </a:t>
            </a:r>
            <a:r>
              <a:rPr lang="en-GB" dirty="0" err="1"/>
              <a:t>seperator</a:t>
            </a:r>
            <a:endParaRPr lang="en-GB" dirty="0"/>
          </a:p>
          <a:p>
            <a:r>
              <a:rPr lang="en-GB" dirty="0"/>
              <a:t>    </a:t>
            </a:r>
            <a:r>
              <a:rPr lang="en-GB" dirty="0" err="1"/>
              <a:t>arn_parts</a:t>
            </a:r>
            <a:r>
              <a:rPr lang="en-GB" dirty="0"/>
              <a:t> = </a:t>
            </a:r>
            <a:r>
              <a:rPr lang="en-GB" dirty="0" err="1"/>
              <a:t>volume_arn.split</a:t>
            </a:r>
            <a:r>
              <a:rPr lang="en-GB" dirty="0"/>
              <a:t>(':')</a:t>
            </a:r>
          </a:p>
          <a:p>
            <a:r>
              <a:rPr lang="en-GB" dirty="0"/>
              <a:t>    #The volume id is the last part of the ARN after the 'volume/' prefix</a:t>
            </a:r>
          </a:p>
          <a:p>
            <a:r>
              <a:rPr lang="en-GB" dirty="0"/>
              <a:t>    </a:t>
            </a:r>
            <a:r>
              <a:rPr lang="en-GB" dirty="0" err="1"/>
              <a:t>volume_id</a:t>
            </a:r>
            <a:r>
              <a:rPr lang="en-GB" dirty="0"/>
              <a:t> =  </a:t>
            </a:r>
            <a:r>
              <a:rPr lang="en-GB" dirty="0" err="1"/>
              <a:t>arn_parts</a:t>
            </a:r>
            <a:r>
              <a:rPr lang="en-GB" dirty="0"/>
              <a:t>[-1].split('/')[-1]</a:t>
            </a:r>
          </a:p>
          <a:p>
            <a:r>
              <a:rPr lang="en-GB" dirty="0"/>
              <a:t>    return </a:t>
            </a:r>
            <a:r>
              <a:rPr lang="en-GB" dirty="0" err="1"/>
              <a:t>volume_id</a:t>
            </a:r>
            <a:endParaRPr lang="en-GB" dirty="0"/>
          </a:p>
          <a:p>
            <a:endParaRPr lang="en-GB" dirty="0"/>
          </a:p>
          <a:p>
            <a:r>
              <a:rPr lang="en-GB" dirty="0"/>
              <a:t>def </a:t>
            </a:r>
            <a:r>
              <a:rPr lang="en-GB" dirty="0" err="1"/>
              <a:t>lambda_handler</a:t>
            </a:r>
            <a:r>
              <a:rPr lang="en-GB" dirty="0"/>
              <a:t>(event , context):</a:t>
            </a:r>
          </a:p>
          <a:p>
            <a:r>
              <a:rPr lang="en-GB" dirty="0"/>
              <a:t>    </a:t>
            </a:r>
            <a:r>
              <a:rPr lang="en-GB" dirty="0" err="1"/>
              <a:t>volume_arn</a:t>
            </a:r>
            <a:r>
              <a:rPr lang="en-GB" dirty="0"/>
              <a:t> = event['resources'][0]</a:t>
            </a:r>
          </a:p>
          <a:p>
            <a:r>
              <a:rPr lang="en-GB" dirty="0"/>
              <a:t>    </a:t>
            </a:r>
            <a:r>
              <a:rPr lang="en-GB" dirty="0" err="1"/>
              <a:t>volume_id</a:t>
            </a:r>
            <a:r>
              <a:rPr lang="en-GB" dirty="0"/>
              <a:t> = </a:t>
            </a:r>
            <a:r>
              <a:rPr lang="en-GB" dirty="0" err="1"/>
              <a:t>get_volume_id_from_arn</a:t>
            </a:r>
            <a:r>
              <a:rPr lang="en-GB" dirty="0"/>
              <a:t>(</a:t>
            </a:r>
            <a:r>
              <a:rPr lang="en-GB" dirty="0" err="1"/>
              <a:t>volume_arn</a:t>
            </a:r>
            <a:r>
              <a:rPr lang="en-GB" dirty="0"/>
              <a:t>)</a:t>
            </a:r>
          </a:p>
          <a:p>
            <a:endParaRPr lang="en-GB" dirty="0"/>
          </a:p>
          <a:p>
            <a:r>
              <a:rPr lang="en-GB" dirty="0"/>
              <a:t>    ec2_client = boto3.client('ec2')</a:t>
            </a:r>
          </a:p>
          <a:p>
            <a:endParaRPr lang="en-GB" dirty="0"/>
          </a:p>
          <a:p>
            <a:r>
              <a:rPr lang="en-GB" dirty="0"/>
              <a:t>    response = ec2_client.modify_volume(</a:t>
            </a:r>
          </a:p>
          <a:p>
            <a:r>
              <a:rPr lang="en-GB" dirty="0"/>
              <a:t>        </a:t>
            </a:r>
            <a:r>
              <a:rPr lang="en-GB" dirty="0" err="1"/>
              <a:t>VolumeId</a:t>
            </a:r>
            <a:r>
              <a:rPr lang="en-GB" dirty="0"/>
              <a:t> = </a:t>
            </a:r>
            <a:r>
              <a:rPr lang="en-GB" dirty="0" err="1"/>
              <a:t>volume_id</a:t>
            </a:r>
            <a:r>
              <a:rPr lang="en-GB" dirty="0"/>
              <a:t>,</a:t>
            </a:r>
          </a:p>
          <a:p>
            <a:r>
              <a:rPr lang="en-GB" dirty="0"/>
              <a:t>        </a:t>
            </a:r>
            <a:r>
              <a:rPr lang="en-GB" dirty="0" err="1"/>
              <a:t>VolumeType</a:t>
            </a:r>
            <a:r>
              <a:rPr lang="en-GB" dirty="0"/>
              <a:t> = 'gp3'</a:t>
            </a:r>
          </a:p>
          <a:p>
            <a:r>
              <a:rPr lang="en-GB" dirty="0"/>
              <a:t>        )</a:t>
            </a:r>
          </a:p>
          <a:p>
            <a:endParaRPr lang="en-GB" dirty="0"/>
          </a:p>
        </p:txBody>
      </p:sp>
    </p:spTree>
    <p:extLst>
      <p:ext uri="{BB962C8B-B14F-4D97-AF65-F5344CB8AC3E}">
        <p14:creationId xmlns:p14="http://schemas.microsoft.com/office/powerpoint/2010/main" val="196412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97ACF68-CDFA-47A2-9434-C3436A8010CC}"/>
              </a:ext>
            </a:extLst>
          </p:cNvPr>
          <p:cNvSpPr>
            <a:spLocks noGrp="1"/>
          </p:cNvSpPr>
          <p:nvPr>
            <p:ph type="title"/>
          </p:nvPr>
        </p:nvSpPr>
        <p:spPr/>
        <p:txBody>
          <a:bodyPr/>
          <a:lstStyle/>
          <a:p>
            <a:r>
              <a:rPr lang="en-GB" dirty="0"/>
              <a:t>Created volume of type ‘gp2’.</a:t>
            </a:r>
            <a:br>
              <a:rPr lang="en-GB" dirty="0"/>
            </a:br>
            <a:endParaRPr lang="en-GB" dirty="0"/>
          </a:p>
        </p:txBody>
      </p:sp>
      <p:pic>
        <p:nvPicPr>
          <p:cNvPr id="6" name="Content Placeholder 5">
            <a:extLst>
              <a:ext uri="{FF2B5EF4-FFF2-40B4-BE49-F238E27FC236}">
                <a16:creationId xmlns:a16="http://schemas.microsoft.com/office/drawing/2014/main" id="{81638F2E-0097-40F1-994E-A9F4E3E2E4FC}"/>
              </a:ext>
            </a:extLst>
          </p:cNvPr>
          <p:cNvPicPr>
            <a:picLocks noGrp="1" noChangeAspect="1"/>
          </p:cNvPicPr>
          <p:nvPr>
            <p:ph idx="1"/>
          </p:nvPr>
        </p:nvPicPr>
        <p:blipFill>
          <a:blip r:embed="rId2"/>
          <a:stretch>
            <a:fillRect/>
          </a:stretch>
        </p:blipFill>
        <p:spPr>
          <a:xfrm>
            <a:off x="2946225" y="2249488"/>
            <a:ext cx="6296376" cy="3541712"/>
          </a:xfrm>
        </p:spPr>
      </p:pic>
    </p:spTree>
    <p:extLst>
      <p:ext uri="{BB962C8B-B14F-4D97-AF65-F5344CB8AC3E}">
        <p14:creationId xmlns:p14="http://schemas.microsoft.com/office/powerpoint/2010/main" val="81713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5A6577-2436-4024-85DC-5A5739D0C0FE}"/>
              </a:ext>
            </a:extLst>
          </p:cNvPr>
          <p:cNvSpPr>
            <a:spLocks noGrp="1"/>
          </p:cNvSpPr>
          <p:nvPr>
            <p:ph type="title"/>
          </p:nvPr>
        </p:nvSpPr>
        <p:spPr/>
        <p:txBody>
          <a:bodyPr>
            <a:normAutofit fontScale="90000"/>
          </a:bodyPr>
          <a:lstStyle/>
          <a:p>
            <a:r>
              <a:rPr lang="en-GB" dirty="0" err="1"/>
              <a:t>Cloudwatch</a:t>
            </a:r>
            <a:r>
              <a:rPr lang="en-GB" dirty="0"/>
              <a:t> successfully triggered Lambda to convert the volume of gp2 to gp3.</a:t>
            </a:r>
            <a:br>
              <a:rPr lang="en-GB" dirty="0"/>
            </a:br>
            <a:endParaRPr lang="en-GB" dirty="0"/>
          </a:p>
        </p:txBody>
      </p:sp>
      <p:pic>
        <p:nvPicPr>
          <p:cNvPr id="6" name="Content Placeholder 5">
            <a:extLst>
              <a:ext uri="{FF2B5EF4-FFF2-40B4-BE49-F238E27FC236}">
                <a16:creationId xmlns:a16="http://schemas.microsoft.com/office/drawing/2014/main" id="{715F649D-4A91-467A-BE88-D2ADC6B0CBDA}"/>
              </a:ext>
            </a:extLst>
          </p:cNvPr>
          <p:cNvPicPr>
            <a:picLocks noGrp="1" noChangeAspect="1"/>
          </p:cNvPicPr>
          <p:nvPr>
            <p:ph idx="1"/>
          </p:nvPr>
        </p:nvPicPr>
        <p:blipFill>
          <a:blip r:embed="rId2"/>
          <a:stretch>
            <a:fillRect/>
          </a:stretch>
        </p:blipFill>
        <p:spPr>
          <a:xfrm>
            <a:off x="2946225" y="2249488"/>
            <a:ext cx="6296376" cy="3541712"/>
          </a:xfrm>
        </p:spPr>
      </p:pic>
    </p:spTree>
    <p:extLst>
      <p:ext uri="{BB962C8B-B14F-4D97-AF65-F5344CB8AC3E}">
        <p14:creationId xmlns:p14="http://schemas.microsoft.com/office/powerpoint/2010/main" val="940297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141</TotalTime>
  <Words>315</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AWS Ninja</vt:lpstr>
      <vt:lpstr>Create Basic Lambda Function </vt:lpstr>
      <vt:lpstr>Create Cloudwatch event to trigger Lambda function. </vt:lpstr>
      <vt:lpstr>Cloudwatch event</vt:lpstr>
      <vt:lpstr>Add permissions to IAM policy (Describe volume , Modify volume) </vt:lpstr>
      <vt:lpstr>Modified Iam policy</vt:lpstr>
      <vt:lpstr>PowerPoint Presentation</vt:lpstr>
      <vt:lpstr>Created volume of type ‘gp2’. </vt:lpstr>
      <vt:lpstr>Cloudwatch successfully triggered Lambda to convert the volume of gp2 to gp3. </vt:lpstr>
      <vt:lpstr>Volume got converted to gp3 successfully.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 Shah</dc:creator>
  <cp:lastModifiedBy>Shrey Shah</cp:lastModifiedBy>
  <cp:revision>21</cp:revision>
  <dcterms:created xsi:type="dcterms:W3CDTF">2023-07-06T02:12:36Z</dcterms:created>
  <dcterms:modified xsi:type="dcterms:W3CDTF">2023-07-06T04:33:39Z</dcterms:modified>
</cp:coreProperties>
</file>