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4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04/11/2022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4"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8"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2"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6"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8"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4"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8"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2"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2"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6"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0"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4"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11/4/2022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0"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dirty="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0"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na.sumanjali@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hyperlink" Target="http://www.linkedin.com/in/abhishek-singh199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916730992"/>
              </p:ext>
            </p:extLst>
          </p:nvPr>
        </p:nvGraphicFramePr>
        <p:xfrm>
          <a:off x="9236077" y="1464310"/>
          <a:ext cx="2955923" cy="4936490"/>
        </p:xfrm>
        <a:graphic>
          <a:graphicData uri="http://schemas.openxmlformats.org/drawingml/2006/table">
            <a:tbl>
              <a:tblPr firstRow="1" bandRow="1">
                <a:tableStyleId>{0E3FDE45-AF77-4B5C-9715-49D594BDF05E}</a:tableStyleId>
              </a:tblPr>
              <a:tblGrid>
                <a:gridCol w="880291">
                  <a:extLst>
                    <a:ext uri="{9D8B030D-6E8A-4147-A177-3AD203B41FA5}">
                      <a16:colId xmlns:a16="http://schemas.microsoft.com/office/drawing/2014/main" val="20000"/>
                    </a:ext>
                  </a:extLst>
                </a:gridCol>
                <a:gridCol w="2075632">
                  <a:extLst>
                    <a:ext uri="{9D8B030D-6E8A-4147-A177-3AD203B41FA5}">
                      <a16:colId xmlns:a16="http://schemas.microsoft.com/office/drawing/2014/main" val="20001"/>
                    </a:ext>
                  </a:extLst>
                </a:gridCol>
              </a:tblGrid>
              <a:tr h="827589">
                <a:tc>
                  <a:txBody>
                    <a:bodyPr/>
                    <a:lstStyle/>
                    <a:p>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TECHNICAL</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eaLnBrk="1" hangingPunct="1">
                        <a:lnSpc>
                          <a:spcPct val="114000"/>
                        </a:lnSpc>
                      </a:pPr>
                      <a:r>
                        <a:rPr lang="en-US" altLang="nl-NL" sz="800" b="0" dirty="0"/>
                        <a:t>OutSystems,</a:t>
                      </a:r>
                      <a:r>
                        <a:rPr lang="en-US" sz="800" b="0" dirty="0"/>
                        <a:t> Powerautomated and PowerApps,C, C++, Core Java</a:t>
                      </a:r>
                      <a:r>
                        <a:rPr lang="en-US" sz="800" b="0" baseline="0" dirty="0"/>
                        <a:t> </a:t>
                      </a:r>
                      <a:r>
                        <a:rPr lang="en-US" sz="800" b="0" dirty="0"/>
                        <a:t>Spring</a:t>
                      </a:r>
                      <a:r>
                        <a:rPr lang="en-US" sz="800" b="0" baseline="0" dirty="0"/>
                        <a:t> Boot,</a:t>
                      </a:r>
                      <a:r>
                        <a:rPr lang="en-US" sz="800" b="0" dirty="0"/>
                        <a:t> Advance Java.</a:t>
                      </a:r>
                      <a:endParaRPr lang="en-US" altLang="en-US" sz="800" b="0" dirty="0"/>
                    </a:p>
                  </a:txBody>
                  <a:tcPr/>
                </a:tc>
                <a:extLst>
                  <a:ext uri="{0D108BD9-81ED-4DB2-BD59-A6C34878D82A}">
                    <a16:rowId xmlns:a16="http://schemas.microsoft.com/office/drawing/2014/main" val="10000"/>
                  </a:ext>
                </a:extLst>
              </a:tr>
              <a:tr h="59509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DATABASE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eaLnBrk="1" hangingPunct="1">
                        <a:lnSpc>
                          <a:spcPct val="114000"/>
                        </a:lnSpc>
                      </a:pPr>
                      <a:r>
                        <a:rPr lang="en-US" altLang="nl-NL" sz="800" dirty="0"/>
                        <a:t>SQL database – Oracle, MySQL</a:t>
                      </a:r>
                    </a:p>
                    <a:p>
                      <a:pPr eaLnBrk="1" hangingPunct="1">
                        <a:lnSpc>
                          <a:spcPct val="114000"/>
                        </a:lnSpc>
                      </a:pPr>
                      <a:r>
                        <a:rPr lang="en-US" altLang="nl-NL" sz="800" dirty="0"/>
                        <a:t>No SQL database – MongoDB</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59268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and Bootstrap</a:t>
                      </a:r>
                    </a:p>
                  </a:txBody>
                  <a:tcPr/>
                </a:tc>
                <a:extLst>
                  <a:ext uri="{0D108BD9-81ED-4DB2-BD59-A6C34878D82A}">
                    <a16:rowId xmlns:a16="http://schemas.microsoft.com/office/drawing/2014/main" val="10002"/>
                  </a:ext>
                </a:extLst>
              </a:tr>
              <a:tr h="46681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a:t>
                      </a:r>
                    </a:p>
                  </a:txBody>
                  <a:tcPr/>
                </a:tc>
                <a:extLst>
                  <a:ext uri="{0D108BD9-81ED-4DB2-BD59-A6C34878D82A}">
                    <a16:rowId xmlns:a16="http://schemas.microsoft.com/office/drawing/2014/main" val="10003"/>
                  </a:ext>
                </a:extLst>
              </a:tr>
              <a:tr h="60918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pPr eaLnBrk="1" hangingPunct="1">
                        <a:lnSpc>
                          <a:spcPct val="114000"/>
                        </a:lnSpc>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Peer learning,</a:t>
                      </a:r>
                      <a:r>
                        <a:rPr lang="en-US" altLang="nl-NL" sz="800" dirty="0"/>
                        <a:t> Github,Maven,</a:t>
                      </a:r>
                    </a:p>
                    <a:p>
                      <a:pPr eaLnBrk="1" hangingPunct="1">
                        <a:lnSpc>
                          <a:spcPct val="114000"/>
                        </a:lnSpc>
                      </a:pPr>
                      <a:r>
                        <a:rPr lang="en-US" altLang="nl-NL" sz="800" dirty="0"/>
                        <a:t>Postman.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4"/>
                  </a:ext>
                </a:extLst>
              </a:tr>
              <a:tr h="13764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Additional</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Skills:</a:t>
                      </a:r>
                    </a:p>
                  </a:txBody>
                  <a:tcPr/>
                </a:tc>
                <a:tc>
                  <a:txBody>
                    <a:bodyPr/>
                    <a:lstStyle/>
                    <a:p>
                      <a:r>
                        <a:rPr lang="en-US" sz="800" dirty="0"/>
                        <a:t> Project Management, Team Building, Project Management, Team Leader, Strategic/Tactical Planning, Business Analysis and Development, Excellent Communication and Interpretation skills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7"/>
                  </a:ext>
                </a:extLst>
              </a:tr>
              <a:tr h="468646">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bl>
          </a:graphicData>
        </a:graphic>
      </p:graphicFrame>
      <p:sp>
        <p:nvSpPr>
          <p:cNvPr id="7170" name="Text Placeholder 18"/>
          <p:cNvSpPr>
            <a:spLocks noGrp="1"/>
          </p:cNvSpPr>
          <p:nvPr>
            <p:ph type="body" sz="quarter" idx="36"/>
          </p:nvPr>
        </p:nvSpPr>
        <p:spPr>
          <a:xfrm>
            <a:off x="4734720" y="2737097"/>
            <a:ext cx="4008437" cy="2795587"/>
          </a:xfrm>
        </p:spPr>
        <p:txBody>
          <a:bodyPr/>
          <a:lstStyle/>
          <a:p>
            <a:pPr marL="171450" indent="-171450">
              <a:lnSpc>
                <a:spcPct val="114000"/>
              </a:lnSpc>
              <a:buFont typeface="Wingdings" panose="05000000000000000000" pitchFamily="2" charset="2"/>
              <a:buChar char="Ø"/>
            </a:pPr>
            <a:r>
              <a:rPr lang="en-US" altLang="en-US" sz="1100" b="1" dirty="0"/>
              <a:t>Certified By Microsoft Azure</a:t>
            </a:r>
          </a:p>
          <a:p>
            <a:pPr marL="171450" indent="-171450">
              <a:lnSpc>
                <a:spcPct val="114000"/>
              </a:lnSpc>
              <a:buFont typeface="Wingdings" panose="05000000000000000000" pitchFamily="2" charset="2"/>
              <a:buChar char="Ø"/>
            </a:pPr>
            <a:r>
              <a:rPr lang="en-US" sz="1100" b="1" dirty="0">
                <a:effectLst/>
                <a:latin typeface="Times New Roman" panose="02020603050405020304" pitchFamily="18" charset="0"/>
                <a:ea typeface="Times New Roman" panose="02020603050405020304" pitchFamily="18" charset="0"/>
              </a:rPr>
              <a:t> AWS Certified Cloud Practitioner</a:t>
            </a:r>
          </a:p>
          <a:p>
            <a:pPr marL="171450" indent="-171450">
              <a:lnSpc>
                <a:spcPct val="114000"/>
              </a:lnSpc>
              <a:buFont typeface="Wingdings" panose="05000000000000000000" pitchFamily="2" charset="2"/>
              <a:buChar char="Ø"/>
            </a:pPr>
            <a:r>
              <a:rPr lang="en-US" sz="1100" b="1" dirty="0">
                <a:latin typeface="Times New Roman" panose="02020603050405020304" pitchFamily="18" charset="0"/>
                <a:ea typeface="Times New Roman" panose="02020603050405020304" pitchFamily="18" charset="0"/>
              </a:rPr>
              <a:t>Certified in Agile</a:t>
            </a:r>
          </a:p>
          <a:p>
            <a:pPr marL="171450" indent="-171450">
              <a:lnSpc>
                <a:spcPct val="114000"/>
              </a:lnSpc>
              <a:buFont typeface="Wingdings" panose="05000000000000000000" pitchFamily="2" charset="2"/>
              <a:buChar char="Ø"/>
            </a:pPr>
            <a:r>
              <a:rPr lang="en-US" sz="1100" b="1" dirty="0">
                <a:effectLst/>
                <a:latin typeface="Times New Roman" panose="02020603050405020304" pitchFamily="18" charset="0"/>
                <a:ea typeface="Times New Roman" panose="02020603050405020304" pitchFamily="18" charset="0"/>
              </a:rPr>
              <a:t>Certified With Level 1 &amp; 2 Entry Level developer</a:t>
            </a:r>
            <a:endParaRPr lang="en-IN" sz="1100" b="1" dirty="0">
              <a:effectLst/>
              <a:latin typeface="Times New Roman" panose="02020603050405020304" pitchFamily="18" charset="0"/>
              <a:ea typeface="Times New Roman" panose="02020603050405020304" pitchFamily="18" charset="0"/>
            </a:endParaRPr>
          </a:p>
          <a:p>
            <a:pPr>
              <a:lnSpc>
                <a:spcPct val="114000"/>
              </a:lnSpc>
            </a:pPr>
            <a:r>
              <a:rPr lang="en-US" altLang="en-US" sz="1100" b="1" dirty="0"/>
              <a:t>POC  ON OUTSYSTEMS : --</a:t>
            </a:r>
          </a:p>
          <a:p>
            <a:pPr>
              <a:lnSpc>
                <a:spcPct val="114000"/>
              </a:lnSpc>
            </a:pPr>
            <a:r>
              <a:rPr lang="en-US" altLang="en-US" sz="1100" b="1" dirty="0"/>
              <a:t>Brain Train</a:t>
            </a:r>
            <a:endParaRPr lang="en-US" altLang="en-US" sz="1100" b="1" dirty="0">
              <a:latin typeface="Verdana (Headings)"/>
            </a:endParaRPr>
          </a:p>
          <a:p>
            <a:pPr>
              <a:lnSpc>
                <a:spcPct val="114000"/>
              </a:lnSpc>
            </a:pPr>
            <a:r>
              <a:rPr lang="en-US" dirty="0"/>
              <a:t>The Brain Train Portal Designed for Fresher’s to test and improve on technical knowledge .This portal start with user registering with the application and then appear for the quiz available on the application and thereby viewing scores in the respective levels of tests and getting certificate.</a:t>
            </a:r>
            <a:endParaRPr lang="en-US" b="1" dirty="0"/>
          </a:p>
          <a:p>
            <a:pPr>
              <a:lnSpc>
                <a:spcPct val="114000"/>
              </a:lnSpc>
            </a:pPr>
            <a:r>
              <a:rPr lang="en-US" b="1" dirty="0"/>
              <a:t>JAVA PROJECT:-</a:t>
            </a:r>
          </a:p>
          <a:p>
            <a:pPr>
              <a:lnSpc>
                <a:spcPct val="114000"/>
              </a:lnSpc>
            </a:pPr>
            <a:r>
              <a:rPr lang="en-US" b="1" dirty="0"/>
              <a:t>Bus Reservation System</a:t>
            </a:r>
            <a:endParaRPr lang="en-US" altLang="en-US" b="1" dirty="0"/>
          </a:p>
          <a:p>
            <a:pPr>
              <a:lnSpc>
                <a:spcPct val="114000"/>
              </a:lnSpc>
            </a:pPr>
            <a:r>
              <a:rPr lang="en-US" dirty="0"/>
              <a:t>(Based on Java Spring boot and Angular) (Front-end-Angular, Back-end Spring boot):- A bus reservation system is a mobile or web software solution</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Bangalore</a:t>
            </a:r>
          </a:p>
          <a:p>
            <a:pPr eaLnBrk="1" hangingPunct="1"/>
            <a:endParaRPr lang="nl-NL" altLang="nl-NL" dirty="0"/>
          </a:p>
        </p:txBody>
      </p:sp>
      <p:sp>
        <p:nvSpPr>
          <p:cNvPr id="7173" name="Text Placeholder 24"/>
          <p:cNvSpPr>
            <a:spLocks noGrp="1"/>
          </p:cNvSpPr>
          <p:nvPr>
            <p:ph type="body" sz="quarter" idx="47"/>
          </p:nvPr>
        </p:nvSpPr>
        <p:spPr>
          <a:xfrm>
            <a:off x="3299244" y="1603137"/>
            <a:ext cx="2436076" cy="258921"/>
          </a:xfrm>
        </p:spPr>
        <p:txBody>
          <a:bodyPr/>
          <a:lstStyle/>
          <a:p>
            <a:pPr eaLnBrk="1" hangingPunct="1"/>
            <a:r>
              <a:rPr lang="en-US" altLang="nl-NL" dirty="0">
                <a:solidFill>
                  <a:schemeClr val="accent2">
                    <a:lumMod val="60000"/>
                    <a:lumOff val="40000"/>
                  </a:schemeClr>
                </a:solidFill>
              </a:rPr>
              <a:t>vinutha.m-s</a:t>
            </a:r>
            <a:r>
              <a:rPr lang="nl-NL" altLang="nl-NL" dirty="0">
                <a:solidFill>
                  <a:srgbClr val="88D5ED"/>
                </a:solidFill>
                <a:hlinkClick r:id="rId3">
                  <a:extLst>
                    <a:ext uri="{A12FA001-AC4F-418D-AE19-62706E023703}">
                      <ahyp:hlinkClr xmlns:ahyp="http://schemas.microsoft.com/office/drawing/2018/hyperlinkcolor" val="tx"/>
                    </a:ext>
                  </a:extLst>
                </a:hlinkClick>
              </a:rPr>
              <a:t>@capgemini.com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9380564374</a:t>
            </a:r>
          </a:p>
        </p:txBody>
      </p:sp>
      <p:sp>
        <p:nvSpPr>
          <p:cNvPr id="7175" name="Text Placeholder 26"/>
          <p:cNvSpPr>
            <a:spLocks noGrp="1"/>
          </p:cNvSpPr>
          <p:nvPr>
            <p:ph type="body" sz="quarter" idx="50"/>
          </p:nvPr>
        </p:nvSpPr>
        <p:spPr>
          <a:xfrm>
            <a:off x="381000" y="2737097"/>
            <a:ext cx="4008437" cy="3557587"/>
          </a:xfrm>
        </p:spPr>
        <p:txBody>
          <a:bodyPr/>
          <a:lstStyle/>
          <a:p>
            <a:r>
              <a:rPr lang="en-US" altLang="en-US" sz="1100" b="1" dirty="0"/>
              <a:t>Trained On OUTSYSTEMS  and POWERAPPS</a:t>
            </a:r>
          </a:p>
          <a:p>
            <a:pPr marL="171450" indent="-171450">
              <a:lnSpc>
                <a:spcPct val="113999"/>
              </a:lnSpc>
              <a:buFont typeface="Arial" panose="020B0604020202020204" pitchFamily="34" charset="0"/>
              <a:buChar char="•"/>
            </a:pPr>
            <a:r>
              <a:rPr lang="en-US" dirty="0">
                <a:ea typeface="+mj-lt"/>
                <a:cs typeface="+mj-lt"/>
              </a:rPr>
              <a:t>Hands on Experience in creating Traditional and Reactive application on </a:t>
            </a:r>
            <a:r>
              <a:rPr lang="en-US" b="1" dirty="0">
                <a:ea typeface="+mj-lt"/>
                <a:cs typeface="+mj-lt"/>
              </a:rPr>
              <a:t>outsystems</a:t>
            </a:r>
            <a:r>
              <a:rPr lang="en-US" dirty="0">
                <a:ea typeface="+mj-lt"/>
                <a:cs typeface="+mj-lt"/>
              </a:rPr>
              <a:t>.</a:t>
            </a:r>
          </a:p>
          <a:p>
            <a:pPr marL="171450" indent="-171450">
              <a:lnSpc>
                <a:spcPct val="113999"/>
              </a:lnSpc>
              <a:buFont typeface="Arial" panose="020B0604020202020204" pitchFamily="34" charset="0"/>
              <a:buChar char="•"/>
            </a:pPr>
            <a:r>
              <a:rPr lang="en-US" dirty="0">
                <a:ea typeface="+mj-lt"/>
                <a:cs typeface="+mj-lt"/>
              </a:rPr>
              <a:t>Proficient in creating </a:t>
            </a:r>
            <a:r>
              <a:rPr lang="en-US" b="1" dirty="0">
                <a:ea typeface="+mj-lt"/>
                <a:cs typeface="+mj-lt"/>
              </a:rPr>
              <a:t>OutSystems</a:t>
            </a:r>
            <a:r>
              <a:rPr lang="en-US" dirty="0">
                <a:ea typeface="+mj-lt"/>
                <a:cs typeface="+mj-lt"/>
              </a:rPr>
              <a:t> Applications.</a:t>
            </a:r>
          </a:p>
          <a:p>
            <a:pPr marL="171450" indent="-171450">
              <a:buFont typeface="Arial" panose="020B0604020202020204" pitchFamily="34" charset="0"/>
              <a:buChar char="•"/>
            </a:pPr>
            <a:r>
              <a:rPr lang="en-US" dirty="0">
                <a:ea typeface="+mj-lt"/>
                <a:cs typeface="+mj-lt"/>
              </a:rPr>
              <a:t>Hands on Experience in creating Traditional and Reactive application on </a:t>
            </a:r>
            <a:r>
              <a:rPr lang="en-US" b="1" dirty="0">
                <a:ea typeface="+mj-lt"/>
                <a:cs typeface="+mj-lt"/>
              </a:rPr>
              <a:t>PowerApps</a:t>
            </a:r>
            <a:r>
              <a:rPr lang="en-US" dirty="0">
                <a:ea typeface="+mj-lt"/>
                <a:cs typeface="+mj-lt"/>
              </a:rPr>
              <a:t>.</a:t>
            </a:r>
          </a:p>
          <a:p>
            <a:pPr marL="171450" indent="-171450">
              <a:buFont typeface="Arial" panose="020B0604020202020204" pitchFamily="34" charset="0"/>
              <a:buChar char="•"/>
            </a:pPr>
            <a:r>
              <a:rPr lang="en-US" dirty="0">
                <a:ea typeface="+mj-lt"/>
                <a:cs typeface="+mj-lt"/>
              </a:rPr>
              <a:t>Proficient in creating </a:t>
            </a:r>
            <a:r>
              <a:rPr lang="en-US" b="1" dirty="0">
                <a:ea typeface="+mj-lt"/>
                <a:cs typeface="+mj-lt"/>
              </a:rPr>
              <a:t>PowerApps</a:t>
            </a:r>
            <a:r>
              <a:rPr lang="en-US" dirty="0">
                <a:ea typeface="+mj-lt"/>
                <a:cs typeface="+mj-lt"/>
              </a:rPr>
              <a:t> Applications.</a:t>
            </a:r>
          </a:p>
          <a:p>
            <a:pPr marL="171450" indent="-171450">
              <a:buFont typeface="Arial" panose="020B0604020202020204" pitchFamily="34" charset="0"/>
              <a:buChar char="•"/>
            </a:pPr>
            <a:r>
              <a:rPr lang="en-US" dirty="0">
                <a:ea typeface="+mj-lt"/>
                <a:cs typeface="+mj-lt"/>
              </a:rPr>
              <a:t>Worked with </a:t>
            </a:r>
            <a:r>
              <a:rPr lang="en-US" b="1" dirty="0">
                <a:ea typeface="+mj-lt"/>
                <a:cs typeface="+mj-lt"/>
              </a:rPr>
              <a:t>PowerAutomated</a:t>
            </a:r>
            <a:r>
              <a:rPr lang="en-US" dirty="0">
                <a:ea typeface="+mj-lt"/>
                <a:cs typeface="+mj-lt"/>
              </a:rPr>
              <a:t> on TechAudit Project.</a:t>
            </a:r>
          </a:p>
          <a:p>
            <a:pPr marL="171450" indent="-171450">
              <a:buFont typeface="Arial" panose="020B0604020202020204" pitchFamily="34" charset="0"/>
              <a:buChar char="•"/>
            </a:pPr>
            <a:r>
              <a:rPr lang="en-IN" b="0" i="0" dirty="0">
                <a:solidFill>
                  <a:srgbClr val="242424"/>
                </a:solidFill>
                <a:effectLst/>
                <a:latin typeface="Verdana" panose="020B0604030504040204" pitchFamily="34" charset="0"/>
                <a:ea typeface="Verdana" panose="020B0604030504040204" pitchFamily="34" charset="0"/>
              </a:rPr>
              <a:t>Developed the </a:t>
            </a:r>
            <a:r>
              <a:rPr lang="en-IN" b="1" i="0" dirty="0">
                <a:solidFill>
                  <a:srgbClr val="242424"/>
                </a:solidFill>
                <a:effectLst/>
                <a:latin typeface="Verdana" panose="020B0604030504040204" pitchFamily="34" charset="0"/>
                <a:ea typeface="Verdana" panose="020B0604030504040204" pitchFamily="34" charset="0"/>
              </a:rPr>
              <a:t>leave management system </a:t>
            </a:r>
            <a:r>
              <a:rPr lang="en-IN" b="0" i="0" dirty="0">
                <a:solidFill>
                  <a:srgbClr val="242424"/>
                </a:solidFill>
                <a:effectLst/>
                <a:latin typeface="Verdana" panose="020B0604030504040204" pitchFamily="34" charset="0"/>
                <a:ea typeface="Verdana" panose="020B0604030504040204" pitchFamily="34" charset="0"/>
              </a:rPr>
              <a:t>application on PowerApps using SharePoint list and created a flow between</a:t>
            </a:r>
            <a:r>
              <a:rPr lang="en-IN" b="1" i="0" dirty="0">
                <a:solidFill>
                  <a:srgbClr val="242424"/>
                </a:solidFill>
                <a:effectLst/>
                <a:latin typeface="Verdana" panose="020B0604030504040204" pitchFamily="34" charset="0"/>
                <a:ea typeface="Verdana" panose="020B0604030504040204" pitchFamily="34" charset="0"/>
              </a:rPr>
              <a:t> SharePoint, PowerApps </a:t>
            </a:r>
            <a:r>
              <a:rPr lang="en-IN" b="0" i="0" dirty="0">
                <a:solidFill>
                  <a:srgbClr val="242424"/>
                </a:solidFill>
                <a:effectLst/>
                <a:latin typeface="Verdana" panose="020B0604030504040204" pitchFamily="34" charset="0"/>
                <a:ea typeface="Verdana" panose="020B0604030504040204" pitchFamily="34" charset="0"/>
              </a:rPr>
              <a:t>and mail using </a:t>
            </a:r>
            <a:r>
              <a:rPr lang="en-IN" b="1" i="0" dirty="0">
                <a:solidFill>
                  <a:srgbClr val="242424"/>
                </a:solidFill>
                <a:effectLst/>
                <a:latin typeface="Verdana" panose="020B0604030504040204" pitchFamily="34" charset="0"/>
                <a:ea typeface="Verdana" panose="020B0604030504040204" pitchFamily="34" charset="0"/>
              </a:rPr>
              <a:t>Power Automate</a:t>
            </a:r>
            <a:r>
              <a:rPr lang="en-IN" b="1" i="0" dirty="0">
                <a:solidFill>
                  <a:srgbClr val="242424"/>
                </a:solidFill>
                <a:effectLst/>
                <a:latin typeface="-apple-system"/>
              </a:rPr>
              <a:t>.</a:t>
            </a:r>
            <a:endParaRPr lang="en-US" b="1" dirty="0">
              <a:ea typeface="+mj-lt"/>
              <a:cs typeface="+mj-lt"/>
            </a:endParaRPr>
          </a:p>
          <a:p>
            <a:pPr marL="171450" indent="-171450">
              <a:buFont typeface="Arial" panose="020B0604020202020204" pitchFamily="34" charset="0"/>
              <a:buChar char="•"/>
            </a:pPr>
            <a:r>
              <a:rPr lang="en-US" dirty="0">
                <a:ea typeface="+mj-lt"/>
                <a:cs typeface="+mj-lt"/>
                <a:sym typeface="+mn-ea"/>
              </a:rPr>
              <a:t> </a:t>
            </a:r>
            <a:r>
              <a:rPr lang="en-US" dirty="0">
                <a:sym typeface="+mn-ea"/>
              </a:rPr>
              <a:t>Hands on experience in developing web pages using </a:t>
            </a:r>
            <a:r>
              <a:rPr lang="en-US" b="1" dirty="0">
                <a:sym typeface="+mn-ea"/>
              </a:rPr>
              <a:t>HTML5, CSS3, Object Oriented Java script</a:t>
            </a:r>
            <a:r>
              <a:rPr lang="en-US" dirty="0">
                <a:sym typeface="+mn-ea"/>
              </a:rPr>
              <a:t>. Good understanding of Document Object Model (DOM) and DOM Functions.</a:t>
            </a:r>
          </a:p>
          <a:p>
            <a:pPr marL="171450" indent="-171450">
              <a:buFont typeface="Arial" panose="020B0604020202020204" pitchFamily="34" charset="0"/>
              <a:buChar char="•"/>
            </a:pPr>
            <a:r>
              <a:rPr lang="en-IN" spc="-5" dirty="0">
                <a:cs typeface="Verdana"/>
              </a:rPr>
              <a:t>Hands</a:t>
            </a:r>
            <a:r>
              <a:rPr lang="en-IN" dirty="0">
                <a:cs typeface="Verdana"/>
              </a:rPr>
              <a:t> </a:t>
            </a:r>
            <a:r>
              <a:rPr lang="en-IN" spc="-5" dirty="0">
                <a:cs typeface="Verdana"/>
              </a:rPr>
              <a:t>on</a:t>
            </a:r>
            <a:r>
              <a:rPr lang="en-IN" spc="20" dirty="0">
                <a:cs typeface="Verdana"/>
              </a:rPr>
              <a:t> </a:t>
            </a:r>
            <a:r>
              <a:rPr lang="en-IN" spc="-5" dirty="0">
                <a:cs typeface="Verdana"/>
              </a:rPr>
              <a:t>experience</a:t>
            </a:r>
            <a:r>
              <a:rPr lang="en-IN" spc="25" dirty="0">
                <a:cs typeface="Verdana"/>
              </a:rPr>
              <a:t> </a:t>
            </a:r>
            <a:r>
              <a:rPr lang="en-IN" spc="-5" dirty="0">
                <a:cs typeface="Verdana"/>
              </a:rPr>
              <a:t>in</a:t>
            </a:r>
            <a:r>
              <a:rPr lang="en-IN" spc="10" dirty="0">
                <a:cs typeface="Verdana"/>
              </a:rPr>
              <a:t> </a:t>
            </a:r>
            <a:r>
              <a:rPr lang="en-IN" spc="-5" dirty="0">
                <a:cs typeface="Verdana"/>
              </a:rPr>
              <a:t>creating</a:t>
            </a:r>
            <a:r>
              <a:rPr lang="en-IN" spc="25" dirty="0">
                <a:cs typeface="Verdana"/>
              </a:rPr>
              <a:t> </a:t>
            </a:r>
            <a:r>
              <a:rPr lang="en-IN" b="1" spc="-5" dirty="0">
                <a:cs typeface="Verdana"/>
              </a:rPr>
              <a:t>microservices </a:t>
            </a:r>
            <a:r>
              <a:rPr lang="en-IN" spc="-5" dirty="0">
                <a:cs typeface="Verdana"/>
              </a:rPr>
              <a:t>with </a:t>
            </a:r>
            <a:r>
              <a:rPr lang="en-IN" spc="-335" dirty="0">
                <a:cs typeface="Verdana"/>
              </a:rPr>
              <a:t> </a:t>
            </a:r>
            <a:r>
              <a:rPr lang="en-IN" b="1" spc="-5" dirty="0">
                <a:cs typeface="Verdana"/>
              </a:rPr>
              <a:t>Spring </a:t>
            </a:r>
            <a:r>
              <a:rPr lang="en-IN" b="1" dirty="0">
                <a:cs typeface="Verdana"/>
              </a:rPr>
              <a:t>boot, </a:t>
            </a:r>
            <a:r>
              <a:rPr lang="en-IN" spc="-5" dirty="0">
                <a:cs typeface="Verdana"/>
              </a:rPr>
              <a:t>Post</a:t>
            </a:r>
            <a:r>
              <a:rPr lang="en-IN" dirty="0">
                <a:cs typeface="Verdana"/>
              </a:rPr>
              <a:t> Man,</a:t>
            </a:r>
            <a:r>
              <a:rPr lang="en-IN" spc="-5" dirty="0">
                <a:cs typeface="Verdana"/>
              </a:rPr>
              <a:t> Swagger</a:t>
            </a:r>
            <a:r>
              <a:rPr lang="en-IN" spc="-10" dirty="0">
                <a:cs typeface="Verdana"/>
              </a:rPr>
              <a:t> </a:t>
            </a:r>
            <a:r>
              <a:rPr lang="en-IN" spc="-5" dirty="0">
                <a:cs typeface="Verdana"/>
              </a:rPr>
              <a:t>API</a:t>
            </a:r>
            <a:endParaRPr lang="en-IN" spc="-5" dirty="0">
              <a:ea typeface="Verdana"/>
              <a:cs typeface="Verdana"/>
            </a:endParaRPr>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VINUTHA M S</a:t>
            </a:r>
          </a:p>
        </p:txBody>
      </p:sp>
      <p:pic>
        <p:nvPicPr>
          <p:cNvPr id="7182" name="Picture 4" descr="Free icon download | Linkedin">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24800" y="208554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85029"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372600" y="609600"/>
            <a:ext cx="2540634" cy="618631"/>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Engineering and Technology</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Computer</a:t>
            </a:r>
            <a:r>
              <a:rPr kumimoji="0" lang="en-US" altLang="nl-NL" sz="1000" b="0" i="0" u="none" strike="noStrike" kern="1200" cap="none" spc="0" normalizeH="0" noProof="0" dirty="0">
                <a:ln>
                  <a:noFill/>
                </a:ln>
                <a:solidFill>
                  <a:prstClr val="black"/>
                </a:solidFill>
                <a:effectLst/>
                <a:uLnTx/>
                <a:uFillTx/>
                <a:latin typeface="Verdana" panose="020B0604030504040204" pitchFamily="34" charset="0"/>
                <a:ea typeface="+mn-ea"/>
                <a:cs typeface="+mn-cs"/>
              </a:rPr>
              <a:t> </a:t>
            </a:r>
            <a:r>
              <a:rPr lang="en-US" altLang="nl-NL" sz="1000" dirty="0">
                <a:solidFill>
                  <a:prstClr val="black"/>
                </a:solidFill>
                <a:latin typeface="Verdana" panose="020B0604030504040204" pitchFamily="34" charset="0"/>
              </a:rPr>
              <a:t>Science and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2017 - 2021</a:t>
            </a:r>
          </a:p>
        </p:txBody>
      </p:sp>
      <p:sp>
        <p:nvSpPr>
          <p:cNvPr id="6" name="Rectangle 5"/>
          <p:cNvSpPr/>
          <p:nvPr/>
        </p:nvSpPr>
        <p:spPr>
          <a:xfrm>
            <a:off x="9296400" y="12192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10" name="Picture Placeholder 9">
            <a:extLst>
              <a:ext uri="{FF2B5EF4-FFF2-40B4-BE49-F238E27FC236}">
                <a16:creationId xmlns:a16="http://schemas.microsoft.com/office/drawing/2014/main" id="{28A66007-0A8F-444B-9145-F2E53E120815}"/>
              </a:ext>
            </a:extLst>
          </p:cNvPr>
          <p:cNvPicPr>
            <a:picLocks noGrp="1" noChangeAspect="1"/>
          </p:cNvPicPr>
          <p:nvPr>
            <p:ph type="pic" sz="quarter" idx="46"/>
          </p:nvPr>
        </p:nvPicPr>
        <p:blipFill>
          <a:blip r:embed="rId6" cstate="print"/>
          <a:stretch>
            <a:fillRect/>
          </a:stretch>
        </p:blipFill>
        <p:spPr>
          <a:xfrm>
            <a:off x="685800" y="266944"/>
            <a:ext cx="1600200" cy="169370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290</TotalTime>
  <Words>352</Words>
  <Application>Microsoft Office PowerPoint</Application>
  <PresentationFormat>Widescreen</PresentationFormat>
  <Paragraphs>55</Paragraphs>
  <Slides>1</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10" baseType="lpstr">
      <vt:lpstr>-apple-system</vt:lpstr>
      <vt:lpstr>Arial</vt:lpstr>
      <vt:lpstr>Times New Roman</vt:lpstr>
      <vt:lpstr>Verdana</vt:lpstr>
      <vt:lpstr>Verdana (Headings)</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M S, Vinutha</cp:lastModifiedBy>
  <cp:revision>130</cp:revision>
  <dcterms:created xsi:type="dcterms:W3CDTF">2020-09-22T06:24:00Z</dcterms:created>
  <dcterms:modified xsi:type="dcterms:W3CDTF">2022-11-04T10:02:46Z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