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Vin\Top%20Mentor\1\Survey%20of%20eating%20habits%20during%20Covid%2019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Vin\Top%20Mentor\1\Survey%20of%20eating%20habits%20during%20Covid%2019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Vin\Top%20Mentor\1\Survey%20of%20eating%20habits%20during%20Covid%2019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Vin\Top%20Mentor\1\Survey%20of%20eating%20habits%20during%20Covid%2019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Vin\Top%20Mentor\1\Survey%20of%20eating%20habits%20during%20Covid%20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[Survey of eating habits during Covid 19.xlsx]Sheet1!Which age group of people liked to fill the survey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 sz="1600"/>
              <a:t>Age</a:t>
            </a:r>
            <a:r>
              <a:rPr lang="en-US" sz="1600" baseline="0"/>
              <a:t> and Gender groupwise analysis</a:t>
            </a:r>
            <a:endParaRPr lang="en-US" sz="1600"/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cat>
            <c:multiLvlStrRef>
              <c:f>Sheet1!$A$4:$A$13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&gt;50</c:v>
                  </c:pt>
                  <c:pt idx="2">
                    <c:v>15-30</c:v>
                  </c:pt>
                  <c:pt idx="4">
                    <c:v>31-50</c:v>
                  </c:pt>
                </c:lvl>
              </c:multiLvlStrCache>
            </c:multiLvlStrRef>
          </c:cat>
          <c:val>
            <c:numRef>
              <c:f>Sheet1!$B$4:$B$13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dLbls>
          <c:showVal val="1"/>
        </c:dLbls>
        <c:axId val="81847424"/>
        <c:axId val="81848960"/>
      </c:barChart>
      <c:catAx>
        <c:axId val="81847424"/>
        <c:scaling>
          <c:orientation val="minMax"/>
        </c:scaling>
        <c:axPos val="b"/>
        <c:tickLblPos val="nextTo"/>
        <c:crossAx val="81848960"/>
        <c:crosses val="autoZero"/>
        <c:auto val="1"/>
        <c:lblAlgn val="ctr"/>
        <c:lblOffset val="100"/>
      </c:catAx>
      <c:valAx>
        <c:axId val="81848960"/>
        <c:scaling>
          <c:orientation val="minMax"/>
        </c:scaling>
        <c:axPos val="l"/>
        <c:numFmt formatCode="General" sourceLinked="1"/>
        <c:tickLblPos val="nextTo"/>
        <c:crossAx val="818474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4"/>
  <c:pivotSource>
    <c:name>[Survey of eating habits during Covid 19.xlsx]Sheet1!PivotTable2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Genderwise analysis</a:t>
            </a:r>
          </a:p>
        </c:rich>
      </c:tx>
      <c:layout/>
    </c:title>
    <c:pivotFmts>
      <c:pivotFmt>
        <c:idx val="0"/>
        <c:dLbl>
          <c:idx val="0"/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Sheet1!$B$21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  <c:showLeaderLines val="1"/>
          </c:dLbls>
          <c:cat>
            <c:strRef>
              <c:f>Sheet1!$A$22:$A$24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Sheet1!$B$22:$B$24</c:f>
              <c:numCache>
                <c:formatCode>General</c:formatCode>
                <c:ptCount val="2"/>
                <c:pt idx="0">
                  <c:v>10</c:v>
                </c:pt>
                <c:pt idx="1">
                  <c:v>11</c:v>
                </c:pt>
              </c:numCache>
            </c:numRef>
          </c:val>
        </c:ser>
        <c:dLbls>
          <c:showVal val="1"/>
        </c:dLbls>
        <c:firstSliceAng val="0"/>
        <c:holeSize val="50"/>
      </c:doughnut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[Survey of eating habits during Covid 19.xlsx]Sheet1!PivotTable6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IN" sz="1200"/>
              <a:t>Type of food choosen as main meal </a:t>
            </a:r>
          </a:p>
        </c:rich>
      </c:tx>
      <c:layout/>
    </c:title>
    <c:pivotFmts>
      <c:pivotFmt>
        <c:idx val="0"/>
        <c:dLbl>
          <c:idx val="0"/>
          <c:dLblPos val="ctr"/>
          <c:showVal val="1"/>
        </c:dLbl>
      </c:pivotFmt>
      <c:pivotFmt>
        <c:idx val="1"/>
        <c:dLbl>
          <c:idx val="0"/>
          <c:dLblPos val="ctr"/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Val val="1"/>
        </c:dLbl>
      </c:pivotFmt>
    </c:pivotFmts>
    <c:plotArea>
      <c:layout/>
      <c:barChart>
        <c:barDir val="col"/>
        <c:grouping val="percentStacked"/>
        <c:ser>
          <c:idx val="0"/>
          <c:order val="0"/>
          <c:tx>
            <c:strRef>
              <c:f>Sheet1!$L$3:$L$4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Sheet1!$K$5:$K$9</c:f>
              <c:strCache>
                <c:ptCount val="4"/>
                <c:pt idx="0">
                  <c:v>Animal-based foods (red meat, chicken, eggs etc.)</c:v>
                </c:pt>
                <c:pt idx="1">
                  <c:v>Consuming legumes, pulses &amp; nuts</c:v>
                </c:pt>
                <c:pt idx="2">
                  <c:v>Cooking vegetable dishes</c:v>
                </c:pt>
                <c:pt idx="3">
                  <c:v>Pre-cooked ready-to-eat foods</c:v>
                </c:pt>
              </c:strCache>
            </c:strRef>
          </c:cat>
          <c:val>
            <c:numRef>
              <c:f>Sheet1!$L$5:$L$9</c:f>
              <c:numCache>
                <c:formatCode>General</c:formatCode>
                <c:ptCount val="4"/>
                <c:pt idx="1">
                  <c:v>1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Sheet1!$M$3:$M$4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Sheet1!$K$5:$K$9</c:f>
              <c:strCache>
                <c:ptCount val="4"/>
                <c:pt idx="0">
                  <c:v>Animal-based foods (red meat, chicken, eggs etc.)</c:v>
                </c:pt>
                <c:pt idx="1">
                  <c:v>Consuming legumes, pulses &amp; nuts</c:v>
                </c:pt>
                <c:pt idx="2">
                  <c:v>Cooking vegetable dishes</c:v>
                </c:pt>
                <c:pt idx="3">
                  <c:v>Pre-cooked ready-to-eat foods</c:v>
                </c:pt>
              </c:strCache>
            </c:strRef>
          </c:cat>
          <c:val>
            <c:numRef>
              <c:f>Sheet1!$M$5:$M$9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Val val="1"/>
        </c:dLbls>
        <c:overlap val="100"/>
        <c:axId val="119968128"/>
        <c:axId val="119969664"/>
      </c:barChart>
      <c:catAx>
        <c:axId val="119968128"/>
        <c:scaling>
          <c:orientation val="minMax"/>
        </c:scaling>
        <c:axPos val="b"/>
        <c:tickLblPos val="nextTo"/>
        <c:crossAx val="119969664"/>
        <c:crosses val="autoZero"/>
        <c:auto val="1"/>
        <c:lblAlgn val="ctr"/>
        <c:lblOffset val="100"/>
      </c:catAx>
      <c:valAx>
        <c:axId val="119969664"/>
        <c:scaling>
          <c:orientation val="minMax"/>
        </c:scaling>
        <c:axPos val="l"/>
        <c:numFmt formatCode="General" sourceLinked="0"/>
        <c:tickLblPos val="nextTo"/>
        <c:crossAx val="119968128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[Survey of eating habits during Covid 19.xlsx]Sheet1!PivotTable7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IN" sz="1200"/>
              <a:t>Morning</a:t>
            </a:r>
            <a:r>
              <a:rPr lang="en-IN" sz="1200" baseline="0"/>
              <a:t> d</a:t>
            </a:r>
            <a:r>
              <a:rPr lang="en-IN" sz="1200"/>
              <a:t>rink mostly preferred </a:t>
            </a:r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Val val="1"/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Val val="1"/>
        </c:dLbl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Val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Val val="1"/>
        </c:dLbl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Sheet1!$L$21:$L$22</c:f>
              <c:strCache>
                <c:ptCount val="1"/>
                <c:pt idx="0">
                  <c:v>Black Coffee</c:v>
                </c:pt>
              </c:strCache>
            </c:strRef>
          </c:tx>
          <c:dLbls>
            <c:delete val="1"/>
          </c:dLbls>
          <c:cat>
            <c:strRef>
              <c:f>Sheet1!$K$23:$K$25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Sheet1!$L$23:$L$25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Sheet1!$M$21:$M$22</c:f>
              <c:strCache>
                <c:ptCount val="1"/>
                <c:pt idx="0">
                  <c:v>Lemon Tea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ctr"/>
            <c:showVal val="1"/>
          </c:dLbls>
          <c:cat>
            <c:strRef>
              <c:f>Sheet1!$K$23:$K$25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Sheet1!$M$23:$M$25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Sheet1!$N$21:$N$22</c:f>
              <c:strCache>
                <c:ptCount val="1"/>
                <c:pt idx="0">
                  <c:v>Tulsi/Ginger/Pepper juice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ctr"/>
            <c:showVal val="1"/>
          </c:dLbls>
          <c:cat>
            <c:strRef>
              <c:f>Sheet1!$K$23:$K$25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Sheet1!$N$23:$N$25</c:f>
              <c:numCache>
                <c:formatCode>General</c:formatCode>
                <c:ptCount val="2"/>
                <c:pt idx="0">
                  <c:v>7</c:v>
                </c:pt>
                <c:pt idx="1">
                  <c:v>6</c:v>
                </c:pt>
              </c:numCache>
            </c:numRef>
          </c:val>
        </c:ser>
        <c:dLbls>
          <c:showVal val="1"/>
        </c:dLbls>
        <c:axId val="121859072"/>
        <c:axId val="121881344"/>
      </c:barChart>
      <c:catAx>
        <c:axId val="121859072"/>
        <c:scaling>
          <c:orientation val="minMax"/>
        </c:scaling>
        <c:axPos val="l"/>
        <c:tickLblPos val="nextTo"/>
        <c:crossAx val="121881344"/>
        <c:crosses val="autoZero"/>
        <c:auto val="1"/>
        <c:lblAlgn val="ctr"/>
        <c:lblOffset val="100"/>
      </c:catAx>
      <c:valAx>
        <c:axId val="121881344"/>
        <c:scaling>
          <c:orientation val="minMax"/>
        </c:scaling>
        <c:axPos val="b"/>
        <c:numFmt formatCode="General" sourceLinked="1"/>
        <c:tickLblPos val="nextTo"/>
        <c:crossAx val="1218590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[Survey of eating habits during Covid 19.xlsx]Sheet1!PivotTable8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en-IN" sz="1200"/>
              <a:t>Gender</a:t>
            </a:r>
            <a:r>
              <a:rPr lang="en-IN" sz="1200" baseline="0"/>
              <a:t> wise m</a:t>
            </a:r>
            <a:r>
              <a:rPr lang="en-IN" sz="1200"/>
              <a:t>ost used</a:t>
            </a:r>
            <a:r>
              <a:rPr lang="en-IN" sz="1200" baseline="0"/>
              <a:t> product and purchased mode</a:t>
            </a:r>
            <a:endParaRPr lang="en-IN" sz="1200"/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0185817779201581"/>
          <c:y val="0.13912040682414697"/>
          <c:w val="0.69429462644792561"/>
          <c:h val="0.6188116797900266"/>
        </c:manualLayout>
      </c:layout>
      <c:barChart>
        <c:barDir val="col"/>
        <c:grouping val="clustered"/>
        <c:ser>
          <c:idx val="0"/>
          <c:order val="0"/>
          <c:tx>
            <c:strRef>
              <c:f>Sheet1!$W$5:$W$6</c:f>
              <c:strCache>
                <c:ptCount val="1"/>
                <c:pt idx="0">
                  <c:v>Female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multiLvlStrRef>
              <c:f>Sheet1!$V$7:$V$16</c:f>
              <c:multiLvlStrCache>
                <c:ptCount val="6"/>
                <c:lvl>
                  <c:pt idx="0">
                    <c:v>Fruits &amp; Vegetables</c:v>
                  </c:pt>
                  <c:pt idx="1">
                    <c:v>Pulses &amp; Nuts</c:v>
                  </c:pt>
                  <c:pt idx="2">
                    <c:v>Eggs</c:v>
                  </c:pt>
                  <c:pt idx="3">
                    <c:v>Fruits &amp; Vegetables</c:v>
                  </c:pt>
                  <c:pt idx="4">
                    <c:v>Pulses &amp; Nuts</c:v>
                  </c:pt>
                  <c:pt idx="5">
                    <c:v>Fruits &amp; Vegetables</c:v>
                  </c:pt>
                </c:lvl>
                <c:lvl>
                  <c:pt idx="0">
                    <c:v>Online</c:v>
                  </c:pt>
                  <c:pt idx="2">
                    <c:v>Small shop</c:v>
                  </c:pt>
                  <c:pt idx="5">
                    <c:v>Supermarkets</c:v>
                  </c:pt>
                </c:lvl>
              </c:multiLvlStrCache>
            </c:multiLvlStrRef>
          </c:cat>
          <c:val>
            <c:numRef>
              <c:f>Sheet1!$W$7:$W$16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5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Sheet1!$X$5:$X$6</c:f>
              <c:strCache>
                <c:ptCount val="1"/>
                <c:pt idx="0">
                  <c:v>Male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multiLvlStrRef>
              <c:f>Sheet1!$V$7:$V$16</c:f>
              <c:multiLvlStrCache>
                <c:ptCount val="6"/>
                <c:lvl>
                  <c:pt idx="0">
                    <c:v>Fruits &amp; Vegetables</c:v>
                  </c:pt>
                  <c:pt idx="1">
                    <c:v>Pulses &amp; Nuts</c:v>
                  </c:pt>
                  <c:pt idx="2">
                    <c:v>Eggs</c:v>
                  </c:pt>
                  <c:pt idx="3">
                    <c:v>Fruits &amp; Vegetables</c:v>
                  </c:pt>
                  <c:pt idx="4">
                    <c:v>Pulses &amp; Nuts</c:v>
                  </c:pt>
                  <c:pt idx="5">
                    <c:v>Fruits &amp; Vegetables</c:v>
                  </c:pt>
                </c:lvl>
                <c:lvl>
                  <c:pt idx="0">
                    <c:v>Online</c:v>
                  </c:pt>
                  <c:pt idx="2">
                    <c:v>Small shop</c:v>
                  </c:pt>
                  <c:pt idx="5">
                    <c:v>Supermarkets</c:v>
                  </c:pt>
                </c:lvl>
              </c:multiLvlStrCache>
            </c:multiLvlStrRef>
          </c:cat>
          <c:val>
            <c:numRef>
              <c:f>Sheet1!$X$7:$X$16</c:f>
              <c:numCache>
                <c:formatCode>General</c:formatCode>
                <c:ptCount val="6"/>
                <c:pt idx="2">
                  <c:v>1</c:v>
                </c:pt>
                <c:pt idx="3">
                  <c:v>7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</c:ser>
        <c:axId val="121926400"/>
        <c:axId val="121927936"/>
      </c:barChart>
      <c:catAx>
        <c:axId val="121926400"/>
        <c:scaling>
          <c:orientation val="minMax"/>
        </c:scaling>
        <c:axPos val="b"/>
        <c:tickLblPos val="nextTo"/>
        <c:crossAx val="121927936"/>
        <c:crosses val="autoZero"/>
        <c:auto val="1"/>
        <c:lblAlgn val="ctr"/>
        <c:lblOffset val="100"/>
      </c:catAx>
      <c:valAx>
        <c:axId val="121927936"/>
        <c:scaling>
          <c:orientation val="minMax"/>
        </c:scaling>
        <c:axPos val="l"/>
        <c:numFmt formatCode="General" sourceLinked="0"/>
        <c:tickLblPos val="nextTo"/>
        <c:crossAx val="1219264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F019-5BF3-4FB9-84F4-F59F76D7699B}" type="datetimeFigureOut">
              <a:rPr lang="en-IN" smtClean="0"/>
              <a:pPr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F2DB-9A19-4647-A616-98A8D103B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F019-5BF3-4FB9-84F4-F59F76D7699B}" type="datetimeFigureOut">
              <a:rPr lang="en-IN" smtClean="0"/>
              <a:pPr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F2DB-9A19-4647-A616-98A8D103B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F019-5BF3-4FB9-84F4-F59F76D7699B}" type="datetimeFigureOut">
              <a:rPr lang="en-IN" smtClean="0"/>
              <a:pPr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F2DB-9A19-4647-A616-98A8D103B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F019-5BF3-4FB9-84F4-F59F76D7699B}" type="datetimeFigureOut">
              <a:rPr lang="en-IN" smtClean="0"/>
              <a:pPr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F2DB-9A19-4647-A616-98A8D103B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F019-5BF3-4FB9-84F4-F59F76D7699B}" type="datetimeFigureOut">
              <a:rPr lang="en-IN" smtClean="0"/>
              <a:pPr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F2DB-9A19-4647-A616-98A8D103B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F019-5BF3-4FB9-84F4-F59F76D7699B}" type="datetimeFigureOut">
              <a:rPr lang="en-IN" smtClean="0"/>
              <a:pPr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F2DB-9A19-4647-A616-98A8D103B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F019-5BF3-4FB9-84F4-F59F76D7699B}" type="datetimeFigureOut">
              <a:rPr lang="en-IN" smtClean="0"/>
              <a:pPr/>
              <a:t>26-07-2021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F2DB-9A19-4647-A616-98A8D103B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F019-5BF3-4FB9-84F4-F59F76D7699B}" type="datetimeFigureOut">
              <a:rPr lang="en-IN" smtClean="0"/>
              <a:pPr/>
              <a:t>26-07-2021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F2DB-9A19-4647-A616-98A8D103B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F019-5BF3-4FB9-84F4-F59F76D7699B}" type="datetimeFigureOut">
              <a:rPr lang="en-IN" smtClean="0"/>
              <a:pPr/>
              <a:t>26-07-2021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F2DB-9A19-4647-A616-98A8D103B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F019-5BF3-4FB9-84F4-F59F76D7699B}" type="datetimeFigureOut">
              <a:rPr lang="en-IN" smtClean="0"/>
              <a:pPr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F2DB-9A19-4647-A616-98A8D103B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F019-5BF3-4FB9-84F4-F59F76D7699B}" type="datetimeFigureOut">
              <a:rPr lang="en-IN" smtClean="0"/>
              <a:pPr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F2DB-9A19-4647-A616-98A8D103B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0F019-5BF3-4FB9-84F4-F59F76D7699B}" type="datetimeFigureOut">
              <a:rPr lang="en-IN" smtClean="0"/>
              <a:pPr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EF2DB-9A19-4647-A616-98A8D103BA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Assignment 1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9647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dirty="0" smtClean="0">
                <a:solidFill>
                  <a:srgbClr val="C00000"/>
                </a:solidFill>
              </a:rPr>
              <a:t>Survey of eating habits during </a:t>
            </a:r>
            <a:r>
              <a:rPr lang="en-IN" sz="3600" b="1" dirty="0" err="1" smtClean="0">
                <a:solidFill>
                  <a:srgbClr val="C00000"/>
                </a:solidFill>
              </a:rPr>
              <a:t>Covid</a:t>
            </a:r>
            <a:r>
              <a:rPr lang="en-IN" sz="3600" b="1" dirty="0" smtClean="0">
                <a:solidFill>
                  <a:srgbClr val="C00000"/>
                </a:solidFill>
              </a:rPr>
              <a:t> 19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survey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includes 22 questions in total where 21 people are volunteered to contribute to the study and assessment of eating habits during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19 pandemic 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following analysis is done based on the responses given by them.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Age group people who filled the survey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370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5661248"/>
            <a:ext cx="600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Mostly age group between 15-30 have filled the survey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Gender wise Analysis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Approximately the same number of male and female candidates filled the survey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755576" y="1340768"/>
          <a:ext cx="691276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Genderwise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type of food chosen as main meal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Females mostly preferred eating cooked vegetable dishes and males are likely to take both vegetable dishes and animal based foods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827584" y="1484784"/>
          <a:ext cx="7488832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pPr algn="l"/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Mostly preferred morning drink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4649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Maximum are preferred to take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ayurvedic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drink in the morning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827584" y="1412776"/>
          <a:ext cx="71287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most used food product and mode used for purchasing 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301208"/>
            <a:ext cx="8229600" cy="10367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Females mostly purchased fruits &amp; vegetables from small shops whereas males also 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purchased fruits &amp; vegetables but they preferred to purchase from both small shops &amp; 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supermarkets.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683568" y="1484784"/>
          <a:ext cx="7704856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Assignment 1</vt:lpstr>
      <vt:lpstr>Slide 2</vt:lpstr>
      <vt:lpstr>Age group people who filled the survey</vt:lpstr>
      <vt:lpstr>Gender wise Analysis</vt:lpstr>
      <vt:lpstr>Genderwise type of food chosen as main meal</vt:lpstr>
      <vt:lpstr>Mostly preferred morning drink</vt:lpstr>
      <vt:lpstr>The most used food product and mode used for purchasing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</cp:revision>
  <dcterms:created xsi:type="dcterms:W3CDTF">2021-07-26T06:59:16Z</dcterms:created>
  <dcterms:modified xsi:type="dcterms:W3CDTF">2021-07-26T15:58:48Z</dcterms:modified>
</cp:coreProperties>
</file>