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C683B5-F111-4B8E-8237-48322797763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5904732-5374-489D-9A4E-D12EE5ABAEFB}" type="datetimeFigureOut">
              <a:rPr lang="en-IN" smtClean="0"/>
              <a:t>07-10-2023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browser" TargetMode="External"/><Relationship Id="rId7" Type="http://schemas.openxmlformats.org/officeDocument/2006/relationships/hyperlink" Target="https://en.wikipedia.org/wiki/JavaScript" TargetMode="External"/><Relationship Id="rId2" Type="http://schemas.openxmlformats.org/officeDocument/2006/relationships/hyperlink" Target="https://en.wikipedia.org/wiki/Markup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cripting_language" TargetMode="External"/><Relationship Id="rId5" Type="http://schemas.openxmlformats.org/officeDocument/2006/relationships/hyperlink" Target="https://en.wikipedia.org/wiki/Cascading_Style_Sheets" TargetMode="External"/><Relationship Id="rId4" Type="http://schemas.openxmlformats.org/officeDocument/2006/relationships/hyperlink" Target="https://en.wikipedia.org/wiki/Web_conten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yperlink" TargetMode="External"/><Relationship Id="rId3" Type="http://schemas.openxmlformats.org/officeDocument/2006/relationships/hyperlink" Target="https://en.wikipedia.org/wiki/HTML_element" TargetMode="External"/><Relationship Id="rId7" Type="http://schemas.openxmlformats.org/officeDocument/2006/relationships/hyperlink" Target="https://en.wikipedia.org/wiki/Semant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ructured_document" TargetMode="External"/><Relationship Id="rId5" Type="http://schemas.openxmlformats.org/officeDocument/2006/relationships/hyperlink" Target="https://en.wikipedia.org/wiki/Fieldset" TargetMode="External"/><Relationship Id="rId4" Type="http://schemas.openxmlformats.org/officeDocument/2006/relationships/hyperlink" Target="https://en.wikipedia.org/wiki/HTML_element#Images_and_objects" TargetMode="External"/><Relationship Id="rId9" Type="http://schemas.openxmlformats.org/officeDocument/2006/relationships/hyperlink" Target="https://en.wikipedia.org/wiki/Bracket#Angle_bracke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VG" TargetMode="External"/><Relationship Id="rId13" Type="http://schemas.openxmlformats.org/officeDocument/2006/relationships/hyperlink" Target="https://en.wikipedia.org/wiki/JavaScript" TargetMode="External"/><Relationship Id="rId18" Type="http://schemas.openxmlformats.org/officeDocument/2006/relationships/hyperlink" Target="https://en.wikipedia.org/wiki/Typeface" TargetMode="External"/><Relationship Id="rId3" Type="http://schemas.openxmlformats.org/officeDocument/2006/relationships/hyperlink" Target="https://en.wikipedia.org/wiki/Style_sheet_language" TargetMode="External"/><Relationship Id="rId21" Type="http://schemas.openxmlformats.org/officeDocument/2006/relationships/hyperlink" Target="https://en.wikipedia.org/wiki/Web_page" TargetMode="External"/><Relationship Id="rId7" Type="http://schemas.openxmlformats.org/officeDocument/2006/relationships/hyperlink" Target="https://en.wikipedia.org/wiki/XML" TargetMode="External"/><Relationship Id="rId12" Type="http://schemas.openxmlformats.org/officeDocument/2006/relationships/hyperlink" Target="https://en.wikipedia.org/wiki/World_Wide_Web" TargetMode="External"/><Relationship Id="rId17" Type="http://schemas.openxmlformats.org/officeDocument/2006/relationships/hyperlink" Target="https://en.wikipedia.org/wiki/Color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en.wikipedia.org/wiki/Page_layout" TargetMode="External"/><Relationship Id="rId20" Type="http://schemas.openxmlformats.org/officeDocument/2006/relationships/hyperlink" Target="https://en.wikipedia.org/wiki/Accessibi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11" Type="http://schemas.openxmlformats.org/officeDocument/2006/relationships/hyperlink" Target="https://en.wikipedia.org/wiki/CSS#cite_note-1" TargetMode="External"/><Relationship Id="rId5" Type="http://schemas.openxmlformats.org/officeDocument/2006/relationships/hyperlink" Target="https://en.wikipedia.org/wiki/Markup_language" TargetMode="External"/><Relationship Id="rId15" Type="http://schemas.openxmlformats.org/officeDocument/2006/relationships/hyperlink" Target="https://en.wikipedia.org/wiki/Separation_of_content_and_presentation" TargetMode="External"/><Relationship Id="rId10" Type="http://schemas.openxmlformats.org/officeDocument/2006/relationships/hyperlink" Target="https://en.wikipedia.org/wiki/XHTML" TargetMode="External"/><Relationship Id="rId19" Type="http://schemas.openxmlformats.org/officeDocument/2006/relationships/hyperlink" Target="https://en.wikipedia.org/wiki/CSS#cite_note-3" TargetMode="External"/><Relationship Id="rId4" Type="http://schemas.openxmlformats.org/officeDocument/2006/relationships/hyperlink" Target="https://en.wikipedia.org/wiki/Presentation_semantics" TargetMode="External"/><Relationship Id="rId9" Type="http://schemas.openxmlformats.org/officeDocument/2006/relationships/hyperlink" Target="https://en.wikipedia.org/wiki/MathML" TargetMode="External"/><Relationship Id="rId14" Type="http://schemas.openxmlformats.org/officeDocument/2006/relationships/hyperlink" Target="https://en.wikipedia.org/wiki/CSS#cite_note-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" TargetMode="External"/><Relationship Id="rId2" Type="http://schemas.openxmlformats.org/officeDocument/2006/relationships/hyperlink" Target="https://developer.mozilla.org/en-US/docs/Learn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gramming_paradigm" TargetMode="External"/><Relationship Id="rId13" Type="http://schemas.openxmlformats.org/officeDocument/2006/relationships/hyperlink" Target="https://en.wikipedia.org/wiki/Standard_library" TargetMode="External"/><Relationship Id="rId3" Type="http://schemas.openxmlformats.org/officeDocument/2006/relationships/hyperlink" Target="https://en.wikipedia.org/wiki/General-purpose_programming_language" TargetMode="External"/><Relationship Id="rId7" Type="http://schemas.openxmlformats.org/officeDocument/2006/relationships/hyperlink" Target="https://en.wikipedia.org/wiki/Garbage_collection_(computer_science)" TargetMode="External"/><Relationship Id="rId12" Type="http://schemas.openxmlformats.org/officeDocument/2006/relationships/hyperlink" Target="https://en.wikipedia.org/wiki/Functional_programming" TargetMode="External"/><Relationship Id="rId2" Type="http://schemas.openxmlformats.org/officeDocument/2006/relationships/hyperlink" Target="https://en.wikipedia.org/wiki/High-level_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ype_system#DYNAMIC" TargetMode="External"/><Relationship Id="rId11" Type="http://schemas.openxmlformats.org/officeDocument/2006/relationships/hyperlink" Target="https://en.wikipedia.org/wiki/Object-oriented_programming" TargetMode="External"/><Relationship Id="rId5" Type="http://schemas.openxmlformats.org/officeDocument/2006/relationships/hyperlink" Target="https://en.wikipedia.org/wiki/Off-side_rule" TargetMode="External"/><Relationship Id="rId10" Type="http://schemas.openxmlformats.org/officeDocument/2006/relationships/hyperlink" Target="https://en.wikipedia.org/wiki/Procedural_programming" TargetMode="External"/><Relationship Id="rId4" Type="http://schemas.openxmlformats.org/officeDocument/2006/relationships/hyperlink" Target="https://en.wikipedia.org/wiki/Code_readability" TargetMode="External"/><Relationship Id="rId9" Type="http://schemas.openxmlformats.org/officeDocument/2006/relationships/hyperlink" Target="https://en.wikipedia.org/wiki/Structured_programming" TargetMode="External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com/website/back-end-developer?hubs_content=blog.hubspot.com/website/python-backend&amp;hubs_content-cta=back-end%20developme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543800" cy="2593975"/>
          </a:xfrm>
        </p:spPr>
        <p:txBody>
          <a:bodyPr/>
          <a:lstStyle/>
          <a:p>
            <a:r>
              <a:rPr lang="en-IN" dirty="0" smtClean="0"/>
              <a:t>Introduction to Web Development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112" y="4725144"/>
            <a:ext cx="3096344" cy="913656"/>
          </a:xfrm>
        </p:spPr>
        <p:txBody>
          <a:bodyPr>
            <a:normAutofit/>
          </a:bodyPr>
          <a:lstStyle/>
          <a:p>
            <a:r>
              <a:rPr lang="en-IN" dirty="0" smtClean="0"/>
              <a:t>By: </a:t>
            </a:r>
            <a:r>
              <a:rPr lang="en-IN" dirty="0" err="1" smtClean="0"/>
              <a:t>Vinutha</a:t>
            </a:r>
            <a:r>
              <a:rPr lang="en-IN" dirty="0" smtClean="0"/>
              <a:t> B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85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Key Technologies and Languages: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348880"/>
            <a:ext cx="7321624" cy="4051920"/>
          </a:xfrm>
        </p:spPr>
        <p:txBody>
          <a:bodyPr/>
          <a:lstStyle/>
          <a:p>
            <a:r>
              <a:rPr lang="en-GB" dirty="0"/>
              <a:t>The </a:t>
            </a:r>
            <a:r>
              <a:rPr lang="en-GB" dirty="0" err="1"/>
              <a:t>HyperText</a:t>
            </a:r>
            <a:r>
              <a:rPr lang="en-GB" dirty="0"/>
              <a:t> </a:t>
            </a:r>
            <a:r>
              <a:rPr lang="en-GB" dirty="0" err="1"/>
              <a:t>Markup</a:t>
            </a:r>
            <a:r>
              <a:rPr lang="en-GB" dirty="0"/>
              <a:t> Language or HTML is the standard </a:t>
            </a:r>
            <a:r>
              <a:rPr lang="en-GB" dirty="0" err="1">
                <a:hlinkClick r:id="rId2" tooltip="Markup language"/>
              </a:rPr>
              <a:t>markup</a:t>
            </a:r>
            <a:r>
              <a:rPr lang="en-GB" dirty="0">
                <a:hlinkClick r:id="rId2" tooltip="Markup language"/>
              </a:rPr>
              <a:t> language</a:t>
            </a:r>
            <a:r>
              <a:rPr lang="en-GB" dirty="0"/>
              <a:t> for documents designed to be displayed in a </a:t>
            </a:r>
            <a:r>
              <a:rPr lang="en-GB" dirty="0">
                <a:hlinkClick r:id="rId3" tooltip="Web browser"/>
              </a:rPr>
              <a:t>web browser</a:t>
            </a:r>
            <a:r>
              <a:rPr lang="en-GB" dirty="0"/>
              <a:t>. It defines the meaning and structure of </a:t>
            </a:r>
            <a:r>
              <a:rPr lang="en-GB" dirty="0">
                <a:hlinkClick r:id="rId4" tooltip="Web content"/>
              </a:rPr>
              <a:t>web content</a:t>
            </a:r>
            <a:r>
              <a:rPr lang="en-GB" dirty="0"/>
              <a:t>. It is often assisted by technologies such as </a:t>
            </a:r>
            <a:r>
              <a:rPr lang="en-GB" dirty="0">
                <a:hlinkClick r:id="rId5" tooltip="Cascading Style Sheets"/>
              </a:rPr>
              <a:t>Cascading Style Sheets</a:t>
            </a:r>
            <a:r>
              <a:rPr lang="en-GB" dirty="0"/>
              <a:t> (CSS) and </a:t>
            </a:r>
            <a:r>
              <a:rPr lang="en-GB" dirty="0">
                <a:hlinkClick r:id="rId6" tooltip="Scripting language"/>
              </a:rPr>
              <a:t>scripting languages</a:t>
            </a:r>
            <a:r>
              <a:rPr lang="en-GB" dirty="0"/>
              <a:t> such as </a:t>
            </a:r>
            <a:r>
              <a:rPr lang="en-GB" dirty="0">
                <a:hlinkClick r:id="rId7" tooltip="JavaScript"/>
              </a:rPr>
              <a:t>JavaScript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24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HTML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16832"/>
            <a:ext cx="2448272" cy="2448272"/>
          </a:xfrm>
        </p:spPr>
      </p:pic>
      <p:sp>
        <p:nvSpPr>
          <p:cNvPr id="5" name="TextBox 4"/>
          <p:cNvSpPr txBox="1"/>
          <p:nvPr/>
        </p:nvSpPr>
        <p:spPr>
          <a:xfrm>
            <a:off x="539552" y="1628800"/>
            <a:ext cx="54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 tooltip="HTML element"/>
              </a:rPr>
              <a:t>HTML elements</a:t>
            </a:r>
            <a:r>
              <a:rPr lang="en-GB" dirty="0"/>
              <a:t> are the building blocks of HTML pages. With HTML constructs, </a:t>
            </a:r>
            <a:r>
              <a:rPr lang="en-GB" dirty="0">
                <a:hlinkClick r:id="rId4" tooltip="HTML element"/>
              </a:rPr>
              <a:t>images</a:t>
            </a:r>
            <a:r>
              <a:rPr lang="en-GB" dirty="0"/>
              <a:t> and other objects such as </a:t>
            </a:r>
            <a:r>
              <a:rPr lang="en-GB" dirty="0">
                <a:hlinkClick r:id="rId5" tooltip="Fieldset"/>
              </a:rPr>
              <a:t>interactive forms</a:t>
            </a:r>
            <a:r>
              <a:rPr lang="en-GB" dirty="0"/>
              <a:t> may be embedded into the rendered page. HTML provides a means to create </a:t>
            </a:r>
            <a:r>
              <a:rPr lang="en-GB" dirty="0">
                <a:hlinkClick r:id="rId6" tooltip="Structured document"/>
              </a:rPr>
              <a:t>structured documents</a:t>
            </a:r>
            <a:r>
              <a:rPr lang="en-GB" dirty="0"/>
              <a:t> by denoting structural </a:t>
            </a:r>
            <a:r>
              <a:rPr lang="en-GB" dirty="0">
                <a:hlinkClick r:id="rId7" tooltip="Semantics"/>
              </a:rPr>
              <a:t>semantics</a:t>
            </a:r>
            <a:r>
              <a:rPr lang="en-GB" dirty="0"/>
              <a:t> for text such as headings, paragraphs, lists, </a:t>
            </a:r>
            <a:r>
              <a:rPr lang="en-GB" dirty="0">
                <a:hlinkClick r:id="rId8" tooltip="Hyperlink"/>
              </a:rPr>
              <a:t>links</a:t>
            </a:r>
            <a:r>
              <a:rPr lang="en-GB" dirty="0"/>
              <a:t>, quotes, and other items. HTML elements are delineated by </a:t>
            </a:r>
            <a:r>
              <a:rPr lang="en-GB" i="1" dirty="0"/>
              <a:t>tags</a:t>
            </a:r>
            <a:r>
              <a:rPr lang="en-GB" dirty="0"/>
              <a:t>, written using </a:t>
            </a:r>
            <a:r>
              <a:rPr lang="en-GB" dirty="0">
                <a:hlinkClick r:id="rId9" tooltip="Bracket"/>
              </a:rPr>
              <a:t>angle brackets</a:t>
            </a:r>
            <a:r>
              <a:rPr lang="en-GB" dirty="0"/>
              <a:t>. </a:t>
            </a:r>
            <a:endParaRPr lang="en-GB" dirty="0" smtClean="0"/>
          </a:p>
          <a:p>
            <a:r>
              <a:rPr lang="en-GB" dirty="0"/>
              <a:t>Tags such as </a:t>
            </a:r>
            <a:r>
              <a:rPr lang="en-GB" dirty="0"/>
              <a:t>&lt;</a:t>
            </a:r>
            <a:r>
              <a:rPr lang="en-GB" b="1" dirty="0" err="1"/>
              <a:t>img</a:t>
            </a:r>
            <a:r>
              <a:rPr lang="en-GB" dirty="0"/>
              <a:t>&gt;</a:t>
            </a:r>
            <a:r>
              <a:rPr lang="en-GB" dirty="0"/>
              <a:t> and </a:t>
            </a:r>
            <a:r>
              <a:rPr lang="en-GB" dirty="0"/>
              <a:t>&lt;</a:t>
            </a:r>
            <a:r>
              <a:rPr lang="en-GB" b="1" dirty="0"/>
              <a:t>input</a:t>
            </a:r>
            <a:r>
              <a:rPr lang="en-GB" dirty="0"/>
              <a:t>&gt;</a:t>
            </a:r>
            <a:r>
              <a:rPr lang="en-GB" dirty="0"/>
              <a:t> directly introduce content into the page. Other tags such as </a:t>
            </a:r>
            <a:r>
              <a:rPr lang="en-GB" dirty="0"/>
              <a:t>&lt;</a:t>
            </a:r>
            <a:r>
              <a:rPr lang="en-GB" b="1" dirty="0"/>
              <a:t>p</a:t>
            </a:r>
            <a:r>
              <a:rPr lang="en-GB" dirty="0"/>
              <a:t>&gt;</a:t>
            </a:r>
            <a:r>
              <a:rPr lang="en-GB" dirty="0"/>
              <a:t> and </a:t>
            </a:r>
            <a:r>
              <a:rPr lang="en-GB" dirty="0"/>
              <a:t>&lt;/</a:t>
            </a:r>
            <a:r>
              <a:rPr lang="en-GB" b="1" dirty="0"/>
              <a:t>p</a:t>
            </a:r>
            <a:r>
              <a:rPr lang="en-GB" dirty="0"/>
              <a:t>&gt;</a:t>
            </a:r>
            <a:r>
              <a:rPr lang="en-GB" dirty="0"/>
              <a:t> surround and provide information about document text and may include sub-element tags.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0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Cascading Style Sheet (CSS)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48880"/>
            <a:ext cx="199014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568" y="1502688"/>
            <a:ext cx="45365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Cascading Style Sheets</a:t>
            </a:r>
            <a:r>
              <a:rPr lang="en-GB" dirty="0"/>
              <a:t> (</a:t>
            </a:r>
            <a:r>
              <a:rPr lang="en-GB" b="1" dirty="0"/>
              <a:t>CSS</a:t>
            </a:r>
            <a:r>
              <a:rPr lang="en-GB" dirty="0"/>
              <a:t>) is a </a:t>
            </a:r>
            <a:r>
              <a:rPr lang="en-GB" dirty="0">
                <a:hlinkClick r:id="rId3" tooltip="Style sheet language"/>
              </a:rPr>
              <a:t>style sheet language</a:t>
            </a:r>
            <a:r>
              <a:rPr lang="en-GB" dirty="0"/>
              <a:t> used for describing the </a:t>
            </a:r>
            <a:r>
              <a:rPr lang="en-GB" dirty="0">
                <a:hlinkClick r:id="rId4" tooltip="Presentation semantics"/>
              </a:rPr>
              <a:t>presentation</a:t>
            </a:r>
            <a:r>
              <a:rPr lang="en-GB" dirty="0"/>
              <a:t> of a document written in a </a:t>
            </a:r>
            <a:r>
              <a:rPr lang="en-GB" dirty="0" err="1">
                <a:hlinkClick r:id="rId5" tooltip="Markup language"/>
              </a:rPr>
              <a:t>markup</a:t>
            </a:r>
            <a:r>
              <a:rPr lang="en-GB" dirty="0">
                <a:hlinkClick r:id="rId5" tooltip="Markup language"/>
              </a:rPr>
              <a:t> language</a:t>
            </a:r>
            <a:r>
              <a:rPr lang="en-GB" dirty="0"/>
              <a:t> such as </a:t>
            </a:r>
            <a:r>
              <a:rPr lang="en-GB" dirty="0">
                <a:hlinkClick r:id="rId6" tooltip="HTML"/>
              </a:rPr>
              <a:t>HTML</a:t>
            </a:r>
            <a:r>
              <a:rPr lang="en-GB" dirty="0"/>
              <a:t> or </a:t>
            </a:r>
            <a:r>
              <a:rPr lang="en-GB" dirty="0">
                <a:hlinkClick r:id="rId7" tooltip="XML"/>
              </a:rPr>
              <a:t>XML</a:t>
            </a:r>
            <a:r>
              <a:rPr lang="en-GB" dirty="0"/>
              <a:t> (including XML dialects such as </a:t>
            </a:r>
            <a:r>
              <a:rPr lang="en-GB" dirty="0">
                <a:hlinkClick r:id="rId8" tooltip="SVG"/>
              </a:rPr>
              <a:t>SVG</a:t>
            </a:r>
            <a:r>
              <a:rPr lang="en-GB" dirty="0"/>
              <a:t>, </a:t>
            </a:r>
            <a:r>
              <a:rPr lang="en-GB" dirty="0" err="1">
                <a:hlinkClick r:id="rId9" tooltip="MathML"/>
              </a:rPr>
              <a:t>MathML</a:t>
            </a:r>
            <a:r>
              <a:rPr lang="en-GB" dirty="0"/>
              <a:t> or </a:t>
            </a:r>
            <a:r>
              <a:rPr lang="en-GB" dirty="0">
                <a:hlinkClick r:id="rId10" tooltip="XHTML"/>
              </a:rPr>
              <a:t>XHTML</a:t>
            </a:r>
            <a:r>
              <a:rPr lang="en-GB" dirty="0"/>
              <a:t>).</a:t>
            </a:r>
            <a:r>
              <a:rPr lang="en-GB" baseline="30000" dirty="0">
                <a:hlinkClick r:id="rId11"/>
              </a:rPr>
              <a:t>[1]</a:t>
            </a:r>
            <a:r>
              <a:rPr lang="en-GB" dirty="0"/>
              <a:t> CSS is a cornerstone technology of the </a:t>
            </a:r>
            <a:r>
              <a:rPr lang="en-GB" dirty="0">
                <a:hlinkClick r:id="rId12" tooltip="World Wide Web"/>
              </a:rPr>
              <a:t>World Wide Web</a:t>
            </a:r>
            <a:r>
              <a:rPr lang="en-GB" dirty="0"/>
              <a:t>, alongside HTML and </a:t>
            </a:r>
            <a:r>
              <a:rPr lang="en-GB" dirty="0">
                <a:hlinkClick r:id="rId13" tooltip="JavaScript"/>
              </a:rPr>
              <a:t>JavaScript</a:t>
            </a:r>
            <a:r>
              <a:rPr lang="en-GB" dirty="0"/>
              <a:t>.</a:t>
            </a:r>
            <a:r>
              <a:rPr lang="en-GB" baseline="30000" dirty="0">
                <a:hlinkClick r:id="rId14"/>
              </a:rPr>
              <a:t>[2]</a:t>
            </a:r>
            <a:endParaRPr lang="en-GB" dirty="0"/>
          </a:p>
          <a:p>
            <a:r>
              <a:rPr lang="en-GB" dirty="0"/>
              <a:t>CSS is designed to enable the </a:t>
            </a:r>
            <a:r>
              <a:rPr lang="en-GB" dirty="0">
                <a:hlinkClick r:id="rId15" tooltip="Separation of content and presentation"/>
              </a:rPr>
              <a:t>separation of content and presentation</a:t>
            </a:r>
            <a:r>
              <a:rPr lang="en-GB" dirty="0"/>
              <a:t>, including </a:t>
            </a:r>
            <a:r>
              <a:rPr lang="en-GB" dirty="0">
                <a:hlinkClick r:id="rId16" tooltip="Page layout"/>
              </a:rPr>
              <a:t>layout</a:t>
            </a:r>
            <a:r>
              <a:rPr lang="en-GB" dirty="0"/>
              <a:t>, </a:t>
            </a:r>
            <a:r>
              <a:rPr lang="en-GB" dirty="0" err="1">
                <a:hlinkClick r:id="rId17" tooltip="Color"/>
              </a:rPr>
              <a:t>colors</a:t>
            </a:r>
            <a:r>
              <a:rPr lang="en-GB" dirty="0"/>
              <a:t>, and </a:t>
            </a:r>
            <a:r>
              <a:rPr lang="en-GB" dirty="0">
                <a:hlinkClick r:id="rId18" tooltip="Typeface"/>
              </a:rPr>
              <a:t>fonts</a:t>
            </a:r>
            <a:r>
              <a:rPr lang="en-GB" dirty="0"/>
              <a:t>.</a:t>
            </a:r>
            <a:r>
              <a:rPr lang="en-GB" baseline="30000" dirty="0">
                <a:hlinkClick r:id="rId19"/>
              </a:rPr>
              <a:t>[3]</a:t>
            </a:r>
            <a:r>
              <a:rPr lang="en-GB" dirty="0"/>
              <a:t> This separation can improve content </a:t>
            </a:r>
            <a:r>
              <a:rPr lang="en-GB" dirty="0">
                <a:hlinkClick r:id="rId20" tooltip="Accessibility"/>
              </a:rPr>
              <a:t>accessibility</a:t>
            </a:r>
            <a:r>
              <a:rPr lang="en-GB" dirty="0"/>
              <a:t>; provide more flexibility and control in the specification of presentation characteristics; enable multiple </a:t>
            </a:r>
            <a:r>
              <a:rPr lang="en-GB" dirty="0">
                <a:hlinkClick r:id="rId21" tooltip="Web page"/>
              </a:rPr>
              <a:t>web pages</a:t>
            </a:r>
            <a:r>
              <a:rPr lang="en-GB" dirty="0"/>
              <a:t> to share formatting by specifying the relevant CSS in a separate .</a:t>
            </a:r>
            <a:r>
              <a:rPr lang="en-GB" dirty="0" err="1"/>
              <a:t>css</a:t>
            </a:r>
            <a:r>
              <a:rPr lang="en-GB" dirty="0"/>
              <a:t> </a:t>
            </a:r>
            <a:r>
              <a:rPr lang="en-GB" dirty="0" smtClean="0"/>
              <a:t>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46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800600"/>
          </a:xfrm>
        </p:spPr>
        <p:txBody>
          <a:bodyPr>
            <a:normAutofit fontScale="92500"/>
          </a:bodyPr>
          <a:lstStyle/>
          <a:p>
            <a:r>
              <a:rPr lang="en-GB" dirty="0"/>
              <a:t>JavaScript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 — you can bet that JavaScript is probably involved. It is the third layer of the layer cake of standard web technologies, two of which (</a:t>
            </a:r>
            <a:r>
              <a:rPr lang="en-GB" u="sng" dirty="0">
                <a:hlinkClick r:id="rId2"/>
              </a:rPr>
              <a:t>HTML</a:t>
            </a:r>
            <a:r>
              <a:rPr lang="en-GB" dirty="0"/>
              <a:t> and </a:t>
            </a:r>
            <a:r>
              <a:rPr lang="en-GB" u="sng" dirty="0">
                <a:hlinkClick r:id="rId3"/>
              </a:rPr>
              <a:t>CSS</a:t>
            </a:r>
            <a:r>
              <a:rPr lang="en-GB" dirty="0"/>
              <a:t>) we have covered in much more detail in other parts of the Learning Area.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2973685" cy="297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22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620000" cy="1143000"/>
          </a:xfrm>
        </p:spPr>
        <p:txBody>
          <a:bodyPr/>
          <a:lstStyle/>
          <a:p>
            <a:pPr algn="ctr"/>
            <a:r>
              <a:rPr lang="en-IN" dirty="0" smtClean="0"/>
              <a:t>Backend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7620000" cy="4800600"/>
          </a:xfrm>
        </p:spPr>
        <p:txBody>
          <a:bodyPr/>
          <a:lstStyle/>
          <a:p>
            <a:r>
              <a:rPr lang="en-GB" dirty="0" smtClean="0"/>
              <a:t>In </a:t>
            </a:r>
            <a:r>
              <a:rPr lang="en-GB" dirty="0"/>
              <a:t>general, the popular backend languages are Python, Java, JavaScript, Ruby, C#, and PHP. These backend languages are responsible for retrieving data from the stored database when processed through an application.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2952328" cy="203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18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800600"/>
          </a:xfrm>
        </p:spPr>
        <p:txBody>
          <a:bodyPr/>
          <a:lstStyle/>
          <a:p>
            <a:r>
              <a:rPr lang="en-GB" b="1" dirty="0"/>
              <a:t>Python</a:t>
            </a:r>
            <a:r>
              <a:rPr lang="en-GB" dirty="0"/>
              <a:t> is a </a:t>
            </a:r>
            <a:r>
              <a:rPr lang="en-GB" dirty="0">
                <a:hlinkClick r:id="rId2" tooltip="High-level programming language"/>
              </a:rPr>
              <a:t>high-level</a:t>
            </a:r>
            <a:r>
              <a:rPr lang="en-GB" dirty="0"/>
              <a:t>, </a:t>
            </a:r>
            <a:r>
              <a:rPr lang="en-GB" dirty="0">
                <a:hlinkClick r:id="rId3" tooltip="General-purpose programming language"/>
              </a:rPr>
              <a:t>general-purpose programming language</a:t>
            </a:r>
            <a:r>
              <a:rPr lang="en-GB" dirty="0"/>
              <a:t>. Its design philosophy emphasizes </a:t>
            </a:r>
            <a:r>
              <a:rPr lang="en-GB" dirty="0">
                <a:hlinkClick r:id="rId4" tooltip="Code readability"/>
              </a:rPr>
              <a:t>code readability</a:t>
            </a:r>
            <a:r>
              <a:rPr lang="en-GB" dirty="0"/>
              <a:t> with the use of </a:t>
            </a:r>
            <a:r>
              <a:rPr lang="en-GB" dirty="0">
                <a:hlinkClick r:id="rId5" tooltip="Off-side rule"/>
              </a:rPr>
              <a:t>significant indentation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Python is </a:t>
            </a:r>
            <a:r>
              <a:rPr lang="en-GB" dirty="0">
                <a:hlinkClick r:id="rId6" tooltip="Type system"/>
              </a:rPr>
              <a:t>dynamically typed</a:t>
            </a:r>
            <a:r>
              <a:rPr lang="en-GB" dirty="0"/>
              <a:t> and </a:t>
            </a:r>
            <a:r>
              <a:rPr lang="en-GB" dirty="0">
                <a:hlinkClick r:id="rId7" tooltip="Garbage collection (computer science)"/>
              </a:rPr>
              <a:t>garbage-collected</a:t>
            </a:r>
            <a:r>
              <a:rPr lang="en-GB" dirty="0"/>
              <a:t>. It supports multiple </a:t>
            </a:r>
            <a:r>
              <a:rPr lang="en-GB" dirty="0">
                <a:hlinkClick r:id="rId8" tooltip="Programming paradigm"/>
              </a:rPr>
              <a:t>programming paradigms</a:t>
            </a:r>
            <a:r>
              <a:rPr lang="en-GB" dirty="0"/>
              <a:t>, including </a:t>
            </a:r>
            <a:r>
              <a:rPr lang="en-GB" dirty="0">
                <a:hlinkClick r:id="rId9" tooltip="Structured programming"/>
              </a:rPr>
              <a:t>structured</a:t>
            </a:r>
            <a:r>
              <a:rPr lang="en-GB" dirty="0"/>
              <a:t> (particularly </a:t>
            </a:r>
            <a:r>
              <a:rPr lang="en-GB" dirty="0">
                <a:hlinkClick r:id="rId10" tooltip="Procedural programming"/>
              </a:rPr>
              <a:t>procedural</a:t>
            </a:r>
            <a:r>
              <a:rPr lang="en-GB" dirty="0"/>
              <a:t>), </a:t>
            </a:r>
            <a:r>
              <a:rPr lang="en-GB" dirty="0">
                <a:hlinkClick r:id="rId11" tooltip="Object-oriented programming"/>
              </a:rPr>
              <a:t>object-oriented</a:t>
            </a:r>
            <a:r>
              <a:rPr lang="en-GB" dirty="0"/>
              <a:t> and </a:t>
            </a:r>
            <a:r>
              <a:rPr lang="en-GB" dirty="0">
                <a:hlinkClick r:id="rId12" tooltip="Functional programming"/>
              </a:rPr>
              <a:t>functional programming</a:t>
            </a:r>
            <a:r>
              <a:rPr lang="en-GB" dirty="0"/>
              <a:t>. It is often described as a "batteries included" language due to its comprehensive </a:t>
            </a:r>
            <a:r>
              <a:rPr lang="en-GB" dirty="0">
                <a:hlinkClick r:id="rId13" tooltip="Standard library"/>
              </a:rPr>
              <a:t>standard library</a:t>
            </a:r>
            <a:r>
              <a:rPr lang="en-GB" dirty="0"/>
              <a:t>.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216763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4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7620000" cy="48006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Back-end elements are the functions that work behind the scenes to make the front-end features possible. In practice, this means that Python </a:t>
            </a:r>
            <a:r>
              <a:rPr lang="en-GB" dirty="0">
                <a:hlinkClick r:id="rId2"/>
              </a:rPr>
              <a:t>back-end development</a:t>
            </a:r>
            <a:r>
              <a:rPr lang="en-GB" dirty="0"/>
              <a:t> focuses on creating and maintaining the server-side components that underpin web-based applications and services</a:t>
            </a:r>
            <a:r>
              <a:rPr lang="en-GB" dirty="0" smtClean="0"/>
              <a:t>.</a:t>
            </a:r>
          </a:p>
          <a:p>
            <a:pPr fontAlgn="base"/>
            <a:r>
              <a:rPr lang="en-GB" dirty="0"/>
              <a:t>Thankfully, Python is considered one of the easiest programming languages to learn. While Python can be used to create complex functions and power in-depth web features, the basics of this language are straightforward. Beginners can start building simple programs and scripts very quickly.</a:t>
            </a:r>
          </a:p>
          <a:p>
            <a:pPr fontAlgn="base"/>
            <a:r>
              <a:rPr lang="en-GB" dirty="0"/>
              <a:t>Along with Python expertise, back-end developers also need a passion for problem-solving. The nature of web-based services and solutions means that they don’t always work as intended. Back-end Python developers are often tasked with unpacking potential problems to create effective solutions</a:t>
            </a:r>
            <a:r>
              <a:rPr lang="en-GB" dirty="0" smtClean="0"/>
              <a:t>.</a:t>
            </a:r>
          </a:p>
          <a:p>
            <a:pPr fontAlgn="base"/>
            <a:r>
              <a:rPr lang="en-GB" dirty="0"/>
              <a:t>A Python back-end developer is an IT professional who specializes in creating, testing, and managing Python code used for back-end functions. These professionals understand the web development frameworks of Python, as well as the basics of data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30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7620000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16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</TotalTime>
  <Words>152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Introduction to Web Development</vt:lpstr>
      <vt:lpstr>Key Technologies and Languages:</vt:lpstr>
      <vt:lpstr>HTML</vt:lpstr>
      <vt:lpstr>Cascading Style Sheet (CSS)</vt:lpstr>
      <vt:lpstr>JavaScript</vt:lpstr>
      <vt:lpstr>Backend Languages</vt:lpstr>
      <vt:lpstr>PYTHON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2023-10-07T07:24:17Z</dcterms:created>
  <dcterms:modified xsi:type="dcterms:W3CDTF">2023-10-07T08:48:38Z</dcterms:modified>
</cp:coreProperties>
</file>