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57" r:id="rId3"/>
    <p:sldId id="262" r:id="rId4"/>
    <p:sldId id="258" r:id="rId5"/>
    <p:sldId id="259" r:id="rId6"/>
    <p:sldId id="265" r:id="rId7"/>
    <p:sldId id="266" r:id="rId8"/>
    <p:sldId id="261" r:id="rId9"/>
    <p:sldId id="267" r:id="rId10"/>
    <p:sldId id="268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7C070-6DEF-4E88-9B2B-76C8A7C51D71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3B754-CFD4-435A-BC1B-04815B6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2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FE887D1-7984-47ED-A2C8-3D751A66ABE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D23AB98-FC1A-463A-AFFD-CD8CD4872E5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87D1-7984-47ED-A2C8-3D751A66ABE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3AB98-FC1A-463A-AFFD-CD8CD4872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87D1-7984-47ED-A2C8-3D751A66ABE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3AB98-FC1A-463A-AFFD-CD8CD4872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E887D1-7984-47ED-A2C8-3D751A66ABE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D23AB98-FC1A-463A-AFFD-CD8CD4872E5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FE887D1-7984-47ED-A2C8-3D751A66ABE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D23AB98-FC1A-463A-AFFD-CD8CD4872E5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87D1-7984-47ED-A2C8-3D751A66ABE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3AB98-FC1A-463A-AFFD-CD8CD4872E5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87D1-7984-47ED-A2C8-3D751A66ABE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3AB98-FC1A-463A-AFFD-CD8CD4872E5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E887D1-7984-47ED-A2C8-3D751A66ABE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D23AB98-FC1A-463A-AFFD-CD8CD4872E5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87D1-7984-47ED-A2C8-3D751A66ABE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3AB98-FC1A-463A-AFFD-CD8CD4872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E887D1-7984-47ED-A2C8-3D751A66ABE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D23AB98-FC1A-463A-AFFD-CD8CD4872E5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E887D1-7984-47ED-A2C8-3D751A66ABE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D23AB98-FC1A-463A-AFFD-CD8CD4872E5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FE887D1-7984-47ED-A2C8-3D751A66ABE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D23AB98-FC1A-463A-AFFD-CD8CD4872E5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da/adverse-food-even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371600"/>
            <a:ext cx="6172200" cy="12847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Save TIME Save LIFE</a:t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Adverse Food Effects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4876800"/>
            <a:ext cx="6172200" cy="1371600"/>
          </a:xfrm>
        </p:spPr>
        <p:txBody>
          <a:bodyPr>
            <a:normAutofit/>
          </a:bodyPr>
          <a:lstStyle/>
          <a:p>
            <a:pPr algn="r"/>
            <a:r>
              <a:rPr lang="en-US" sz="2000" dirty="0" smtClean="0"/>
              <a:t>Author- Vinutha Shreekrishna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073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&amp; Model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is the location of the final submission of the project with all the code and model classifier.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/>
              <a:t>https</a:t>
            </a:r>
            <a:r>
              <a:rPr lang="en-US" i="1" dirty="0"/>
              <a:t>://github.com/Vinuthask/Capstone-Project-1/blob/master/Adverse_Food_Effects_Final_Submission.ipynb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39262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Real Life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model can be easily enhanced with all of food adverse data available from FDA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enhanced model can then be used by all hospitals &amp; </a:t>
            </a:r>
            <a:r>
              <a:rPr lang="en-US" dirty="0"/>
              <a:t>clinics </a:t>
            </a:r>
            <a:r>
              <a:rPr lang="en-US" dirty="0" smtClean="0"/>
              <a:t>receptionist / nurse.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Based on what food being consumed and symptoms they can be easily categorized for immediate hospitalization or not, their doctor can be paged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Emergency responders can use this for medical purpose too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Food habits: Individuals can easily asses how their food habit can turn to serious health issues and improve their diet.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74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23622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4992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Adverse Food Effects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2800" i="1" dirty="0" smtClean="0"/>
              <a:t>Preface: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Packaged food is the major source of food in United States across all age groups. Multivitamins &amp; cosmetics are heavily used too. There are several levels of side effects due to packed food consumption, cosmetics usage &amp; Multivitamins. </a:t>
            </a:r>
          </a:p>
          <a:p>
            <a:pPr marL="0" indent="0">
              <a:buNone/>
            </a:pPr>
            <a:endParaRPr lang="en-US" sz="2800" i="1" dirty="0" smtClean="0"/>
          </a:p>
          <a:p>
            <a:pPr marL="0" indent="0">
              <a:buNone/>
            </a:pPr>
            <a:r>
              <a:rPr lang="en-US" sz="2800" i="1" dirty="0" smtClean="0"/>
              <a:t>Project </a:t>
            </a:r>
            <a:r>
              <a:rPr lang="en-US" sz="2800" i="1" dirty="0"/>
              <a:t>Goal</a:t>
            </a:r>
            <a:r>
              <a:rPr lang="en-US" i="1" dirty="0" smtClean="0"/>
              <a:t>: </a:t>
            </a:r>
          </a:p>
          <a:p>
            <a:pPr marL="0" indent="0">
              <a:buNone/>
            </a:pPr>
            <a:r>
              <a:rPr lang="en-US" sz="2000" i="1" dirty="0"/>
              <a:t>	</a:t>
            </a:r>
            <a:r>
              <a:rPr lang="en-US" dirty="0"/>
              <a:t>Predicting Serious or Non-Serious Health injuries due to Adverse food </a:t>
            </a:r>
            <a:r>
              <a:rPr lang="en-US" dirty="0" smtClean="0"/>
              <a:t>effects using FDA Data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769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 </a:t>
            </a:r>
            <a:r>
              <a:rPr lang="en-US" dirty="0"/>
              <a:t>Cleaning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</a:t>
            </a:r>
            <a:r>
              <a:rPr lang="en-US" dirty="0" smtClean="0"/>
              <a:t>Visualization with Exploratory </a:t>
            </a:r>
            <a:r>
              <a:rPr lang="en-US" dirty="0"/>
              <a:t>Data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Building the model to predict the Serious or Non-Serious </a:t>
            </a:r>
            <a:r>
              <a:rPr lang="en-US" dirty="0" smtClean="0"/>
              <a:t>injuries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Potential Real Life Application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8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Cleaning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 Source: </a:t>
            </a:r>
            <a:r>
              <a:rPr lang="en-US" dirty="0" smtClean="0">
                <a:hlinkClick r:id="rId2"/>
              </a:rPr>
              <a:t>https://www.kaggle.com/fda/adverse-food-events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Removed unwanted columns from Dataset to improve performance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Age feature cleansing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Creating “Dummy Variables” for Food Industry, Gender &amp; Symptoms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Groping outcomes to serious and non-serious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1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Visualization – </a:t>
            </a:r>
            <a:r>
              <a:rPr lang="en-US" sz="2400" dirty="0" smtClean="0"/>
              <a:t>Serious &amp; non Serious in Original Dataset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52600"/>
            <a:ext cx="6324599" cy="4153934"/>
          </a:xfrm>
        </p:spPr>
      </p:pic>
      <p:sp>
        <p:nvSpPr>
          <p:cNvPr id="4" name="AutoShape 2" descr="data:image/png;base64,iVBORw0KGgoAAAANSUhEUgAAAZUAAAEKCAYAAADaa8itAAAABHNCSVQICAgIfAhkiAAAAAlwSFlzAAALEgAACxIB0t1+/AAAADl0RVh0U29mdHdhcmUAbWF0cGxvdGxpYiB2ZXJzaW9uIDIuMi4yLCBodHRwOi8vbWF0cGxvdGxpYi5vcmcvhp/UCwAAEmJJREFUeJzt3X+sXOdd5/H3p3ZDy480bu12UzvBASxEWtrQWKmhqoBmlTjlRyLUQKptY4WsvFSpVKRllxQkAmmzAm2hkG5bZBE3dgWkoRBikItrpU3RirSJQ7NJnWzXd0NorhxqB6chpSLF5csf8zidOnN9J/c+4/HNfb+k0ZzzPc858xzp6n70nPPMmVQVkiT18IJpd0CS9PxhqEiSujFUJEndGCqSpG4MFUlSN4aKJKkbQ0WS1I2hIknqxlCRJHWzctodONlWr15d69evn3Y3JGnJuPfeex+vqjXjtF12obJ+/Xr27ds37W5I0pKR5O/HbevlL0lSN4aKJKkbQ0WS1I2hIknqxlCRJHVjqEiSujFUJEndGCqSpG4MFUlSN8vuG/XS89mXrv/BaXdBp6Czf+2Bk/ZZjlQkSd0YKpKkbiYaKkkeSfJAkvuS7Gu1lybZm+RAe1/V6klyY5KZJPcned3Qcba09geSbBmqn9+OP9P2zSTPR5J0YidjpPLjVXVeVW1s69cCd1TVBuCOtg5wCbChvbYCH4ZBCAHXAa8HLgCuOxZErc3Wof02T/50JElzmcblr0uBHW15B3DZUH1nDXwWOCPJmcDFwN6qOlJVTwB7gc1t2+lVdVdVFbBz6FiSpCmYdKgU8Mkk9ybZ2mqvqKrHANr7y1t9LfDo0L6zrXai+uyIuiRpSiY9pfgNVXUwycuBvUn+7wnajrofUguoP/vAg0DbCnD22WefuMeSpAWb6Eilqg6290PAbQzuiXy5XbqivR9qzWeBs4Z2XwccnKe+bkR9VD+2VdXGqtq4Zs1Yv4gpSVqAiYVKku9I8l3HloGLgC8Au4BjM7i2ALe35V3AlW0W2CbgyXZ5bA9wUZJV7Qb9RcCetu2pJJvarK8rh44lSZqCSV7+egVwW5vluxL4o6r6qyT3ALcmuRr4EnB5a78beDMwA3wNuAqgqo4keQ9wT2t3fVUdacvvAG4GXgx8or0kSVMysVCpqoeB146o/yNw4Yh6AdfMcaztwPYR9X3AqxfdWUlSF36jXpLUjaEiSerGUJEkdWOoSJK6MVQkSd0YKpKkbgwVSVI3hookqRtDRZLUjaEiSerGUJEkdWOoSJK6MVQkSd0YKpKkbgwVSVI3hookqRtDRZLUjaEiSerGUJEkdWOoSJK6MVQkSd0YKpKkbgwVSVI3hookqRtDRZLUjaEiSerGUJEkdWOoSJK6MVQkSd0YKpKkbgwVSVI3Ew+VJCuSfD7JX7b1c5J8LsmBJB9Lclqrf1tbn2nb1w8d492t/sUkFw/VN7faTJJrJ30ukqQTOxkjlXcBDw2t/xbw/qraADwBXN3qVwNPVNX3Ae9v7UhyLnAF8CpgM/ChFlQrgA8ClwDnAm9tbSVJUzLRUEmyDvgJ4A/aeoA3AR9vTXYAl7XlS9s6bfuFrf2lwC1V9XRV/R0wA1zQXjNV9XBVfR24pbWVJE3JpEcqvwv8d+Df2vrLgK9U1dG2PgusbctrgUcB2vYnW/tn6sftM1ddkjQlEwuVJD8JHKqqe4fLI5rWPNuea31UX7Ym2Zdk3+HDh0/Qa0nSYkxypPIG4KeTPMLg0tSbGIxczkiysrVZBxxsy7PAWQBt+0uAI8P14/aZq/4sVbWtqjZW1cY1a9Ys/swkSSNNLFSq6t1Vta6q1jO40f6pqvpPwKeBt7RmW4Db2/Kutk7b/qmqqla/os0OOwfYANwN3ANsaLPJTmufsWtS5yNJmt/K+Zt098vALUneC3weuKnVbwI+mmSGwQjlCoCq2p/kVuBB4ChwTVV9AyDJO4E9wApge1XtP6lnIkn6FiclVKrqTuDOtvwwg5lbx7f5F+DyOfa/AbhhRH03sLtjV+d1/n/beTI/TkvEvf/zyml3QTol+I16SVI3hookqRtDRZLUjaEiSerGUJEkdWOoSJK6MVQkSd0YKpKkbgwVSVI3hookqRtDRZLUjaEiSerGUJEkdWOoSJK6MVQkSd0YKpKkbgwVSVI3hookqRtDRZLUjaEiSerGUJEkdWOoSJK6MVQkSd0YKpKkbgwVSVI3hookqRtDRZLUjaEiSerGUJEkdWOoSJK6MVQkSd1MLFSSvCjJ3Un+T5L9SX6j1c9J8rkkB5J8LMlprf5tbX2mbV8/dKx3t/oXk1w8VN/cajNJrp3UuUiSxjPJkcrTwJuq6rXAecDmJJuA3wLeX1UbgCeAq1v7q4Enqur7gPe3diQ5F7gCeBWwGfhQkhVJVgAfBC4BzgXe2tpKkqZkYqFSA19tqy9srwLeBHy81XcAl7XlS9s6bfuFSdLqt1TV01X1d8AMcEF7zVTVw1X1deCW1laSNCVjhUqSO8apjWizIsl9wCFgL/D/ga9U1dHWZBZY25bXAo8CtO1PAi8brh+3z1x1SdKUrDzRxiQvAr4dWJ1kFZC26XTglfMdvKq+AZyX5AzgNuAHRjU79nFzbJurPioQa0SNJFuBrQBnn332PL2WJC3UCUMF+C/ALzIIkHv55j/4f2JwP2MsVfWVJHcCm4Azkqxso5F1wMHWbBY4C5hNshJ4CXBkqH7M8D5z1Y///G3ANoCNGzeODB5J0uKd8PJXVf1eVZ0D/FJVfU9VndNer62q/3WifZOsaSMUkrwY+I/AQ8Cngbe0ZluA29vyrrZO2/6pqqpWv6LNDjsH2ADcDdwDbGizyU5jcDN/13M6e0lSV/ONVACoqg8k+RFg/fA+VbXzBLudCexos7ReANxaVX+Z5EHgliTvBT4P3NTa3wR8NMkMgxHKFe0z9ie5FXgQOApc0y6rkeSdwB5gBbC9qvaPd9qSpEkYK1SSfBT4XuA+4ButXMCcoVJV9wM/NKL+MIOZW8fX/wW4fI5j3QDcMKK+G9g9/xlIkk6GsUIF2Aic2y5HSZI00rjfU/kC8B8m2RFJ0tI37khlNfBgkrsZfFMegKr66Yn0SpK0JI0bKr8+yU5Ikp4fxp399ZlJd0SStPSNO/vrKb75bfXTGDzH65+r6vRJdUyStPSMO1L5ruH1JJcxYlqwJGl5W9BTiqvqzxk8bViSpGeMe/nrZ4ZWX8Dgeyt+Z0WS9C3Gnf31U0PLR4FH8LdLJEnHGfeeylWT7ogkaekb90e61iW5LcmhJF9O8qdJ1k26c5KkpWXcG/UfYfBY+Vcy+HXFv2g1SZKeMW6orKmqj1TV0fa6GVgzwX5JkpagcUPl8SRva785vyLJ24B/nGTHJElLz7ih8vPAzwL/ADzG4JcZvXkvSfoW404pfg+wpaqeAEjyUuB9DMJGkiRg/JHKa44FCkBVHWHErzpKkpa3cUPlBUlWHVtpI5VxRzmSpGVi3GD4beBvknycweNZfpYRvxkvSVrexv1G/c4k+xg8RDLAz1TVgxPtmSRpyRn7ElYLEYNEkjSnBT36XpKkUQwVSVI3hookqRtDRZLUjaEiSerGUJEkdWOoSJK6MVQkSd0YKpKkbiYWKknOSvLpJA8l2Z/kXa3+0iR7kxxo76taPUluTDKT5P4krxs61pbW/kCSLUP185M80Pa5MUkmdT6SpPlNcqRyFPivVfUDwCbgmiTnAtcCd1TVBuCOtg5wCbChvbYCH4Znnoh8HfB64ALguqEnJn+4tT223+YJno8kaR4TC5Wqeqyq/rYtPwU8BKwFLgV2tGY7gMva8qXAzhr4LHBGkjOBi4G9VXWk/abLXmBz23Z6Vd1VVQXsHDqWJGkKTso9lSTrGfyo1+eAV1TVYzAIHuDlrdla4NGh3WZb7UT12RF1SdKUTDxUknwn8KfAL1bVP52o6YhaLaA+qg9bk+xLsu/w4cPzdVmStEATDZUkL2QQKH9YVX/Wyl9ul65o74dafRY4a2j3dcDBeerrRtSfpaq2VdXGqtq4Zs2axZ2UJGlOk5z9FeAm4KGq+p2hTbuAYzO4tgC3D9WvbLPANgFPtstje4CLkqxqN+gvAva0bU8l2dQ+68qhY0mSpmCSvzP/BuDtwANJ7mu1XwF+E7g1ydXAl4DL27bdwJuBGeBrwFUAVXUkyXuAe1q766vqSFt+B3Az8GLgE+0lSZqSiYVKVf1vRt/3ALhwRPsCrpnjWNuB7SPq+4BXL6KbkqSO/Ea9JKkbQ0WS1I2hIknqxlCRJHVjqEiSujFUJEndGCqSpG4MFUlSN4aKJKkbQ0WS1I2hIknqxlCRJHVjqEiSujFUJEndGCqSpG4MFUlSN4aKJKkbQ0WS1I2hIknqxlCRJHVjqEiSujFUJEndGCqSpG4MFUlSN4aKJKkbQ0WS1I2hIknqxlCRJHVjqEiSujFUJEndGCqSpG4mFipJtic5lOQLQ7WXJtmb5EB7X9XqSXJjkpkk9yd53dA+W1r7A0m2DNXPT/JA2+fGJJnUuUiSxjPJkcrNwObjatcCd1TVBuCOtg5wCbChvbYCH4ZBCAHXAa8HLgCuOxZErc3Wof2O/yxJ0kk2sVCpqr8GjhxXvhTY0ZZ3AJcN1XfWwGeBM5KcCVwM7K2qI1X1BLAX2Ny2nV5Vd1VVATuHjiVJmpKTfU/lFVX1GEB7f3mrrwUeHWo322onqs+OqEuSpuhUuVE/6n5ILaA++uDJ1iT7kuw7fPjwArsoSZrPyQ6VL7dLV7T3Q60+C5w11G4dcHCe+roR9ZGqaltVbayqjWvWrFn0SUiSRjvZobILODaDawtw+1D9yjYLbBPwZLs8tge4KMmqdoP+ImBP2/ZUkk1t1teVQ8eSJE3JykkdOMkfAz8GrE4yy2AW128Ctya5GvgScHlrvht4MzADfA24CqCqjiR5D3BPa3d9VR27+f8OBjPMXgx8or0kSVM0sVCpqrfOsenCEW0LuGaO42wHto+o7wNevZg+SpL6OlVu1EuSngcMFUlSN4aKJKkbQ0WS1I2hIknqxlCRJHVjqEiSujFUJEndGCqSpG4MFUlSN4aKJKkbQ0WS1I2hIknqxlCRJHVjqEiSujFUJEndGCqSpG4MFUlSN4aKJKkbQ0WS1I2hIknqxlCRJHVjqEiSujFUJEndGCqSpG4MFUlSN4aKJKkbQ0WS1I2hIknqxlCRJHVjqEiSulnyoZJkc5IvJplJcu20+yNJy9mSDpUkK4APApcA5wJvTXLudHslScvXkg4V4AJgpqoerqqvA7cAl065T5K0bC31UFkLPDq0PttqkqQpWDntDixSRtTqWY2SrcDWtvrVJF+caK+Wj9XA49PuxKkg79sy7S7o2fz7POa6Uf8qn5PvHrfhUg+VWeCsofV1wMHjG1XVNmDbyerUcpFkX1VtnHY/pFH8+5yOpX756x5gQ5JzkpwGXAHsmnKfJGnZWtIjlao6muSdwB5gBbC9qvZPuVuStGwt6VABqKrdwO5p92OZ8pKiTmX+fU5Bqp51X1uSpAVZ6vdUJEmnEENFC+LjcXSqSrI9yaEkX5h2X5YjQ0XPmY/H0SnuZmDztDuxXBkqWggfj6NTVlX9NXBk2v1YrgwVLYSPx5E0kqGihRjr8TiSlh9DRQsx1uNxJC0/hooWwsfjSBrJUNFzVlVHgWOPx3kIuNXH4+hUkeSPgbuA708ym+TqafdpOfEb9ZKkbhypSJK6MVQkSd0YKpKkbgwVSVI3hookqRtDReogya8m2Z/k/iT3JXn9c9j3F5JcOcn+SSeLU4qlRUryw8DvAD9WVU8nWQ2cVlXzPmUgycr2vR/pecGRirR4ZwKPV9XTAFX1eFUdTHJ+ks8kuTfJniRnAiS5M8n/SPIZ4F1Jfj3JL7Vt5yX5bBvx3JZk1dA+G9vy6iSPtOVXJbm7jY7uT7JhCucvPcNQkRbvk8BZSf5fkg8l+dEkLwQ+ALylqs4HtgM3DO1zRlX9aFX99nHH2gn8clW9BngAuG6ez/4F4Peq6jxgI4PnsklTs3LaHZCWuqr6apLzgTcCPw58DHgv8GpgbxKAFcBjQ7t97PjjJHkJg7D5TCvtAP5kno+/C/jVJOuAP6uqA4s5F2mxDBWpg6r6BnAncGeSB4BrgP1V9cNz7PLPz/EjjvLNKwsvGvrcP0ryOeAngD1J/nNVfeo5Hlvqxstf0iIl+f7j7mWcx+BBm2vaTXySvDDJq050nKp6EngiyRtb6e3AsVHLI8D5bfktQ5/9PcDDVXUjgydFv2aRpyMtiiMVafG+E/hAkjMYjChmgK3ANuDGdllrJfC7wHxPc94C/H6SbwceBq5q9fcBtyZ5OzA8Evk54G1J/hX4B+D6PqckLYxTiiVJ3Xj5S5LUjaEiSerGUJEkdWOoSJK6MVQkSd0YKpKkbgwVSVI3hookqZt/B2QK88V8vP6+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0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Visualization – </a:t>
            </a:r>
            <a:r>
              <a:rPr lang="en-US" sz="2700" dirty="0"/>
              <a:t>Density Plot of Age for Serious and Non-Serious Population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600"/>
            <a:ext cx="7696200" cy="4260395"/>
          </a:xfrm>
        </p:spPr>
      </p:pic>
    </p:spTree>
    <p:extLst>
      <p:ext uri="{BB962C8B-B14F-4D97-AF65-F5344CB8AC3E}">
        <p14:creationId xmlns:p14="http://schemas.microsoft.com/office/powerpoint/2010/main" val="36049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– </a:t>
            </a:r>
            <a:r>
              <a:rPr lang="en-US" sz="2700" dirty="0"/>
              <a:t>Serious and Non-Serious </a:t>
            </a:r>
            <a:r>
              <a:rPr lang="en-US" sz="2700" dirty="0" smtClean="0"/>
              <a:t>By </a:t>
            </a:r>
            <a:r>
              <a:rPr lang="en-US" sz="2700" dirty="0"/>
              <a:t>Food Industry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295401"/>
            <a:ext cx="8077199" cy="5414484"/>
          </a:xfrm>
        </p:spPr>
      </p:pic>
    </p:spTree>
    <p:extLst>
      <p:ext uri="{BB962C8B-B14F-4D97-AF65-F5344CB8AC3E}">
        <p14:creationId xmlns:p14="http://schemas.microsoft.com/office/powerpoint/2010/main" val="412079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model to predict the Serious or Non-Serious injuries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Steps: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Split the dataset into Training and Test Dataset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Creating target and feature variables </a:t>
            </a:r>
            <a:r>
              <a:rPr lang="en-US" dirty="0" smtClean="0"/>
              <a:t>for </a:t>
            </a:r>
            <a:r>
              <a:rPr lang="en-US" dirty="0"/>
              <a:t>training </a:t>
            </a:r>
            <a:r>
              <a:rPr lang="en-US" dirty="0" smtClean="0"/>
              <a:t>dataset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Build pipeline with imputation for age missing values, random forest classifier and </a:t>
            </a:r>
            <a:r>
              <a:rPr lang="en-US" dirty="0" err="1" smtClean="0"/>
              <a:t>gridserach</a:t>
            </a:r>
            <a:r>
              <a:rPr lang="en-US" dirty="0" smtClean="0"/>
              <a:t> cv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Fitting the training data to the pipeline model 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Predicting the outcomes on the test datasets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Test accuracy of the predicted outcomes of the model using classification report, confusion matrix &amp; AUROC score</a:t>
            </a:r>
          </a:p>
          <a:p>
            <a:pPr marL="822960" lvl="1" indent="-457200">
              <a:buFont typeface="+mj-lt"/>
              <a:buAutoNum type="arabicPeriod"/>
            </a:pPr>
            <a:endParaRPr lang="en-US" dirty="0" smtClean="0"/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r>
              <a:rPr lang="en-US" sz="2800" dirty="0" smtClean="0"/>
              <a:t>Model Accuracy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Classification Report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Confusion Matrix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Accuracy Score</a:t>
            </a:r>
          </a:p>
          <a:p>
            <a:pPr marL="0" indent="0">
              <a:buNone/>
            </a:pPr>
            <a:r>
              <a:rPr lang="en-US" sz="2000" dirty="0" smtClean="0"/>
              <a:t>AU_ROC </a:t>
            </a:r>
            <a:r>
              <a:rPr lang="en-US" sz="2000" dirty="0"/>
              <a:t>Score is 0.8428760169342552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740733"/>
              </p:ext>
            </p:extLst>
          </p:nvPr>
        </p:nvGraphicFramePr>
        <p:xfrm>
          <a:off x="3429000" y="1524000"/>
          <a:ext cx="4953000" cy="1219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Worksheet" r:id="rId4" imgW="3171866" imgH="780936" progId="Excel.Sheet.12">
                  <p:embed/>
                </p:oleObj>
              </mc:Choice>
              <mc:Fallback>
                <p:oleObj name="Worksheet" r:id="rId4" imgW="3171866" imgH="78093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9000" y="1524000"/>
                        <a:ext cx="4953000" cy="1219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984552"/>
              </p:ext>
            </p:extLst>
          </p:nvPr>
        </p:nvGraphicFramePr>
        <p:xfrm>
          <a:off x="3581400" y="3124200"/>
          <a:ext cx="3962400" cy="178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Worksheet" r:id="rId7" imgW="3400466" imgH="1533681" progId="Excel.Sheet.12">
                  <p:embed/>
                </p:oleObj>
              </mc:Choice>
              <mc:Fallback>
                <p:oleObj name="Worksheet" r:id="rId7" imgW="3400466" imgH="153368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81400" y="3124200"/>
                        <a:ext cx="3962400" cy="1781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639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218</TotalTime>
  <Words>311</Words>
  <Application>Microsoft Office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Oriel</vt:lpstr>
      <vt:lpstr>Worksheet</vt:lpstr>
      <vt:lpstr>Save TIME Save LIFE  Adverse Food Effects</vt:lpstr>
      <vt:lpstr>Adverse Food Effects</vt:lpstr>
      <vt:lpstr>Project Milestones</vt:lpstr>
      <vt:lpstr>Data Cleaning</vt:lpstr>
      <vt:lpstr>Data Visualization – Serious &amp; non Serious in Original Dataset</vt:lpstr>
      <vt:lpstr>Data Visualization – Density Plot of Age for Serious and Non-Serious Population</vt:lpstr>
      <vt:lpstr>Data Visualization – Serious and Non-Serious By Food Industry</vt:lpstr>
      <vt:lpstr>model to predict the Serious or Non-Serious injuries</vt:lpstr>
      <vt:lpstr>Model Accuracy Report</vt:lpstr>
      <vt:lpstr>Code &amp; Model Location</vt:lpstr>
      <vt:lpstr>Potential Real Life Application</vt:lpstr>
      <vt:lpstr>Thank You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TIME, Save on Hospital Bills</dc:title>
  <dc:creator>suchan</dc:creator>
  <cp:lastModifiedBy>suchan</cp:lastModifiedBy>
  <cp:revision>56</cp:revision>
  <dcterms:created xsi:type="dcterms:W3CDTF">2018-12-27T06:48:21Z</dcterms:created>
  <dcterms:modified xsi:type="dcterms:W3CDTF">2019-01-28T12:01:28Z</dcterms:modified>
</cp:coreProperties>
</file>