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8" r:id="rId6"/>
    <p:sldId id="276" r:id="rId7"/>
    <p:sldId id="304" r:id="rId8"/>
    <p:sldId id="296" r:id="rId9"/>
    <p:sldId id="305" r:id="rId10"/>
    <p:sldId id="306" r:id="rId11"/>
    <p:sldId id="307" r:id="rId12"/>
    <p:sldId id="316" r:id="rId13"/>
    <p:sldId id="295" r:id="rId14"/>
    <p:sldId id="309" r:id="rId15"/>
    <p:sldId id="330" r:id="rId16"/>
    <p:sldId id="310" r:id="rId17"/>
    <p:sldId id="313" r:id="rId18"/>
    <p:sldId id="311" r:id="rId19"/>
    <p:sldId id="320" r:id="rId20"/>
    <p:sldId id="321" r:id="rId21"/>
    <p:sldId id="322" r:id="rId22"/>
    <p:sldId id="323" r:id="rId23"/>
    <p:sldId id="324" r:id="rId24"/>
    <p:sldId id="325" r:id="rId25"/>
    <p:sldId id="297" r:id="rId26"/>
    <p:sldId id="329" r:id="rId27"/>
    <p:sldId id="331"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E5A"/>
    <a:srgbClr val="446992"/>
    <a:srgbClr val="AEC2D8"/>
    <a:srgbClr val="98432A"/>
    <a:srgbClr val="D84400"/>
    <a:srgbClr val="44678D"/>
    <a:srgbClr val="D6E0EB"/>
    <a:srgbClr val="728DAB"/>
    <a:srgbClr val="C95B3A"/>
    <a:srgbClr val="2D4C6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0850" autoAdjust="0"/>
  </p:normalViewPr>
  <p:slideViewPr>
    <p:cSldViewPr snapToGrid="0" showGuides="1">
      <p:cViewPr varScale="1">
        <p:scale>
          <a:sx n="66" d="100"/>
          <a:sy n="66" d="100"/>
        </p:scale>
        <p:origin x="-900" y="-10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pPr/>
              <a:t>4/23/2024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pPr/>
              <a:t>‹#›</a:t>
            </a:fld>
            <a:endParaRPr lang="en-US" dirty="0"/>
          </a:p>
        </p:txBody>
      </p:sp>
    </p:spTree>
    <p:extLst>
      <p:ext uri="{BB962C8B-B14F-4D97-AF65-F5344CB8AC3E}">
        <p14:creationId xmlns:p14="http://schemas.microsoft.com/office/powerpoint/2010/main" xmlns=""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pPr/>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pPr/>
              <a:t>‹#›</a:t>
            </a:fld>
            <a:endParaRPr lang="zh-CN" altLang="en-US"/>
          </a:p>
        </p:txBody>
      </p:sp>
    </p:spTree>
    <p:extLst>
      <p:ext uri="{BB962C8B-B14F-4D97-AF65-F5344CB8AC3E}">
        <p14:creationId xmlns:p14="http://schemas.microsoft.com/office/powerpoint/2010/main" xmlns=""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pPr/>
              <a:t>10</a:t>
            </a:fld>
            <a:endParaRPr lang="zh-CN" altLang="en-US"/>
          </a:p>
        </p:txBody>
      </p:sp>
    </p:spTree>
    <p:extLst>
      <p:ext uri="{BB962C8B-B14F-4D97-AF65-F5344CB8AC3E}">
        <p14:creationId xmlns:p14="http://schemas.microsoft.com/office/powerpoint/2010/main" xmlns=""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xmlns=""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xmlns=""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xmlns=""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dirty="0"/>
              <a:t>Presentation title</a:t>
            </a:r>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xmlns=""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xmlns=""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39" name="文本占位符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xmlns=""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294640" y="804901"/>
            <a:ext cx="7151189" cy="1505670"/>
          </a:xfrm>
        </p:spPr>
        <p:txBody>
          <a:bodyPr/>
          <a:lstStyle/>
          <a:p>
            <a:r>
              <a:rPr lang="en-US" sz="2800" dirty="0" smtClean="0">
                <a:latin typeface="Times New Roman" panose="02020603050405020304" pitchFamily="18" charset="0"/>
                <a:cs typeface="Times New Roman" panose="02020603050405020304" pitchFamily="18" charset="0"/>
              </a:rPr>
              <a:t>OPERATING </a:t>
            </a:r>
            <a:r>
              <a:rPr lang="en-US" sz="2800" dirty="0">
                <a:latin typeface="Times New Roman" panose="02020603050405020304" pitchFamily="18" charset="0"/>
                <a:cs typeface="Times New Roman" panose="02020603050405020304" pitchFamily="18" charset="0"/>
              </a:rPr>
              <a:t>COMPUTER CURSOR USING EYE AND FACE </a:t>
            </a:r>
            <a:r>
              <a:rPr lang="en-US" sz="2800" dirty="0" smtClean="0">
                <a:latin typeface="Times New Roman" panose="02020603050405020304" pitchFamily="18" charset="0"/>
                <a:cs typeface="Times New Roman" panose="02020603050405020304" pitchFamily="18" charset="0"/>
              </a:rPr>
              <a:t>MOVEMENTS</a:t>
            </a:r>
            <a:endParaRPr lang="en-US" sz="28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xmlns="" id="{485E0237-B9A1-0B58-E0AA-05EF84817EB4}"/>
              </a:ext>
            </a:extLst>
          </p:cNvPr>
          <p:cNvSpPr>
            <a:spLocks noGrp="1"/>
          </p:cNvSpPr>
          <p:nvPr>
            <p:ph type="body" sz="quarter" idx="28"/>
          </p:nvPr>
        </p:nvSpPr>
        <p:spPr>
          <a:xfrm>
            <a:off x="1656016" y="3808541"/>
            <a:ext cx="4405503" cy="1929060"/>
          </a:xfrm>
        </p:spPr>
        <p:txBody>
          <a:bodyPr/>
          <a:lstStyle/>
          <a:p>
            <a:r>
              <a:rPr lang="en-US" b="1" dirty="0" smtClean="0">
                <a:latin typeface="Times New Roman" panose="02020603050405020304" pitchFamily="18" charset="0"/>
                <a:cs typeface="Times New Roman" panose="02020603050405020304" pitchFamily="18" charset="0"/>
              </a:rPr>
              <a:t>Team Members:</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P.Pravallika (</a:t>
            </a:r>
            <a:r>
              <a:rPr lang="en-US" dirty="0">
                <a:latin typeface="Times New Roman" panose="02020603050405020304" pitchFamily="18" charset="0"/>
                <a:cs typeface="Times New Roman" panose="02020603050405020304" pitchFamily="18" charset="0"/>
              </a:rPr>
              <a:t>20NM1A05D9)</a:t>
            </a:r>
          </a:p>
          <a:p>
            <a:r>
              <a:rPr lang="en-US" dirty="0" smtClean="0">
                <a:latin typeface="Times New Roman" panose="02020603050405020304" pitchFamily="18" charset="0"/>
                <a:cs typeface="Times New Roman" panose="02020603050405020304" pitchFamily="18" charset="0"/>
              </a:rPr>
              <a:t>S.Devi Vinuthna (</a:t>
            </a:r>
            <a:r>
              <a:rPr lang="en-US" dirty="0">
                <a:latin typeface="Times New Roman" panose="02020603050405020304" pitchFamily="18" charset="0"/>
                <a:cs typeface="Times New Roman" panose="02020603050405020304" pitchFamily="18" charset="0"/>
              </a:rPr>
              <a:t>20NM1A05H1)</a:t>
            </a:r>
          </a:p>
          <a:p>
            <a:r>
              <a:rPr lang="en-US" dirty="0" smtClean="0">
                <a:latin typeface="Times New Roman" panose="02020603050405020304" pitchFamily="18" charset="0"/>
                <a:cs typeface="Times New Roman" panose="02020603050405020304" pitchFamily="18" charset="0"/>
              </a:rPr>
              <a:t>R.Harshini (</a:t>
            </a:r>
            <a:r>
              <a:rPr lang="en-US" dirty="0">
                <a:latin typeface="Times New Roman" panose="02020603050405020304" pitchFamily="18" charset="0"/>
                <a:cs typeface="Times New Roman" panose="02020603050405020304" pitchFamily="18" charset="0"/>
              </a:rPr>
              <a:t>20NM1A05F3)</a:t>
            </a:r>
          </a:p>
          <a:p>
            <a:r>
              <a:rPr lang="en-US" dirty="0">
                <a:latin typeface="Times New Roman" panose="02020603050405020304" pitchFamily="18" charset="0"/>
                <a:cs typeface="Times New Roman" panose="02020603050405020304" pitchFamily="18" charset="0"/>
              </a:rPr>
              <a:t>P.Charvi </a:t>
            </a:r>
            <a:r>
              <a:rPr lang="en-US" dirty="0" smtClean="0">
                <a:latin typeface="Times New Roman" panose="02020603050405020304" pitchFamily="18" charset="0"/>
                <a:cs typeface="Times New Roman" panose="02020603050405020304" pitchFamily="18" charset="0"/>
              </a:rPr>
              <a:t>Dedeepya (</a:t>
            </a:r>
            <a:r>
              <a:rPr lang="en-US" dirty="0">
                <a:latin typeface="Times New Roman" panose="02020603050405020304" pitchFamily="18" charset="0"/>
                <a:cs typeface="Times New Roman" panose="02020603050405020304" pitchFamily="18" charset="0"/>
              </a:rPr>
              <a:t>20NM1A05D8)</a:t>
            </a:r>
          </a:p>
        </p:txBody>
      </p:sp>
      <p:sp>
        <p:nvSpPr>
          <p:cNvPr id="10" name="Freeform: Shape 11">
            <a:extLst>
              <a:ext uri="{FF2B5EF4-FFF2-40B4-BE49-F238E27FC236}">
                <a16:creationId xmlns:a16="http://schemas.microsoft.com/office/drawing/2014/main" xmlns="" id="{01A79B69-242C-3AEB-4A42-7A606A54C63A}"/>
              </a:ext>
              <a:ext uri="{C183D7F6-B498-43B3-948B-1728B52AA6E4}">
                <adec:decorative xmlns:adec="http://schemas.microsoft.com/office/drawing/2017/decorative" xmlns=""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xmlns="" id="{E5D4DE6D-89C8-6FFF-287D-3F3BAD416CA1}"/>
              </a:ext>
              <a:ext uri="{C183D7F6-B498-43B3-948B-1728B52AA6E4}">
                <adec:decorative xmlns:adec="http://schemas.microsoft.com/office/drawing/2017/decorative" xmlns=""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 Placeholder 8">
            <a:extLst>
              <a:ext uri="{FF2B5EF4-FFF2-40B4-BE49-F238E27FC236}">
                <a16:creationId xmlns:a16="http://schemas.microsoft.com/office/drawing/2014/main" xmlns="" id="{0C118237-6E4B-2AA0-878D-0E9F504A989D}"/>
              </a:ext>
            </a:extLst>
          </p:cNvPr>
          <p:cNvSpPr txBox="1">
            <a:spLocks/>
          </p:cNvSpPr>
          <p:nvPr/>
        </p:nvSpPr>
        <p:spPr>
          <a:xfrm>
            <a:off x="1568931" y="2399989"/>
            <a:ext cx="5426955" cy="58238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Faculty Guide: </a:t>
            </a:r>
            <a:r>
              <a:rPr lang="en-US" dirty="0" smtClean="0">
                <a:latin typeface="Times New Roman" panose="02020603050405020304" pitchFamily="18" charset="0"/>
                <a:cs typeface="Times New Roman" panose="02020603050405020304" pitchFamily="18" charset="0"/>
              </a:rPr>
              <a:t>Mrs. Sradhanjali Pattanaik,</a:t>
            </a:r>
          </a:p>
          <a:p>
            <a:r>
              <a:rPr lang="en-US" dirty="0" smtClean="0">
                <a:latin typeface="Times New Roman" panose="02020603050405020304" pitchFamily="18" charset="0"/>
                <a:cs typeface="Times New Roman" panose="02020603050405020304" pitchFamily="18" charset="0"/>
              </a:rPr>
              <a:t>                            Assistant Professor, CSE</a:t>
            </a:r>
          </a:p>
          <a:p>
            <a:endParaRPr lang="en-US" dirty="0" smtClean="0">
              <a:latin typeface="Times New Roman" panose="02020603050405020304" pitchFamily="18" charset="0"/>
              <a:cs typeface="Times New Roman" panose="02020603050405020304" pitchFamily="18" charset="0"/>
            </a:endParaRPr>
          </a:p>
        </p:txBody>
      </p:sp>
      <p:pic>
        <p:nvPicPr>
          <p:cNvPr id="23" name="Picture Placeholder 22">
            <a:extLst>
              <a:ext uri="{FF2B5EF4-FFF2-40B4-BE49-F238E27FC236}">
                <a16:creationId xmlns:a16="http://schemas.microsoft.com/office/drawing/2014/main" xmlns="" id="{01806784-ADA2-E931-C555-AAE174534E19}"/>
              </a:ext>
            </a:extLst>
          </p:cNvPr>
          <p:cNvPicPr>
            <a:picLocks noGrp="1" noChangeAspect="1"/>
          </p:cNvPicPr>
          <p:nvPr>
            <p:ph type="pic" sz="quarter" idx="47"/>
          </p:nvPr>
        </p:nvPicPr>
        <p:blipFill>
          <a:blip r:embed="rId2"/>
          <a:srcRect t="11765" b="11765"/>
          <a:stretch>
            <a:fillRect/>
          </a:stretch>
        </p:blipFill>
        <p:spPr/>
      </p:pic>
      <p:sp>
        <p:nvSpPr>
          <p:cNvPr id="8" name="Text Placeholder 8">
            <a:extLst>
              <a:ext uri="{FF2B5EF4-FFF2-40B4-BE49-F238E27FC236}">
                <a16:creationId xmlns:a16="http://schemas.microsoft.com/office/drawing/2014/main" xmlns="" id="{0C118237-6E4B-2AA0-878D-0E9F504A989D}"/>
              </a:ext>
            </a:extLst>
          </p:cNvPr>
          <p:cNvSpPr txBox="1">
            <a:spLocks/>
          </p:cNvSpPr>
          <p:nvPr/>
        </p:nvSpPr>
        <p:spPr>
          <a:xfrm>
            <a:off x="1561671" y="3263589"/>
            <a:ext cx="5426955" cy="58238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latin typeface="Times New Roman" panose="02020603050405020304" pitchFamily="18" charset="0"/>
                <a:cs typeface="Times New Roman" panose="02020603050405020304" pitchFamily="18" charset="0"/>
              </a:rPr>
              <a:t>BATCH : C06</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9844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21E73BA-53B9-C0C1-476A-00736A64AB79}"/>
              </a:ext>
            </a:extLst>
          </p:cNvPr>
          <p:cNvSpPr>
            <a:spLocks noGrp="1"/>
          </p:cNvSpPr>
          <p:nvPr>
            <p:ph type="title"/>
          </p:nvPr>
        </p:nvSpPr>
        <p:spPr>
          <a:xfrm>
            <a:off x="502665" y="747298"/>
            <a:ext cx="9931652" cy="685262"/>
          </a:xfrm>
        </p:spPr>
        <p:txBody>
          <a:bodyPr/>
          <a:lstStyle/>
          <a:p>
            <a:r>
              <a:rPr lang="en-IN" sz="2800" dirty="0">
                <a:latin typeface="Times New Roman" panose="02020603050405020304" pitchFamily="18" charset="0"/>
                <a:cs typeface="Times New Roman" panose="02020603050405020304" pitchFamily="18" charset="0"/>
              </a:rPr>
              <a:t>REQUIREMENTS OF HARDWARE AND SOFTWARE</a:t>
            </a:r>
            <a:endParaRPr lang="en-US" sz="280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xmlns="" id="{DC774673-50D8-2D6F-C339-6E4B0A126B06}"/>
              </a:ext>
            </a:extLst>
          </p:cNvPr>
          <p:cNvSpPr>
            <a:spLocks noGrp="1"/>
          </p:cNvSpPr>
          <p:nvPr>
            <p:ph type="body" sz="quarter" idx="29"/>
          </p:nvPr>
        </p:nvSpPr>
        <p:spPr>
          <a:xfrm>
            <a:off x="5350310" y="1830765"/>
            <a:ext cx="5162709" cy="420683"/>
          </a:xfrm>
        </p:spPr>
        <p:txBody>
          <a:bodyPr/>
          <a:lstStyle/>
          <a:p>
            <a:r>
              <a:rPr lang="en-US" dirty="0">
                <a:latin typeface="Times New Roman" panose="02020603050405020304" pitchFamily="18" charset="0"/>
                <a:cs typeface="Times New Roman" panose="02020603050405020304" pitchFamily="18" charset="0"/>
              </a:rPr>
              <a:t>HARDWARE REQUIREMENTS</a:t>
            </a:r>
          </a:p>
        </p:txBody>
      </p:sp>
      <p:sp>
        <p:nvSpPr>
          <p:cNvPr id="13" name="Text Placeholder 12">
            <a:extLst>
              <a:ext uri="{FF2B5EF4-FFF2-40B4-BE49-F238E27FC236}">
                <a16:creationId xmlns:a16="http://schemas.microsoft.com/office/drawing/2014/main" xmlns="" id="{DEB5763E-8BC0-F6C3-3814-6649A828C000}"/>
              </a:ext>
            </a:extLst>
          </p:cNvPr>
          <p:cNvSpPr>
            <a:spLocks noGrp="1"/>
          </p:cNvSpPr>
          <p:nvPr>
            <p:ph type="body" sz="quarter" idx="34"/>
          </p:nvPr>
        </p:nvSpPr>
        <p:spPr>
          <a:xfrm>
            <a:off x="5468491" y="2351840"/>
            <a:ext cx="5162709" cy="1396376"/>
          </a:xfrm>
        </p:spPr>
        <p:txBody>
          <a:bodyPr/>
          <a:lstStyle/>
          <a:p>
            <a:pPr algn="just">
              <a:lnSpc>
                <a:spcPct val="150000"/>
              </a:lnSpc>
              <a:buClr>
                <a:schemeClr val="bg1"/>
              </a:buClr>
            </a:pPr>
            <a:r>
              <a:rPr lang="en-IN" sz="1800" dirty="0" smtClean="0">
                <a:solidFill>
                  <a:schemeClr val="tx1"/>
                </a:solidFill>
                <a:latin typeface="Times New Roman" pitchFamily="18" charset="0"/>
                <a:cs typeface="Times New Roman" pitchFamily="18" charset="0"/>
              </a:rPr>
              <a:t>RAM</a:t>
            </a:r>
            <a:r>
              <a:rPr lang="en-IN" sz="1800" dirty="0">
                <a:solidFill>
                  <a:schemeClr val="tx1"/>
                </a:solidFill>
                <a:latin typeface="Times New Roman" pitchFamily="18" charset="0"/>
                <a:cs typeface="Times New Roman" pitchFamily="18" charset="0"/>
              </a:rPr>
              <a:t>: 4 GB or 8 GB</a:t>
            </a:r>
          </a:p>
          <a:p>
            <a:pPr>
              <a:lnSpc>
                <a:spcPct val="150000"/>
              </a:lnSpc>
              <a:buClr>
                <a:schemeClr val="bg1"/>
              </a:buClr>
              <a:buFont typeface="Arial" pitchFamily="34" charset="0"/>
              <a:buChar char="•"/>
            </a:pPr>
            <a:r>
              <a:rPr lang="en-IN" sz="1800" dirty="0" smtClean="0">
                <a:solidFill>
                  <a:schemeClr val="tx1"/>
                </a:solidFill>
                <a:latin typeface="Times New Roman" pitchFamily="18" charset="0"/>
                <a:cs typeface="Times New Roman" pitchFamily="18" charset="0"/>
              </a:rPr>
              <a:t>Processor</a:t>
            </a:r>
            <a:r>
              <a:rPr lang="en-IN" sz="1800" dirty="0">
                <a:solidFill>
                  <a:schemeClr val="tx1"/>
                </a:solidFill>
                <a:latin typeface="Times New Roman" pitchFamily="18" charset="0"/>
                <a:cs typeface="Times New Roman" pitchFamily="18" charset="0"/>
              </a:rPr>
              <a:t>: Intel i3 and above </a:t>
            </a:r>
            <a:endParaRPr lang="en-US" sz="1800" dirty="0">
              <a:solidFill>
                <a:schemeClr val="tx1"/>
              </a:solidFill>
              <a:latin typeface="Times New Roman" pitchFamily="18" charset="0"/>
              <a:cs typeface="Times New Roman" pitchFamily="18" charset="0"/>
            </a:endParaRPr>
          </a:p>
          <a:p>
            <a:pPr>
              <a:lnSpc>
                <a:spcPct val="150000"/>
              </a:lnSpc>
              <a:buClr>
                <a:schemeClr val="bg1"/>
              </a:buClr>
              <a:buFont typeface="Arial" pitchFamily="34" charset="0"/>
              <a:buChar char="•"/>
            </a:pPr>
            <a:r>
              <a:rPr lang="en-IN" sz="1800" dirty="0">
                <a:solidFill>
                  <a:schemeClr val="tx1"/>
                </a:solidFill>
                <a:latin typeface="Times New Roman" pitchFamily="18" charset="0"/>
                <a:cs typeface="Times New Roman" pitchFamily="18" charset="0"/>
              </a:rPr>
              <a:t>Hard Disk: 500GB: Minimum</a:t>
            </a:r>
            <a:endParaRPr lang="en-US" sz="1800" dirty="0">
              <a:solidFill>
                <a:schemeClr val="tx1"/>
              </a:solidFill>
              <a:latin typeface="Times New Roman" pitchFamily="18" charset="0"/>
              <a:cs typeface="Times New Roman" pitchFamily="18" charset="0"/>
            </a:endParaRPr>
          </a:p>
          <a:p>
            <a:pPr algn="just">
              <a:lnSpc>
                <a:spcPct val="150000"/>
              </a:lnSpc>
              <a:buClr>
                <a:schemeClr val="bg1"/>
              </a:buClr>
            </a:pPr>
            <a:endParaRPr lang="en-US" sz="1800" dirty="0">
              <a:solidFill>
                <a:schemeClr val="tx1"/>
              </a:solidFill>
              <a:latin typeface="Times New Roman" pitchFamily="18" charset="0"/>
              <a:cs typeface="Times New Roman"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12" name="Text Placeholder 11">
            <a:extLst>
              <a:ext uri="{FF2B5EF4-FFF2-40B4-BE49-F238E27FC236}">
                <a16:creationId xmlns:a16="http://schemas.microsoft.com/office/drawing/2014/main" xmlns="" id="{D3E02E0C-26E8-8160-D35F-2398015C051B}"/>
              </a:ext>
            </a:extLst>
          </p:cNvPr>
          <p:cNvSpPr>
            <a:spLocks noGrp="1"/>
          </p:cNvSpPr>
          <p:nvPr>
            <p:ph type="body" sz="quarter" idx="31"/>
          </p:nvPr>
        </p:nvSpPr>
        <p:spPr>
          <a:xfrm>
            <a:off x="5448006" y="4008508"/>
            <a:ext cx="5162709" cy="421399"/>
          </a:xfrm>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14" name="Text Placeholder 13">
            <a:extLst>
              <a:ext uri="{FF2B5EF4-FFF2-40B4-BE49-F238E27FC236}">
                <a16:creationId xmlns:a16="http://schemas.microsoft.com/office/drawing/2014/main" xmlns="" id="{C78180D0-1AB6-8416-0EB1-10648E1A6050}"/>
              </a:ext>
            </a:extLst>
          </p:cNvPr>
          <p:cNvSpPr>
            <a:spLocks noGrp="1"/>
          </p:cNvSpPr>
          <p:nvPr>
            <p:ph type="body" sz="quarter" idx="35"/>
          </p:nvPr>
        </p:nvSpPr>
        <p:spPr>
          <a:xfrm>
            <a:off x="5468491" y="4429907"/>
            <a:ext cx="5692995" cy="2290896"/>
          </a:xfrm>
        </p:spPr>
        <p:txBody>
          <a:bodyPr/>
          <a:lstStyle/>
          <a:p>
            <a:pPr marL="0" indent="0">
              <a:lnSpc>
                <a:spcPct val="150000"/>
              </a:lnSpc>
              <a:buClr>
                <a:schemeClr val="bg1"/>
              </a:buClr>
              <a:buNone/>
            </a:pPr>
            <a:r>
              <a:rPr lang="en-US"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itchFamily="18" charset="0"/>
                <a:cs typeface="Times New Roman" pitchFamily="18" charset="0"/>
              </a:rPr>
              <a:t> Operating System: Windows </a:t>
            </a:r>
            <a:endParaRPr lang="en-US" sz="1800" dirty="0">
              <a:solidFill>
                <a:schemeClr val="tx1"/>
              </a:solidFill>
              <a:latin typeface="Times New Roman" pitchFamily="18" charset="0"/>
              <a:cs typeface="Times New Roman" pitchFamily="18" charset="0"/>
            </a:endParaRPr>
          </a:p>
          <a:p>
            <a:pPr>
              <a:lnSpc>
                <a:spcPct val="150000"/>
              </a:lnSpc>
              <a:buClr>
                <a:schemeClr val="bg1"/>
              </a:buClr>
              <a:buFont typeface="Arial" pitchFamily="34" charset="0"/>
              <a:buChar char="•"/>
            </a:pPr>
            <a:r>
              <a:rPr lang="en-IN" sz="1800" dirty="0">
                <a:solidFill>
                  <a:schemeClr val="tx1"/>
                </a:solidFill>
                <a:latin typeface="Times New Roman" pitchFamily="18" charset="0"/>
                <a:cs typeface="Times New Roman" pitchFamily="18" charset="0"/>
              </a:rPr>
              <a:t>Language: Python </a:t>
            </a:r>
            <a:r>
              <a:rPr lang="en-IN" sz="1800" dirty="0" smtClean="0">
                <a:solidFill>
                  <a:schemeClr val="tx1"/>
                </a:solidFill>
                <a:latin typeface="Times New Roman" pitchFamily="18" charset="0"/>
                <a:cs typeface="Times New Roman" pitchFamily="18" charset="0"/>
              </a:rPr>
              <a:t>3.12.1</a:t>
            </a:r>
            <a:endParaRPr lang="en-US" sz="1800" dirty="0">
              <a:solidFill>
                <a:schemeClr val="tx1"/>
              </a:solidFill>
              <a:latin typeface="Times New Roman" pitchFamily="18" charset="0"/>
              <a:cs typeface="Times New Roman" pitchFamily="18" charset="0"/>
            </a:endParaRPr>
          </a:p>
          <a:p>
            <a:pPr>
              <a:lnSpc>
                <a:spcPct val="150000"/>
              </a:lnSpc>
              <a:buClr>
                <a:schemeClr val="bg1"/>
              </a:buClr>
              <a:buFont typeface="Arial" pitchFamily="34" charset="0"/>
              <a:buChar char="•"/>
            </a:pPr>
            <a:r>
              <a:rPr lang="en-IN" sz="1800" dirty="0">
                <a:solidFill>
                  <a:schemeClr val="tx1"/>
                </a:solidFill>
                <a:latin typeface="Times New Roman" pitchFamily="18" charset="0"/>
                <a:cs typeface="Times New Roman" pitchFamily="18" charset="0"/>
              </a:rPr>
              <a:t>IDE: </a:t>
            </a:r>
            <a:r>
              <a:rPr lang="en-IN" sz="1800" dirty="0" smtClean="0">
                <a:solidFill>
                  <a:schemeClr val="tx1"/>
                </a:solidFill>
                <a:latin typeface="Times New Roman" pitchFamily="18" charset="0"/>
                <a:cs typeface="Times New Roman" pitchFamily="18" charset="0"/>
              </a:rPr>
              <a:t>Visual Studio Code</a:t>
            </a:r>
            <a:endParaRPr lang="en-US" sz="1800" dirty="0">
              <a:solidFill>
                <a:schemeClr val="tx1"/>
              </a:solidFill>
              <a:latin typeface="Times New Roman" pitchFamily="18" charset="0"/>
              <a:cs typeface="Times New Roman" pitchFamily="18" charset="0"/>
            </a:endParaRPr>
          </a:p>
          <a:p>
            <a:pPr>
              <a:lnSpc>
                <a:spcPct val="150000"/>
              </a:lnSpc>
              <a:buClr>
                <a:schemeClr val="bg1"/>
              </a:buClr>
              <a:buFont typeface="Arial" pitchFamily="34" charset="0"/>
              <a:buChar char="•"/>
            </a:pPr>
            <a:r>
              <a:rPr lang="en-IN" sz="1800" dirty="0">
                <a:solidFill>
                  <a:schemeClr val="tx1"/>
                </a:solidFill>
                <a:latin typeface="Times New Roman" pitchFamily="18" charset="0"/>
                <a:cs typeface="Times New Roman" pitchFamily="18" charset="0"/>
              </a:rPr>
              <a:t>Libraries: OpenCV, Numpy, imutils, dlib, PyAutoGUI</a:t>
            </a:r>
            <a:endParaRPr lang="en-US" sz="1800" dirty="0">
              <a:solidFill>
                <a:schemeClr val="tx1"/>
              </a:solidFill>
              <a:latin typeface="Times New Roman" pitchFamily="18" charset="0"/>
              <a:cs typeface="Times New Roman" pitchFamily="18" charset="0"/>
            </a:endParaRPr>
          </a:p>
          <a:p>
            <a:pPr marL="0" indent="0">
              <a:buNone/>
            </a:pPr>
            <a:endParaRPr lang="en-US" sz="1600" dirty="0"/>
          </a:p>
        </p:txBody>
      </p:sp>
      <p:pic>
        <p:nvPicPr>
          <p:cNvPr id="25" name="Picture Placeholder 24">
            <a:extLst>
              <a:ext uri="{FF2B5EF4-FFF2-40B4-BE49-F238E27FC236}">
                <a16:creationId xmlns:a16="http://schemas.microsoft.com/office/drawing/2014/main" xmlns="" id="{65ADBF37-1608-719B-FAC4-ACFA4F0ECC65}"/>
              </a:ext>
            </a:extLst>
          </p:cNvPr>
          <p:cNvPicPr>
            <a:picLocks noGrp="1" noChangeAspect="1"/>
          </p:cNvPicPr>
          <p:nvPr>
            <p:ph type="pic" sz="quarter" idx="37"/>
          </p:nvPr>
        </p:nvPicPr>
        <p:blipFill>
          <a:blip r:embed="rId3"/>
          <a:srcRect l="2661" r="2661"/>
          <a:stretch>
            <a:fillRect/>
          </a:stretch>
        </p:blipFill>
        <p:spPr>
          <a:xfrm>
            <a:off x="4814040" y="1830765"/>
            <a:ext cx="654451" cy="565882"/>
          </a:xfrm>
        </p:spPr>
      </p:pic>
      <p:pic>
        <p:nvPicPr>
          <p:cNvPr id="29" name="Picture Placeholder 28">
            <a:extLst>
              <a:ext uri="{FF2B5EF4-FFF2-40B4-BE49-F238E27FC236}">
                <a16:creationId xmlns:a16="http://schemas.microsoft.com/office/drawing/2014/main" xmlns="" id="{8B001C3F-55C5-549A-7E72-399F4F856877}"/>
              </a:ext>
            </a:extLst>
          </p:cNvPr>
          <p:cNvPicPr>
            <a:picLocks noGrp="1" noChangeAspect="1"/>
          </p:cNvPicPr>
          <p:nvPr>
            <p:ph type="pic" sz="quarter" idx="38"/>
          </p:nvPr>
        </p:nvPicPr>
        <p:blipFill>
          <a:blip r:embed="rId4"/>
          <a:srcRect l="7159" r="7159"/>
          <a:stretch>
            <a:fillRect/>
          </a:stretch>
        </p:blipFill>
        <p:spPr>
          <a:xfrm>
            <a:off x="4814040" y="4001222"/>
            <a:ext cx="536270" cy="565882"/>
          </a:xfrm>
        </p:spPr>
      </p:pic>
    </p:spTree>
    <p:extLst>
      <p:ext uri="{BB962C8B-B14F-4D97-AF65-F5344CB8AC3E}">
        <p14:creationId xmlns:p14="http://schemas.microsoft.com/office/powerpoint/2010/main" xmlns="" val="2519727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C33E0-DA16-E76D-64E7-1C92FD80CDF7}"/>
              </a:ext>
            </a:extLst>
          </p:cNvPr>
          <p:cNvSpPr>
            <a:spLocks noGrp="1"/>
          </p:cNvSpPr>
          <p:nvPr>
            <p:ph type="title"/>
          </p:nvPr>
        </p:nvSpPr>
        <p:spPr>
          <a:xfrm>
            <a:off x="484632" y="132080"/>
            <a:ext cx="10515600" cy="1115434"/>
          </a:xfrm>
        </p:spPr>
        <p:txBody>
          <a:bodyPr/>
          <a:lstStyle/>
          <a:p>
            <a:r>
              <a:rPr lang="en-IN" sz="2800" dirty="0">
                <a:latin typeface="Times New Roman" panose="02020603050405020304" pitchFamily="18" charset="0"/>
                <a:cs typeface="Times New Roman" panose="02020603050405020304" pitchFamily="18" charset="0"/>
              </a:rPr>
              <a:t>PROPOSED SYSTEM ARCHITECTURE</a:t>
            </a:r>
          </a:p>
        </p:txBody>
      </p:sp>
      <p:sp>
        <p:nvSpPr>
          <p:cNvPr id="7" name="Rectangle 6"/>
          <p:cNvSpPr/>
          <p:nvPr/>
        </p:nvSpPr>
        <p:spPr>
          <a:xfrm>
            <a:off x="609600" y="1088571"/>
            <a:ext cx="11045371" cy="55734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61143" y="1770743"/>
            <a:ext cx="2264227" cy="69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25143" y="1654628"/>
            <a:ext cx="6023428"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47542" y="3628572"/>
            <a:ext cx="3831772" cy="264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34629" y="4281716"/>
            <a:ext cx="3628571" cy="812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95885" y="5355771"/>
            <a:ext cx="3120571" cy="624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32114" y="2946400"/>
            <a:ext cx="3439886"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335314" y="3556000"/>
            <a:ext cx="3106057" cy="391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7084" y="4085771"/>
            <a:ext cx="3106057" cy="391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57085" y="4593771"/>
            <a:ext cx="3106057" cy="391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71599" y="5116286"/>
            <a:ext cx="3106057" cy="391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xmlns="" id="{B64C33E0-DA16-E76D-64E7-1C92FD80CDF7}"/>
              </a:ext>
            </a:extLst>
          </p:cNvPr>
          <p:cNvSpPr txBox="1">
            <a:spLocks/>
          </p:cNvSpPr>
          <p:nvPr/>
        </p:nvSpPr>
        <p:spPr>
          <a:xfrm>
            <a:off x="1362748" y="792480"/>
            <a:ext cx="10515600" cy="111543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2200" dirty="0" smtClean="0">
                <a:solidFill>
                  <a:schemeClr val="accent6"/>
                </a:solidFill>
                <a:latin typeface="Times New Roman" pitchFamily="18" charset="0"/>
                <a:ea typeface="+mj-ea"/>
                <a:cs typeface="Times New Roman" pitchFamily="18" charset="0"/>
              </a:rPr>
              <a:t>OPERATING COMPUTER CURSOR USING EYE AND FACE MOVEMENTS</a:t>
            </a:r>
            <a:endParaRPr kumimoji="0" lang="en-IN" sz="22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23" name="Title 1">
            <a:extLst>
              <a:ext uri="{FF2B5EF4-FFF2-40B4-BE49-F238E27FC236}">
                <a16:creationId xmlns:a16="http://schemas.microsoft.com/office/drawing/2014/main" xmlns="" id="{B64C33E0-DA16-E76D-64E7-1C92FD80CDF7}"/>
              </a:ext>
            </a:extLst>
          </p:cNvPr>
          <p:cNvSpPr txBox="1">
            <a:spLocks/>
          </p:cNvSpPr>
          <p:nvPr/>
        </p:nvSpPr>
        <p:spPr>
          <a:xfrm>
            <a:off x="1175657" y="1706880"/>
            <a:ext cx="2322286"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Real time Webcam</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i="0" u="none" strike="noStrike" kern="1200" cap="none" spc="0" normalizeH="0" baseline="0" noProof="0" dirty="0" smtClean="0">
                <a:ln>
                  <a:noFill/>
                </a:ln>
                <a:solidFill>
                  <a:schemeClr val="accent6"/>
                </a:solidFill>
                <a:effectLst/>
                <a:uLnTx/>
                <a:uFillTx/>
                <a:latin typeface="Times New Roman" panose="02020603050405020304" pitchFamily="18" charset="0"/>
                <a:ea typeface="+mj-ea"/>
                <a:cs typeface="Times New Roman" panose="02020603050405020304" pitchFamily="18" charset="0"/>
              </a:rPr>
              <a:t>Input</a:t>
            </a:r>
            <a:r>
              <a:rPr kumimoji="0" lang="en-IN" i="0" u="none" strike="noStrike" kern="1200" cap="none" spc="0" normalizeH="0" noProof="0" dirty="0" smtClean="0">
                <a:ln>
                  <a:noFill/>
                </a:ln>
                <a:solidFill>
                  <a:schemeClr val="accent6"/>
                </a:solidFill>
                <a:effectLst/>
                <a:uLnTx/>
                <a:uFillTx/>
                <a:latin typeface="Times New Roman" panose="02020603050405020304" pitchFamily="18" charset="0"/>
                <a:ea typeface="+mj-ea"/>
                <a:cs typeface="Times New Roman" panose="02020603050405020304" pitchFamily="18" charset="0"/>
              </a:rPr>
              <a:t> using OpenCV</a:t>
            </a:r>
            <a:endParaRPr kumimoji="0" lang="en-IN" i="0" u="none" strike="noStrike" kern="1200" cap="none" spc="0" normalizeH="0" baseline="0" noProof="0" dirty="0">
              <a:ln>
                <a:noFill/>
              </a:ln>
              <a:solidFill>
                <a:schemeClr val="accent6"/>
              </a:solidFill>
              <a:effectLst/>
              <a:uLnTx/>
              <a:uFillTx/>
              <a:latin typeface="Times New Roman" panose="02020603050405020304" pitchFamily="18" charset="0"/>
              <a:ea typeface="+mj-ea"/>
              <a:cs typeface="Times New Roman" panose="02020603050405020304" pitchFamily="18" charset="0"/>
            </a:endParaRPr>
          </a:p>
        </p:txBody>
      </p:sp>
      <p:sp>
        <p:nvSpPr>
          <p:cNvPr id="24" name="Title 1">
            <a:extLst>
              <a:ext uri="{FF2B5EF4-FFF2-40B4-BE49-F238E27FC236}">
                <a16:creationId xmlns:a16="http://schemas.microsoft.com/office/drawing/2014/main" xmlns="" id="{B64C33E0-DA16-E76D-64E7-1C92FD80CDF7}"/>
              </a:ext>
            </a:extLst>
          </p:cNvPr>
          <p:cNvSpPr txBox="1">
            <a:spLocks/>
          </p:cNvSpPr>
          <p:nvPr/>
        </p:nvSpPr>
        <p:spPr>
          <a:xfrm>
            <a:off x="7061200" y="1409338"/>
            <a:ext cx="2322286"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Face Detection</a:t>
            </a:r>
          </a:p>
        </p:txBody>
      </p:sp>
      <p:sp>
        <p:nvSpPr>
          <p:cNvPr id="25" name="Rectangle 24"/>
          <p:cNvSpPr/>
          <p:nvPr/>
        </p:nvSpPr>
        <p:spPr>
          <a:xfrm>
            <a:off x="5442857" y="2206171"/>
            <a:ext cx="2772229" cy="7837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xmlns="" id="{B64C33E0-DA16-E76D-64E7-1C92FD80CDF7}"/>
              </a:ext>
            </a:extLst>
          </p:cNvPr>
          <p:cNvSpPr txBox="1">
            <a:spLocks/>
          </p:cNvSpPr>
          <p:nvPr/>
        </p:nvSpPr>
        <p:spPr>
          <a:xfrm>
            <a:off x="5355771" y="2135052"/>
            <a:ext cx="2960915"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Image Pre-processing resize and convert to greyscale</a:t>
            </a:r>
          </a:p>
        </p:txBody>
      </p:sp>
      <p:sp>
        <p:nvSpPr>
          <p:cNvPr id="27" name="Rectangle 26"/>
          <p:cNvSpPr/>
          <p:nvPr/>
        </p:nvSpPr>
        <p:spPr>
          <a:xfrm>
            <a:off x="8447314" y="2206172"/>
            <a:ext cx="2627085" cy="754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xmlns="" id="{B64C33E0-DA16-E76D-64E7-1C92FD80CDF7}"/>
              </a:ext>
            </a:extLst>
          </p:cNvPr>
          <p:cNvSpPr txBox="1">
            <a:spLocks/>
          </p:cNvSpPr>
          <p:nvPr/>
        </p:nvSpPr>
        <p:spPr>
          <a:xfrm>
            <a:off x="8309428" y="2127794"/>
            <a:ext cx="2960915"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Face detection</a:t>
            </a:r>
          </a:p>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(dlib HOG face detector)</a:t>
            </a:r>
          </a:p>
        </p:txBody>
      </p:sp>
      <p:sp>
        <p:nvSpPr>
          <p:cNvPr id="29" name="Title 1">
            <a:extLst>
              <a:ext uri="{FF2B5EF4-FFF2-40B4-BE49-F238E27FC236}">
                <a16:creationId xmlns:a16="http://schemas.microsoft.com/office/drawing/2014/main" xmlns="" id="{B64C33E0-DA16-E76D-64E7-1C92FD80CDF7}"/>
              </a:ext>
            </a:extLst>
          </p:cNvPr>
          <p:cNvSpPr txBox="1">
            <a:spLocks/>
          </p:cNvSpPr>
          <p:nvPr/>
        </p:nvSpPr>
        <p:spPr>
          <a:xfrm>
            <a:off x="6516914" y="3521166"/>
            <a:ext cx="4020457"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Facial Landmark estimation</a:t>
            </a:r>
          </a:p>
        </p:txBody>
      </p:sp>
      <p:sp>
        <p:nvSpPr>
          <p:cNvPr id="30" name="Title 1">
            <a:extLst>
              <a:ext uri="{FF2B5EF4-FFF2-40B4-BE49-F238E27FC236}">
                <a16:creationId xmlns:a16="http://schemas.microsoft.com/office/drawing/2014/main" xmlns="" id="{B64C33E0-DA16-E76D-64E7-1C92FD80CDF7}"/>
              </a:ext>
            </a:extLst>
          </p:cNvPr>
          <p:cNvSpPr txBox="1">
            <a:spLocks/>
          </p:cNvSpPr>
          <p:nvPr/>
        </p:nvSpPr>
        <p:spPr>
          <a:xfrm>
            <a:off x="6633028" y="4217852"/>
            <a:ext cx="3817258"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Extract landmarks for the left and right eye, nose and mouth</a:t>
            </a:r>
          </a:p>
        </p:txBody>
      </p:sp>
      <p:sp>
        <p:nvSpPr>
          <p:cNvPr id="31" name="Title 1">
            <a:extLst>
              <a:ext uri="{FF2B5EF4-FFF2-40B4-BE49-F238E27FC236}">
                <a16:creationId xmlns:a16="http://schemas.microsoft.com/office/drawing/2014/main" xmlns="" id="{B64C33E0-DA16-E76D-64E7-1C92FD80CDF7}"/>
              </a:ext>
            </a:extLst>
          </p:cNvPr>
          <p:cNvSpPr txBox="1">
            <a:spLocks/>
          </p:cNvSpPr>
          <p:nvPr/>
        </p:nvSpPr>
        <p:spPr>
          <a:xfrm>
            <a:off x="7090228" y="5233853"/>
            <a:ext cx="2960915" cy="92020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Calculate EAR and MAR</a:t>
            </a:r>
          </a:p>
        </p:txBody>
      </p:sp>
      <p:sp>
        <p:nvSpPr>
          <p:cNvPr id="32" name="Title 1">
            <a:extLst>
              <a:ext uri="{FF2B5EF4-FFF2-40B4-BE49-F238E27FC236}">
                <a16:creationId xmlns:a16="http://schemas.microsoft.com/office/drawing/2014/main" xmlns="" id="{B64C33E0-DA16-E76D-64E7-1C92FD80CDF7}"/>
              </a:ext>
            </a:extLst>
          </p:cNvPr>
          <p:cNvSpPr txBox="1">
            <a:spLocks/>
          </p:cNvSpPr>
          <p:nvPr/>
        </p:nvSpPr>
        <p:spPr>
          <a:xfrm>
            <a:off x="1045030" y="2859314"/>
            <a:ext cx="3672114" cy="711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Comparison of Threshold values </a:t>
            </a:r>
          </a:p>
        </p:txBody>
      </p:sp>
      <p:sp>
        <p:nvSpPr>
          <p:cNvPr id="33" name="Title 1">
            <a:extLst>
              <a:ext uri="{FF2B5EF4-FFF2-40B4-BE49-F238E27FC236}">
                <a16:creationId xmlns:a16="http://schemas.microsoft.com/office/drawing/2014/main" xmlns="" id="{B64C33E0-DA16-E76D-64E7-1C92FD80CDF7}"/>
              </a:ext>
            </a:extLst>
          </p:cNvPr>
          <p:cNvSpPr txBox="1">
            <a:spLocks/>
          </p:cNvSpPr>
          <p:nvPr/>
        </p:nvSpPr>
        <p:spPr>
          <a:xfrm>
            <a:off x="1291771" y="3614057"/>
            <a:ext cx="3207658" cy="3483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Left Eye Blink: Left Click</a:t>
            </a:r>
          </a:p>
        </p:txBody>
      </p:sp>
      <p:sp>
        <p:nvSpPr>
          <p:cNvPr id="34" name="Title 1">
            <a:extLst>
              <a:ext uri="{FF2B5EF4-FFF2-40B4-BE49-F238E27FC236}">
                <a16:creationId xmlns:a16="http://schemas.microsoft.com/office/drawing/2014/main" xmlns="" id="{B64C33E0-DA16-E76D-64E7-1C92FD80CDF7}"/>
              </a:ext>
            </a:extLst>
          </p:cNvPr>
          <p:cNvSpPr txBox="1">
            <a:spLocks/>
          </p:cNvSpPr>
          <p:nvPr/>
        </p:nvSpPr>
        <p:spPr>
          <a:xfrm>
            <a:off x="1299028" y="4100286"/>
            <a:ext cx="3207658" cy="3483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Right Eye Blink: Right Click</a:t>
            </a:r>
          </a:p>
        </p:txBody>
      </p:sp>
      <p:sp>
        <p:nvSpPr>
          <p:cNvPr id="35" name="Title 1">
            <a:extLst>
              <a:ext uri="{FF2B5EF4-FFF2-40B4-BE49-F238E27FC236}">
                <a16:creationId xmlns:a16="http://schemas.microsoft.com/office/drawing/2014/main" xmlns="" id="{B64C33E0-DA16-E76D-64E7-1C92FD80CDF7}"/>
              </a:ext>
            </a:extLst>
          </p:cNvPr>
          <p:cNvSpPr txBox="1">
            <a:spLocks/>
          </p:cNvSpPr>
          <p:nvPr/>
        </p:nvSpPr>
        <p:spPr>
          <a:xfrm>
            <a:off x="1313542" y="4608285"/>
            <a:ext cx="3207658" cy="3483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Squinted Eyes: Scrolling</a:t>
            </a:r>
          </a:p>
        </p:txBody>
      </p:sp>
      <p:sp>
        <p:nvSpPr>
          <p:cNvPr id="36" name="Title 1">
            <a:extLst>
              <a:ext uri="{FF2B5EF4-FFF2-40B4-BE49-F238E27FC236}">
                <a16:creationId xmlns:a16="http://schemas.microsoft.com/office/drawing/2014/main" xmlns="" id="{B64C33E0-DA16-E76D-64E7-1C92FD80CDF7}"/>
              </a:ext>
            </a:extLst>
          </p:cNvPr>
          <p:cNvSpPr txBox="1">
            <a:spLocks/>
          </p:cNvSpPr>
          <p:nvPr/>
        </p:nvSpPr>
        <p:spPr>
          <a:xfrm>
            <a:off x="1299028" y="5159828"/>
            <a:ext cx="3207658" cy="3483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Pitch and Yaw</a:t>
            </a:r>
          </a:p>
        </p:txBody>
      </p:sp>
      <p:sp>
        <p:nvSpPr>
          <p:cNvPr id="37" name="Rectangle 36"/>
          <p:cNvSpPr/>
          <p:nvPr/>
        </p:nvSpPr>
        <p:spPr>
          <a:xfrm>
            <a:off x="1262743" y="6110514"/>
            <a:ext cx="3178627" cy="4499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a:extLst>
              <a:ext uri="{FF2B5EF4-FFF2-40B4-BE49-F238E27FC236}">
                <a16:creationId xmlns:a16="http://schemas.microsoft.com/office/drawing/2014/main" xmlns="" id="{B64C33E0-DA16-E76D-64E7-1C92FD80CDF7}"/>
              </a:ext>
            </a:extLst>
          </p:cNvPr>
          <p:cNvSpPr txBox="1">
            <a:spLocks/>
          </p:cNvSpPr>
          <p:nvPr/>
        </p:nvSpPr>
        <p:spPr>
          <a:xfrm>
            <a:off x="1240971" y="6219371"/>
            <a:ext cx="3207658" cy="3483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dirty="0" smtClean="0">
                <a:solidFill>
                  <a:schemeClr val="accent6"/>
                </a:solidFill>
                <a:latin typeface="Times New Roman" panose="02020603050405020304" pitchFamily="18" charset="0"/>
                <a:ea typeface="+mj-ea"/>
                <a:cs typeface="Times New Roman" panose="02020603050405020304" pitchFamily="18" charset="0"/>
              </a:rPr>
              <a:t>Perform mouse action on screen</a:t>
            </a:r>
          </a:p>
        </p:txBody>
      </p:sp>
      <p:cxnSp>
        <p:nvCxnSpPr>
          <p:cNvPr id="44" name="Straight Arrow Connector 43"/>
          <p:cNvCxnSpPr>
            <a:stCxn id="8" idx="3"/>
          </p:cNvCxnSpPr>
          <p:nvPr/>
        </p:nvCxnSpPr>
        <p:spPr>
          <a:xfrm>
            <a:off x="3425370" y="2119086"/>
            <a:ext cx="1814287" cy="14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2"/>
          </p:cNvCxnSpPr>
          <p:nvPr/>
        </p:nvCxnSpPr>
        <p:spPr>
          <a:xfrm rot="5400000">
            <a:off x="8015515" y="3436257"/>
            <a:ext cx="435429" cy="72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1"/>
          </p:cNvCxnSpPr>
          <p:nvPr/>
        </p:nvCxnSpPr>
        <p:spPr>
          <a:xfrm rot="10800000" flipV="1">
            <a:off x="4615544" y="4677954"/>
            <a:ext cx="2017485" cy="101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4" idx="2"/>
            <a:endCxn id="37" idx="0"/>
          </p:cNvCxnSpPr>
          <p:nvPr/>
        </p:nvCxnSpPr>
        <p:spPr>
          <a:xfrm rot="5400000">
            <a:off x="2641600" y="5900057"/>
            <a:ext cx="4209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0438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0"/>
            <a:ext cx="10515600" cy="1115434"/>
          </a:xfrm>
        </p:spPr>
        <p:txBody>
          <a:bodyPr/>
          <a:lstStyle/>
          <a:p>
            <a:pPr algn="ctr"/>
            <a:r>
              <a:rPr lang="en-US" sz="2800" dirty="0" smtClean="0">
                <a:latin typeface="Times New Roman" pitchFamily="18" charset="0"/>
                <a:cs typeface="Times New Roman" pitchFamily="18" charset="0"/>
              </a:rPr>
              <a:t>FLOWCHART</a:t>
            </a:r>
            <a:endParaRPr lang="en-US" sz="2800" dirty="0">
              <a:latin typeface="Times New Roman" pitchFamily="18" charset="0"/>
              <a:cs typeface="Times New Roman" pitchFamily="18" charset="0"/>
            </a:endParaRPr>
          </a:p>
        </p:txBody>
      </p:sp>
      <p:sp>
        <p:nvSpPr>
          <p:cNvPr id="6" name="Oval 5"/>
          <p:cNvSpPr/>
          <p:nvPr/>
        </p:nvSpPr>
        <p:spPr>
          <a:xfrm>
            <a:off x="5646058" y="754741"/>
            <a:ext cx="203200" cy="2177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702628" y="1175657"/>
            <a:ext cx="2104572" cy="4499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31656" y="1857828"/>
            <a:ext cx="2075544" cy="4354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a:off x="4804228" y="2539999"/>
            <a:ext cx="1901373" cy="89988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789713" y="3614058"/>
            <a:ext cx="2206171" cy="493486"/>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4601028" y="4368800"/>
            <a:ext cx="2598058" cy="464457"/>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cision 11"/>
          <p:cNvSpPr/>
          <p:nvPr/>
        </p:nvSpPr>
        <p:spPr>
          <a:xfrm>
            <a:off x="4920343" y="5036457"/>
            <a:ext cx="2002971" cy="92891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p:cNvSpPr/>
          <p:nvPr/>
        </p:nvSpPr>
        <p:spPr>
          <a:xfrm>
            <a:off x="4789714" y="6096000"/>
            <a:ext cx="2264228" cy="40640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27486" y="6640285"/>
            <a:ext cx="203200" cy="2177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6" idx="4"/>
            <a:endCxn id="7" idx="0"/>
          </p:cNvCxnSpPr>
          <p:nvPr/>
        </p:nvCxnSpPr>
        <p:spPr>
          <a:xfrm rot="16200000" flipH="1">
            <a:off x="5649686" y="1070428"/>
            <a:ext cx="203201" cy="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8" idx="0"/>
          </p:cNvCxnSpPr>
          <p:nvPr/>
        </p:nvCxnSpPr>
        <p:spPr>
          <a:xfrm rot="16200000" flipH="1">
            <a:off x="5646058" y="1734457"/>
            <a:ext cx="232227" cy="14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2"/>
            <a:endCxn id="9" idx="0"/>
          </p:cNvCxnSpPr>
          <p:nvPr/>
        </p:nvCxnSpPr>
        <p:spPr>
          <a:xfrm rot="5400000">
            <a:off x="5638801" y="2409372"/>
            <a:ext cx="246742" cy="145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2"/>
          </p:cNvCxnSpPr>
          <p:nvPr/>
        </p:nvCxnSpPr>
        <p:spPr>
          <a:xfrm rot="5400000">
            <a:off x="5642430" y="3530601"/>
            <a:ext cx="203200" cy="217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2"/>
            <a:endCxn id="11" idx="0"/>
          </p:cNvCxnSpPr>
          <p:nvPr/>
        </p:nvCxnSpPr>
        <p:spPr>
          <a:xfrm rot="16200000" flipH="1">
            <a:off x="5765800" y="4234543"/>
            <a:ext cx="261256" cy="7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2"/>
            <a:endCxn id="12" idx="0"/>
          </p:cNvCxnSpPr>
          <p:nvPr/>
        </p:nvCxnSpPr>
        <p:spPr>
          <a:xfrm rot="16200000" flipH="1">
            <a:off x="5809343" y="4923971"/>
            <a:ext cx="203200" cy="217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2" idx="3"/>
            <a:endCxn id="11" idx="3"/>
          </p:cNvCxnSpPr>
          <p:nvPr/>
        </p:nvCxnSpPr>
        <p:spPr>
          <a:xfrm flipV="1">
            <a:off x="6923314" y="4601029"/>
            <a:ext cx="275772" cy="899885"/>
          </a:xfrm>
          <a:prstGeom prst="bentConnector3">
            <a:avLst>
              <a:gd name="adj1" fmla="val 46184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9" idx="3"/>
            <a:endCxn id="8" idx="3"/>
          </p:cNvCxnSpPr>
          <p:nvPr/>
        </p:nvCxnSpPr>
        <p:spPr>
          <a:xfrm flipV="1">
            <a:off x="6705601" y="2075543"/>
            <a:ext cx="101599" cy="914400"/>
          </a:xfrm>
          <a:prstGeom prst="bentConnector3">
            <a:avLst>
              <a:gd name="adj1" fmla="val 145358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2"/>
            <a:endCxn id="14" idx="0"/>
          </p:cNvCxnSpPr>
          <p:nvPr/>
        </p:nvCxnSpPr>
        <p:spPr>
          <a:xfrm rot="5400000">
            <a:off x="5856515" y="6030685"/>
            <a:ext cx="13062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4" idx="2"/>
            <a:endCxn id="17" idx="0"/>
          </p:cNvCxnSpPr>
          <p:nvPr/>
        </p:nvCxnSpPr>
        <p:spPr>
          <a:xfrm rot="16200000" flipH="1">
            <a:off x="5856515" y="6567713"/>
            <a:ext cx="137885" cy="7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4593772" y="1095829"/>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600" dirty="0" smtClean="0">
                <a:solidFill>
                  <a:schemeClr val="accent6"/>
                </a:solidFill>
                <a:latin typeface="Times New Roman" pitchFamily="18" charset="0"/>
                <a:ea typeface="+mj-ea"/>
                <a:cs typeface="Times New Roman" pitchFamily="18" charset="0"/>
              </a:rPr>
              <a:t>Real time video input</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2" name="Title 1"/>
          <p:cNvSpPr txBox="1">
            <a:spLocks/>
          </p:cNvSpPr>
          <p:nvPr/>
        </p:nvSpPr>
        <p:spPr>
          <a:xfrm>
            <a:off x="4608286" y="1763486"/>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Face</a:t>
            </a:r>
            <a:r>
              <a:rPr kumimoji="0" lang="en-US" sz="1600" i="0" u="none" strike="noStrike" kern="1200" cap="none" spc="0" normalizeH="0" noProof="0" dirty="0" smtClean="0">
                <a:ln>
                  <a:noFill/>
                </a:ln>
                <a:solidFill>
                  <a:schemeClr val="accent6"/>
                </a:solidFill>
                <a:effectLst/>
                <a:uLnTx/>
                <a:uFillTx/>
                <a:latin typeface="Times New Roman" pitchFamily="18" charset="0"/>
                <a:ea typeface="+mj-ea"/>
                <a:cs typeface="Times New Roman" pitchFamily="18" charset="0"/>
              </a:rPr>
              <a:t> detection</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3" name="Title 1"/>
          <p:cNvSpPr txBox="1">
            <a:spLocks/>
          </p:cNvSpPr>
          <p:nvPr/>
        </p:nvSpPr>
        <p:spPr>
          <a:xfrm>
            <a:off x="4579257" y="2677886"/>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Face</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600" dirty="0" smtClean="0">
                <a:solidFill>
                  <a:schemeClr val="accent6"/>
                </a:solidFill>
                <a:latin typeface="Times New Roman" pitchFamily="18" charset="0"/>
                <a:ea typeface="+mj-ea"/>
                <a:cs typeface="Times New Roman" pitchFamily="18" charset="0"/>
              </a:rPr>
              <a:t>detection</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4" name="Title 1"/>
          <p:cNvSpPr txBox="1">
            <a:spLocks/>
          </p:cNvSpPr>
          <p:nvPr/>
        </p:nvSpPr>
        <p:spPr>
          <a:xfrm>
            <a:off x="4709886" y="3548743"/>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Landmark</a:t>
            </a:r>
            <a:r>
              <a:rPr kumimoji="0" lang="en-US" sz="1600" i="0" u="none" strike="noStrike" kern="1200" cap="none" spc="0" normalizeH="0" noProof="0" dirty="0" smtClean="0">
                <a:ln>
                  <a:noFill/>
                </a:ln>
                <a:solidFill>
                  <a:schemeClr val="accent6"/>
                </a:solidFill>
                <a:effectLst/>
                <a:uLnTx/>
                <a:uFillTx/>
                <a:latin typeface="Times New Roman" pitchFamily="18" charset="0"/>
                <a:ea typeface="+mj-ea"/>
                <a:cs typeface="Times New Roman" pitchFamily="18" charset="0"/>
              </a:rPr>
              <a:t> detection</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5" name="Title 1"/>
          <p:cNvSpPr txBox="1">
            <a:spLocks/>
          </p:cNvSpPr>
          <p:nvPr/>
        </p:nvSpPr>
        <p:spPr>
          <a:xfrm>
            <a:off x="4397829" y="4288972"/>
            <a:ext cx="3048000"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Calculate</a:t>
            </a:r>
            <a:r>
              <a:rPr kumimoji="0" lang="en-US" sz="1600" i="0" u="none" strike="noStrike" kern="1200" cap="none" spc="0" normalizeH="0" noProof="0" dirty="0" smtClean="0">
                <a:ln>
                  <a:noFill/>
                </a:ln>
                <a:solidFill>
                  <a:schemeClr val="accent6"/>
                </a:solidFill>
                <a:effectLst/>
                <a:uLnTx/>
                <a:uFillTx/>
                <a:latin typeface="Times New Roman" pitchFamily="18" charset="0"/>
                <a:ea typeface="+mj-ea"/>
                <a:cs typeface="Times New Roman" pitchFamily="18" charset="0"/>
              </a:rPr>
              <a:t> aspect ratio</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6" name="Title 1"/>
          <p:cNvSpPr txBox="1">
            <a:spLocks/>
          </p:cNvSpPr>
          <p:nvPr/>
        </p:nvSpPr>
        <p:spPr>
          <a:xfrm>
            <a:off x="4782457" y="5217886"/>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Threshold</a:t>
            </a:r>
            <a:r>
              <a:rPr kumimoji="0" lang="en-US" sz="1600" i="0" u="none" strike="noStrike" kern="1200" cap="none" spc="0" normalizeH="0" noProof="0" dirty="0" smtClean="0">
                <a:ln>
                  <a:noFill/>
                </a:ln>
                <a:solidFill>
                  <a:schemeClr val="accent6"/>
                </a:solidFill>
                <a:effectLst/>
                <a:uLnTx/>
                <a:uFillTx/>
                <a:latin typeface="Times New Roman" pitchFamily="18" charset="0"/>
                <a:ea typeface="+mj-ea"/>
                <a:cs typeface="Times New Roman" pitchFamily="18" charset="0"/>
              </a:rPr>
              <a:t> value</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600" baseline="0" dirty="0" smtClean="0">
                <a:solidFill>
                  <a:schemeClr val="accent6"/>
                </a:solidFill>
                <a:latin typeface="Times New Roman" pitchFamily="18" charset="0"/>
                <a:ea typeface="+mj-ea"/>
                <a:cs typeface="Times New Roman" pitchFamily="18" charset="0"/>
              </a:rPr>
              <a:t>matched</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7" name="Title 1"/>
          <p:cNvSpPr txBox="1">
            <a:spLocks/>
          </p:cNvSpPr>
          <p:nvPr/>
        </p:nvSpPr>
        <p:spPr>
          <a:xfrm>
            <a:off x="4724400" y="5987143"/>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Perform</a:t>
            </a:r>
            <a:r>
              <a:rPr kumimoji="0" lang="en-US" sz="1600" i="0" u="none" strike="noStrike" kern="1200" cap="none" spc="0" normalizeH="0" noProof="0" dirty="0" smtClean="0">
                <a:ln>
                  <a:noFill/>
                </a:ln>
                <a:solidFill>
                  <a:schemeClr val="accent6"/>
                </a:solidFill>
                <a:effectLst/>
                <a:uLnTx/>
                <a:uFillTx/>
                <a:latin typeface="Times New Roman" pitchFamily="18" charset="0"/>
                <a:ea typeface="+mj-ea"/>
                <a:cs typeface="Times New Roman" pitchFamily="18" charset="0"/>
              </a:rPr>
              <a:t> mouse action</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8" name="Title 1"/>
          <p:cNvSpPr txBox="1">
            <a:spLocks/>
          </p:cNvSpPr>
          <p:nvPr/>
        </p:nvSpPr>
        <p:spPr>
          <a:xfrm>
            <a:off x="4332514" y="3156857"/>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600" dirty="0" smtClean="0">
                <a:solidFill>
                  <a:schemeClr val="accent6"/>
                </a:solidFill>
                <a:latin typeface="Times New Roman" pitchFamily="18" charset="0"/>
                <a:ea typeface="+mj-ea"/>
                <a:cs typeface="Times New Roman" pitchFamily="18" charset="0"/>
              </a:rPr>
              <a:t>Y</a:t>
            </a:r>
            <a:r>
              <a:rPr kumimoji="0" lang="en-US" sz="1600" i="0" u="none" strike="noStrike" kern="1200" cap="none" spc="0" normalizeH="0" baseline="0" noProof="0" dirty="0" err="1" smtClean="0">
                <a:ln>
                  <a:noFill/>
                </a:ln>
                <a:solidFill>
                  <a:schemeClr val="accent6"/>
                </a:solidFill>
                <a:effectLst/>
                <a:uLnTx/>
                <a:uFillTx/>
                <a:latin typeface="Times New Roman" pitchFamily="18" charset="0"/>
                <a:ea typeface="+mj-ea"/>
                <a:cs typeface="Times New Roman" pitchFamily="18" charset="0"/>
              </a:rPr>
              <a:t>es</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69" name="Title 1"/>
          <p:cNvSpPr txBox="1">
            <a:spLocks/>
          </p:cNvSpPr>
          <p:nvPr/>
        </p:nvSpPr>
        <p:spPr>
          <a:xfrm>
            <a:off x="7177314" y="2256971"/>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No</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70" name="Title 1"/>
          <p:cNvSpPr txBox="1">
            <a:spLocks/>
          </p:cNvSpPr>
          <p:nvPr/>
        </p:nvSpPr>
        <p:spPr>
          <a:xfrm>
            <a:off x="4455886" y="5675085"/>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600" dirty="0" smtClean="0">
                <a:solidFill>
                  <a:schemeClr val="accent6"/>
                </a:solidFill>
                <a:latin typeface="Times New Roman" pitchFamily="18" charset="0"/>
                <a:ea typeface="+mj-ea"/>
                <a:cs typeface="Times New Roman" pitchFamily="18" charset="0"/>
              </a:rPr>
              <a:t>Y</a:t>
            </a:r>
            <a:r>
              <a:rPr kumimoji="0" lang="en-US" sz="1600" i="0" u="none" strike="noStrike" kern="1200" cap="none" spc="0" normalizeH="0" baseline="0" noProof="0" dirty="0" err="1" smtClean="0">
                <a:ln>
                  <a:noFill/>
                </a:ln>
                <a:solidFill>
                  <a:schemeClr val="accent6"/>
                </a:solidFill>
                <a:effectLst/>
                <a:uLnTx/>
                <a:uFillTx/>
                <a:latin typeface="Times New Roman" pitchFamily="18" charset="0"/>
                <a:ea typeface="+mj-ea"/>
                <a:cs typeface="Times New Roman" pitchFamily="18" charset="0"/>
              </a:rPr>
              <a:t>es</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
        <p:nvSpPr>
          <p:cNvPr id="71" name="Title 1"/>
          <p:cNvSpPr txBox="1">
            <a:spLocks/>
          </p:cNvSpPr>
          <p:nvPr/>
        </p:nvSpPr>
        <p:spPr>
          <a:xfrm>
            <a:off x="7228114" y="4775200"/>
            <a:ext cx="2373086" cy="61685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i="0" u="none" strike="noStrike" kern="1200" cap="none" spc="0" normalizeH="0" baseline="0" noProof="0" dirty="0" smtClean="0">
                <a:ln>
                  <a:noFill/>
                </a:ln>
                <a:solidFill>
                  <a:schemeClr val="accent6"/>
                </a:solidFill>
                <a:effectLst/>
                <a:uLnTx/>
                <a:uFillTx/>
                <a:latin typeface="Times New Roman" pitchFamily="18" charset="0"/>
                <a:ea typeface="+mj-ea"/>
                <a:cs typeface="Times New Roman" pitchFamily="18" charset="0"/>
              </a:rPr>
              <a:t>No</a:t>
            </a:r>
            <a:endParaRPr kumimoji="0" lang="en-US" sz="1600" i="0" u="none" strike="noStrike" kern="1200" cap="none" spc="0" normalizeH="0" baseline="0" noProof="0" dirty="0">
              <a:ln>
                <a:noFill/>
              </a:ln>
              <a:solidFill>
                <a:schemeClr val="accent6"/>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6D272-D2FD-FFD7-52E3-8C01CF53C90B}"/>
              </a:ext>
            </a:extLst>
          </p:cNvPr>
          <p:cNvSpPr>
            <a:spLocks noGrp="1"/>
          </p:cNvSpPr>
          <p:nvPr>
            <p:ph type="title"/>
          </p:nvPr>
        </p:nvSpPr>
        <p:spPr>
          <a:xfrm>
            <a:off x="450523" y="188581"/>
            <a:ext cx="10515600" cy="1115434"/>
          </a:xfrm>
        </p:spPr>
        <p:txBody>
          <a:bodyPr/>
          <a:lstStyle/>
          <a:p>
            <a:r>
              <a:rPr lang="en-IN" sz="2800" dirty="0">
                <a:latin typeface="Times New Roman" panose="02020603050405020304" pitchFamily="18" charset="0"/>
                <a:cs typeface="Times New Roman" panose="02020603050405020304" pitchFamily="18" charset="0"/>
              </a:rPr>
              <a:t>MODULES IN PROPOSED SYSTEM</a:t>
            </a:r>
          </a:p>
        </p:txBody>
      </p:sp>
      <p:sp>
        <p:nvSpPr>
          <p:cNvPr id="6" name="Chart Placeholder 2">
            <a:extLst>
              <a:ext uri="{FF2B5EF4-FFF2-40B4-BE49-F238E27FC236}">
                <a16:creationId xmlns:a16="http://schemas.microsoft.com/office/drawing/2014/main" xmlns="" id="{5BBA4D33-910F-AA3D-DD89-3C35CF9389E0}"/>
              </a:ext>
            </a:extLst>
          </p:cNvPr>
          <p:cNvSpPr>
            <a:spLocks noGrp="1"/>
          </p:cNvSpPr>
          <p:nvPr>
            <p:ph type="chart" sz="quarter" idx="27"/>
          </p:nvPr>
        </p:nvSpPr>
        <p:spPr>
          <a:xfrm>
            <a:off x="682751" y="1015180"/>
            <a:ext cx="10011374" cy="5320305"/>
          </a:xfrm>
        </p:spPr>
        <p:txBody>
          <a:bodyPr/>
          <a:lstStyle/>
          <a:p>
            <a:pPr marL="0" indent="0" algn="just">
              <a:lnSpc>
                <a:spcPct val="200000"/>
              </a:lnSpc>
              <a:buNone/>
            </a:pPr>
            <a:r>
              <a:rPr lang="en-IN" sz="1800" b="1" dirty="0">
                <a:solidFill>
                  <a:schemeClr val="tx1"/>
                </a:solidFill>
                <a:latin typeface="Times New Roman" pitchFamily="18" charset="0"/>
                <a:ea typeface="Montserrat SemiBold"/>
                <a:cs typeface="Times New Roman" pitchFamily="18" charset="0"/>
                <a:sym typeface="Montserrat SemiBold"/>
              </a:rPr>
              <a:t>1) REAL TIME VIDEO INPUT:  </a:t>
            </a:r>
            <a:r>
              <a:rPr lang="en-US" sz="1800" dirty="0">
                <a:solidFill>
                  <a:schemeClr val="tx1"/>
                </a:solidFill>
                <a:latin typeface="Times New Roman" pitchFamily="18" charset="0"/>
                <a:cs typeface="Times New Roman" pitchFamily="18" charset="0"/>
              </a:rPr>
              <a:t>OpenCV VideoCapture() function is used.</a:t>
            </a:r>
          </a:p>
          <a:p>
            <a:pPr marL="0" indent="0" algn="just">
              <a:lnSpc>
                <a:spcPct val="150000"/>
              </a:lnSpc>
              <a:buNone/>
            </a:pPr>
            <a:r>
              <a:rPr lang="en-US" sz="1800" b="1" dirty="0">
                <a:solidFill>
                  <a:schemeClr val="tx1"/>
                </a:solidFill>
                <a:latin typeface="Times New Roman" pitchFamily="18" charset="0"/>
                <a:cs typeface="Times New Roman" pitchFamily="18" charset="0"/>
              </a:rPr>
              <a:t>2</a:t>
            </a:r>
            <a:r>
              <a:rPr lang="en-US" sz="1800" b="1" dirty="0" smtClean="0">
                <a:solidFill>
                  <a:schemeClr val="tx1"/>
                </a:solidFill>
                <a:latin typeface="Times New Roman" pitchFamily="18" charset="0"/>
                <a:cs typeface="Times New Roman" pitchFamily="18" charset="0"/>
              </a:rPr>
              <a:t>) FACE </a:t>
            </a:r>
            <a:r>
              <a:rPr lang="en-US" sz="1800" b="1" dirty="0">
                <a:solidFill>
                  <a:schemeClr val="tx1"/>
                </a:solidFill>
                <a:latin typeface="Times New Roman" pitchFamily="18" charset="0"/>
                <a:cs typeface="Times New Roman" pitchFamily="18" charset="0"/>
              </a:rPr>
              <a:t>DETECTION AND IMAGE PROCESSING: </a:t>
            </a:r>
            <a:endParaRPr lang="en-US" sz="1800" b="1" dirty="0" smtClean="0">
              <a:solidFill>
                <a:schemeClr val="tx1"/>
              </a:solidFill>
              <a:latin typeface="Times New Roman" pitchFamily="18" charset="0"/>
              <a:cs typeface="Times New Roman" pitchFamily="18" charset="0"/>
            </a:endParaRPr>
          </a:p>
          <a:p>
            <a:pPr marL="0" indent="0" algn="just">
              <a:lnSpc>
                <a:spcPct val="150000"/>
              </a:lnSpc>
            </a:pPr>
            <a:r>
              <a:rPr lang="en-US" sz="1800" b="1" dirty="0" smtClean="0">
                <a:solidFill>
                  <a:schemeClr val="tx1"/>
                </a:solidFill>
                <a:latin typeface="Times New Roman" pitchFamily="18" charset="0"/>
                <a:cs typeface="Times New Roman" pitchFamily="18" charset="0"/>
              </a:rPr>
              <a:t>   </a:t>
            </a:r>
            <a:r>
              <a:rPr lang="en-IN" sz="1800" dirty="0" smtClean="0">
                <a:solidFill>
                  <a:schemeClr val="tx1"/>
                </a:solidFill>
                <a:latin typeface="Times New Roman" pitchFamily="18" charset="0"/>
                <a:cs typeface="Times New Roman" pitchFamily="18" charset="0"/>
              </a:rPr>
              <a:t>Image </a:t>
            </a:r>
            <a:r>
              <a:rPr lang="en-IN" sz="1800" dirty="0">
                <a:solidFill>
                  <a:schemeClr val="tx1"/>
                </a:solidFill>
                <a:latin typeface="Times New Roman" pitchFamily="18" charset="0"/>
                <a:cs typeface="Times New Roman" pitchFamily="18" charset="0"/>
              </a:rPr>
              <a:t>pre-processing: Resizing using imutils’s resize() function and </a:t>
            </a:r>
            <a:endParaRPr lang="en-IN" sz="1800" dirty="0" smtClean="0">
              <a:solidFill>
                <a:schemeClr val="tx1"/>
              </a:solidFill>
              <a:latin typeface="Times New Roman" pitchFamily="18" charset="0"/>
              <a:cs typeface="Times New Roman" pitchFamily="18" charset="0"/>
            </a:endParaRPr>
          </a:p>
          <a:p>
            <a:pPr marL="0" indent="0" algn="just">
              <a:lnSpc>
                <a:spcPct val="150000"/>
              </a:lnSpc>
              <a:buNone/>
            </a:pPr>
            <a:r>
              <a:rPr lang="en-IN" sz="1800" dirty="0" smtClean="0">
                <a:solidFill>
                  <a:schemeClr val="tx1"/>
                </a:solidFill>
                <a:latin typeface="Times New Roman" pitchFamily="18" charset="0"/>
                <a:cs typeface="Times New Roman" pitchFamily="18" charset="0"/>
              </a:rPr>
              <a:t>convert </a:t>
            </a:r>
            <a:r>
              <a:rPr lang="en-IN" sz="1800" dirty="0">
                <a:solidFill>
                  <a:schemeClr val="tx1"/>
                </a:solidFill>
                <a:latin typeface="Times New Roman" pitchFamily="18" charset="0"/>
                <a:cs typeface="Times New Roman" pitchFamily="18" charset="0"/>
              </a:rPr>
              <a:t>to greyscale using OpenCV </a:t>
            </a:r>
            <a:r>
              <a:rPr lang="en-IN" sz="1800" dirty="0" smtClean="0">
                <a:solidFill>
                  <a:schemeClr val="tx1"/>
                </a:solidFill>
                <a:latin typeface="Times New Roman" pitchFamily="18" charset="0"/>
                <a:cs typeface="Times New Roman" pitchFamily="18" charset="0"/>
              </a:rPr>
              <a:t>  cvtColor</a:t>
            </a:r>
            <a:r>
              <a:rPr lang="en-IN" sz="1800" dirty="0">
                <a:solidFill>
                  <a:schemeClr val="tx1"/>
                </a:solidFill>
                <a:latin typeface="Times New Roman" pitchFamily="18" charset="0"/>
                <a:cs typeface="Times New Roman" pitchFamily="18" charset="0"/>
              </a:rPr>
              <a:t>(). </a:t>
            </a:r>
          </a:p>
          <a:p>
            <a:pPr algn="just">
              <a:lnSpc>
                <a:spcPct val="150000"/>
              </a:lnSpc>
            </a:pPr>
            <a:r>
              <a:rPr lang="en-IN" sz="1800" dirty="0">
                <a:solidFill>
                  <a:schemeClr val="tx1"/>
                </a:solidFill>
                <a:latin typeface="Times New Roman" pitchFamily="18" charset="0"/>
                <a:cs typeface="Times New Roman" pitchFamily="18" charset="0"/>
              </a:rPr>
              <a:t>Dlib’s inbuilt Histogram of Oriented Gradients (HOG) </a:t>
            </a:r>
            <a:r>
              <a:rPr lang="en-IN" sz="1800" dirty="0" smtClean="0">
                <a:solidFill>
                  <a:schemeClr val="tx1"/>
                </a:solidFill>
                <a:latin typeface="Times New Roman" pitchFamily="18" charset="0"/>
                <a:cs typeface="Times New Roman" pitchFamily="18" charset="0"/>
              </a:rPr>
              <a:t>algorithm </a:t>
            </a:r>
            <a:r>
              <a:rPr lang="en-IN" sz="1800" dirty="0">
                <a:solidFill>
                  <a:schemeClr val="tx1"/>
                </a:solidFill>
                <a:latin typeface="Times New Roman" pitchFamily="18" charset="0"/>
                <a:cs typeface="Times New Roman" pitchFamily="18" charset="0"/>
              </a:rPr>
              <a:t>based face detector  is used</a:t>
            </a:r>
            <a:r>
              <a:rPr lang="en-IN" sz="1200" dirty="0">
                <a:solidFill>
                  <a:schemeClr val="tx1"/>
                </a:solidFill>
                <a:latin typeface="Times New Roman" pitchFamily="18" charset="0"/>
                <a:cs typeface="Times New Roman" pitchFamily="18" charset="0"/>
              </a:rPr>
              <a:t>..</a:t>
            </a:r>
          </a:p>
          <a:p>
            <a:pPr marL="0" indent="0" algn="just">
              <a:lnSpc>
                <a:spcPct val="150000"/>
              </a:lnSpc>
              <a:buNone/>
            </a:pPr>
            <a:r>
              <a:rPr kumimoji="0" lang="en-IN" sz="1800" b="1" i="0" u="none" strike="noStrike" kern="0" cap="none" spc="0" normalizeH="0" baseline="0" noProof="0" dirty="0">
                <a:ln>
                  <a:noFill/>
                </a:ln>
                <a:solidFill>
                  <a:schemeClr val="tx1"/>
                </a:solidFill>
                <a:effectLst/>
                <a:uLnTx/>
                <a:uFillTx/>
                <a:latin typeface="Times New Roman" pitchFamily="18" charset="0"/>
                <a:ea typeface="Montserrat SemiBold"/>
                <a:cs typeface="Times New Roman" pitchFamily="18" charset="0"/>
                <a:sym typeface="Montserrat SemiBold"/>
              </a:rPr>
              <a:t>3</a:t>
            </a:r>
            <a:r>
              <a:rPr kumimoji="0" lang="en-IN" sz="1800" b="1" i="0" u="none" strike="noStrike" kern="0" cap="none" spc="0" normalizeH="0" baseline="0" noProof="0" dirty="0" smtClean="0">
                <a:ln>
                  <a:noFill/>
                </a:ln>
                <a:solidFill>
                  <a:schemeClr val="tx1"/>
                </a:solidFill>
                <a:effectLst/>
                <a:uLnTx/>
                <a:uFillTx/>
                <a:latin typeface="Times New Roman" pitchFamily="18" charset="0"/>
                <a:ea typeface="Montserrat SemiBold"/>
                <a:cs typeface="Times New Roman" pitchFamily="18" charset="0"/>
                <a:sym typeface="Montserrat SemiBold"/>
              </a:rPr>
              <a:t>) FACIAL</a:t>
            </a:r>
            <a:r>
              <a:rPr kumimoji="0" lang="en-IN" sz="1800" b="1" i="0" u="none" strike="noStrike" kern="0" cap="none" spc="0" normalizeH="0" noProof="0" dirty="0" smtClean="0">
                <a:ln>
                  <a:noFill/>
                </a:ln>
                <a:solidFill>
                  <a:schemeClr val="tx1"/>
                </a:solidFill>
                <a:effectLst/>
                <a:uLnTx/>
                <a:uFillTx/>
                <a:latin typeface="Times New Roman" pitchFamily="18" charset="0"/>
                <a:ea typeface="Montserrat SemiBold"/>
                <a:cs typeface="Times New Roman" pitchFamily="18" charset="0"/>
                <a:sym typeface="Montserrat SemiBold"/>
              </a:rPr>
              <a:t> LANDMARK ESTIMATION:</a:t>
            </a:r>
          </a:p>
          <a:p>
            <a:pPr marL="0" indent="0" algn="just">
              <a:lnSpc>
                <a:spcPct val="150000"/>
              </a:lnSpc>
            </a:pPr>
            <a:r>
              <a:rPr lang="en-IN" sz="1800" b="1" kern="0" dirty="0" smtClean="0">
                <a:solidFill>
                  <a:schemeClr val="tx1"/>
                </a:solidFill>
                <a:latin typeface="Times New Roman" pitchFamily="18" charset="0"/>
                <a:cs typeface="Times New Roman" pitchFamily="18" charset="0"/>
                <a:sym typeface="Montserrat SemiBold"/>
              </a:rPr>
              <a:t>   </a:t>
            </a:r>
            <a:r>
              <a:rPr lang="en-IN" sz="1800" dirty="0" smtClean="0">
                <a:solidFill>
                  <a:schemeClr val="tx1"/>
                </a:solidFill>
                <a:latin typeface="Times New Roman" pitchFamily="18" charset="0"/>
                <a:cs typeface="Times New Roman" pitchFamily="18" charset="0"/>
              </a:rPr>
              <a:t>Dlib </a:t>
            </a:r>
            <a:r>
              <a:rPr lang="en-IN" sz="1800" dirty="0">
                <a:solidFill>
                  <a:schemeClr val="tx1"/>
                </a:solidFill>
                <a:latin typeface="Times New Roman" pitchFamily="18" charset="0"/>
                <a:cs typeface="Times New Roman" pitchFamily="18" charset="0"/>
              </a:rPr>
              <a:t>library’s 68 point facial landmark algorithm based predictor is used. </a:t>
            </a:r>
            <a:endParaRPr lang="en-IN" sz="1800" dirty="0" smtClean="0">
              <a:solidFill>
                <a:schemeClr val="tx1"/>
              </a:solidFill>
              <a:latin typeface="Times New Roman" pitchFamily="18" charset="0"/>
              <a:cs typeface="Times New Roman" pitchFamily="18" charset="0"/>
            </a:endParaRPr>
          </a:p>
          <a:p>
            <a:pPr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Extract the left and right eye coordinates, mouth coordinates and the nose pointer ,then draw contours around eyes and mouth using OpenCV’s  drawContours(). </a:t>
            </a:r>
          </a:p>
          <a:p>
            <a:pPr algn="just">
              <a:lnSpc>
                <a:spcPct val="150000"/>
              </a:lnSpc>
              <a:buFont typeface="Arial" pitchFamily="34" charset="0"/>
              <a:buChar char="•"/>
            </a:pPr>
            <a:r>
              <a:rPr lang="en-IN" sz="1800" dirty="0" smtClean="0">
                <a:solidFill>
                  <a:schemeClr val="tx1"/>
                </a:solidFill>
                <a:latin typeface="Times New Roman" pitchFamily="18" charset="0"/>
                <a:cs typeface="Times New Roman" pitchFamily="18" charset="0"/>
              </a:rPr>
              <a:t>Calculate </a:t>
            </a:r>
            <a:r>
              <a:rPr lang="en-IN" sz="1800" dirty="0">
                <a:solidFill>
                  <a:schemeClr val="tx1"/>
                </a:solidFill>
                <a:latin typeface="Times New Roman" pitchFamily="18" charset="0"/>
                <a:cs typeface="Times New Roman" pitchFamily="18" charset="0"/>
              </a:rPr>
              <a:t>the EAR and MAR values.</a:t>
            </a:r>
          </a:p>
          <a:p>
            <a:pPr algn="just">
              <a:lnSpc>
                <a:spcPct val="150000"/>
              </a:lnSpc>
              <a:buNone/>
            </a:pPr>
            <a:endParaRPr lang="en-US" sz="1800" b="1" dirty="0">
              <a:solidFill>
                <a:schemeClr val="tx1"/>
              </a:solidFill>
              <a:latin typeface="Times New Roman" pitchFamily="18" charset="0"/>
              <a:cs typeface="Times New Roman" pitchFamily="18" charset="0"/>
            </a:endParaRPr>
          </a:p>
          <a:p>
            <a:pPr algn="just">
              <a:lnSpc>
                <a:spcPct val="200000"/>
              </a:lnSpc>
            </a:pPr>
            <a:endParaRPr lang="en-US" sz="1800" dirty="0">
              <a:solidFill>
                <a:schemeClr val="tx1"/>
              </a:solidFill>
              <a:latin typeface="Times New Roman" pitchFamily="18" charset="0"/>
              <a:cs typeface="Times New Roman" pitchFamily="18" charset="0"/>
            </a:endParaRPr>
          </a:p>
          <a:p>
            <a:pPr marL="0" indent="0" algn="just">
              <a:lnSpc>
                <a:spcPct val="200000"/>
              </a:lnSpc>
              <a:buNone/>
            </a:pPr>
            <a:endParaRPr lang="en-US" sz="1800" dirty="0">
              <a:solidFill>
                <a:schemeClr val="tx1"/>
              </a:solidFill>
              <a:latin typeface="Times New Roman" pitchFamily="18" charset="0"/>
              <a:cs typeface="Times New Roman" pitchFamily="18" charset="0"/>
            </a:endParaRPr>
          </a:p>
          <a:p>
            <a:pPr marL="0" indent="0">
              <a:buNone/>
            </a:pPr>
            <a:endParaRPr lang="en-GB" sz="1800" dirty="0">
              <a:latin typeface="Times New Roman"/>
              <a:cs typeface="Times New Roman"/>
            </a:endParaRPr>
          </a:p>
          <a:p>
            <a:pPr marL="0" indent="0">
              <a:buNone/>
            </a:pPr>
            <a:endParaRPr lang="en-IN" b="1" dirty="0"/>
          </a:p>
        </p:txBody>
      </p:sp>
      <p:pic>
        <p:nvPicPr>
          <p:cNvPr id="7" name="Picture 6" descr="F.png"/>
          <p:cNvPicPr>
            <a:picLocks noChangeAspect="1"/>
          </p:cNvPicPr>
          <p:nvPr/>
        </p:nvPicPr>
        <p:blipFill>
          <a:blip r:embed="rId2"/>
          <a:stretch>
            <a:fillRect/>
          </a:stretch>
        </p:blipFill>
        <p:spPr>
          <a:xfrm>
            <a:off x="8013714" y="659494"/>
            <a:ext cx="3903749" cy="2635250"/>
          </a:xfrm>
          <a:prstGeom prst="rect">
            <a:avLst/>
          </a:prstGeom>
        </p:spPr>
      </p:pic>
    </p:spTree>
    <p:extLst>
      <p:ext uri="{BB962C8B-B14F-4D97-AF65-F5344CB8AC3E}">
        <p14:creationId xmlns:p14="http://schemas.microsoft.com/office/powerpoint/2010/main" xmlns="" val="2328450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9130" y="889668"/>
            <a:ext cx="3571900" cy="707886"/>
          </a:xfrm>
          <a:prstGeom prst="rect">
            <a:avLst/>
          </a:prstGeom>
          <a:noFill/>
        </p:spPr>
        <p:txBody>
          <a:bodyPr wrap="square" rtlCol="0">
            <a:spAutoFit/>
          </a:bodyPr>
          <a:lstStyle/>
          <a:p>
            <a:pPr algn="ctr"/>
            <a:r>
              <a:rPr lang="en-IN" sz="2000" dirty="0">
                <a:solidFill>
                  <a:schemeClr val="accent6"/>
                </a:solidFill>
                <a:latin typeface="Times New Roman" pitchFamily="18" charset="0"/>
                <a:cs typeface="Times New Roman" pitchFamily="18" charset="0"/>
              </a:rPr>
              <a:t>EYE ASPECT </a:t>
            </a:r>
            <a:r>
              <a:rPr lang="en-IN" sz="2000" dirty="0" smtClean="0">
                <a:solidFill>
                  <a:schemeClr val="accent6"/>
                </a:solidFill>
                <a:latin typeface="Times New Roman" pitchFamily="18" charset="0"/>
                <a:cs typeface="Times New Roman" pitchFamily="18" charset="0"/>
              </a:rPr>
              <a:t>RATIO </a:t>
            </a:r>
          </a:p>
          <a:p>
            <a:pPr algn="ctr"/>
            <a:r>
              <a:rPr lang="en-IN" sz="2000" dirty="0" smtClean="0">
                <a:solidFill>
                  <a:schemeClr val="accent6"/>
                </a:solidFill>
                <a:latin typeface="Times New Roman" pitchFamily="18" charset="0"/>
                <a:cs typeface="Times New Roman" pitchFamily="18" charset="0"/>
              </a:rPr>
              <a:t>(EAR)</a:t>
            </a:r>
            <a:endParaRPr lang="en-US" sz="2000" dirty="0">
              <a:solidFill>
                <a:schemeClr val="accent6"/>
              </a:solidFill>
              <a:latin typeface="Times New Roman" pitchFamily="18" charset="0"/>
              <a:cs typeface="Times New Roman" pitchFamily="18" charset="0"/>
            </a:endParaRPr>
          </a:p>
        </p:txBody>
      </p:sp>
      <p:pic>
        <p:nvPicPr>
          <p:cNvPr id="7" name="Picture 6" descr="EYEYE.jpg"/>
          <p:cNvPicPr>
            <a:picLocks noChangeAspect="1"/>
          </p:cNvPicPr>
          <p:nvPr/>
        </p:nvPicPr>
        <p:blipFill>
          <a:blip r:embed="rId2"/>
          <a:stretch>
            <a:fillRect/>
          </a:stretch>
        </p:blipFill>
        <p:spPr>
          <a:xfrm>
            <a:off x="1155815" y="1828801"/>
            <a:ext cx="3572407" cy="2220686"/>
          </a:xfrm>
          <a:prstGeom prst="rect">
            <a:avLst/>
          </a:prstGeom>
        </p:spPr>
      </p:pic>
      <p:pic>
        <p:nvPicPr>
          <p:cNvPr id="8" name="Picture 7" descr="DD.png"/>
          <p:cNvPicPr>
            <a:picLocks noChangeAspect="1"/>
          </p:cNvPicPr>
          <p:nvPr/>
        </p:nvPicPr>
        <p:blipFill>
          <a:blip r:embed="rId3"/>
          <a:stretch>
            <a:fillRect/>
          </a:stretch>
        </p:blipFill>
        <p:spPr>
          <a:xfrm>
            <a:off x="1091401" y="4383315"/>
            <a:ext cx="3903328" cy="1058182"/>
          </a:xfrm>
          <a:prstGeom prst="rect">
            <a:avLst/>
          </a:prstGeom>
        </p:spPr>
      </p:pic>
      <p:sp>
        <p:nvSpPr>
          <p:cNvPr id="9" name="TextBox 8"/>
          <p:cNvSpPr txBox="1"/>
          <p:nvPr/>
        </p:nvSpPr>
        <p:spPr>
          <a:xfrm>
            <a:off x="6846209" y="788068"/>
            <a:ext cx="3571900" cy="707886"/>
          </a:xfrm>
          <a:prstGeom prst="rect">
            <a:avLst/>
          </a:prstGeom>
          <a:noFill/>
        </p:spPr>
        <p:txBody>
          <a:bodyPr wrap="square" rtlCol="0">
            <a:spAutoFit/>
          </a:bodyPr>
          <a:lstStyle/>
          <a:p>
            <a:pPr algn="ctr"/>
            <a:r>
              <a:rPr lang="en-IN" sz="2000" dirty="0">
                <a:solidFill>
                  <a:schemeClr val="accent6"/>
                </a:solidFill>
                <a:latin typeface="Times New Roman" pitchFamily="18" charset="0"/>
                <a:cs typeface="Times New Roman" pitchFamily="18" charset="0"/>
              </a:rPr>
              <a:t>MOUTH ASPECT </a:t>
            </a:r>
            <a:r>
              <a:rPr lang="en-IN" sz="2000" dirty="0" smtClean="0">
                <a:solidFill>
                  <a:schemeClr val="accent6"/>
                </a:solidFill>
                <a:latin typeface="Times New Roman" pitchFamily="18" charset="0"/>
                <a:cs typeface="Times New Roman" pitchFamily="18" charset="0"/>
              </a:rPr>
              <a:t>RATIO (MAR)</a:t>
            </a:r>
            <a:endParaRPr lang="en-US" sz="2000" dirty="0">
              <a:solidFill>
                <a:schemeClr val="accent6"/>
              </a:solidFill>
              <a:latin typeface="Times New Roman" pitchFamily="18" charset="0"/>
              <a:cs typeface="Times New Roman" pitchFamily="18" charset="0"/>
            </a:endParaRPr>
          </a:p>
        </p:txBody>
      </p:sp>
      <p:pic>
        <p:nvPicPr>
          <p:cNvPr id="10" name="Picture 9" descr="MOUTH.png"/>
          <p:cNvPicPr>
            <a:picLocks noChangeAspect="1"/>
          </p:cNvPicPr>
          <p:nvPr/>
        </p:nvPicPr>
        <p:blipFill>
          <a:blip r:embed="rId4"/>
          <a:stretch>
            <a:fillRect/>
          </a:stretch>
        </p:blipFill>
        <p:spPr>
          <a:xfrm>
            <a:off x="6633029" y="1824729"/>
            <a:ext cx="4034971" cy="2276138"/>
          </a:xfrm>
          <a:prstGeom prst="rect">
            <a:avLst/>
          </a:prstGeom>
        </p:spPr>
      </p:pic>
      <p:pic>
        <p:nvPicPr>
          <p:cNvPr id="11" name="Picture 2"/>
          <p:cNvPicPr>
            <a:picLocks noChangeAspect="1" noChangeArrowheads="1"/>
          </p:cNvPicPr>
          <p:nvPr/>
        </p:nvPicPr>
        <p:blipFill>
          <a:blip r:embed="rId5"/>
          <a:srcRect/>
          <a:stretch>
            <a:fillRect/>
          </a:stretch>
        </p:blipFill>
        <p:spPr bwMode="auto">
          <a:xfrm>
            <a:off x="6552483" y="4339771"/>
            <a:ext cx="4630544" cy="1204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art Placeholder 2">
            <a:extLst>
              <a:ext uri="{FF2B5EF4-FFF2-40B4-BE49-F238E27FC236}">
                <a16:creationId xmlns:a16="http://schemas.microsoft.com/office/drawing/2014/main" xmlns="" id="{714D4A90-4CF3-57FF-2A79-3C3009ABFCA7}"/>
              </a:ext>
            </a:extLst>
          </p:cNvPr>
          <p:cNvSpPr>
            <a:spLocks noGrp="1"/>
          </p:cNvSpPr>
          <p:nvPr>
            <p:ph type="chart" sz="quarter" idx="27"/>
          </p:nvPr>
        </p:nvSpPr>
        <p:spPr>
          <a:xfrm>
            <a:off x="647771" y="478152"/>
            <a:ext cx="10978171" cy="5696226"/>
          </a:xfrm>
        </p:spPr>
        <p:txBody>
          <a:bodyPr/>
          <a:lstStyle/>
          <a:p>
            <a:pPr marL="0" indent="0" algn="just">
              <a:lnSpc>
                <a:spcPct val="200000"/>
              </a:lnSpc>
              <a:buNone/>
            </a:pPr>
            <a:r>
              <a:rPr lang="en-IN" sz="1800" b="1" dirty="0">
                <a:solidFill>
                  <a:schemeClr val="tx1"/>
                </a:solidFill>
                <a:latin typeface="Times New Roman" pitchFamily="18" charset="0"/>
                <a:cs typeface="Times New Roman" pitchFamily="18" charset="0"/>
                <a:sym typeface="Montserrat SemiBold"/>
              </a:rPr>
              <a:t>4</a:t>
            </a:r>
            <a:r>
              <a:rPr lang="en-IN" sz="1800" b="1" dirty="0" smtClean="0">
                <a:solidFill>
                  <a:schemeClr val="tx1"/>
                </a:solidFill>
                <a:latin typeface="Times New Roman" pitchFamily="18" charset="0"/>
                <a:cs typeface="Times New Roman" pitchFamily="18" charset="0"/>
                <a:sym typeface="Montserrat SemiBold"/>
              </a:rPr>
              <a:t>) COMPARISON </a:t>
            </a:r>
            <a:r>
              <a:rPr lang="en-IN" sz="1800" b="1" dirty="0">
                <a:solidFill>
                  <a:schemeClr val="tx1"/>
                </a:solidFill>
                <a:latin typeface="Times New Roman" pitchFamily="18" charset="0"/>
                <a:cs typeface="Times New Roman" pitchFamily="18" charset="0"/>
                <a:sym typeface="Montserrat SemiBold"/>
              </a:rPr>
              <a:t>OF THRESHOLD VALUES:</a:t>
            </a:r>
          </a:p>
          <a:p>
            <a:pPr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If the mouth aspect ratio is greater than the Mouth threshold value the input is accepted by the system </a:t>
            </a:r>
          </a:p>
          <a:p>
            <a:pPr algn="just">
              <a:lnSpc>
                <a:spcPct val="150000"/>
              </a:lnSpc>
              <a:buFont typeface="Arial" pitchFamily="34" charset="0"/>
              <a:buChar char="•"/>
            </a:pPr>
            <a:r>
              <a:rPr lang="en-US" sz="1800" dirty="0">
                <a:solidFill>
                  <a:schemeClr val="tx1"/>
                </a:solidFill>
                <a:latin typeface="Times New Roman" pitchFamily="18" charset="0"/>
                <a:ea typeface="Arial Unicode MS" pitchFamily="34" charset="-128"/>
                <a:cs typeface="Times New Roman" pitchFamily="18" charset="0"/>
              </a:rPr>
              <a:t>If left_EAR &lt; right_EAR</a:t>
            </a:r>
            <a:r>
              <a:rPr lang="en-US" sz="1800" dirty="0">
                <a:solidFill>
                  <a:schemeClr val="tx1"/>
                </a:solidFill>
                <a:latin typeface="Times New Roman" pitchFamily="18" charset="0"/>
                <a:cs typeface="Times New Roman" pitchFamily="18" charset="0"/>
              </a:rPr>
              <a:t>, then left click is performed. Similarly, if </a:t>
            </a:r>
            <a:r>
              <a:rPr lang="en-US" sz="1800" dirty="0">
                <a:solidFill>
                  <a:schemeClr val="tx1"/>
                </a:solidFill>
                <a:latin typeface="Times New Roman" pitchFamily="18" charset="0"/>
                <a:ea typeface="Arial Unicode MS" pitchFamily="34" charset="-128"/>
                <a:cs typeface="Times New Roman" pitchFamily="18" charset="0"/>
              </a:rPr>
              <a:t>left_EAR &gt; right_EAR</a:t>
            </a:r>
            <a:r>
              <a:rPr lang="en-US" sz="1800" dirty="0">
                <a:solidFill>
                  <a:schemeClr val="tx1"/>
                </a:solidFill>
                <a:latin typeface="Times New Roman" pitchFamily="18" charset="0"/>
                <a:cs typeface="Times New Roman" pitchFamily="18" charset="0"/>
              </a:rPr>
              <a:t>, then right click is performed.</a:t>
            </a:r>
          </a:p>
          <a:p>
            <a:pPr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 If the aspect ratio of both the left and right eye together is less than the threshold value, the scroll mode is implemented .</a:t>
            </a:r>
          </a:p>
          <a:p>
            <a:pPr algn="just">
              <a:lnSpc>
                <a:spcPct val="150000"/>
              </a:lnSpc>
              <a:buFont typeface="Arial" pitchFamily="34" charset="0"/>
              <a:buChar char="•"/>
            </a:pPr>
            <a:r>
              <a:rPr lang="en-IN" sz="1800" dirty="0">
                <a:solidFill>
                  <a:schemeClr val="tx1"/>
                </a:solidFill>
                <a:latin typeface="Times New Roman" pitchFamily="18" charset="0"/>
                <a:cs typeface="Times New Roman" pitchFamily="18" charset="0"/>
              </a:rPr>
              <a:t>Pitch and Yaw movements of the head will result In moving the nose pointer, and eventually the cursor in all 4 directions</a:t>
            </a:r>
            <a:endParaRPr lang="en-US" sz="1800" dirty="0">
              <a:solidFill>
                <a:schemeClr val="tx1"/>
              </a:solidFill>
              <a:latin typeface="Times New Roman" pitchFamily="18" charset="0"/>
              <a:cs typeface="Times New Roman" pitchFamily="18" charset="0"/>
            </a:endParaRPr>
          </a:p>
          <a:p>
            <a:pPr marL="0" indent="0" algn="just">
              <a:lnSpc>
                <a:spcPct val="200000"/>
              </a:lnSpc>
              <a:buNone/>
            </a:pPr>
            <a:r>
              <a:rPr lang="en-IN" sz="1800" b="1" dirty="0">
                <a:solidFill>
                  <a:schemeClr val="tx1"/>
                </a:solidFill>
                <a:latin typeface="Times New Roman" pitchFamily="18" charset="0"/>
                <a:cs typeface="Times New Roman" pitchFamily="18" charset="0"/>
                <a:sym typeface="Montserrat SemiBold"/>
              </a:rPr>
              <a:t>5</a:t>
            </a:r>
            <a:r>
              <a:rPr lang="en-IN" sz="1800" b="1" dirty="0" smtClean="0">
                <a:solidFill>
                  <a:schemeClr val="tx1"/>
                </a:solidFill>
                <a:latin typeface="Times New Roman" pitchFamily="18" charset="0"/>
                <a:cs typeface="Times New Roman" pitchFamily="18" charset="0"/>
                <a:sym typeface="Montserrat SemiBold"/>
              </a:rPr>
              <a:t>) PERFORM </a:t>
            </a:r>
            <a:r>
              <a:rPr lang="en-IN" sz="1800" b="1" dirty="0">
                <a:solidFill>
                  <a:schemeClr val="tx1"/>
                </a:solidFill>
                <a:latin typeface="Times New Roman" pitchFamily="18" charset="0"/>
                <a:cs typeface="Times New Roman" pitchFamily="18" charset="0"/>
                <a:sym typeface="Montserrat SemiBold"/>
              </a:rPr>
              <a:t>MOUSE ACTION:</a:t>
            </a:r>
          </a:p>
          <a:p>
            <a:pPr algn="just">
              <a:lnSpc>
                <a:spcPct val="200000"/>
              </a:lnSpc>
            </a:pPr>
            <a:r>
              <a:rPr lang="en-IN" sz="1800" dirty="0">
                <a:solidFill>
                  <a:schemeClr val="tx1"/>
                </a:solidFill>
                <a:latin typeface="Times New Roman" pitchFamily="18" charset="0"/>
                <a:cs typeface="Times New Roman" pitchFamily="18" charset="0"/>
                <a:sym typeface="Montserrat SemiBold"/>
              </a:rPr>
              <a:t>Translate the eye and face movements into corresponding mouse moments using pyautogui.</a:t>
            </a:r>
          </a:p>
          <a:p>
            <a:pPr algn="just">
              <a:lnSpc>
                <a:spcPct val="200000"/>
              </a:lnSpc>
              <a:buNone/>
            </a:pPr>
            <a:endParaRPr lang="en-US" sz="1800" dirty="0">
              <a:solidFill>
                <a:schemeClr val="tx1"/>
              </a:solidFill>
              <a:latin typeface="Times New Roman" pitchFamily="18" charset="0"/>
              <a:cs typeface="Times New Roman" pitchFamily="18" charset="0"/>
            </a:endParaRPr>
          </a:p>
          <a:p>
            <a:pPr marL="0" indent="0" algn="just">
              <a:lnSpc>
                <a:spcPct val="200000"/>
              </a:lnSpc>
              <a:buNone/>
            </a:pPr>
            <a:endParaRPr lang="en-US" sz="1800" dirty="0">
              <a:solidFill>
                <a:schemeClr val="tx1"/>
              </a:solidFill>
              <a:latin typeface="Times New Roman" pitchFamily="18" charset="0"/>
              <a:cs typeface="Times New Roman" pitchFamily="18" charset="0"/>
            </a:endParaRPr>
          </a:p>
          <a:p>
            <a:pPr marL="0" indent="0">
              <a:buNone/>
            </a:pPr>
            <a:endParaRPr lang="en-GB" sz="1800" dirty="0">
              <a:latin typeface="Times New Roman"/>
              <a:cs typeface="Times New Roman"/>
            </a:endParaRPr>
          </a:p>
          <a:p>
            <a:pPr marL="0" indent="0">
              <a:buNone/>
            </a:pPr>
            <a:endParaRPr lang="en-IN" b="1" dirty="0"/>
          </a:p>
        </p:txBody>
      </p:sp>
    </p:spTree>
    <p:extLst>
      <p:ext uri="{BB962C8B-B14F-4D97-AF65-F5344CB8AC3E}">
        <p14:creationId xmlns:p14="http://schemas.microsoft.com/office/powerpoint/2010/main" xmlns="" val="3150779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6980A42B-07C6-4E3F-DCD1-21463E902F33}"/>
              </a:ext>
            </a:extLst>
          </p:cNvPr>
          <p:cNvSpPr>
            <a:spLocks noGrp="1"/>
          </p:cNvSpPr>
          <p:nvPr>
            <p:ph type="title"/>
          </p:nvPr>
        </p:nvSpPr>
        <p:spPr>
          <a:xfrm>
            <a:off x="374646" y="304800"/>
            <a:ext cx="4518122" cy="659661"/>
          </a:xfrm>
        </p:spPr>
        <p:txBody>
          <a:bodyPr/>
          <a:lstStyle/>
          <a:p>
            <a:r>
              <a:rPr lang="en-IN" sz="2800" dirty="0" smtClean="0"/>
              <a:t>OUTPUT SCREENS</a:t>
            </a:r>
            <a:endParaRPr lang="en-IN" sz="2800" dirty="0"/>
          </a:p>
        </p:txBody>
      </p:sp>
      <p:pic>
        <p:nvPicPr>
          <p:cNvPr id="6" name="Picture 5" descr="C:\Users\user\AppData\Local\Packages\Microsoft.Windows.Photos_8wekyb3d8bbwe\TempState\ShareServiceTempFolder\Screenshot (77).jpeg"/>
          <p:cNvPicPr/>
          <p:nvPr/>
        </p:nvPicPr>
        <p:blipFill>
          <a:blip r:embed="rId2" cstate="print"/>
          <a:srcRect/>
          <a:stretch>
            <a:fillRect/>
          </a:stretch>
        </p:blipFill>
        <p:spPr bwMode="auto">
          <a:xfrm>
            <a:off x="5388964" y="395429"/>
            <a:ext cx="3562185" cy="2003142"/>
          </a:xfrm>
          <a:prstGeom prst="rect">
            <a:avLst/>
          </a:prstGeom>
          <a:noFill/>
          <a:ln w="9525">
            <a:noFill/>
            <a:miter lim="800000"/>
            <a:headEnd/>
            <a:tailEnd/>
          </a:ln>
        </p:spPr>
      </p:pic>
      <p:sp>
        <p:nvSpPr>
          <p:cNvPr id="4097" name="Rectangle 1"/>
          <p:cNvSpPr>
            <a:spLocks noChangeArrowheads="1"/>
          </p:cNvSpPr>
          <p:nvPr/>
        </p:nvSpPr>
        <p:spPr bwMode="auto">
          <a:xfrm>
            <a:off x="1741714" y="2525486"/>
            <a:ext cx="1045028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3: Reading Input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3 depicts activating the cursor. Open the mouth widely ,then reading input is displayed in the frame. If mouth is opened for the second time, the cursor will be deactivated</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C:\Users\user\AppData\Local\Packages\Microsoft.Windows.Photos_8wekyb3d8bbwe\TempState\ShareServiceTempFolder\Screenshot (78).jpeg"/>
          <p:cNvPicPr/>
          <p:nvPr/>
        </p:nvPicPr>
        <p:blipFill>
          <a:blip r:embed="rId3" cstate="print"/>
          <a:srcRect/>
          <a:stretch>
            <a:fillRect/>
          </a:stretch>
        </p:blipFill>
        <p:spPr bwMode="auto">
          <a:xfrm>
            <a:off x="5432694" y="3406343"/>
            <a:ext cx="3590842" cy="2019257"/>
          </a:xfrm>
          <a:prstGeom prst="rect">
            <a:avLst/>
          </a:prstGeom>
          <a:noFill/>
          <a:ln w="9525">
            <a:noFill/>
            <a:miter lim="800000"/>
            <a:headEnd/>
            <a:tailEnd/>
          </a:ln>
        </p:spPr>
      </p:pic>
      <p:sp>
        <p:nvSpPr>
          <p:cNvPr id="9" name="Rectangle 8"/>
          <p:cNvSpPr/>
          <p:nvPr/>
        </p:nvSpPr>
        <p:spPr>
          <a:xfrm>
            <a:off x="2902857" y="5455922"/>
            <a:ext cx="9114972"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4: Moving cursor to the left</a:t>
            </a:r>
          </a:p>
          <a:p>
            <a:r>
              <a:rPr lang="en-US" sz="1600" dirty="0" smtClean="0">
                <a:latin typeface="Times New Roman" pitchFamily="18" charset="0"/>
                <a:cs typeface="Times New Roman" pitchFamily="18" charset="0"/>
              </a:rPr>
              <a:t>Fig 4 depicts moving the cursor towards left. If head is slightly moved left, the distance between nose pointer and anchor pointer increases and the cursor starts moving left.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Users\user\AppData\Local\Packages\Microsoft.Windows.Photos_8wekyb3d8bbwe\TempState\ShareServiceTempFolder\Screenshot (79).jpeg"/>
          <p:cNvPicPr/>
          <p:nvPr/>
        </p:nvPicPr>
        <p:blipFill>
          <a:blip r:embed="rId2" cstate="print"/>
          <a:srcRect/>
          <a:stretch>
            <a:fillRect/>
          </a:stretch>
        </p:blipFill>
        <p:spPr bwMode="auto">
          <a:xfrm>
            <a:off x="5021888" y="305084"/>
            <a:ext cx="3831880" cy="2154803"/>
          </a:xfrm>
          <a:prstGeom prst="rect">
            <a:avLst/>
          </a:prstGeom>
          <a:noFill/>
          <a:ln w="9525">
            <a:noFill/>
            <a:miter lim="800000"/>
            <a:headEnd/>
            <a:tailEnd/>
          </a:ln>
        </p:spPr>
      </p:pic>
      <p:sp>
        <p:nvSpPr>
          <p:cNvPr id="14" name="Rectangle 13"/>
          <p:cNvSpPr/>
          <p:nvPr/>
        </p:nvSpPr>
        <p:spPr>
          <a:xfrm>
            <a:off x="369357" y="268906"/>
            <a:ext cx="3421065" cy="523220"/>
          </a:xfrm>
          <a:prstGeom prst="rect">
            <a:avLst/>
          </a:prstGeom>
        </p:spPr>
        <p:txBody>
          <a:bodyPr wrap="none">
            <a:spAutoFit/>
          </a:bodyPr>
          <a:lstStyle/>
          <a:p>
            <a:r>
              <a:rPr lang="en-IN" sz="2800" b="1" dirty="0" smtClean="0">
                <a:latin typeface="Times New Roman" pitchFamily="18" charset="0"/>
                <a:cs typeface="Times New Roman" pitchFamily="18" charset="0"/>
              </a:rPr>
              <a:t>OUTPUT SCREENS</a:t>
            </a:r>
            <a:endParaRPr lang="en-US" sz="2800" b="1" dirty="0">
              <a:latin typeface="Times New Roman" pitchFamily="18" charset="0"/>
              <a:cs typeface="Times New Roman" pitchFamily="18" charset="0"/>
            </a:endParaRPr>
          </a:p>
        </p:txBody>
      </p:sp>
      <p:sp>
        <p:nvSpPr>
          <p:cNvPr id="39938" name="Rectangle 2"/>
          <p:cNvSpPr>
            <a:spLocks noChangeArrowheads="1"/>
          </p:cNvSpPr>
          <p:nvPr/>
        </p:nvSpPr>
        <p:spPr bwMode="auto">
          <a:xfrm>
            <a:off x="1654629" y="2598057"/>
            <a:ext cx="10363199"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5: Moving cursor to the right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5 depicts moving the cursor towards right. If head is slightly moved right, the distance between nose pointer and anchor pointer increases and the cursor starts moving right.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39" name="Rectangle 3"/>
          <p:cNvSpPr>
            <a:spLocks noChangeArrowheads="1"/>
          </p:cNvSpPr>
          <p:nvPr/>
        </p:nvSpPr>
        <p:spPr bwMode="auto">
          <a:xfrm>
            <a:off x="0" y="4603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 name="image5.jpeg" descr="C:\Users\user\AppData\Local\Packages\Microsoft.Windows.Photos_8wekyb3d8bbwe\TempState\ShareServiceTempFolder\Screenshot (71).jpeg"/>
          <p:cNvPicPr/>
          <p:nvPr/>
        </p:nvPicPr>
        <p:blipFill>
          <a:blip r:embed="rId3" cstate="print"/>
          <a:stretch>
            <a:fillRect/>
          </a:stretch>
        </p:blipFill>
        <p:spPr>
          <a:xfrm>
            <a:off x="5124128" y="3507568"/>
            <a:ext cx="3743518" cy="2107096"/>
          </a:xfrm>
          <a:prstGeom prst="rect">
            <a:avLst/>
          </a:prstGeom>
        </p:spPr>
      </p:pic>
      <p:sp>
        <p:nvSpPr>
          <p:cNvPr id="9" name="Rectangle 8"/>
          <p:cNvSpPr/>
          <p:nvPr/>
        </p:nvSpPr>
        <p:spPr>
          <a:xfrm>
            <a:off x="2888343" y="5731693"/>
            <a:ext cx="9303657"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6: Enabling scrolling effect</a:t>
            </a:r>
          </a:p>
          <a:p>
            <a:r>
              <a:rPr lang="en-US" sz="1600" dirty="0" smtClean="0">
                <a:latin typeface="Times New Roman" pitchFamily="18" charset="0"/>
                <a:cs typeface="Times New Roman" pitchFamily="18" charset="0"/>
              </a:rPr>
              <a:t>Fig 6 depicts the enabling of scrolling effect. If both the eyes are squinted, it enables scrolling mode allowing us to scroll through documents or web pages seamlessly.</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6.jpeg" descr="C:\Users\user\AppData\Local\Packages\Microsoft.Windows.Photos_8wekyb3d8bbwe\TempState\ShareServiceTempFolder\Screenshot (61).jpeg"/>
          <p:cNvPicPr/>
          <p:nvPr/>
        </p:nvPicPr>
        <p:blipFill>
          <a:blip r:embed="rId2" cstate="print"/>
          <a:stretch>
            <a:fillRect/>
          </a:stretch>
        </p:blipFill>
        <p:spPr>
          <a:xfrm>
            <a:off x="4970916" y="519992"/>
            <a:ext cx="3585482" cy="2015273"/>
          </a:xfrm>
          <a:prstGeom prst="rect">
            <a:avLst/>
          </a:prstGeom>
        </p:spPr>
      </p:pic>
      <p:sp>
        <p:nvSpPr>
          <p:cNvPr id="14" name="Rectangle 13"/>
          <p:cNvSpPr/>
          <p:nvPr/>
        </p:nvSpPr>
        <p:spPr>
          <a:xfrm>
            <a:off x="406314" y="283420"/>
            <a:ext cx="3421065" cy="523220"/>
          </a:xfrm>
          <a:prstGeom prst="rect">
            <a:avLst/>
          </a:prstGeom>
        </p:spPr>
        <p:txBody>
          <a:bodyPr wrap="none">
            <a:spAutoFit/>
          </a:bodyPr>
          <a:lstStyle/>
          <a:p>
            <a:r>
              <a:rPr lang="en-IN" sz="2800" b="1" dirty="0" smtClean="0">
                <a:latin typeface="Times New Roman" pitchFamily="18" charset="0"/>
                <a:cs typeface="Times New Roman" pitchFamily="18" charset="0"/>
              </a:rPr>
              <a:t>OUTPUT SCREENS</a:t>
            </a:r>
            <a:endParaRPr lang="en-US" sz="2800" b="1" dirty="0">
              <a:latin typeface="Times New Roman" pitchFamily="18" charset="0"/>
              <a:cs typeface="Times New Roman" pitchFamily="18" charset="0"/>
            </a:endParaRPr>
          </a:p>
        </p:txBody>
      </p:sp>
      <p:sp>
        <p:nvSpPr>
          <p:cNvPr id="15" name="Rectangle 14"/>
          <p:cNvSpPr/>
          <p:nvPr/>
        </p:nvSpPr>
        <p:spPr>
          <a:xfrm>
            <a:off x="2249715" y="2559708"/>
            <a:ext cx="9768114"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7: Scrolling Down</a:t>
            </a:r>
          </a:p>
          <a:p>
            <a:r>
              <a:rPr lang="en-US" sz="1600" dirty="0" smtClean="0">
                <a:latin typeface="Times New Roman" pitchFamily="18" charset="0"/>
                <a:cs typeface="Times New Roman" pitchFamily="18" charset="0"/>
              </a:rPr>
              <a:t>Fig 7 depicts scroll action. To start scrolling, start with squinting your eyes (to look with the eyes partly closed eyes) and scroll mode is turned on. Now scroll down by moving your head downwards.</a:t>
            </a:r>
            <a:endParaRPr lang="en-US" sz="1600" dirty="0">
              <a:latin typeface="Times New Roman" pitchFamily="18" charset="0"/>
              <a:cs typeface="Times New Roman" pitchFamily="18" charset="0"/>
            </a:endParaRPr>
          </a:p>
        </p:txBody>
      </p:sp>
      <p:pic>
        <p:nvPicPr>
          <p:cNvPr id="16" name="Picture 15" descr="C:\Users\user\AppData\Local\Packages\Microsoft.Windows.Photos_8wekyb3d8bbwe\TempState\ShareServiceTempFolder\Screenshot (80).jpeg"/>
          <p:cNvPicPr/>
          <p:nvPr/>
        </p:nvPicPr>
        <p:blipFill>
          <a:blip r:embed="rId3" cstate="print"/>
          <a:srcRect/>
          <a:stretch>
            <a:fillRect/>
          </a:stretch>
        </p:blipFill>
        <p:spPr bwMode="auto">
          <a:xfrm>
            <a:off x="5024530" y="3526008"/>
            <a:ext cx="3681454" cy="2070212"/>
          </a:xfrm>
          <a:prstGeom prst="rect">
            <a:avLst/>
          </a:prstGeom>
          <a:noFill/>
          <a:ln w="9525">
            <a:noFill/>
            <a:miter lim="800000"/>
            <a:headEnd/>
            <a:tailEnd/>
          </a:ln>
        </p:spPr>
      </p:pic>
      <p:sp>
        <p:nvSpPr>
          <p:cNvPr id="17" name="Rectangle 16"/>
          <p:cNvSpPr/>
          <p:nvPr/>
        </p:nvSpPr>
        <p:spPr>
          <a:xfrm>
            <a:off x="2888344" y="5702664"/>
            <a:ext cx="9129486"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8: Scrolling up</a:t>
            </a:r>
          </a:p>
          <a:p>
            <a:r>
              <a:rPr lang="en-US" sz="1600" dirty="0" smtClean="0">
                <a:latin typeface="Times New Roman" pitchFamily="18" charset="0"/>
                <a:cs typeface="Times New Roman" pitchFamily="18" charset="0"/>
              </a:rPr>
              <a:t>Fig 8 depicts scroll up action. While scroll mode is on, move your head upwards to scroll up and to deactivate scrolling squint your eyes again.</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90199" y="283420"/>
            <a:ext cx="3421065" cy="523220"/>
          </a:xfrm>
          <a:prstGeom prst="rect">
            <a:avLst/>
          </a:prstGeom>
        </p:spPr>
        <p:txBody>
          <a:bodyPr wrap="none">
            <a:spAutoFit/>
          </a:bodyPr>
          <a:lstStyle/>
          <a:p>
            <a:r>
              <a:rPr lang="en-IN" sz="2800" b="1" dirty="0" smtClean="0">
                <a:latin typeface="Times New Roman" pitchFamily="18" charset="0"/>
                <a:cs typeface="Times New Roman" pitchFamily="18" charset="0"/>
              </a:rPr>
              <a:t>OUTPUT SCREENS</a:t>
            </a:r>
            <a:endParaRPr lang="en-US" sz="2800" b="1" dirty="0">
              <a:latin typeface="Times New Roman" pitchFamily="18" charset="0"/>
              <a:cs typeface="Times New Roman" pitchFamily="18" charset="0"/>
            </a:endParaRPr>
          </a:p>
        </p:txBody>
      </p:sp>
      <p:pic>
        <p:nvPicPr>
          <p:cNvPr id="15" name="Picture 14" descr="C:\Users\user\AppData\Local\Packages\Microsoft.Windows.Photos_8wekyb3d8bbwe\TempState\ShareServiceTempFolder\Screenshot (81).jpeg"/>
          <p:cNvPicPr/>
          <p:nvPr/>
        </p:nvPicPr>
        <p:blipFill>
          <a:blip r:embed="rId2" cstate="print"/>
          <a:srcRect/>
          <a:stretch>
            <a:fillRect/>
          </a:stretch>
        </p:blipFill>
        <p:spPr bwMode="auto">
          <a:xfrm>
            <a:off x="5105133" y="524259"/>
            <a:ext cx="3723447" cy="2093826"/>
          </a:xfrm>
          <a:prstGeom prst="rect">
            <a:avLst/>
          </a:prstGeom>
          <a:noFill/>
          <a:ln w="9525">
            <a:noFill/>
            <a:miter lim="800000"/>
            <a:headEnd/>
            <a:tailEnd/>
          </a:ln>
        </p:spPr>
      </p:pic>
      <p:sp>
        <p:nvSpPr>
          <p:cNvPr id="16" name="Rectangle 15"/>
          <p:cNvSpPr/>
          <p:nvPr/>
        </p:nvSpPr>
        <p:spPr>
          <a:xfrm>
            <a:off x="2191657" y="2727236"/>
            <a:ext cx="9739086"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9: Scrolling left</a:t>
            </a:r>
          </a:p>
          <a:p>
            <a:r>
              <a:rPr lang="en-US" sz="1600" dirty="0" smtClean="0">
                <a:latin typeface="Times New Roman" pitchFamily="18" charset="0"/>
                <a:cs typeface="Times New Roman" pitchFamily="18" charset="0"/>
              </a:rPr>
              <a:t>Fig 9 depicts scrolling left. When scroll mode is on, move your head towards left to scroll the document left. We can similarly move head towards right for scrolling right.</a:t>
            </a:r>
            <a:endParaRPr lang="en-US" sz="1600" dirty="0">
              <a:latin typeface="Times New Roman" pitchFamily="18" charset="0"/>
              <a:cs typeface="Times New Roman" pitchFamily="18" charset="0"/>
            </a:endParaRPr>
          </a:p>
        </p:txBody>
      </p:sp>
      <p:pic>
        <p:nvPicPr>
          <p:cNvPr id="17" name="Picture 16" descr="C:\Users\user\AppData\Local\Packages\Microsoft.Windows.Photos_8wekyb3d8bbwe\TempState\ShareServiceTempFolder\Screenshot (82).jpeg"/>
          <p:cNvPicPr/>
          <p:nvPr/>
        </p:nvPicPr>
        <p:blipFill>
          <a:blip r:embed="rId3" cstate="print"/>
          <a:srcRect/>
          <a:stretch>
            <a:fillRect/>
          </a:stretch>
        </p:blipFill>
        <p:spPr bwMode="auto">
          <a:xfrm>
            <a:off x="5101756" y="3597579"/>
            <a:ext cx="3788259" cy="2130272"/>
          </a:xfrm>
          <a:prstGeom prst="rect">
            <a:avLst/>
          </a:prstGeom>
          <a:noFill/>
          <a:ln w="9525">
            <a:noFill/>
            <a:miter lim="800000"/>
            <a:headEnd/>
            <a:tailEnd/>
          </a:ln>
        </p:spPr>
      </p:pic>
      <p:sp>
        <p:nvSpPr>
          <p:cNvPr id="40962" name="Rectangle 2"/>
          <p:cNvSpPr>
            <a:spLocks noChangeArrowheads="1"/>
          </p:cNvSpPr>
          <p:nvPr/>
        </p:nvSpPr>
        <p:spPr bwMode="auto">
          <a:xfrm>
            <a:off x="6219252" y="5791439"/>
            <a:ext cx="2605434"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10: Right Click</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63" name="Rectangle 3"/>
          <p:cNvSpPr>
            <a:spLocks noChangeArrowheads="1"/>
          </p:cNvSpPr>
          <p:nvPr/>
        </p:nvSpPr>
        <p:spPr bwMode="auto">
          <a:xfrm>
            <a:off x="2853260" y="5891134"/>
            <a:ext cx="8958990" cy="7540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perform click action slightly tilt your head left and wink right eye for right click and left eye for left click as  shown in Fig 10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4C6EC6F6-F346-241D-C2AD-CEA21AF2E091}"/>
              </a:ext>
            </a:extLst>
          </p:cNvPr>
          <p:cNvSpPr>
            <a:spLocks noGrp="1"/>
          </p:cNvSpPr>
          <p:nvPr>
            <p:ph type="title"/>
          </p:nvPr>
        </p:nvSpPr>
        <p:spPr>
          <a:xfrm>
            <a:off x="587829" y="254000"/>
            <a:ext cx="4660164" cy="1026160"/>
          </a:xfrm>
        </p:spPr>
        <p:txBody>
          <a:bodyPr/>
          <a:lstStyle/>
          <a:p>
            <a:r>
              <a:rPr lang="en-US" sz="2800" dirty="0">
                <a:latin typeface="Times New Roman" panose="02020603050405020304" pitchFamily="18" charset="0"/>
                <a:cs typeface="Times New Roman" panose="02020603050405020304" pitchFamily="18" charset="0"/>
              </a:rPr>
              <a:t>CONTENTS</a:t>
            </a:r>
            <a:r>
              <a:rPr lang="en-US" dirty="0"/>
              <a:t/>
            </a:r>
            <a:br>
              <a:rPr lang="en-US" dirty="0"/>
            </a:br>
            <a:endParaRPr lang="en-US" dirty="0"/>
          </a:p>
        </p:txBody>
      </p:sp>
      <p:sp>
        <p:nvSpPr>
          <p:cNvPr id="5" name="Slide Number Placeholder 4">
            <a:extLst>
              <a:ext uri="{FF2B5EF4-FFF2-40B4-BE49-F238E27FC236}">
                <a16:creationId xmlns:a16="http://schemas.microsoft.com/office/drawing/2014/main" xmlns="" id="{EFE20B9D-3E1B-ACAC-E328-901AE7E6D939}"/>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sp>
        <p:nvSpPr>
          <p:cNvPr id="8" name="Text Placeholder 19">
            <a:extLst>
              <a:ext uri="{FF2B5EF4-FFF2-40B4-BE49-F238E27FC236}">
                <a16:creationId xmlns:a16="http://schemas.microsoft.com/office/drawing/2014/main" xmlns="" id="{EAA96B42-F2CB-E786-D3B1-9E01B9A83252}"/>
              </a:ext>
            </a:extLst>
          </p:cNvPr>
          <p:cNvSpPr txBox="1">
            <a:spLocks/>
          </p:cNvSpPr>
          <p:nvPr/>
        </p:nvSpPr>
        <p:spPr>
          <a:xfrm>
            <a:off x="587829" y="1026160"/>
            <a:ext cx="6490304" cy="240283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latin typeface="Times New Roman"/>
              <a:cs typeface="Times New Roman"/>
            </a:endParaRPr>
          </a:p>
          <a:p>
            <a:endParaRPr lang="en-US" sz="1600" dirty="0">
              <a:latin typeface="+mj-lt"/>
              <a:cs typeface="Times New Roman" panose="02020603050405020304" pitchFamily="18" charset="0"/>
            </a:endParaRPr>
          </a:p>
          <a:p>
            <a:endParaRPr lang="en-ZA" sz="1600" dirty="0">
              <a:latin typeface="Times New Roman" panose="02020603050405020304" pitchFamily="18" charset="0"/>
              <a:cs typeface="Times New Roman" panose="02020603050405020304" pitchFamily="18" charset="0"/>
            </a:endParaRPr>
          </a:p>
          <a:p>
            <a:endParaRPr lang="en-US" sz="1800" dirty="0"/>
          </a:p>
          <a:p>
            <a:endParaRPr lang="en-US" dirty="0"/>
          </a:p>
          <a:p>
            <a:endParaRPr lang="en-US" dirty="0"/>
          </a:p>
        </p:txBody>
      </p:sp>
      <p:sp>
        <p:nvSpPr>
          <p:cNvPr id="2" name="Text Placeholder 8">
            <a:extLst>
              <a:ext uri="{FF2B5EF4-FFF2-40B4-BE49-F238E27FC236}">
                <a16:creationId xmlns:a16="http://schemas.microsoft.com/office/drawing/2014/main" xmlns="" id="{C382A99A-2034-FCF4-52F0-9D7A1B25DD7E}"/>
              </a:ext>
            </a:extLst>
          </p:cNvPr>
          <p:cNvSpPr txBox="1">
            <a:spLocks/>
          </p:cNvSpPr>
          <p:nvPr/>
        </p:nvSpPr>
        <p:spPr>
          <a:xfrm>
            <a:off x="447040" y="764903"/>
            <a:ext cx="6329680" cy="567944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Ø"/>
            </a:pPr>
            <a:r>
              <a:rPr lang="en-IN" sz="1400" b="1" dirty="0" smtClean="0">
                <a:latin typeface="Times New Roman" pitchFamily="18" charset="0"/>
                <a:cs typeface="Times New Roman" pitchFamily="18" charset="0"/>
              </a:rPr>
              <a:t>ABSTRACT</a:t>
            </a:r>
            <a:endParaRPr lang="en-IN" sz="1400" b="1" dirty="0">
              <a:latin typeface="Times New Roman" pitchFamily="18" charset="0"/>
              <a:cs typeface="Times New Roman" pitchFamily="18" charset="0"/>
            </a:endParaRPr>
          </a:p>
          <a:p>
            <a:pPr marL="285750" indent="-285750">
              <a:lnSpc>
                <a:spcPct val="200000"/>
              </a:lnSpc>
              <a:buFont typeface="Wingdings" panose="05000000000000000000" pitchFamily="2" charset="2"/>
              <a:buChar char="Ø"/>
            </a:pPr>
            <a:r>
              <a:rPr lang="en-IN" sz="1400" b="1" dirty="0" smtClean="0">
                <a:latin typeface="Times New Roman" pitchFamily="18" charset="0"/>
                <a:cs typeface="Times New Roman" pitchFamily="18" charset="0"/>
              </a:rPr>
              <a:t>INTRODUCTION</a:t>
            </a:r>
            <a:endParaRPr lang="en-IN" sz="1400" b="1" dirty="0">
              <a:latin typeface="Times New Roman" pitchFamily="18" charset="0"/>
              <a:cs typeface="Times New Roman" pitchFamily="18" charset="0"/>
            </a:endParaRP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LITERATURE SURVEY</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EXISTING SYSTEM</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PROBLEMS WITH EXISTING SYSTEM</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PROPOSED </a:t>
            </a:r>
            <a:r>
              <a:rPr lang="en-IN" sz="1400" b="1" dirty="0" smtClean="0">
                <a:latin typeface="Times New Roman" pitchFamily="18" charset="0"/>
                <a:cs typeface="Times New Roman" pitchFamily="18" charset="0"/>
              </a:rPr>
              <a:t>SYSTEM</a:t>
            </a:r>
            <a:endParaRPr lang="en-IN" sz="1400" b="1" dirty="0">
              <a:latin typeface="Times New Roman" pitchFamily="18" charset="0"/>
              <a:cs typeface="Times New Roman" pitchFamily="18" charset="0"/>
            </a:endParaRP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SYSTEM REQUIREMENTS</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PROPOSED SYSTEM </a:t>
            </a:r>
            <a:r>
              <a:rPr lang="en-IN" sz="1400" b="1" dirty="0" smtClean="0">
                <a:latin typeface="Times New Roman" pitchFamily="18" charset="0"/>
                <a:cs typeface="Times New Roman" pitchFamily="18" charset="0"/>
              </a:rPr>
              <a:t>ARCHITECTURE</a:t>
            </a:r>
          </a:p>
          <a:p>
            <a:pPr marL="285750" indent="-285750">
              <a:lnSpc>
                <a:spcPct val="200000"/>
              </a:lnSpc>
              <a:buFont typeface="Wingdings" panose="05000000000000000000" pitchFamily="2" charset="2"/>
              <a:buChar char="Ø"/>
            </a:pPr>
            <a:r>
              <a:rPr lang="en-IN" sz="1400" b="1" dirty="0" smtClean="0">
                <a:latin typeface="Times New Roman" pitchFamily="18" charset="0"/>
                <a:cs typeface="Times New Roman" pitchFamily="18" charset="0"/>
              </a:rPr>
              <a:t>FLOWCHART</a:t>
            </a:r>
            <a:endParaRPr lang="en-IN" sz="1400" b="1" dirty="0">
              <a:latin typeface="Times New Roman" pitchFamily="18" charset="0"/>
              <a:cs typeface="Times New Roman" pitchFamily="18" charset="0"/>
            </a:endParaRP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MODULES IN PROPOSED SYSTEM</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OUTPUT SCREENS</a:t>
            </a:r>
          </a:p>
          <a:p>
            <a:pPr marL="285750" indent="-285750">
              <a:lnSpc>
                <a:spcPct val="200000"/>
              </a:lnSpc>
              <a:buFont typeface="Wingdings" panose="05000000000000000000" pitchFamily="2" charset="2"/>
              <a:buChar char="Ø"/>
            </a:pPr>
            <a:r>
              <a:rPr lang="en-IN" sz="1400" b="1" dirty="0">
                <a:latin typeface="Times New Roman" pitchFamily="18" charset="0"/>
                <a:cs typeface="Times New Roman" pitchFamily="18" charset="0"/>
              </a:rPr>
              <a:t>FUTURE </a:t>
            </a:r>
            <a:r>
              <a:rPr lang="en-IN" sz="1400" b="1" dirty="0" smtClean="0">
                <a:latin typeface="Times New Roman" pitchFamily="18" charset="0"/>
                <a:cs typeface="Times New Roman" pitchFamily="18" charset="0"/>
              </a:rPr>
              <a:t>SCOPE</a:t>
            </a:r>
          </a:p>
          <a:p>
            <a:pPr marL="285750" indent="-285750">
              <a:lnSpc>
                <a:spcPct val="200000"/>
              </a:lnSpc>
              <a:buFont typeface="Wingdings" panose="05000000000000000000" pitchFamily="2" charset="2"/>
              <a:buChar char="Ø"/>
            </a:pPr>
            <a:r>
              <a:rPr lang="en-IN" sz="1400" b="1" dirty="0" smtClean="0">
                <a:latin typeface="Times New Roman" pitchFamily="18" charset="0"/>
                <a:cs typeface="Times New Roman" pitchFamily="18" charset="0"/>
              </a:rPr>
              <a:t>CONCLUSION</a:t>
            </a:r>
          </a:p>
          <a:p>
            <a:pPr marL="285750" indent="-285750">
              <a:lnSpc>
                <a:spcPct val="200000"/>
              </a:lnSpc>
              <a:buFont typeface="Wingdings" panose="05000000000000000000" pitchFamily="2" charset="2"/>
              <a:buChar char="Ø"/>
            </a:pPr>
            <a:r>
              <a:rPr lang="en-IN" sz="1400" b="1" dirty="0" smtClean="0">
                <a:latin typeface="Times New Roman" pitchFamily="18" charset="0"/>
                <a:cs typeface="Times New Roman" pitchFamily="18" charset="0"/>
              </a:rPr>
              <a:t>REFERNCES</a:t>
            </a:r>
            <a:endParaRPr lang="en-IN" sz="14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C78E6474-19A3-9DF3-627D-72B633DE9A1B}"/>
              </a:ext>
            </a:extLst>
          </p:cNvPr>
          <p:cNvPicPr>
            <a:picLocks noChangeAspect="1"/>
          </p:cNvPicPr>
          <p:nvPr/>
        </p:nvPicPr>
        <p:blipFill>
          <a:blip r:embed="rId2"/>
          <a:stretch>
            <a:fillRect/>
          </a:stretch>
        </p:blipFill>
        <p:spPr>
          <a:xfrm>
            <a:off x="7366000" y="0"/>
            <a:ext cx="4826000" cy="6858000"/>
          </a:xfrm>
          <a:prstGeom prst="rect">
            <a:avLst/>
          </a:prstGeom>
        </p:spPr>
      </p:pic>
    </p:spTree>
    <p:extLst>
      <p:ext uri="{BB962C8B-B14F-4D97-AF65-F5344CB8AC3E}">
        <p14:creationId xmlns:p14="http://schemas.microsoft.com/office/powerpoint/2010/main" xmlns="" val="1640288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10.jpeg" descr="C:\Users\user\AppData\Local\Packages\Microsoft.Windows.Photos_8wekyb3d8bbwe\TempState\ShareServiceTempFolder\Screenshot (67).jpeg"/>
          <p:cNvPicPr/>
          <p:nvPr/>
        </p:nvPicPr>
        <p:blipFill>
          <a:blip r:embed="rId2" cstate="print"/>
          <a:stretch>
            <a:fillRect/>
          </a:stretch>
        </p:blipFill>
        <p:spPr>
          <a:xfrm>
            <a:off x="5229622" y="479444"/>
            <a:ext cx="3677672" cy="2067339"/>
          </a:xfrm>
          <a:prstGeom prst="rect">
            <a:avLst/>
          </a:prstGeom>
        </p:spPr>
      </p:pic>
      <p:sp>
        <p:nvSpPr>
          <p:cNvPr id="14" name="Rectangle 13"/>
          <p:cNvSpPr/>
          <p:nvPr/>
        </p:nvSpPr>
        <p:spPr>
          <a:xfrm>
            <a:off x="435341" y="312449"/>
            <a:ext cx="3421065" cy="523220"/>
          </a:xfrm>
          <a:prstGeom prst="rect">
            <a:avLst/>
          </a:prstGeom>
        </p:spPr>
        <p:txBody>
          <a:bodyPr wrap="none">
            <a:spAutoFit/>
          </a:bodyPr>
          <a:lstStyle/>
          <a:p>
            <a:r>
              <a:rPr lang="en-IN" sz="2800" b="1" dirty="0" smtClean="0">
                <a:latin typeface="Times New Roman" pitchFamily="18" charset="0"/>
                <a:cs typeface="Times New Roman" pitchFamily="18" charset="0"/>
              </a:rPr>
              <a:t>OUTPUT SCREENS</a:t>
            </a:r>
            <a:endParaRPr lang="en-US" sz="2800" b="1" dirty="0">
              <a:latin typeface="Times New Roman" pitchFamily="18" charset="0"/>
              <a:cs typeface="Times New Roman" pitchFamily="18" charset="0"/>
            </a:endParaRPr>
          </a:p>
        </p:txBody>
      </p:sp>
      <p:sp>
        <p:nvSpPr>
          <p:cNvPr id="15" name="Rectangle 14"/>
          <p:cNvSpPr/>
          <p:nvPr/>
        </p:nvSpPr>
        <p:spPr>
          <a:xfrm>
            <a:off x="2148114" y="2698208"/>
            <a:ext cx="10043886"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11: Operating cursor control system in dim light</a:t>
            </a:r>
          </a:p>
          <a:p>
            <a:r>
              <a:rPr lang="en-US" sz="1600" dirty="0" smtClean="0">
                <a:latin typeface="Times New Roman" pitchFamily="18" charset="0"/>
                <a:cs typeface="Times New Roman" pitchFamily="18" charset="0"/>
              </a:rPr>
              <a:t>Fig 11 depicts operating the proposed system in a dim light condition. The system is able to successfully operate and perform the required actions.</a:t>
            </a:r>
            <a:endParaRPr lang="en-US" sz="1600" dirty="0">
              <a:latin typeface="Times New Roman" pitchFamily="18" charset="0"/>
              <a:cs typeface="Times New Roman" pitchFamily="18" charset="0"/>
            </a:endParaRPr>
          </a:p>
        </p:txBody>
      </p:sp>
      <p:pic>
        <p:nvPicPr>
          <p:cNvPr id="16" name="Picture 15" descr="C:\Users\user\AppData\Local\Packages\Microsoft.Windows.Photos_8wekyb3d8bbwe\TempState\ShareServiceTempFolder\Screenshot (90).jpeg"/>
          <p:cNvPicPr/>
          <p:nvPr/>
        </p:nvPicPr>
        <p:blipFill>
          <a:blip r:embed="rId3" cstate="print"/>
          <a:srcRect/>
          <a:stretch>
            <a:fillRect/>
          </a:stretch>
        </p:blipFill>
        <p:spPr bwMode="auto">
          <a:xfrm>
            <a:off x="5233350" y="3516465"/>
            <a:ext cx="3612156" cy="2031242"/>
          </a:xfrm>
          <a:prstGeom prst="rect">
            <a:avLst/>
          </a:prstGeom>
          <a:noFill/>
          <a:ln w="9525">
            <a:noFill/>
            <a:miter lim="800000"/>
            <a:headEnd/>
            <a:tailEnd/>
          </a:ln>
        </p:spPr>
      </p:pic>
      <p:sp>
        <p:nvSpPr>
          <p:cNvPr id="17" name="Rectangle 16"/>
          <p:cNvSpPr/>
          <p:nvPr/>
        </p:nvSpPr>
        <p:spPr>
          <a:xfrm>
            <a:off x="2830286" y="5689599"/>
            <a:ext cx="9042400" cy="830997"/>
          </a:xfrm>
          <a:prstGeom prst="rect">
            <a:avLst/>
          </a:prstGeom>
        </p:spPr>
        <p:txBody>
          <a:bodyPr wrap="square">
            <a:spAutoFit/>
          </a:bodyPr>
          <a:lstStyle/>
          <a:p>
            <a:pPr algn="ctr"/>
            <a:r>
              <a:rPr lang="en-US" sz="1600" dirty="0" smtClean="0">
                <a:latin typeface="Times New Roman" pitchFamily="18" charset="0"/>
                <a:cs typeface="Times New Roman" pitchFamily="18" charset="0"/>
              </a:rPr>
              <a:t>Fig 12: Operating cursor control system by a user wearing glasses</a:t>
            </a:r>
          </a:p>
          <a:p>
            <a:r>
              <a:rPr lang="en-US" sz="1600" dirty="0" smtClean="0">
                <a:latin typeface="Times New Roman" pitchFamily="18" charset="0"/>
                <a:cs typeface="Times New Roman" pitchFamily="18" charset="0"/>
              </a:rPr>
              <a:t> Fig 12 demonstrates operating the proposed system when the user is wearing glasses. The system is able to precisely locate the landmarks and perform the required action.</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Users\user\AppData\Local\Packages\Microsoft.Windows.Photos_8wekyb3d8bbwe\TempState\ShareServiceTempFolder\Screenshot (92).jpeg"/>
          <p:cNvPicPr/>
          <p:nvPr/>
        </p:nvPicPr>
        <p:blipFill>
          <a:blip r:embed="rId2" cstate="print"/>
          <a:srcRect/>
          <a:stretch>
            <a:fillRect/>
          </a:stretch>
        </p:blipFill>
        <p:spPr bwMode="auto">
          <a:xfrm>
            <a:off x="5008812" y="1462495"/>
            <a:ext cx="3741917" cy="2104212"/>
          </a:xfrm>
          <a:prstGeom prst="rect">
            <a:avLst/>
          </a:prstGeom>
          <a:noFill/>
          <a:ln w="9525">
            <a:noFill/>
            <a:miter lim="800000"/>
            <a:headEnd/>
            <a:tailEnd/>
          </a:ln>
        </p:spPr>
      </p:pic>
      <p:sp>
        <p:nvSpPr>
          <p:cNvPr id="14" name="Rectangle 13"/>
          <p:cNvSpPr/>
          <p:nvPr/>
        </p:nvSpPr>
        <p:spPr>
          <a:xfrm>
            <a:off x="377285" y="283420"/>
            <a:ext cx="3421065" cy="523220"/>
          </a:xfrm>
          <a:prstGeom prst="rect">
            <a:avLst/>
          </a:prstGeom>
        </p:spPr>
        <p:txBody>
          <a:bodyPr wrap="none">
            <a:spAutoFit/>
          </a:bodyPr>
          <a:lstStyle/>
          <a:p>
            <a:r>
              <a:rPr lang="en-IN" sz="2800" b="1" dirty="0" smtClean="0">
                <a:latin typeface="Times New Roman" pitchFamily="18" charset="0"/>
                <a:cs typeface="Times New Roman" pitchFamily="18" charset="0"/>
              </a:rPr>
              <a:t>OUTPUT SCREENS</a:t>
            </a:r>
            <a:endParaRPr lang="en-US" sz="2800" b="1" dirty="0">
              <a:latin typeface="Times New Roman" pitchFamily="18" charset="0"/>
              <a:cs typeface="Times New Roman" pitchFamily="18" charset="0"/>
            </a:endParaRPr>
          </a:p>
        </p:txBody>
      </p:sp>
      <p:sp>
        <p:nvSpPr>
          <p:cNvPr id="43009" name="Rectangle 1"/>
          <p:cNvSpPr>
            <a:spLocks noChangeArrowheads="1"/>
          </p:cNvSpPr>
          <p:nvPr/>
        </p:nvSpPr>
        <p:spPr bwMode="auto">
          <a:xfrm>
            <a:off x="2716551" y="3710422"/>
            <a:ext cx="947544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13: Playing a simple online game with the help of eye cursor system.</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 13</a:t>
            </a:r>
            <a:r>
              <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depicts operating the proposed system in a simple online video game. The system was able to perform all the required actions successfully.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50BF5-286E-60E9-1DF2-6492F509BF13}"/>
              </a:ext>
            </a:extLst>
          </p:cNvPr>
          <p:cNvSpPr>
            <a:spLocks noGrp="1"/>
          </p:cNvSpPr>
          <p:nvPr>
            <p:ph type="title"/>
          </p:nvPr>
        </p:nvSpPr>
        <p:spPr>
          <a:xfrm>
            <a:off x="5144509" y="188686"/>
            <a:ext cx="6366933" cy="1089539"/>
          </a:xfrm>
        </p:spPr>
        <p:txBody>
          <a:bodyPr/>
          <a:lstStyle/>
          <a:p>
            <a:r>
              <a:rPr lang="en-IN" sz="2800" dirty="0">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xmlns="" id="{5360874B-8AF5-28AD-5485-B3870102D47B}"/>
              </a:ext>
            </a:extLst>
          </p:cNvPr>
          <p:cNvSpPr>
            <a:spLocks noGrp="1"/>
          </p:cNvSpPr>
          <p:nvPr>
            <p:ph type="body" sz="quarter" idx="29"/>
          </p:nvPr>
        </p:nvSpPr>
        <p:spPr>
          <a:xfrm>
            <a:off x="5167086" y="1362094"/>
            <a:ext cx="6663672" cy="4139474"/>
          </a:xfrm>
        </p:spPr>
        <p:txBody>
          <a:bodyPr/>
          <a:lstStyle/>
          <a:p>
            <a:pPr marL="285750" lvl="0" indent="-285750" algn="just">
              <a:lnSpc>
                <a:spcPct val="150000"/>
              </a:lnSpc>
            </a:pPr>
            <a:r>
              <a:rPr lang="en-US" sz="1800" b="1" dirty="0" smtClean="0">
                <a:solidFill>
                  <a:schemeClr val="tx1"/>
                </a:solidFill>
                <a:latin typeface="Times New Roman" pitchFamily="18" charset="0"/>
                <a:cs typeface="Times New Roman" pitchFamily="18" charset="0"/>
              </a:rPr>
              <a:t>Integration with Assistive Technologies: </a:t>
            </a:r>
            <a:endParaRPr lang="en-US" sz="2000" b="1" dirty="0" smtClean="0">
              <a:solidFill>
                <a:schemeClr val="tx1"/>
              </a:solidFill>
              <a:latin typeface="Times New Roman" pitchFamily="18" charset="0"/>
              <a:cs typeface="Times New Roman" pitchFamily="18" charset="0"/>
            </a:endParaRPr>
          </a:p>
          <a:p>
            <a:pPr marL="285750" lvl="0" indent="-285750" algn="just">
              <a:lnSpc>
                <a:spcPct val="150000"/>
              </a:lnSpc>
              <a:buFont typeface="Arial" panose="020B0604020202020204" pitchFamily="34" charset="0"/>
              <a:buChar char="•"/>
            </a:pPr>
            <a:r>
              <a:rPr lang="en-US" sz="1600" dirty="0" smtClean="0">
                <a:solidFill>
                  <a:schemeClr val="tx1"/>
                </a:solidFill>
                <a:latin typeface="Times New Roman" pitchFamily="18" charset="0"/>
                <a:cs typeface="Times New Roman" pitchFamily="18" charset="0"/>
              </a:rPr>
              <a:t>Integrate the eye and face movement-based cursor control system with existing assistive technologies and accessibility devices, such as screen readers, speech recognition software, and alternative input devices</a:t>
            </a:r>
          </a:p>
          <a:p>
            <a:pPr marL="285750" lvl="0" indent="-285750" algn="just">
              <a:lnSpc>
                <a:spcPct val="150000"/>
              </a:lnSpc>
              <a:buFont typeface="Arial" panose="020B0604020202020204" pitchFamily="34" charset="0"/>
              <a:buChar char="•"/>
            </a:pPr>
            <a:r>
              <a:rPr lang="en-US" sz="1600" dirty="0" smtClean="0">
                <a:solidFill>
                  <a:schemeClr val="tx1"/>
                </a:solidFill>
                <a:latin typeface="Times New Roman" pitchFamily="18" charset="0"/>
                <a:cs typeface="Times New Roman" pitchFamily="18" charset="0"/>
              </a:rPr>
              <a:t>Collaborate with assistive technology vendors and organizations to ensure seamless interoperability and compatibility with a wide range of assistive devices and software solutions</a:t>
            </a:r>
          </a:p>
          <a:p>
            <a:pPr marL="285750" lvl="0" indent="-285750" algn="just">
              <a:lnSpc>
                <a:spcPct val="150000"/>
              </a:lnSpc>
            </a:pPr>
            <a:r>
              <a:rPr lang="en-US" sz="1800" b="1" dirty="0" smtClean="0">
                <a:solidFill>
                  <a:schemeClr val="tx1"/>
                </a:solidFill>
                <a:latin typeface="Times New Roman" pitchFamily="18" charset="0"/>
                <a:cs typeface="Times New Roman" pitchFamily="18" charset="0"/>
              </a:rPr>
              <a:t>Multi-Modal Interaction:</a:t>
            </a:r>
          </a:p>
          <a:p>
            <a:pPr marL="285750" lvl="0" indent="-285750" algn="just">
              <a:lnSpc>
                <a:spcPct val="150000"/>
              </a:lnSpc>
              <a:buFont typeface="Arial" panose="020B0604020202020204" pitchFamily="34" charset="0"/>
              <a:buChar char="•"/>
            </a:pPr>
            <a:r>
              <a:rPr lang="en-US" sz="1600" dirty="0" smtClean="0">
                <a:solidFill>
                  <a:schemeClr val="tx1"/>
                </a:solidFill>
                <a:latin typeface="Times New Roman" pitchFamily="18" charset="0"/>
                <a:cs typeface="Times New Roman" pitchFamily="18" charset="0"/>
              </a:rPr>
              <a:t>Explore multi-modal interaction techniques that combine eye and face movements with other input modalities, such as voice commands, gestures, and touch inputs. Enable users to interact with the computer system using a combination of input modalities for enhanced flexibility and efficiency</a:t>
            </a:r>
          </a:p>
          <a:p>
            <a:pPr marL="285750" lvl="0" indent="-285750" algn="just">
              <a:lnSpc>
                <a:spcPct val="150000"/>
              </a:lnSpc>
              <a:buFont typeface="Arial" panose="020B0604020202020204" pitchFamily="34" charset="0"/>
              <a:buChar char="•"/>
            </a:pPr>
            <a:endParaRPr lang="en-US" sz="1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36173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022" y="0"/>
            <a:ext cx="4518122" cy="1688906"/>
          </a:xfrm>
        </p:spPr>
        <p:txBody>
          <a:bodyPr/>
          <a:lstStyle/>
          <a:p>
            <a:r>
              <a:rPr lang="en-IN" sz="2800" dirty="0" smtClean="0">
                <a:latin typeface="Times New Roman" panose="02020603050405020304" pitchFamily="18" charset="0"/>
                <a:cs typeface="Times New Roman" panose="02020603050405020304" pitchFamily="18" charset="0"/>
              </a:rPr>
              <a:t>FUTURE SCOPE</a:t>
            </a:r>
            <a:endParaRPr lang="en-US" sz="2800" dirty="0"/>
          </a:p>
        </p:txBody>
      </p:sp>
      <p:sp>
        <p:nvSpPr>
          <p:cNvPr id="3" name="Text Placeholder 2"/>
          <p:cNvSpPr>
            <a:spLocks noGrp="1"/>
          </p:cNvSpPr>
          <p:nvPr>
            <p:ph type="body" sz="quarter" idx="29"/>
          </p:nvPr>
        </p:nvSpPr>
        <p:spPr>
          <a:xfrm>
            <a:off x="5587999" y="1750099"/>
            <a:ext cx="5907315" cy="3387957"/>
          </a:xfrm>
        </p:spPr>
        <p:txBody>
          <a:bodyPr/>
          <a:lstStyle/>
          <a:p>
            <a:pPr lvl="0" algn="just">
              <a:lnSpc>
                <a:spcPct val="150000"/>
              </a:lnSpc>
            </a:pPr>
            <a:r>
              <a:rPr lang="en-US" sz="1800" b="1" dirty="0" smtClean="0">
                <a:solidFill>
                  <a:schemeClr val="tx1"/>
                </a:solidFill>
                <a:latin typeface="Times New Roman" pitchFamily="18" charset="0"/>
                <a:cs typeface="Times New Roman" pitchFamily="18" charset="0"/>
              </a:rPr>
              <a:t>Cross-Platform Compatibility:</a:t>
            </a:r>
          </a:p>
          <a:p>
            <a:pPr lvl="0" algn="just">
              <a:lnSpc>
                <a:spcPct val="150000"/>
              </a:lnSpc>
              <a:buFont typeface="Arial" pitchFamily="34" charset="0"/>
              <a:buChar char="•"/>
            </a:pPr>
            <a:r>
              <a:rPr lang="en-US" sz="1800" b="1"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Ensure cross-platform compatibility by developing versions of the software for different operating systems and computing platforms, including desktop computers, laptops, tablets, and mobile devices</a:t>
            </a:r>
          </a:p>
          <a:p>
            <a:pPr lvl="0" algn="just">
              <a:lnSpc>
                <a:spcPct val="150000"/>
              </a:lnSpc>
              <a:buFont typeface="Arial" pitchFamily="34" charset="0"/>
              <a:buChar char="•"/>
            </a:pPr>
            <a:r>
              <a:rPr lang="en-US" sz="1600" dirty="0" smtClean="0">
                <a:solidFill>
                  <a:schemeClr val="tx1"/>
                </a:solidFill>
                <a:latin typeface="Times New Roman" pitchFamily="18" charset="0"/>
                <a:cs typeface="Times New Roman" pitchFamily="18" charset="0"/>
              </a:rPr>
              <a:t> Optimize the software for touch-enabled devices and explore integration with </a:t>
            </a:r>
            <a:r>
              <a:rPr lang="en-US" sz="1600" dirty="0" smtClean="0">
                <a:solidFill>
                  <a:schemeClr val="tx1"/>
                </a:solidFill>
                <a:latin typeface="Times New Roman" pitchFamily="18" charset="0"/>
                <a:cs typeface="Times New Roman" pitchFamily="18" charset="0"/>
              </a:rPr>
              <a:t>augmented reality </a:t>
            </a:r>
            <a:r>
              <a:rPr lang="en-US" sz="1600" dirty="0" smtClean="0">
                <a:solidFill>
                  <a:schemeClr val="tx1"/>
                </a:solidFill>
                <a:latin typeface="Times New Roman" pitchFamily="18" charset="0"/>
                <a:cs typeface="Times New Roman" pitchFamily="18" charset="0"/>
              </a:rPr>
              <a:t>(AR) and virtual reality (VR) platforms for immersive and interactive experiences</a:t>
            </a:r>
            <a:endParaRPr lang="en-US" sz="1600" dirty="0">
              <a:solidFill>
                <a:schemeClr val="tx1"/>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9364" y="0"/>
            <a:ext cx="4518122" cy="1688906"/>
          </a:xfrm>
        </p:spPr>
        <p:txBody>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Text Placeholder 2"/>
          <p:cNvSpPr>
            <a:spLocks noGrp="1"/>
          </p:cNvSpPr>
          <p:nvPr>
            <p:ph type="body" sz="quarter" idx="29"/>
          </p:nvPr>
        </p:nvSpPr>
        <p:spPr>
          <a:xfrm>
            <a:off x="4296228" y="2171015"/>
            <a:ext cx="7329714" cy="3460528"/>
          </a:xfrm>
        </p:spPr>
        <p:txBody>
          <a:bodyPr/>
          <a:lstStyle/>
          <a:p>
            <a:pPr algn="just"/>
            <a:r>
              <a:rPr lang="en-US" sz="1800" dirty="0" smtClean="0">
                <a:solidFill>
                  <a:schemeClr val="tx1"/>
                </a:solidFill>
                <a:latin typeface="Times New Roman" pitchFamily="18" charset="0"/>
                <a:cs typeface="Times New Roman" pitchFamily="18" charset="0"/>
              </a:rPr>
              <a:t>In conclusion, the development of a system for operating a computer cursor using eye and face movements represents a significant advancement in human-computer interaction technology. By harnessing natural eye and facial gestures, this system offers a novel and intuitive method for users to interact with their computers, potentially enhancing accessibility, productivity, and user experience. Throughout the project, careful consideration must be given to factors such as accuracy, responsiveness, user comfort, and privacy to ensure the system's effectiveness and acceptance. Integration testing plays a crucial role in validating the interactions between various components, verifying the reliability and functionality of the system, and identifying any issues that need to be addressed. The project outcome is a sophisticated software application or system that seamlessly integrates eye and face tracking algorithms with cursor control mechanisms, providing users with a seamless and intuitive means of navigating their computer interfaces.</a:t>
            </a: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AD2C8D04-263D-9589-1CFF-A5968D7C33D7}"/>
              </a:ext>
            </a:extLst>
          </p:cNvPr>
          <p:cNvSpPr>
            <a:spLocks noGrp="1"/>
          </p:cNvSpPr>
          <p:nvPr>
            <p:ph type="title"/>
          </p:nvPr>
        </p:nvSpPr>
        <p:spPr>
          <a:xfrm>
            <a:off x="5397241" y="2061557"/>
            <a:ext cx="5055698" cy="1325563"/>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xmlns="" val="52927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D18537-D028-9E9C-FB87-93F24955DFC7}"/>
              </a:ext>
            </a:extLst>
          </p:cNvPr>
          <p:cNvSpPr>
            <a:spLocks noGrp="1"/>
          </p:cNvSpPr>
          <p:nvPr>
            <p:ph type="title"/>
          </p:nvPr>
        </p:nvSpPr>
        <p:spPr>
          <a:xfrm>
            <a:off x="262829" y="233786"/>
            <a:ext cx="5117162" cy="998376"/>
          </a:xfrm>
        </p:spPr>
        <p:txBody>
          <a:bodyPr/>
          <a:lstStyle/>
          <a:p>
            <a:r>
              <a:rPr lang="en-US" sz="2800" dirty="0" smtClean="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p:txBody>
      </p:sp>
      <p:sp>
        <p:nvSpPr>
          <p:cNvPr id="20" name="Text Placeholder 19">
            <a:extLst>
              <a:ext uri="{FF2B5EF4-FFF2-40B4-BE49-F238E27FC236}">
                <a16:creationId xmlns:a16="http://schemas.microsoft.com/office/drawing/2014/main" xmlns="" id="{CC0093B1-77CC-1E61-FB22-E136F94EABD2}"/>
              </a:ext>
            </a:extLst>
          </p:cNvPr>
          <p:cNvSpPr>
            <a:spLocks noGrp="1"/>
          </p:cNvSpPr>
          <p:nvPr>
            <p:ph type="body" sz="quarter" idx="28"/>
          </p:nvPr>
        </p:nvSpPr>
        <p:spPr>
          <a:xfrm>
            <a:off x="277345" y="1065092"/>
            <a:ext cx="7042694" cy="1248483"/>
          </a:xfrm>
        </p:spPr>
        <p:txBody>
          <a:bodyPr/>
          <a:lstStyle/>
          <a:p>
            <a:pPr algn="just">
              <a:buSzPct val="114999"/>
            </a:pPr>
            <a:r>
              <a:rPr lang="en-US" sz="1600" dirty="0" smtClean="0">
                <a:latin typeface="Times New Roman" pitchFamily="18" charset="0"/>
                <a:cs typeface="Times New Roman" pitchFamily="18" charset="0"/>
              </a:rPr>
              <a:t>The advent of modern human computer interfaces has seen a considerable progress in Hands-free Human Computer Interaction (HCI) solutions. This project focuses on developing a methodology to facilitate computer cursor control for people with physical disabilities such as Quadriplegics and amputees. The proposed methodology takes real-time video input from the user using OpenCV and performs face recognition. The 68-point landmark algorithm is used to locate the various facial features which can be used for cursor control. Opening/closing the mouth based on Mouth Aspect Ratio (MAR) indicates activation/deactivation of the cursor control. The nose tip is used for controlling and moving the cursor in all 4 directions by moving the head left, right, up and down. Eye Aspect Ratio (EAR) is used to detect eyes and eye flickering. Left and right eye blinks indicate left and right clicks respectively. Squinted eyes indicate scrolling of pages, which is beneficial while working with PDFs and other such documents. The proposed system requires very basic requirements like webcam and a few Python libraries such as OpenCV, Numpy, imutils, dlib and PyAutoGUI. Thus, it would help the physically disabled users to efficiently use the computer, thus eliminating the need of a physical mouse interaction.</a:t>
            </a:r>
          </a:p>
          <a:p>
            <a:pPr algn="just">
              <a:buSzPct val="114999"/>
            </a:pPr>
            <a:r>
              <a:rPr lang="en-US" sz="1600" dirty="0" smtClean="0">
                <a:latin typeface="Times New Roman" pitchFamily="18" charset="0"/>
                <a:cs typeface="Times New Roman" pitchFamily="18" charset="0"/>
              </a:rPr>
              <a:t>Keywords:- Eye Tracking, Virtual Mouse, web-cam based interaction, Human-computer interaction, OpenCV, </a:t>
            </a:r>
            <a:r>
              <a:rPr lang="en-US" sz="1600" dirty="0" smtClean="0">
                <a:latin typeface="Times New Roman" pitchFamily="18" charset="0"/>
                <a:cs typeface="Times New Roman" pitchFamily="18" charset="0"/>
              </a:rPr>
              <a:t>68point landmark algorithm, MAR</a:t>
            </a:r>
            <a:r>
              <a:rPr lang="en-US" sz="1600" dirty="0" smtClean="0">
                <a:latin typeface="Times New Roman" pitchFamily="18" charset="0"/>
                <a:cs typeface="Times New Roman" pitchFamily="18" charset="0"/>
              </a:rPr>
              <a:t>, EAR. </a:t>
            </a:r>
            <a:endParaRPr lang="en-ZA" sz="1600" dirty="0">
              <a:solidFill>
                <a:schemeClr val="tx1"/>
              </a:solidFill>
              <a:latin typeface="Times New Roman" pitchFamily="18" charset="0"/>
              <a:cs typeface="Times New Roman" pitchFamily="18" charset="0"/>
            </a:endParaRPr>
          </a:p>
          <a:p>
            <a:pPr algn="just"/>
            <a:endParaRPr lang="en-US" sz="1600" dirty="0"/>
          </a:p>
          <a:p>
            <a:pPr algn="just"/>
            <a:endParaRPr lang="en-US" sz="1400" dirty="0"/>
          </a:p>
          <a:p>
            <a:endParaRPr lang="en-US" dirty="0"/>
          </a:p>
        </p:txBody>
      </p:sp>
      <p:pic>
        <p:nvPicPr>
          <p:cNvPr id="3" name="Picture 2">
            <a:extLst>
              <a:ext uri="{FF2B5EF4-FFF2-40B4-BE49-F238E27FC236}">
                <a16:creationId xmlns:a16="http://schemas.microsoft.com/office/drawing/2014/main" xmlns="" id="{29248CCD-B301-3DE6-9777-50F852A32812}"/>
              </a:ext>
            </a:extLst>
          </p:cNvPr>
          <p:cNvPicPr>
            <a:picLocks noChangeAspect="1"/>
          </p:cNvPicPr>
          <p:nvPr/>
        </p:nvPicPr>
        <p:blipFill>
          <a:blip r:embed="rId2"/>
          <a:stretch>
            <a:fillRect/>
          </a:stretch>
        </p:blipFill>
        <p:spPr>
          <a:xfrm>
            <a:off x="7547429" y="0"/>
            <a:ext cx="4644571" cy="6865150"/>
          </a:xfrm>
          <a:prstGeom prst="rect">
            <a:avLst/>
          </a:prstGeom>
        </p:spPr>
      </p:pic>
    </p:spTree>
    <p:extLst>
      <p:ext uri="{BB962C8B-B14F-4D97-AF65-F5344CB8AC3E}">
        <p14:creationId xmlns:p14="http://schemas.microsoft.com/office/powerpoint/2010/main" xmlns="" val="77554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1AFAE-DA23-BF22-76F0-DB94FA414CC3}"/>
              </a:ext>
            </a:extLst>
          </p:cNvPr>
          <p:cNvSpPr>
            <a:spLocks noGrp="1"/>
          </p:cNvSpPr>
          <p:nvPr>
            <p:ph type="title"/>
          </p:nvPr>
        </p:nvSpPr>
        <p:spPr>
          <a:xfrm>
            <a:off x="573315" y="1116676"/>
            <a:ext cx="10515600" cy="1115434"/>
          </a:xfrm>
        </p:spPr>
        <p:txBody>
          <a:bodyPr/>
          <a:lstStyle/>
          <a:p>
            <a:r>
              <a:rPr lang="en-GB" sz="2800" dirty="0" smtClean="0">
                <a:solidFill>
                  <a:srgbClr val="374151"/>
                </a:solidFill>
                <a:latin typeface="Times New Roman"/>
              </a:rPr>
              <a:t>INTRODUCTION</a:t>
            </a:r>
            <a:endParaRPr lang="en-IN" sz="2800" dirty="0"/>
          </a:p>
        </p:txBody>
      </p:sp>
      <p:sp>
        <p:nvSpPr>
          <p:cNvPr id="3" name="Chart Placeholder 2">
            <a:extLst>
              <a:ext uri="{FF2B5EF4-FFF2-40B4-BE49-F238E27FC236}">
                <a16:creationId xmlns:a16="http://schemas.microsoft.com/office/drawing/2014/main" xmlns="" id="{DB38DF57-937D-E305-9578-BBD182779246}"/>
              </a:ext>
            </a:extLst>
          </p:cNvPr>
          <p:cNvSpPr>
            <a:spLocks noGrp="1"/>
          </p:cNvSpPr>
          <p:nvPr>
            <p:ph type="chart" sz="quarter" idx="27"/>
          </p:nvPr>
        </p:nvSpPr>
        <p:spPr>
          <a:xfrm>
            <a:off x="486230" y="2290167"/>
            <a:ext cx="7245531" cy="4155757"/>
          </a:xfrm>
        </p:spPr>
        <p:txBody>
          <a:bodyPr/>
          <a:lstStyle/>
          <a:p>
            <a:pPr algn="just">
              <a:lnSpc>
                <a:spcPct val="100000"/>
              </a:lnSpc>
            </a:pPr>
            <a:r>
              <a:rPr lang="en-IN" sz="1800" dirty="0" smtClean="0">
                <a:solidFill>
                  <a:schemeClr val="tx1"/>
                </a:solidFill>
                <a:latin typeface="Times New Roman" pitchFamily="18" charset="0"/>
                <a:cs typeface="Times New Roman" pitchFamily="18" charset="0"/>
              </a:rPr>
              <a:t>The main aim of this project is to bridge the gap between a disabled user and the computer system, by providing a hands-free computer cursor control system, and to provide operational independence</a:t>
            </a:r>
            <a:endParaRPr lang="en-US" sz="1800" dirty="0" smtClean="0">
              <a:solidFill>
                <a:schemeClr val="tx1"/>
              </a:solidFill>
              <a:latin typeface="Times New Roman" pitchFamily="18" charset="0"/>
              <a:cs typeface="Times New Roman" pitchFamily="18" charset="0"/>
            </a:endParaRPr>
          </a:p>
          <a:p>
            <a:pPr algn="just">
              <a:lnSpc>
                <a:spcPct val="100000"/>
              </a:lnSpc>
              <a:buFont typeface="Arial" pitchFamily="34" charset="0"/>
              <a:buChar char="•"/>
            </a:pPr>
            <a:r>
              <a:rPr lang="en-US" sz="1800" dirty="0" smtClean="0">
                <a:solidFill>
                  <a:schemeClr val="tx1"/>
                </a:solidFill>
                <a:latin typeface="Times New Roman" pitchFamily="18" charset="0"/>
                <a:cs typeface="Times New Roman" pitchFamily="18" charset="0"/>
              </a:rPr>
              <a:t>To </a:t>
            </a:r>
            <a:r>
              <a:rPr lang="en-US" sz="1800" dirty="0">
                <a:solidFill>
                  <a:schemeClr val="tx1"/>
                </a:solidFill>
                <a:latin typeface="Times New Roman" pitchFamily="18" charset="0"/>
                <a:cs typeface="Times New Roman" pitchFamily="18" charset="0"/>
              </a:rPr>
              <a:t>build an innovative solution for individuals facing physical challenges in using a traditional mouse by introducing eye gaze and face movements control for the mouse </a:t>
            </a:r>
            <a:r>
              <a:rPr lang="en-US" sz="1800" dirty="0" smtClean="0">
                <a:solidFill>
                  <a:schemeClr val="tx1"/>
                </a:solidFill>
                <a:latin typeface="Times New Roman" pitchFamily="18" charset="0"/>
                <a:cs typeface="Times New Roman" pitchFamily="18" charset="0"/>
              </a:rPr>
              <a:t>cursor</a:t>
            </a:r>
            <a:endParaRPr lang="en-US" sz="1800" dirty="0">
              <a:solidFill>
                <a:schemeClr val="tx1"/>
              </a:solidFill>
              <a:latin typeface="Times New Roman" pitchFamily="18" charset="0"/>
              <a:cs typeface="Times New Roman" pitchFamily="18" charset="0"/>
            </a:endParaRPr>
          </a:p>
          <a:p>
            <a:pPr algn="just">
              <a:lnSpc>
                <a:spcPct val="100000"/>
              </a:lnSpc>
            </a:pPr>
            <a:r>
              <a:rPr lang="en-US" sz="1800" dirty="0" smtClean="0">
                <a:solidFill>
                  <a:schemeClr val="tx1"/>
                </a:solidFill>
                <a:latin typeface="Times New Roman" pitchFamily="18" charset="0"/>
                <a:cs typeface="Times New Roman" pitchFamily="18" charset="0"/>
              </a:rPr>
              <a:t>It requires very basic requirements like webcam and a few Python libraries such as OpenCV, Numpy, imutils, dlib and PyAutoGUI</a:t>
            </a:r>
            <a:endParaRPr lang="en-US" sz="1800" dirty="0">
              <a:solidFill>
                <a:schemeClr val="tx1"/>
              </a:solidFill>
              <a:latin typeface="Times New Roman" pitchFamily="18" charset="0"/>
              <a:cs typeface="Times New Roman" pitchFamily="18" charset="0"/>
            </a:endParaRPr>
          </a:p>
          <a:p>
            <a:pPr marL="0" indent="0">
              <a:buNone/>
            </a:pPr>
            <a:endParaRPr lang="en-GB" sz="1800" dirty="0">
              <a:latin typeface="Times New Roman"/>
              <a:cs typeface="Times New Roman"/>
            </a:endParaRPr>
          </a:p>
          <a:p>
            <a:pPr marL="0" indent="0">
              <a:buNone/>
            </a:pPr>
            <a:endParaRPr lang="en-IN" b="1" dirty="0"/>
          </a:p>
        </p:txBody>
      </p:sp>
      <p:sp>
        <p:nvSpPr>
          <p:cNvPr id="5" name="Slide Number Placeholder 4">
            <a:extLst>
              <a:ext uri="{FF2B5EF4-FFF2-40B4-BE49-F238E27FC236}">
                <a16:creationId xmlns:a16="http://schemas.microsoft.com/office/drawing/2014/main" xmlns="" id="{25B5885A-5EBD-6B18-9814-DF7CEBC0EA8C}"/>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7" name="Picture 6">
            <a:extLst>
              <a:ext uri="{FF2B5EF4-FFF2-40B4-BE49-F238E27FC236}">
                <a16:creationId xmlns:a16="http://schemas.microsoft.com/office/drawing/2014/main" xmlns="" id="{DB8D95CE-AFEC-1AE6-0F8F-F779B3962D77}"/>
              </a:ext>
            </a:extLst>
          </p:cNvPr>
          <p:cNvPicPr>
            <a:picLocks noChangeAspect="1"/>
          </p:cNvPicPr>
          <p:nvPr/>
        </p:nvPicPr>
        <p:blipFill>
          <a:blip r:embed="rId2"/>
          <a:stretch>
            <a:fillRect/>
          </a:stretch>
        </p:blipFill>
        <p:spPr>
          <a:xfrm>
            <a:off x="7881257" y="-71886"/>
            <a:ext cx="4528457" cy="6929886"/>
          </a:xfrm>
          <a:prstGeom prst="rect">
            <a:avLst/>
          </a:prstGeom>
        </p:spPr>
      </p:pic>
    </p:spTree>
    <p:extLst>
      <p:ext uri="{BB962C8B-B14F-4D97-AF65-F5344CB8AC3E}">
        <p14:creationId xmlns:p14="http://schemas.microsoft.com/office/powerpoint/2010/main" xmlns="" val="334952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4C293F-F045-152D-536D-90C968770143}"/>
              </a:ext>
            </a:extLst>
          </p:cNvPr>
          <p:cNvSpPr>
            <a:spLocks noGrp="1"/>
          </p:cNvSpPr>
          <p:nvPr>
            <p:ph type="title"/>
          </p:nvPr>
        </p:nvSpPr>
        <p:spPr>
          <a:xfrm>
            <a:off x="484632" y="157120"/>
            <a:ext cx="10992021" cy="942842"/>
          </a:xfrm>
        </p:spPr>
        <p:txBody>
          <a:bodyPr/>
          <a:lstStyle/>
          <a:p>
            <a:r>
              <a:rPr lang="en-IN" sz="2800" dirty="0">
                <a:latin typeface="Times New Roman" panose="02020603050405020304" pitchFamily="18" charset="0"/>
                <a:cs typeface="Times New Roman" panose="02020603050405020304" pitchFamily="18" charset="0"/>
              </a:rPr>
              <a:t>LITERATURE SURVEY</a:t>
            </a:r>
          </a:p>
        </p:txBody>
      </p:sp>
      <p:sp>
        <p:nvSpPr>
          <p:cNvPr id="5" name="Slide Number Placeholder 4">
            <a:extLst>
              <a:ext uri="{FF2B5EF4-FFF2-40B4-BE49-F238E27FC236}">
                <a16:creationId xmlns:a16="http://schemas.microsoft.com/office/drawing/2014/main" xmlns="" id="{8F26B016-2174-1809-5180-32E630C0D560}"/>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6" name="Text Placeholder 19">
            <a:extLst>
              <a:ext uri="{FF2B5EF4-FFF2-40B4-BE49-F238E27FC236}">
                <a16:creationId xmlns:a16="http://schemas.microsoft.com/office/drawing/2014/main" xmlns="" id="{0B920FB0-16F0-9C9D-2806-FBDA0F850800}"/>
              </a:ext>
            </a:extLst>
          </p:cNvPr>
          <p:cNvSpPr txBox="1">
            <a:spLocks/>
          </p:cNvSpPr>
          <p:nvPr/>
        </p:nvSpPr>
        <p:spPr>
          <a:xfrm>
            <a:off x="71120" y="1022014"/>
            <a:ext cx="12049760" cy="5835986"/>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1600" b="1" dirty="0">
              <a:solidFill>
                <a:srgbClr val="374151"/>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xmlns="" id="{A86AEE1B-2484-E2AE-09E7-A7CCDC8F9948}"/>
              </a:ext>
            </a:extLst>
          </p:cNvPr>
          <p:cNvGraphicFramePr>
            <a:graphicFrameLocks noGrp="1"/>
          </p:cNvGraphicFramePr>
          <p:nvPr>
            <p:extLst>
              <p:ext uri="{D42A27DB-BD31-4B8C-83A1-F6EECF244321}">
                <p14:modId xmlns:p14="http://schemas.microsoft.com/office/powerpoint/2010/main" xmlns="" val="2740115949"/>
              </p:ext>
            </p:extLst>
          </p:nvPr>
        </p:nvGraphicFramePr>
        <p:xfrm>
          <a:off x="539240" y="1022014"/>
          <a:ext cx="11188303" cy="5494900"/>
        </p:xfrm>
        <a:graphic>
          <a:graphicData uri="http://schemas.openxmlformats.org/drawingml/2006/table">
            <a:tbl>
              <a:tblPr firstRow="1" bandRow="1">
                <a:tableStyleId>{93296810-A885-4BE3-A3E7-6D5BEEA58F35}</a:tableStyleId>
              </a:tblPr>
              <a:tblGrid>
                <a:gridCol w="781727">
                  <a:extLst>
                    <a:ext uri="{9D8B030D-6E8A-4147-A177-3AD203B41FA5}">
                      <a16:colId xmlns:a16="http://schemas.microsoft.com/office/drawing/2014/main" xmlns="" val="2989096869"/>
                    </a:ext>
                  </a:extLst>
                </a:gridCol>
                <a:gridCol w="1054825">
                  <a:extLst>
                    <a:ext uri="{9D8B030D-6E8A-4147-A177-3AD203B41FA5}">
                      <a16:colId xmlns:a16="http://schemas.microsoft.com/office/drawing/2014/main" xmlns="" val="2446895960"/>
                    </a:ext>
                  </a:extLst>
                </a:gridCol>
                <a:gridCol w="2526757">
                  <a:extLst>
                    <a:ext uri="{9D8B030D-6E8A-4147-A177-3AD203B41FA5}">
                      <a16:colId xmlns:a16="http://schemas.microsoft.com/office/drawing/2014/main" xmlns="" val="257373845"/>
                    </a:ext>
                  </a:extLst>
                </a:gridCol>
                <a:gridCol w="2161358">
                  <a:extLst>
                    <a:ext uri="{9D8B030D-6E8A-4147-A177-3AD203B41FA5}">
                      <a16:colId xmlns:a16="http://schemas.microsoft.com/office/drawing/2014/main" xmlns="" val="693815849"/>
                    </a:ext>
                  </a:extLst>
                </a:gridCol>
                <a:gridCol w="4663636">
                  <a:extLst>
                    <a:ext uri="{9D8B030D-6E8A-4147-A177-3AD203B41FA5}">
                      <a16:colId xmlns:a16="http://schemas.microsoft.com/office/drawing/2014/main" xmlns="" val="61143414"/>
                    </a:ext>
                  </a:extLst>
                </a:gridCol>
              </a:tblGrid>
              <a:tr h="659845">
                <a:tc>
                  <a:txBody>
                    <a:bodyPr/>
                    <a:lstStyle/>
                    <a:p>
                      <a:r>
                        <a:rPr lang="en-IN" dirty="0">
                          <a:solidFill>
                            <a:schemeClr val="bg1"/>
                          </a:solidFill>
                        </a:rPr>
                        <a:t>SNO</a:t>
                      </a:r>
                    </a:p>
                  </a:txBody>
                  <a:tcPr/>
                </a:tc>
                <a:tc>
                  <a:txBody>
                    <a:bodyPr/>
                    <a:lstStyle/>
                    <a:p>
                      <a:r>
                        <a:rPr lang="en-IN" dirty="0"/>
                        <a:t>YEAR</a:t>
                      </a:r>
                    </a:p>
                  </a:txBody>
                  <a:tcPr/>
                </a:tc>
                <a:tc>
                  <a:txBody>
                    <a:bodyPr/>
                    <a:lstStyle/>
                    <a:p>
                      <a:r>
                        <a:rPr lang="en-IN" dirty="0"/>
                        <a:t>NAME OF THE AUTHOR</a:t>
                      </a:r>
                    </a:p>
                  </a:txBody>
                  <a:tcPr/>
                </a:tc>
                <a:tc>
                  <a:txBody>
                    <a:bodyPr/>
                    <a:lstStyle/>
                    <a:p>
                      <a:r>
                        <a:rPr lang="en-IN" dirty="0"/>
                        <a:t>PAPER TITTLE</a:t>
                      </a:r>
                    </a:p>
                  </a:txBody>
                  <a:tcPr/>
                </a:tc>
                <a:tc>
                  <a:txBody>
                    <a:bodyPr/>
                    <a:lstStyle/>
                    <a:p>
                      <a:r>
                        <a:rPr lang="en-IN" dirty="0"/>
                        <a:t>DESCRIPTION</a:t>
                      </a:r>
                    </a:p>
                  </a:txBody>
                  <a:tcPr/>
                </a:tc>
                <a:extLst>
                  <a:ext uri="{0D108BD9-81ED-4DB2-BD59-A6C34878D82A}">
                    <a16:rowId xmlns:a16="http://schemas.microsoft.com/office/drawing/2014/main" xmlns="" val="3864331675"/>
                  </a:ext>
                </a:extLst>
              </a:tr>
              <a:tr h="1351110">
                <a:tc>
                  <a:txBody>
                    <a:bodyPr/>
                    <a:lstStyle/>
                    <a:p>
                      <a:r>
                        <a:rPr lang="en-IN" sz="16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algn="just"/>
                      <a:r>
                        <a:rPr lang="fi-FI" sz="1600" dirty="0">
                          <a:solidFill>
                            <a:schemeClr val="tx1"/>
                          </a:solidFill>
                          <a:latin typeface="Times New Roman" pitchFamily="18" charset="0"/>
                          <a:cs typeface="Times New Roman" pitchFamily="18" charset="0"/>
                        </a:rPr>
                        <a:t>V. Khare</a:t>
                      </a:r>
                    </a:p>
                    <a:p>
                      <a:pPr algn="just"/>
                      <a:r>
                        <a:rPr lang="fi-FI" sz="1600" dirty="0">
                          <a:solidFill>
                            <a:schemeClr val="tx1"/>
                          </a:solidFill>
                          <a:latin typeface="Times New Roman" pitchFamily="18" charset="0"/>
                          <a:cs typeface="Times New Roman" pitchFamily="18" charset="0"/>
                        </a:rPr>
                        <a:t> S. G. Krishna</a:t>
                      </a:r>
                    </a:p>
                    <a:p>
                      <a:pPr algn="just"/>
                      <a:r>
                        <a:rPr lang="fi-FI" sz="1600" dirty="0">
                          <a:solidFill>
                            <a:schemeClr val="tx1"/>
                          </a:solidFill>
                          <a:latin typeface="Times New Roman" pitchFamily="18" charset="0"/>
                          <a:cs typeface="Times New Roman" pitchFamily="18" charset="0"/>
                        </a:rPr>
                        <a:t>S. K. Sanisetty</a:t>
                      </a:r>
                      <a:endParaRPr lang="fi-FI" sz="1600" b="1" dirty="0">
                        <a:solidFill>
                          <a:schemeClr val="tx1"/>
                        </a:solidFill>
                        <a:latin typeface="Times New Roman" pitchFamily="18" charset="0"/>
                        <a:ea typeface="Open Sans" charset="0"/>
                        <a:cs typeface="Times New Roman" pitchFamily="18" charset="0"/>
                        <a:sym typeface="Montserrat"/>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Cursor Control Using Eye Ball Movement</a:t>
                      </a:r>
                      <a:endParaRPr lang="en-US" sz="1600" b="1" dirty="0">
                        <a:solidFill>
                          <a:schemeClr val="tx1"/>
                        </a:solidFill>
                        <a:latin typeface="Times New Roman" pitchFamily="18" charset="0"/>
                        <a:ea typeface="Open Sans" charset="0"/>
                        <a:cs typeface="Times New Roman" pitchFamily="18" charset="0"/>
                        <a:sym typeface="Montserrat"/>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itchFamily="18" charset="0"/>
                          <a:cs typeface="Times New Roman" pitchFamily="18" charset="0"/>
                        </a:rPr>
                        <a:t>An eyeball based cursor system with the pupil as the main</a:t>
                      </a:r>
                      <a:r>
                        <a:rPr lang="en-IN" sz="1600" baseline="0" dirty="0">
                          <a:solidFill>
                            <a:schemeClr val="tx1"/>
                          </a:solidFill>
                          <a:latin typeface="Times New Roman" pitchFamily="18" charset="0"/>
                          <a:cs typeface="Times New Roman" pitchFamily="18" charset="0"/>
                        </a:rPr>
                        <a:t> point. The cursor moves according to the eyeball  movements. The Blinks are translated into clicks based on EAR value</a:t>
                      </a:r>
                      <a:endParaRPr lang="en-US" sz="1600" dirty="0">
                        <a:solidFill>
                          <a:schemeClr val="tx1"/>
                        </a:solidFill>
                        <a:latin typeface="Times New Roman" pitchFamily="18" charset="0"/>
                        <a:cs typeface="Times New Roman"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09729174"/>
                  </a:ext>
                </a:extLst>
              </a:tr>
              <a:tr h="1665732">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algn="just"/>
                      <a:r>
                        <a:rPr lang="en-US" sz="1600" b="0" i="0" u="none" strike="noStrike" cap="none" dirty="0">
                          <a:solidFill>
                            <a:schemeClr val="tx1"/>
                          </a:solidFill>
                          <a:latin typeface="Times New Roman" pitchFamily="18" charset="0"/>
                          <a:ea typeface="+mn-ea"/>
                          <a:cs typeface="Times New Roman" pitchFamily="18" charset="0"/>
                          <a:sym typeface="Arial"/>
                        </a:rPr>
                        <a:t>Sukrit Mehta</a:t>
                      </a:r>
                    </a:p>
                    <a:p>
                      <a:pPr algn="just"/>
                      <a:r>
                        <a:rPr lang="en-US" sz="1600" b="0" i="0" u="none" strike="noStrike" cap="none" dirty="0">
                          <a:solidFill>
                            <a:schemeClr val="tx1"/>
                          </a:solidFill>
                          <a:latin typeface="Times New Roman" pitchFamily="18" charset="0"/>
                          <a:ea typeface="+mn-ea"/>
                          <a:cs typeface="Times New Roman" pitchFamily="18" charset="0"/>
                          <a:sym typeface="Arial"/>
                        </a:rPr>
                        <a:t>Sharad</a:t>
                      </a:r>
                      <a:r>
                        <a:rPr lang="en-US" sz="1600" b="0" i="0" u="none" strike="noStrike" cap="none" baseline="0" dirty="0">
                          <a:solidFill>
                            <a:schemeClr val="tx1"/>
                          </a:solidFill>
                          <a:latin typeface="Times New Roman" pitchFamily="18" charset="0"/>
                          <a:ea typeface="+mn-ea"/>
                          <a:cs typeface="Times New Roman" pitchFamily="18" charset="0"/>
                          <a:sym typeface="Arial"/>
                        </a:rPr>
                        <a:t> Dadhich</a:t>
                      </a:r>
                      <a:endParaRPr lang="en-US" sz="1600" b="0" i="0" u="none" strike="noStrike" cap="none" dirty="0">
                        <a:solidFill>
                          <a:schemeClr val="tx1"/>
                        </a:solidFill>
                        <a:latin typeface="Times New Roman" pitchFamily="18" charset="0"/>
                        <a:ea typeface="+mn-ea"/>
                        <a:cs typeface="Times New Roman" pitchFamily="18" charset="0"/>
                        <a:sym typeface="Arial"/>
                      </a:endParaRPr>
                    </a:p>
                    <a:p>
                      <a:pPr algn="just"/>
                      <a:r>
                        <a:rPr lang="en-US" sz="1600" b="0" i="0" u="none" strike="noStrike" cap="none" dirty="0">
                          <a:solidFill>
                            <a:schemeClr val="tx1"/>
                          </a:solidFill>
                          <a:latin typeface="Times New Roman" pitchFamily="18" charset="0"/>
                          <a:ea typeface="+mn-ea"/>
                          <a:cs typeface="Times New Roman" pitchFamily="18" charset="0"/>
                          <a:sym typeface="Arial"/>
                        </a:rPr>
                        <a:t>Sahil Gumber</a:t>
                      </a:r>
                    </a:p>
                    <a:p>
                      <a:pPr algn="just"/>
                      <a:r>
                        <a:rPr lang="en-US" sz="1600" b="0" dirty="0">
                          <a:solidFill>
                            <a:schemeClr val="tx1"/>
                          </a:solidFill>
                          <a:latin typeface="Times New Roman" pitchFamily="18" charset="0"/>
                          <a:ea typeface="Open Sans" charset="0"/>
                          <a:cs typeface="Times New Roman" pitchFamily="18" charset="0"/>
                          <a:sym typeface="Montserrat"/>
                        </a:rPr>
                        <a:t>Arpita Bhatt</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Real-Time Driver Drowsiness Detection System Using Eye Aspect Ratio and Eye Closure Ratio </a:t>
                      </a:r>
                      <a:endParaRPr lang="en-US" sz="1600" b="1" dirty="0">
                        <a:solidFill>
                          <a:schemeClr val="tx1"/>
                        </a:solidFill>
                        <a:latin typeface="Times New Roman" pitchFamily="18" charset="0"/>
                        <a:ea typeface="Open Sans" charset="0"/>
                        <a:cs typeface="Times New Roman" pitchFamily="18" charset="0"/>
                        <a:sym typeface="Montserrat"/>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Times New Roman" pitchFamily="18" charset="0"/>
                          <a:ea typeface="+mn-ea"/>
                          <a:cs typeface="Times New Roman" pitchFamily="18" charset="0"/>
                          <a:sym typeface="Arial"/>
                        </a:rPr>
                        <a:t>A Real time driver’s drowsiness</a:t>
                      </a:r>
                      <a:r>
                        <a:rPr lang="en-US" sz="1600" b="0" i="0" u="none" strike="noStrike" cap="none" baseline="0" dirty="0">
                          <a:solidFill>
                            <a:schemeClr val="tx1"/>
                          </a:solidFill>
                          <a:latin typeface="Times New Roman" pitchFamily="18" charset="0"/>
                          <a:ea typeface="+mn-ea"/>
                          <a:cs typeface="Times New Roman" pitchFamily="18" charset="0"/>
                          <a:sym typeface="Arial"/>
                        </a:rPr>
                        <a:t> </a:t>
                      </a:r>
                      <a:r>
                        <a:rPr lang="en-US" sz="1600" b="0" i="0" u="none" strike="noStrike" cap="none" dirty="0">
                          <a:solidFill>
                            <a:schemeClr val="tx1"/>
                          </a:solidFill>
                          <a:latin typeface="Times New Roman" pitchFamily="18" charset="0"/>
                          <a:ea typeface="+mn-ea"/>
                          <a:cs typeface="Times New Roman" pitchFamily="18" charset="0"/>
                          <a:sym typeface="Arial"/>
                        </a:rPr>
                        <a:t>detection</a:t>
                      </a:r>
                      <a:r>
                        <a:rPr lang="en-US" sz="1600" b="0" i="0" u="none" strike="noStrike" cap="none" baseline="0" dirty="0">
                          <a:solidFill>
                            <a:schemeClr val="tx1"/>
                          </a:solidFill>
                          <a:latin typeface="Times New Roman" pitchFamily="18" charset="0"/>
                          <a:ea typeface="+mn-ea"/>
                          <a:cs typeface="Times New Roman" pitchFamily="18" charset="0"/>
                          <a:sym typeface="Arial"/>
                        </a:rPr>
                        <a:t> </a:t>
                      </a:r>
                      <a:r>
                        <a:rPr lang="en-US" sz="1600" b="0" i="0" u="none" strike="noStrike" cap="none" dirty="0">
                          <a:solidFill>
                            <a:schemeClr val="tx1"/>
                          </a:solidFill>
                          <a:latin typeface="Times New Roman" pitchFamily="18" charset="0"/>
                          <a:ea typeface="+mn-ea"/>
                          <a:cs typeface="Times New Roman" pitchFamily="18" charset="0"/>
                          <a:sym typeface="Arial"/>
                        </a:rPr>
                        <a:t>system is developed which is  capable of detecting the facial landmarks, computes Eye Aspect Ratio (EAR) and Eye Closure Ratio (ECR) to detect driver’s drowsiness based on the adaptive thresholding.</a:t>
                      </a:r>
                      <a:endParaRPr lang="en-US" sz="1600" dirty="0">
                        <a:solidFill>
                          <a:schemeClr val="tx1"/>
                        </a:solidFill>
                        <a:latin typeface="Times New Roman" pitchFamily="18" charset="0"/>
                        <a:cs typeface="Times New Roman"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08460725"/>
                  </a:ext>
                </a:extLst>
              </a:tr>
              <a:tr h="1818213">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IN" sz="1600" dirty="0">
                          <a:latin typeface="Times New Roman" panose="02020603050405020304" pitchFamily="18" charset="0"/>
                          <a:cs typeface="Times New Roman" panose="02020603050405020304" pitchFamily="18" charset="0"/>
                        </a:rPr>
                        <a:t>2012</a:t>
                      </a:r>
                    </a:p>
                  </a:txBody>
                  <a:tcPr/>
                </a:tc>
                <a:tc>
                  <a:txBody>
                    <a:bodyPr/>
                    <a:lstStyle/>
                    <a:p>
                      <a:pPr marL="0" lvl="0" indent="0" algn="just" rtl="0">
                        <a:spcBef>
                          <a:spcPts val="0"/>
                        </a:spcBef>
                        <a:spcAft>
                          <a:spcPts val="0"/>
                        </a:spcAft>
                        <a:buNone/>
                      </a:pPr>
                      <a:r>
                        <a:rPr lang="en-IN" sz="1600" b="0" i="0" u="none" strike="noStrike" cap="none" dirty="0">
                          <a:solidFill>
                            <a:schemeClr val="tx1"/>
                          </a:solidFill>
                          <a:latin typeface="Times New Roman" pitchFamily="18" charset="0"/>
                          <a:ea typeface="Open Sans" charset="0"/>
                          <a:cs typeface="Times New Roman" pitchFamily="18" charset="0"/>
                          <a:sym typeface="Arial"/>
                        </a:rPr>
                        <a:t>Vasanthan</a:t>
                      </a:r>
                      <a:r>
                        <a:rPr lang="en-IN" sz="1600" b="0" i="0" u="none" strike="noStrike" cap="none" baseline="0" dirty="0">
                          <a:solidFill>
                            <a:schemeClr val="tx1"/>
                          </a:solidFill>
                          <a:latin typeface="Times New Roman" pitchFamily="18" charset="0"/>
                          <a:ea typeface="Open Sans" charset="0"/>
                          <a:cs typeface="Times New Roman" pitchFamily="18" charset="0"/>
                          <a:sym typeface="Arial"/>
                        </a:rPr>
                        <a:t> M</a:t>
                      </a:r>
                    </a:p>
                    <a:p>
                      <a:pPr marL="0" lvl="0" indent="0" algn="just" rtl="0">
                        <a:spcBef>
                          <a:spcPts val="0"/>
                        </a:spcBef>
                        <a:spcAft>
                          <a:spcPts val="0"/>
                        </a:spcAft>
                        <a:buNone/>
                      </a:pPr>
                      <a:r>
                        <a:rPr lang="en-IN" sz="1600" b="0" i="0" u="none" strike="noStrike" cap="none" baseline="0" dirty="0">
                          <a:solidFill>
                            <a:schemeClr val="tx1"/>
                          </a:solidFill>
                          <a:latin typeface="Times New Roman" pitchFamily="18" charset="0"/>
                          <a:ea typeface="Open Sans" charset="0"/>
                          <a:cs typeface="Times New Roman" pitchFamily="18" charset="0"/>
                          <a:sym typeface="Arial"/>
                        </a:rPr>
                        <a:t>Murugappan M</a:t>
                      </a:r>
                    </a:p>
                    <a:p>
                      <a:pPr marL="0" lvl="0" indent="0" algn="just" rtl="0">
                        <a:spcBef>
                          <a:spcPts val="0"/>
                        </a:spcBef>
                        <a:spcAft>
                          <a:spcPts val="0"/>
                        </a:spcAft>
                        <a:buNone/>
                      </a:pPr>
                      <a:r>
                        <a:rPr lang="en-IN" sz="1600" b="0" i="0" u="none" strike="noStrike" cap="none" baseline="0" dirty="0">
                          <a:solidFill>
                            <a:schemeClr val="tx1"/>
                          </a:solidFill>
                          <a:latin typeface="Times New Roman" pitchFamily="18" charset="0"/>
                          <a:ea typeface="Open Sans" charset="0"/>
                          <a:cs typeface="Times New Roman" pitchFamily="18" charset="0"/>
                          <a:sym typeface="Arial"/>
                        </a:rPr>
                        <a:t>R. Nagarajan</a:t>
                      </a:r>
                    </a:p>
                    <a:p>
                      <a:pPr marL="0" lvl="0" indent="0" algn="just" rtl="0">
                        <a:spcBef>
                          <a:spcPts val="0"/>
                        </a:spcBef>
                        <a:spcAft>
                          <a:spcPts val="0"/>
                        </a:spcAft>
                        <a:buNone/>
                      </a:pPr>
                      <a:r>
                        <a:rPr lang="en-IN" sz="1600" b="0" i="0" u="none" strike="noStrike" cap="none" baseline="0" dirty="0">
                          <a:solidFill>
                            <a:schemeClr val="tx1"/>
                          </a:solidFill>
                          <a:latin typeface="Times New Roman" pitchFamily="18" charset="0"/>
                          <a:ea typeface="Open Sans" charset="0"/>
                          <a:cs typeface="Times New Roman" pitchFamily="18" charset="0"/>
                          <a:sym typeface="Arial"/>
                        </a:rPr>
                        <a:t>Bukhari Ilias</a:t>
                      </a:r>
                    </a:p>
                    <a:p>
                      <a:pPr marL="0" lvl="0" indent="0" algn="just" rtl="0">
                        <a:spcBef>
                          <a:spcPts val="0"/>
                        </a:spcBef>
                        <a:spcAft>
                          <a:spcPts val="0"/>
                        </a:spcAft>
                        <a:buNone/>
                      </a:pPr>
                      <a:r>
                        <a:rPr lang="en-IN" sz="1600" b="0" i="0" u="none" strike="noStrike" cap="none" baseline="0" dirty="0">
                          <a:solidFill>
                            <a:schemeClr val="tx1"/>
                          </a:solidFill>
                          <a:latin typeface="Times New Roman" pitchFamily="18" charset="0"/>
                          <a:ea typeface="Open Sans" charset="0"/>
                          <a:cs typeface="Times New Roman" pitchFamily="18" charset="0"/>
                          <a:sym typeface="Arial"/>
                        </a:rPr>
                        <a:t>J. Letchumikanth</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Times New Roman" pitchFamily="18" charset="0"/>
                          <a:ea typeface="+mn-ea"/>
                          <a:cs typeface="Times New Roman" pitchFamily="18" charset="0"/>
                          <a:sym typeface="Arial"/>
                        </a:rPr>
                        <a:t>Facial expression based computer cursor control system for assisting the physically disabled person</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tx1"/>
                          </a:solidFill>
                          <a:latin typeface="Times New Roman" pitchFamily="18" charset="0"/>
                          <a:ea typeface="+mn-ea"/>
                          <a:cs typeface="Times New Roman" pitchFamily="18" charset="0"/>
                          <a:sym typeface="Arial"/>
                        </a:rPr>
                        <a:t>A set of five facial expressions are used for controlling cursor movement in left, right, up and down direction and click, respectively. Four</a:t>
                      </a:r>
                      <a:r>
                        <a:rPr lang="en-IN" sz="1600" b="0" i="0" u="none" strike="noStrike" cap="none" baseline="0" dirty="0">
                          <a:solidFill>
                            <a:schemeClr val="tx1"/>
                          </a:solidFill>
                          <a:latin typeface="Times New Roman" pitchFamily="18" charset="0"/>
                          <a:ea typeface="+mn-ea"/>
                          <a:cs typeface="Times New Roman" pitchFamily="18" charset="0"/>
                          <a:sym typeface="Arial"/>
                        </a:rPr>
                        <a:t> </a:t>
                      </a:r>
                      <a:r>
                        <a:rPr lang="en-IN" sz="1600" b="0" i="0" u="none" strike="noStrike" cap="none" dirty="0">
                          <a:solidFill>
                            <a:schemeClr val="tx1"/>
                          </a:solidFill>
                          <a:latin typeface="Times New Roman" pitchFamily="18" charset="0"/>
                          <a:ea typeface="+mn-ea"/>
                          <a:cs typeface="Times New Roman" pitchFamily="18" charset="0"/>
                          <a:sym typeface="Arial"/>
                        </a:rPr>
                        <a:t>small luminous stickers are fixed on subject's cheeks,</a:t>
                      </a:r>
                      <a:r>
                        <a:rPr lang="en-IN" sz="1600" b="0" i="0" u="none" strike="noStrike" cap="none" baseline="0" dirty="0">
                          <a:solidFill>
                            <a:schemeClr val="tx1"/>
                          </a:solidFill>
                          <a:latin typeface="Times New Roman" pitchFamily="18" charset="0"/>
                          <a:ea typeface="+mn-ea"/>
                          <a:cs typeface="Times New Roman" pitchFamily="18" charset="0"/>
                          <a:sym typeface="Arial"/>
                        </a:rPr>
                        <a:t> forehead, mouth</a:t>
                      </a:r>
                      <a:r>
                        <a:rPr lang="en-IN" sz="1600" b="0" i="0" u="none" strike="noStrike" cap="none" dirty="0">
                          <a:solidFill>
                            <a:schemeClr val="tx1"/>
                          </a:solidFill>
                          <a:latin typeface="Times New Roman" pitchFamily="18" charset="0"/>
                          <a:ea typeface="+mn-ea"/>
                          <a:cs typeface="Times New Roman" pitchFamily="18" charset="0"/>
                          <a:sym typeface="Arial"/>
                        </a:rPr>
                        <a: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52623381"/>
                  </a:ext>
                </a:extLst>
              </a:tr>
            </a:tbl>
          </a:graphicData>
        </a:graphic>
      </p:graphicFrame>
    </p:spTree>
    <p:extLst>
      <p:ext uri="{BB962C8B-B14F-4D97-AF65-F5344CB8AC3E}">
        <p14:creationId xmlns:p14="http://schemas.microsoft.com/office/powerpoint/2010/main" xmlns="" val="1117099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C519C-BA88-B30E-A967-B6F59C870293}"/>
              </a:ext>
            </a:extLst>
          </p:cNvPr>
          <p:cNvSpPr>
            <a:spLocks noGrp="1"/>
          </p:cNvSpPr>
          <p:nvPr>
            <p:ph type="title"/>
          </p:nvPr>
        </p:nvSpPr>
        <p:spPr>
          <a:xfrm>
            <a:off x="525416" y="1218384"/>
            <a:ext cx="10515600" cy="884844"/>
          </a:xfrm>
        </p:spPr>
        <p:txBody>
          <a:bodyPr/>
          <a:lstStyle/>
          <a:p>
            <a:r>
              <a:rPr lang="en-GB" sz="2800" dirty="0">
                <a:latin typeface="Times New Roman" panose="02020603050405020304" pitchFamily="18" charset="0"/>
                <a:cs typeface="Times New Roman" panose="02020603050405020304" pitchFamily="18" charset="0"/>
              </a:rPr>
              <a:t>EXISTING SYSTEM</a:t>
            </a:r>
            <a:endParaRPr lang="en-IN" sz="2800" dirty="0"/>
          </a:p>
        </p:txBody>
      </p:sp>
      <p:sp>
        <p:nvSpPr>
          <p:cNvPr id="3" name="Chart Placeholder 2">
            <a:extLst>
              <a:ext uri="{FF2B5EF4-FFF2-40B4-BE49-F238E27FC236}">
                <a16:creationId xmlns:a16="http://schemas.microsoft.com/office/drawing/2014/main" xmlns="" id="{5293D694-DBE7-F642-1626-1C7D7443D261}"/>
              </a:ext>
            </a:extLst>
          </p:cNvPr>
          <p:cNvSpPr>
            <a:spLocks noGrp="1"/>
          </p:cNvSpPr>
          <p:nvPr>
            <p:ph type="chart" sz="quarter" idx="27"/>
          </p:nvPr>
        </p:nvSpPr>
        <p:spPr>
          <a:xfrm>
            <a:off x="557203" y="2226491"/>
            <a:ext cx="7176008" cy="3728720"/>
          </a:xfrm>
        </p:spPr>
        <p:txBody>
          <a:bodyPr/>
          <a:lstStyle/>
          <a:p>
            <a:pPr marL="0" indent="0">
              <a:buNone/>
            </a:pPr>
            <a:r>
              <a:rPr lang="en-IN" sz="1800" b="1" dirty="0">
                <a:latin typeface="Times New Roman" pitchFamily="18" charset="0"/>
                <a:cs typeface="Times New Roman" pitchFamily="18" charset="0"/>
              </a:rPr>
              <a:t>Eyeball Movement based Cursor:</a:t>
            </a: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eyeball movement based cursor uses an Internet protocol camera  to take the image of an eye frame for cursor movement</a:t>
            </a:r>
          </a:p>
          <a:p>
            <a:pPr algn="just"/>
            <a:r>
              <a:rPr lang="en-IN" sz="1800" dirty="0" smtClean="0">
                <a:latin typeface="Times New Roman" pitchFamily="18" charset="0"/>
                <a:cs typeface="Times New Roman" pitchFamily="18" charset="0"/>
              </a:rPr>
              <a:t>Open </a:t>
            </a:r>
            <a:r>
              <a:rPr lang="en-IN" sz="1800" dirty="0">
                <a:latin typeface="Times New Roman" pitchFamily="18" charset="0"/>
                <a:cs typeface="Times New Roman" pitchFamily="18" charset="0"/>
              </a:rPr>
              <a:t>source Computer Vision python module is used to take snaps of the eye and it is compared against the EAR (Eye Aspect Ratio) threshold</a:t>
            </a:r>
            <a:r>
              <a:rPr lang="en-IN" sz="1800" dirty="0" smtClean="0">
                <a:latin typeface="Times New Roman" pitchFamily="18" charset="0"/>
                <a:cs typeface="Times New Roman" pitchFamily="18" charset="0"/>
              </a:rPr>
              <a:t>.</a:t>
            </a:r>
            <a:endParaRPr lang="en-US" sz="1800" dirty="0">
              <a:solidFill>
                <a:srgbClr val="374151"/>
              </a:solidFill>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 cursor will move on the screen depending on how the eye ball is moving, i.e. by mimicking the movement of eye . The user has to move his eyes and focus on where he wants the cursor to move, and it will move accordingly. Clicks are performed by eye winking</a:t>
            </a:r>
            <a:endParaRPr lang="en-GB"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xmlns="" id="{4B5E35A8-13A5-7DF9-F479-52D8EC2DBEA4}"/>
              </a:ext>
            </a:extLst>
          </p:cNvPr>
          <p:cNvPicPr>
            <a:picLocks noChangeAspect="1"/>
          </p:cNvPicPr>
          <p:nvPr/>
        </p:nvPicPr>
        <p:blipFill>
          <a:blip r:embed="rId2"/>
          <a:stretch>
            <a:fillRect/>
          </a:stretch>
        </p:blipFill>
        <p:spPr>
          <a:xfrm>
            <a:off x="7859486" y="1159798"/>
            <a:ext cx="4114799" cy="4123401"/>
          </a:xfrm>
          <a:prstGeom prst="rect">
            <a:avLst/>
          </a:prstGeom>
        </p:spPr>
      </p:pic>
    </p:spTree>
    <p:extLst>
      <p:ext uri="{BB962C8B-B14F-4D97-AF65-F5344CB8AC3E}">
        <p14:creationId xmlns:p14="http://schemas.microsoft.com/office/powerpoint/2010/main" xmlns="" val="3759912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254E5-6F75-8B7C-6C59-868F223419C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PROBLEMS WITH EXISTING SYSTEM</a:t>
            </a:r>
          </a:p>
        </p:txBody>
      </p:sp>
      <p:sp>
        <p:nvSpPr>
          <p:cNvPr id="5" name="Slide Number Placeholder 4">
            <a:extLst>
              <a:ext uri="{FF2B5EF4-FFF2-40B4-BE49-F238E27FC236}">
                <a16:creationId xmlns:a16="http://schemas.microsoft.com/office/drawing/2014/main" xmlns="" id="{676E6E0D-16C1-F81C-E01A-17B88B43D39A}"/>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8" name="Chart Placeholder 2">
            <a:extLst>
              <a:ext uri="{FF2B5EF4-FFF2-40B4-BE49-F238E27FC236}">
                <a16:creationId xmlns:a16="http://schemas.microsoft.com/office/drawing/2014/main" xmlns="" id="{00DA980A-D638-2B3A-BEBE-BB83050E9954}"/>
              </a:ext>
            </a:extLst>
          </p:cNvPr>
          <p:cNvSpPr>
            <a:spLocks noGrp="1"/>
          </p:cNvSpPr>
          <p:nvPr>
            <p:ph type="chart" sz="quarter" idx="27"/>
          </p:nvPr>
        </p:nvSpPr>
        <p:spPr>
          <a:xfrm>
            <a:off x="587829" y="1622510"/>
            <a:ext cx="7072811" cy="4618633"/>
          </a:xfrm>
        </p:spPr>
        <p:txBody>
          <a:bodyPr/>
          <a:lstStyle/>
          <a:p>
            <a:pPr marL="0" indent="0"/>
            <a:endParaRPr lang="en-GB" sz="1800" dirty="0">
              <a:latin typeface="Times New Roman"/>
              <a:cs typeface="Times New Roman"/>
            </a:endParaRPr>
          </a:p>
          <a:p>
            <a:pPr marL="0" indent="0" algn="just">
              <a:buNone/>
            </a:pPr>
            <a:r>
              <a:rPr lang="en-IN" sz="1800" b="1" dirty="0" smtClean="0">
                <a:latin typeface="Times New Roman" pitchFamily="18" charset="0"/>
                <a:cs typeface="Times New Roman" pitchFamily="18" charset="0"/>
              </a:rPr>
              <a:t>Enabling and disabling of cursor-</a:t>
            </a:r>
          </a:p>
          <a:p>
            <a:pPr marL="0" indent="0" algn="just"/>
            <a:r>
              <a:rPr lang="en-IN" sz="1800" dirty="0" smtClean="0">
                <a:latin typeface="Times New Roman" pitchFamily="18" charset="0"/>
                <a:cs typeface="Times New Roman" pitchFamily="18" charset="0"/>
              </a:rPr>
              <a:t> Enabling cursor after some idle time is not existing only through eye movements</a:t>
            </a:r>
          </a:p>
          <a:p>
            <a:pPr marL="0" indent="0" algn="just">
              <a:buNone/>
            </a:pPr>
            <a:r>
              <a:rPr lang="en-IN" sz="1800" b="1" dirty="0" smtClean="0">
                <a:latin typeface="Times New Roman" pitchFamily="18" charset="0"/>
                <a:cs typeface="Times New Roman" pitchFamily="18" charset="0"/>
              </a:rPr>
              <a:t>Turning left and right-</a:t>
            </a:r>
          </a:p>
          <a:p>
            <a:pPr marL="0" indent="0" algn="just"/>
            <a:r>
              <a:rPr lang="en-IN" sz="1800" dirty="0" smtClean="0">
                <a:latin typeface="Times New Roman" pitchFamily="18" charset="0"/>
                <a:cs typeface="Times New Roman" pitchFamily="18" charset="0"/>
              </a:rPr>
              <a:t> Turing our cursor left and right in a specific boundary becomes difficult</a:t>
            </a:r>
          </a:p>
          <a:p>
            <a:pPr marL="0" indent="0" algn="just">
              <a:buNone/>
            </a:pPr>
            <a:r>
              <a:rPr lang="en-US" sz="1800" b="1" dirty="0" smtClean="0">
                <a:latin typeface="Times New Roman" pitchFamily="18" charset="0"/>
                <a:cs typeface="Times New Roman" pitchFamily="18" charset="0"/>
              </a:rPr>
              <a:t>Calibration Sensitivity: </a:t>
            </a:r>
          </a:p>
          <a:p>
            <a:pPr marL="0" indent="0" algn="just"/>
            <a:r>
              <a:rPr lang="en-US" sz="1800" dirty="0" smtClean="0">
                <a:latin typeface="Times New Roman" pitchFamily="18" charset="0"/>
                <a:cs typeface="Times New Roman" pitchFamily="18" charset="0"/>
              </a:rPr>
              <a:t> Calibration is crucial for accurate tracking. Systems may struggle if calibration isn't precise, leading to misinterpretation of eye or face movements.</a:t>
            </a:r>
          </a:p>
          <a:p>
            <a:pPr marL="0" indent="0" algn="just">
              <a:buNone/>
            </a:pPr>
            <a:r>
              <a:rPr lang="en-US" sz="1800" b="1" dirty="0" smtClean="0">
                <a:latin typeface="Times New Roman" pitchFamily="18" charset="0"/>
                <a:cs typeface="Times New Roman" pitchFamily="18" charset="0"/>
              </a:rPr>
              <a:t>Environmental Factors: </a:t>
            </a:r>
          </a:p>
          <a:p>
            <a:pPr marL="0" indent="0" algn="just"/>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Changes in lighting conditions or glare on the screen can impact the performance of these systems. Ensuring a consistent and well-lit environment is important</a:t>
            </a:r>
            <a:r>
              <a:rPr lang="en-US" dirty="0" smtClean="0"/>
              <a:t>.</a:t>
            </a:r>
            <a:endParaRPr lang="en-IN" dirty="0" smtClean="0"/>
          </a:p>
        </p:txBody>
      </p:sp>
      <p:pic>
        <p:nvPicPr>
          <p:cNvPr id="10" name="Picture 9">
            <a:extLst>
              <a:ext uri="{FF2B5EF4-FFF2-40B4-BE49-F238E27FC236}">
                <a16:creationId xmlns:a16="http://schemas.microsoft.com/office/drawing/2014/main" xmlns="" id="{FD00F4EB-CD4F-BC0F-F3F9-11F5C45A7AFB}"/>
              </a:ext>
            </a:extLst>
          </p:cNvPr>
          <p:cNvPicPr>
            <a:picLocks noChangeAspect="1"/>
          </p:cNvPicPr>
          <p:nvPr/>
        </p:nvPicPr>
        <p:blipFill>
          <a:blip r:embed="rId2"/>
          <a:stretch>
            <a:fillRect/>
          </a:stretch>
        </p:blipFill>
        <p:spPr>
          <a:xfrm>
            <a:off x="7792720" y="0"/>
            <a:ext cx="4399280" cy="6858000"/>
          </a:xfrm>
          <a:prstGeom prst="rect">
            <a:avLst/>
          </a:prstGeom>
        </p:spPr>
      </p:pic>
    </p:spTree>
    <p:extLst>
      <p:ext uri="{BB962C8B-B14F-4D97-AF65-F5344CB8AC3E}">
        <p14:creationId xmlns:p14="http://schemas.microsoft.com/office/powerpoint/2010/main" xmlns="" val="38394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25F43-D18C-99D5-68C4-21ADD3FA61ED}"/>
              </a:ext>
            </a:extLst>
          </p:cNvPr>
          <p:cNvSpPr>
            <a:spLocks noGrp="1"/>
          </p:cNvSpPr>
          <p:nvPr>
            <p:ph type="title"/>
          </p:nvPr>
        </p:nvSpPr>
        <p:spPr>
          <a:xfrm>
            <a:off x="484632" y="274955"/>
            <a:ext cx="10515600" cy="1115434"/>
          </a:xfrm>
        </p:spPr>
        <p:txBody>
          <a:bodyPr/>
          <a:lstStyle/>
          <a:p>
            <a:r>
              <a:rPr lang="en-IN" sz="2800" dirty="0">
                <a:latin typeface="Times New Roman" panose="02020603050405020304" pitchFamily="18" charset="0"/>
                <a:cs typeface="Times New Roman" panose="02020603050405020304" pitchFamily="18" charset="0"/>
              </a:rPr>
              <a:t>PROPOSED SYSTEM</a:t>
            </a:r>
          </a:p>
        </p:txBody>
      </p:sp>
      <p:sp>
        <p:nvSpPr>
          <p:cNvPr id="7" name="Chart Placeholder 2">
            <a:extLst>
              <a:ext uri="{FF2B5EF4-FFF2-40B4-BE49-F238E27FC236}">
                <a16:creationId xmlns:a16="http://schemas.microsoft.com/office/drawing/2014/main" xmlns="" id="{046E21B4-9850-5BF2-5012-F99B490DE52C}"/>
              </a:ext>
            </a:extLst>
          </p:cNvPr>
          <p:cNvSpPr>
            <a:spLocks noGrp="1"/>
          </p:cNvSpPr>
          <p:nvPr>
            <p:ph type="chart" sz="quarter" idx="27"/>
          </p:nvPr>
        </p:nvSpPr>
        <p:spPr>
          <a:xfrm>
            <a:off x="595666" y="1131295"/>
            <a:ext cx="7401705" cy="4595410"/>
          </a:xfrm>
        </p:spPr>
        <p:txBody>
          <a:bodyPr/>
          <a:lstStyle/>
          <a:p>
            <a:pPr algn="just">
              <a:lnSpc>
                <a:spcPct val="150000"/>
              </a:lnSpc>
            </a:pPr>
            <a:r>
              <a:rPr lang="en-IN" sz="1800" dirty="0">
                <a:solidFill>
                  <a:schemeClr val="accent6">
                    <a:lumMod val="10000"/>
                  </a:schemeClr>
                </a:solidFill>
                <a:latin typeface="Times New Roman" pitchFamily="18" charset="0"/>
                <a:cs typeface="Times New Roman" pitchFamily="18" charset="0"/>
              </a:rPr>
              <a:t>The proposed system takes Real-time video input using </a:t>
            </a:r>
            <a:r>
              <a:rPr lang="en-IN" sz="1800" dirty="0" smtClean="0">
                <a:solidFill>
                  <a:schemeClr val="accent6">
                    <a:lumMod val="10000"/>
                  </a:schemeClr>
                </a:solidFill>
                <a:latin typeface="Times New Roman" pitchFamily="18" charset="0"/>
                <a:cs typeface="Times New Roman" pitchFamily="18" charset="0"/>
              </a:rPr>
              <a:t>OpenCV</a:t>
            </a:r>
          </a:p>
          <a:p>
            <a:pPr algn="just">
              <a:lnSpc>
                <a:spcPct val="150000"/>
              </a:lnSpc>
            </a:pPr>
            <a:r>
              <a:rPr lang="en-IN" sz="1800" dirty="0" smtClean="0">
                <a:solidFill>
                  <a:schemeClr val="accent6">
                    <a:lumMod val="10000"/>
                  </a:schemeClr>
                </a:solidFill>
                <a:latin typeface="Times New Roman" pitchFamily="18" charset="0"/>
                <a:cs typeface="Times New Roman" pitchFamily="18" charset="0"/>
              </a:rPr>
              <a:t>Face </a:t>
            </a:r>
            <a:r>
              <a:rPr lang="en-IN" sz="1800" dirty="0">
                <a:solidFill>
                  <a:schemeClr val="accent6">
                    <a:lumMod val="10000"/>
                  </a:schemeClr>
                </a:solidFill>
                <a:latin typeface="Times New Roman" pitchFamily="18" charset="0"/>
                <a:cs typeface="Times New Roman" pitchFamily="18" charset="0"/>
              </a:rPr>
              <a:t>detection is done using dlib’s HOG based inbuilt face detector. </a:t>
            </a:r>
            <a:endParaRPr lang="en-US" sz="1800" dirty="0">
              <a:solidFill>
                <a:schemeClr val="accent6">
                  <a:lumMod val="10000"/>
                </a:schemeClr>
              </a:solidFill>
              <a:latin typeface="Times New Roman" pitchFamily="18" charset="0"/>
              <a:cs typeface="Times New Roman" pitchFamily="18" charset="0"/>
            </a:endParaRPr>
          </a:p>
          <a:p>
            <a:pPr algn="just">
              <a:lnSpc>
                <a:spcPct val="150000"/>
              </a:lnSpc>
            </a:pPr>
            <a:r>
              <a:rPr lang="en-IN" sz="1800" dirty="0">
                <a:solidFill>
                  <a:schemeClr val="accent6">
                    <a:lumMod val="10000"/>
                  </a:schemeClr>
                </a:solidFill>
                <a:latin typeface="Times New Roman" pitchFamily="18" charset="0"/>
                <a:cs typeface="Times New Roman" pitchFamily="18" charset="0"/>
              </a:rPr>
              <a:t>The facial landmarks estimator was created by using dlib's</a:t>
            </a:r>
            <a:r>
              <a:rPr lang="en-US" sz="1800" dirty="0">
                <a:solidFill>
                  <a:schemeClr val="accent6">
                    <a:lumMod val="10000"/>
                  </a:schemeClr>
                </a:solidFill>
                <a:latin typeface="Times New Roman" pitchFamily="18" charset="0"/>
                <a:cs typeface="Times New Roman" pitchFamily="18" charset="0"/>
              </a:rPr>
              <a:t> pretrained 68 point facial landmark detector</a:t>
            </a:r>
            <a:r>
              <a:rPr lang="en-US" sz="1800" dirty="0" smtClean="0">
                <a:solidFill>
                  <a:schemeClr val="accent6">
                    <a:lumMod val="10000"/>
                  </a:schemeClr>
                </a:solidFill>
                <a:latin typeface="Times New Roman" pitchFamily="18" charset="0"/>
                <a:cs typeface="Times New Roman" pitchFamily="18" charset="0"/>
              </a:rPr>
              <a:t>.</a:t>
            </a:r>
          </a:p>
          <a:p>
            <a:pPr algn="just">
              <a:lnSpc>
                <a:spcPct val="150000"/>
              </a:lnSpc>
            </a:pPr>
            <a:r>
              <a:rPr lang="en-IN" sz="1800" dirty="0" smtClean="0">
                <a:solidFill>
                  <a:schemeClr val="accent6">
                    <a:lumMod val="10000"/>
                  </a:schemeClr>
                </a:solidFill>
                <a:latin typeface="Times New Roman" pitchFamily="18" charset="0"/>
                <a:cs typeface="Times New Roman" pitchFamily="18" charset="0"/>
              </a:rPr>
              <a:t>The </a:t>
            </a:r>
            <a:r>
              <a:rPr lang="en-IN" sz="1800" dirty="0">
                <a:solidFill>
                  <a:schemeClr val="accent6">
                    <a:lumMod val="10000"/>
                  </a:schemeClr>
                </a:solidFill>
                <a:latin typeface="Times New Roman" pitchFamily="18" charset="0"/>
                <a:cs typeface="Times New Roman" pitchFamily="18" charset="0"/>
              </a:rPr>
              <a:t>landmarks are used to detect certain actions, like using the </a:t>
            </a:r>
            <a:r>
              <a:rPr lang="en-IN" sz="1800" b="1" dirty="0">
                <a:solidFill>
                  <a:schemeClr val="accent6">
                    <a:lumMod val="10000"/>
                  </a:schemeClr>
                </a:solidFill>
                <a:latin typeface="Times New Roman" pitchFamily="18" charset="0"/>
                <a:cs typeface="Times New Roman" pitchFamily="18" charset="0"/>
              </a:rPr>
              <a:t>EAR</a:t>
            </a:r>
            <a:r>
              <a:rPr lang="en-IN" sz="1800" dirty="0">
                <a:solidFill>
                  <a:schemeClr val="accent6">
                    <a:lumMod val="10000"/>
                  </a:schemeClr>
                </a:solidFill>
                <a:latin typeface="Times New Roman" pitchFamily="18" charset="0"/>
                <a:cs typeface="Times New Roman" pitchFamily="18" charset="0"/>
              </a:rPr>
              <a:t> (eye-aspect-ratio) to detect a blink or a wink, using the </a:t>
            </a:r>
            <a:r>
              <a:rPr lang="en-IN" sz="1800" b="1" dirty="0">
                <a:solidFill>
                  <a:schemeClr val="accent6">
                    <a:lumMod val="10000"/>
                  </a:schemeClr>
                </a:solidFill>
                <a:latin typeface="Times New Roman" pitchFamily="18" charset="0"/>
                <a:cs typeface="Times New Roman" pitchFamily="18" charset="0"/>
              </a:rPr>
              <a:t>MAR </a:t>
            </a:r>
            <a:r>
              <a:rPr lang="en-IN" sz="1800" dirty="0">
                <a:solidFill>
                  <a:schemeClr val="accent6">
                    <a:lumMod val="10000"/>
                  </a:schemeClr>
                </a:solidFill>
                <a:latin typeface="Times New Roman" pitchFamily="18" charset="0"/>
                <a:cs typeface="Times New Roman" pitchFamily="18" charset="0"/>
              </a:rPr>
              <a:t>(mouth-aspect-ratio) to detect a yawn (activating/deactivating control).</a:t>
            </a:r>
            <a:endParaRPr lang="en-US" sz="1800" dirty="0">
              <a:solidFill>
                <a:schemeClr val="accent6">
                  <a:lumMod val="10000"/>
                </a:schemeClr>
              </a:solidFill>
              <a:latin typeface="Times New Roman" pitchFamily="18" charset="0"/>
              <a:cs typeface="Times New Roman" pitchFamily="18" charset="0"/>
            </a:endParaRPr>
          </a:p>
          <a:p>
            <a:pPr lvl="1" algn="just">
              <a:buFont typeface="Wingdings" pitchFamily="2" charset="2"/>
              <a:buChar char="ü"/>
            </a:pPr>
            <a:r>
              <a:rPr lang="en-US" sz="1800" dirty="0">
                <a:solidFill>
                  <a:schemeClr val="accent6">
                    <a:lumMod val="10000"/>
                  </a:schemeClr>
                </a:solidFill>
                <a:latin typeface="Times New Roman" pitchFamily="18" charset="0"/>
                <a:cs typeface="Times New Roman" pitchFamily="18" charset="0"/>
              </a:rPr>
              <a:t>Opening your mouth to activate/deactivate cursor control </a:t>
            </a:r>
          </a:p>
          <a:p>
            <a:pPr lvl="1" algn="just">
              <a:buFont typeface="Wingdings" pitchFamily="2" charset="2"/>
              <a:buChar char="ü"/>
            </a:pPr>
            <a:r>
              <a:rPr lang="en-US" sz="1800" dirty="0">
                <a:solidFill>
                  <a:schemeClr val="accent6">
                    <a:lumMod val="10000"/>
                  </a:schemeClr>
                </a:solidFill>
                <a:latin typeface="Times New Roman" pitchFamily="18" charset="0"/>
                <a:cs typeface="Times New Roman" pitchFamily="18" charset="0"/>
              </a:rPr>
              <a:t>Squinting your eyes to activate scroll mode</a:t>
            </a:r>
          </a:p>
          <a:p>
            <a:pPr lvl="1" algn="just">
              <a:buFont typeface="Wingdings" pitchFamily="2" charset="2"/>
              <a:buChar char="ü"/>
            </a:pPr>
            <a:r>
              <a:rPr lang="en-US" sz="1800" dirty="0">
                <a:solidFill>
                  <a:schemeClr val="accent6">
                    <a:lumMod val="10000"/>
                  </a:schemeClr>
                </a:solidFill>
                <a:latin typeface="Times New Roman" pitchFamily="18" charset="0"/>
                <a:cs typeface="Times New Roman" pitchFamily="18" charset="0"/>
              </a:rPr>
              <a:t>Winking for left and right clicks</a:t>
            </a:r>
          </a:p>
          <a:p>
            <a:pPr lvl="1" algn="just">
              <a:buFont typeface="Wingdings" pitchFamily="2" charset="2"/>
              <a:buChar char="ü"/>
            </a:pPr>
            <a:r>
              <a:rPr lang="en-US" sz="1800" dirty="0">
                <a:solidFill>
                  <a:schemeClr val="accent6">
                    <a:lumMod val="10000"/>
                  </a:schemeClr>
                </a:solidFill>
                <a:latin typeface="Times New Roman" pitchFamily="18" charset="0"/>
                <a:cs typeface="Times New Roman" pitchFamily="18" charset="0"/>
              </a:rPr>
              <a:t>Moving your head around (pitch and yaw) to move the cursor</a:t>
            </a:r>
          </a:p>
          <a:p>
            <a:pPr marL="0" indent="0" algn="just">
              <a:lnSpc>
                <a:spcPct val="200000"/>
              </a:lnSpc>
              <a:buNone/>
            </a:pPr>
            <a:endParaRPr lang="en-US" sz="1800" dirty="0">
              <a:solidFill>
                <a:schemeClr val="tx1"/>
              </a:solidFill>
              <a:latin typeface="Times New Roman" pitchFamily="18" charset="0"/>
              <a:cs typeface="Times New Roman" pitchFamily="18" charset="0"/>
            </a:endParaRPr>
          </a:p>
          <a:p>
            <a:pPr marL="0" indent="0">
              <a:buNone/>
            </a:pPr>
            <a:endParaRPr lang="en-GB" sz="1800" dirty="0">
              <a:latin typeface="Times New Roman"/>
              <a:cs typeface="Times New Roman"/>
            </a:endParaRPr>
          </a:p>
          <a:p>
            <a:pPr marL="0" indent="0">
              <a:buNone/>
            </a:pPr>
            <a:endParaRPr lang="en-IN" b="1" dirty="0"/>
          </a:p>
        </p:txBody>
      </p:sp>
      <p:pic>
        <p:nvPicPr>
          <p:cNvPr id="11" name="Picture 10">
            <a:extLst>
              <a:ext uri="{FF2B5EF4-FFF2-40B4-BE49-F238E27FC236}">
                <a16:creationId xmlns:a16="http://schemas.microsoft.com/office/drawing/2014/main" xmlns="" id="{361967B5-092C-01C2-AC57-574E1B49E4CA}"/>
              </a:ext>
            </a:extLst>
          </p:cNvPr>
          <p:cNvPicPr>
            <a:picLocks noChangeAspect="1"/>
          </p:cNvPicPr>
          <p:nvPr/>
        </p:nvPicPr>
        <p:blipFill>
          <a:blip r:embed="rId2"/>
          <a:stretch>
            <a:fillRect/>
          </a:stretch>
        </p:blipFill>
        <p:spPr>
          <a:xfrm>
            <a:off x="8168640" y="629920"/>
            <a:ext cx="3538727" cy="5293360"/>
          </a:xfrm>
          <a:prstGeom prst="rect">
            <a:avLst/>
          </a:prstGeom>
        </p:spPr>
      </p:pic>
    </p:spTree>
    <p:extLst>
      <p:ext uri="{BB962C8B-B14F-4D97-AF65-F5344CB8AC3E}">
        <p14:creationId xmlns:p14="http://schemas.microsoft.com/office/powerpoint/2010/main" xmlns="" val="4039968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587829" y="507076"/>
            <a:ext cx="10515600" cy="1115434"/>
          </a:xfrm>
        </p:spPr>
        <p:txBody>
          <a:bodyPr/>
          <a:lstStyle/>
          <a:p>
            <a:r>
              <a:rPr lang="en-IN" sz="2800" dirty="0" smtClean="0">
                <a:latin typeface="Times New Roman" pitchFamily="18" charset="0"/>
                <a:cs typeface="Times New Roman" pitchFamily="18" charset="0"/>
              </a:rPr>
              <a:t>ADVANTAGES OF PROPOSED SYSTEM</a:t>
            </a:r>
            <a:endParaRPr lang="en-US" sz="2800" dirty="0"/>
          </a:p>
        </p:txBody>
      </p:sp>
      <p:sp>
        <p:nvSpPr>
          <p:cNvPr id="14" name="Text Placeholder 2"/>
          <p:cNvSpPr txBox="1">
            <a:spLocks/>
          </p:cNvSpPr>
          <p:nvPr/>
        </p:nvSpPr>
        <p:spPr>
          <a:xfrm>
            <a:off x="2540000" y="1360686"/>
            <a:ext cx="8839199" cy="3966057"/>
          </a:xfrm>
          <a:prstGeom prst="rect">
            <a:avLst/>
          </a:prstGeom>
        </p:spPr>
        <p:txBody>
          <a:bodyPr/>
          <a:lstStyle/>
          <a:p>
            <a:pPr marL="214313" marR="0" lvl="0" indent="-214313" algn="just" defTabSz="342900" rtl="0" eaLnBrk="1" fontAlgn="auto" latinLnBrk="0" hangingPunct="1">
              <a:lnSpc>
                <a:spcPct val="200000"/>
              </a:lnSpc>
              <a:spcBef>
                <a:spcPct val="20000"/>
              </a:spcBef>
              <a:spcAft>
                <a:spcPts val="450"/>
              </a:spcAft>
              <a:buClr>
                <a:schemeClr val="accent6"/>
              </a:buClr>
              <a:buSzPct val="115000"/>
              <a:buFont typeface="Arial"/>
              <a:buChar char="•"/>
              <a:tabLst/>
              <a:defRPr/>
            </a:pPr>
            <a:r>
              <a:rPr kumimoji="0" lang="en-IN"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rPr>
              <a:t>Hands-free cursor for the physically disabled</a:t>
            </a:r>
          </a:p>
          <a:p>
            <a:pPr marL="214313" marR="0" lvl="0" indent="-214313" algn="just" defTabSz="342900" rtl="0" eaLnBrk="1" fontAlgn="auto" latinLnBrk="0" hangingPunct="1">
              <a:lnSpc>
                <a:spcPct val="200000"/>
              </a:lnSpc>
              <a:spcBef>
                <a:spcPct val="20000"/>
              </a:spcBef>
              <a:spcAft>
                <a:spcPts val="450"/>
              </a:spcAft>
              <a:buClr>
                <a:schemeClr val="accent6"/>
              </a:buClr>
              <a:buSzPct val="115000"/>
              <a:buFont typeface="Arial"/>
              <a:buChar char="•"/>
              <a:tabLst/>
              <a:defRPr/>
            </a:pPr>
            <a:r>
              <a:rPr kumimoji="0" lang="en-IN"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rPr>
              <a:t>No external sensors or wearable hardware required</a:t>
            </a:r>
          </a:p>
          <a:p>
            <a:pPr marL="214313" marR="0" lvl="0" indent="-214313" algn="just" defTabSz="342900" rtl="0" eaLnBrk="1" fontAlgn="auto" latinLnBrk="0" hangingPunct="1">
              <a:lnSpc>
                <a:spcPct val="200000"/>
              </a:lnSpc>
              <a:spcBef>
                <a:spcPct val="20000"/>
              </a:spcBef>
              <a:spcAft>
                <a:spcPts val="450"/>
              </a:spcAft>
              <a:buClr>
                <a:schemeClr val="accent6"/>
              </a:buClr>
              <a:buSzPct val="115000"/>
              <a:buFont typeface="Arial"/>
              <a:buChar char="•"/>
              <a:tabLst/>
              <a:defRPr/>
            </a:pPr>
            <a:r>
              <a:rPr kumimoji="0" lang="en-IN"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rPr>
              <a:t>Can be implemented on laptops/ desktop computers easily.</a:t>
            </a:r>
          </a:p>
          <a:p>
            <a:pPr marL="214313" marR="0" lvl="0" indent="-214313" algn="just" defTabSz="342900" rtl="0" eaLnBrk="1" fontAlgn="auto" latinLnBrk="0" hangingPunct="1">
              <a:lnSpc>
                <a:spcPct val="200000"/>
              </a:lnSpc>
              <a:spcBef>
                <a:spcPct val="20000"/>
              </a:spcBef>
              <a:spcAft>
                <a:spcPts val="450"/>
              </a:spcAft>
              <a:buClr>
                <a:schemeClr val="accent6"/>
              </a:buClr>
              <a:buSzPct val="115000"/>
              <a:buFont typeface="Arial"/>
              <a:buChar char="•"/>
              <a:tabLst/>
              <a:defRPr/>
            </a:pPr>
            <a:r>
              <a:rPr kumimoji="0" lang="en-IN"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rPr>
              <a:t>User can perform actions like left click, right click, move the cursor left, right, up, down and scroll the pages</a:t>
            </a:r>
            <a:r>
              <a:rPr kumimoji="0" lang="en-IN" sz="1400"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rPr>
              <a:t>.</a:t>
            </a:r>
          </a:p>
          <a:p>
            <a:pPr marL="214313" marR="0" lvl="0" indent="-214313" algn="just" defTabSz="342900" rtl="0" eaLnBrk="1" fontAlgn="auto" latinLnBrk="0" hangingPunct="1">
              <a:lnSpc>
                <a:spcPct val="200000"/>
              </a:lnSpc>
              <a:spcBef>
                <a:spcPct val="20000"/>
              </a:spcBef>
              <a:spcAft>
                <a:spcPts val="450"/>
              </a:spcAft>
              <a:buClr>
                <a:schemeClr val="accent1"/>
              </a:buClr>
              <a:buSzPct val="115000"/>
              <a:buFont typeface="Arial"/>
              <a:buNone/>
              <a:tabLst/>
              <a:defRPr/>
            </a:pPr>
            <a:endParaRPr kumimoji="0" lang="en-IN" sz="1600" b="0" i="0" u="none" strike="noStrike" kern="1200" cap="none" spc="0" normalizeH="0" baseline="0" noProof="0" dirty="0" smtClean="0">
              <a:ln>
                <a:noFill/>
              </a:ln>
              <a:solidFill>
                <a:schemeClr val="accent6">
                  <a:lumMod val="10000"/>
                </a:schemeClr>
              </a:solidFill>
              <a:effectLst/>
              <a:uLnTx/>
              <a:uFillTx/>
              <a:latin typeface="Times New Roman" pitchFamily="18" charset="0"/>
              <a:ea typeface="+mn-ea"/>
              <a:cs typeface="Times New Roman" pitchFamily="18" charset="0"/>
            </a:endParaRPr>
          </a:p>
          <a:p>
            <a:pPr marL="214313" marR="0" lvl="0" indent="-214313" algn="just" defTabSz="342900" rtl="0" eaLnBrk="1" fontAlgn="auto" latinLnBrk="0" hangingPunct="1">
              <a:lnSpc>
                <a:spcPct val="100000"/>
              </a:lnSpc>
              <a:spcBef>
                <a:spcPct val="20000"/>
              </a:spcBef>
              <a:spcAft>
                <a:spcPts val="450"/>
              </a:spcAft>
              <a:buClr>
                <a:schemeClr val="accent1"/>
              </a:buClr>
              <a:buSzPct val="115000"/>
              <a:buFont typeface="Arial"/>
              <a:buChar char="•"/>
              <a:tabLst/>
              <a:defRPr/>
            </a:pPr>
            <a:endParaRPr kumimoji="0" lang="en-US" sz="1800" b="0" i="0" u="none" strike="noStrike" kern="1200" cap="none" spc="0" normalizeH="0" baseline="0" noProof="0" dirty="0">
              <a:ln>
                <a:noFill/>
              </a:ln>
              <a:solidFill>
                <a:schemeClr val="accent6">
                  <a:lumMod val="10000"/>
                </a:schemeClr>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xmlns=""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5281</TotalTime>
  <Words>2075</Words>
  <Application>Microsoft Office PowerPoint</Application>
  <PresentationFormat>Custom</PresentationFormat>
  <Paragraphs>211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主题​​</vt:lpstr>
      <vt:lpstr>OPERATING COMPUTER CURSOR USING EYE AND FACE MOVEMENTS</vt:lpstr>
      <vt:lpstr>CONTENTS </vt:lpstr>
      <vt:lpstr>ABSTRACT</vt:lpstr>
      <vt:lpstr>INTRODUCTION</vt:lpstr>
      <vt:lpstr>LITERATURE SURVEY</vt:lpstr>
      <vt:lpstr>EXISTING SYSTEM</vt:lpstr>
      <vt:lpstr>PROBLEMS WITH EXISTING SYSTEM</vt:lpstr>
      <vt:lpstr>PROPOSED SYSTEM</vt:lpstr>
      <vt:lpstr>ADVANTAGES OF PROPOSED SYSTEM</vt:lpstr>
      <vt:lpstr>REQUIREMENTS OF HARDWARE AND SOFTWARE</vt:lpstr>
      <vt:lpstr>PROPOSED SYSTEM ARCHITECTURE</vt:lpstr>
      <vt:lpstr>FLOWCHART</vt:lpstr>
      <vt:lpstr>MODULES IN PROPOSED SYSTEM</vt:lpstr>
      <vt:lpstr>Slide 14</vt:lpstr>
      <vt:lpstr>Slide 15</vt:lpstr>
      <vt:lpstr>OUTPUT SCREENS</vt:lpstr>
      <vt:lpstr>Slide 17</vt:lpstr>
      <vt:lpstr>Slide 18</vt:lpstr>
      <vt:lpstr>Slide 19</vt:lpstr>
      <vt:lpstr>Slide 20</vt:lpstr>
      <vt:lpstr>Slide 21</vt:lpstr>
      <vt:lpstr>FUTURE SCOPE</vt:lpstr>
      <vt:lpstr>FUTURE SCOPE</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PRESENTATION</dc:title>
  <dc:creator>pentakota pravallika</dc:creator>
  <cp:lastModifiedBy>user</cp:lastModifiedBy>
  <cp:revision>90</cp:revision>
  <dcterms:created xsi:type="dcterms:W3CDTF">2023-08-17T17:19:27Z</dcterms:created>
  <dcterms:modified xsi:type="dcterms:W3CDTF">2024-04-23T17:32:38Z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