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  <p:sldMasterId id="2147483900" r:id="rId2"/>
  </p:sldMasterIdLst>
  <p:sldIdLst>
    <p:sldId id="259" r:id="rId3"/>
    <p:sldId id="261" r:id="rId4"/>
    <p:sldId id="266" r:id="rId5"/>
    <p:sldId id="292" r:id="rId6"/>
    <p:sldId id="299" r:id="rId7"/>
    <p:sldId id="293" r:id="rId8"/>
    <p:sldId id="287" r:id="rId9"/>
    <p:sldId id="288" r:id="rId10"/>
    <p:sldId id="289" r:id="rId11"/>
    <p:sldId id="290" r:id="rId12"/>
    <p:sldId id="291" r:id="rId13"/>
    <p:sldId id="258" r:id="rId14"/>
    <p:sldId id="262" r:id="rId15"/>
    <p:sldId id="268" r:id="rId16"/>
    <p:sldId id="285" r:id="rId17"/>
    <p:sldId id="286" r:id="rId18"/>
    <p:sldId id="264" r:id="rId19"/>
    <p:sldId id="263" r:id="rId20"/>
    <p:sldId id="295" r:id="rId21"/>
    <p:sldId id="296" r:id="rId22"/>
    <p:sldId id="297" r:id="rId23"/>
    <p:sldId id="298" r:id="rId24"/>
    <p:sldId id="301" r:id="rId25"/>
    <p:sldId id="294" r:id="rId26"/>
    <p:sldId id="300" r:id="rId27"/>
    <p:sldId id="302" r:id="rId28"/>
    <p:sldId id="303" r:id="rId29"/>
    <p:sldId id="304" r:id="rId30"/>
    <p:sldId id="305" r:id="rId31"/>
    <p:sldId id="260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B08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068327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4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6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0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27424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8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8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5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82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2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3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16591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  <p:sldLayoutId id="2147483896" r:id="rId22"/>
    <p:sldLayoutId id="2147483897" r:id="rId23"/>
    <p:sldLayoutId id="2147483898" r:id="rId24"/>
    <p:sldLayoutId id="214748389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7BF259E-7CF7-485C-A2BA-48421218D7CF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gnizantonline-my.sharepoint.com/:v:/r/personal/124604_cognizant_com/Documents/Documents/SLS_DEMO.mp4?csf=1&amp;e=YKGvf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less.com/learn/comparisons/" TargetMode="External"/><Relationship Id="rId2" Type="http://schemas.openxmlformats.org/officeDocument/2006/relationships/hyperlink" Target="https://sanderknape.com/2018/02/comparing-aws-sam-with-serverless-frame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rverless.com/framework/docs/providers/aws/guide/variables/" TargetMode="External"/><Relationship Id="rId4" Type="http://schemas.openxmlformats.org/officeDocument/2006/relationships/hyperlink" Target="https://serverless.com/framework/docs/providers/aws/cli-reference/crea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ite_Graphic_Them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91640"/>
            <a:ext cx="5029200" cy="1052596"/>
          </a:xfrm>
        </p:spPr>
        <p:txBody>
          <a:bodyPr/>
          <a:lstStyle/>
          <a:p>
            <a:r>
              <a:rPr lang="en-US" dirty="0" smtClean="0"/>
              <a:t>AWS using Serverless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984885"/>
          </a:xfrm>
        </p:spPr>
        <p:txBody>
          <a:bodyPr/>
          <a:lstStyle/>
          <a:p>
            <a:r>
              <a:rPr lang="en-US" dirty="0" smtClean="0"/>
              <a:t>Riddhi Sanyal, Sr. Architect, CDE, Retail, T&amp;H</a:t>
            </a:r>
          </a:p>
          <a:p>
            <a:r>
              <a:rPr lang="en-US" dirty="0" smtClean="0"/>
              <a:t>Asiyath Rajila, Sr. Developer, CDE</a:t>
            </a:r>
            <a:r>
              <a:rPr lang="en-US" dirty="0"/>
              <a:t>, Retail, T&amp;H</a:t>
            </a:r>
            <a:endParaRPr lang="en-US" dirty="0" smtClean="0"/>
          </a:p>
          <a:p>
            <a:r>
              <a:rPr lang="en-US" dirty="0" smtClean="0"/>
              <a:t>Shailesh </a:t>
            </a:r>
            <a:r>
              <a:rPr lang="en-US" dirty="0"/>
              <a:t>Kumar, </a:t>
            </a:r>
            <a:r>
              <a:rPr lang="en-US" dirty="0" smtClean="0"/>
              <a:t>Sr. </a:t>
            </a:r>
            <a:r>
              <a:rPr lang="en-US" dirty="0"/>
              <a:t>Developer, CDE, Retail, T&amp;H</a:t>
            </a:r>
          </a:p>
        </p:txBody>
      </p:sp>
    </p:spTree>
    <p:extLst>
      <p:ext uri="{BB962C8B-B14F-4D97-AF65-F5344CB8AC3E}">
        <p14:creationId xmlns:p14="http://schemas.microsoft.com/office/powerpoint/2010/main" val="7535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41414"/>
                </a:solidFill>
              </a:rPr>
              <a:t>Authentication &amp; Authorization strategy </a:t>
            </a:r>
            <a:r>
              <a:rPr lang="en-US" dirty="0">
                <a:solidFill>
                  <a:srgbClr val="141414"/>
                </a:solidFill>
              </a:rPr>
              <a:t>using Azure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24910"/>
            <a:ext cx="8385048" cy="36562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090612"/>
            <a:ext cx="7362825" cy="2962275"/>
          </a:xfrm>
          <a:prstGeom prst="rect">
            <a:avLst/>
          </a:prstGeom>
        </p:spPr>
      </p:pic>
      <p:sp>
        <p:nvSpPr>
          <p:cNvPr id="7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10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51" y="1556581"/>
            <a:ext cx="8385048" cy="1144577"/>
          </a:xfrm>
        </p:spPr>
        <p:txBody>
          <a:bodyPr>
            <a:noAutofit/>
          </a:bodyPr>
          <a:lstStyle/>
          <a:p>
            <a:pPr lvl="0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r>
              <a:rPr lang="en-US" sz="3600" dirty="0">
                <a:solidFill>
                  <a:srgbClr val="141414"/>
                </a:solidFill>
              </a:rPr>
              <a:t>Serverless Framework, </a:t>
            </a:r>
            <a:r>
              <a:rPr lang="en-US" sz="3600" dirty="0" smtClean="0">
                <a:solidFill>
                  <a:srgbClr val="141414"/>
                </a:solidFill>
              </a:rPr>
              <a:t/>
            </a:r>
            <a:br>
              <a:rPr lang="en-US" sz="3600" dirty="0" smtClean="0">
                <a:solidFill>
                  <a:srgbClr val="141414"/>
                </a:solidFill>
              </a:rPr>
            </a:br>
            <a:r>
              <a:rPr lang="en-US" sz="3600" dirty="0" smtClean="0">
                <a:solidFill>
                  <a:srgbClr val="141414"/>
                </a:solidFill>
              </a:rPr>
              <a:t>Development </a:t>
            </a:r>
            <a:r>
              <a:rPr lang="en-US" sz="3600" dirty="0">
                <a:solidFill>
                  <a:srgbClr val="141414"/>
                </a:solidFill>
              </a:rPr>
              <a:t>&amp; Deployment </a:t>
            </a:r>
            <a:r>
              <a:rPr lang="en-US" sz="3600" dirty="0" smtClean="0">
                <a:solidFill>
                  <a:srgbClr val="141414"/>
                </a:solidFill>
              </a:rPr>
              <a:t>strategy</a:t>
            </a:r>
            <a:endParaRPr lang="en-US" sz="3600" dirty="0">
              <a:solidFill>
                <a:srgbClr val="141414"/>
              </a:solidFill>
            </a:endParaRPr>
          </a:p>
        </p:txBody>
      </p: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11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1414"/>
                </a:solidFill>
              </a:rPr>
              <a:t>Serverless </a:t>
            </a:r>
            <a:r>
              <a:rPr lang="en-US" dirty="0" smtClean="0">
                <a:solidFill>
                  <a:srgbClr val="141414"/>
                </a:solidFill>
              </a:rPr>
              <a:t>Framework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872358"/>
            <a:ext cx="8388096" cy="3773213"/>
          </a:xfrm>
          <a:prstGeom prst="roundRect">
            <a:avLst>
              <a:gd name="adj" fmla="val 3860"/>
            </a:avLst>
          </a:prstGeom>
          <a:solidFill>
            <a:schemeClr val="accent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Serverless framework is a generic framework on cloud native which can be adopted to create Lambda </a:t>
            </a:r>
            <a:r>
              <a:rPr lang="en-US" sz="1600" b="1" dirty="0" smtClean="0"/>
              <a:t>functions, Gateway, Cloud Service Integrations, Storages etc. </a:t>
            </a:r>
            <a:r>
              <a:rPr lang="en-US" sz="1600" b="1" dirty="0"/>
              <a:t>in platform </a:t>
            </a:r>
            <a:r>
              <a:rPr lang="en-US" sz="1600" b="1" dirty="0" smtClean="0"/>
              <a:t>agnostic </a:t>
            </a:r>
            <a:r>
              <a:rPr lang="en-US" sz="1600" b="1" dirty="0"/>
              <a:t>way. For instance same serverless codebase will run for </a:t>
            </a:r>
            <a:r>
              <a:rPr lang="en-US" sz="1600" b="1" dirty="0" smtClean="0"/>
              <a:t>–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AWS platform as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as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GCP as functions</a:t>
            </a:r>
          </a:p>
        </p:txBody>
      </p: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41414"/>
                </a:solidFill>
              </a:rPr>
              <a:t>Benefit of Serverless Development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746234"/>
            <a:ext cx="8388096" cy="3834910"/>
          </a:xfrm>
          <a:prstGeom prst="roundRect">
            <a:avLst>
              <a:gd name="adj" fmla="val 2581"/>
            </a:avLst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sz="1600" b="1" dirty="0"/>
              <a:t>Even with lot of </a:t>
            </a:r>
            <a:r>
              <a:rPr lang="en-US" sz="1600" b="1" dirty="0" smtClean="0"/>
              <a:t>hurdles </a:t>
            </a:r>
            <a:r>
              <a:rPr lang="en-US" sz="1600" b="1" dirty="0"/>
              <a:t>we stick to the framework for </a:t>
            </a:r>
            <a:r>
              <a:rPr lang="en-US" sz="1600" b="1" dirty="0" smtClean="0"/>
              <a:t>it’s -  </a:t>
            </a:r>
            <a:endParaRPr lang="en-US" sz="1600" b="1" dirty="0"/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Genericity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Ease of </a:t>
            </a:r>
            <a:r>
              <a:rPr lang="en-US" sz="1600" b="1" dirty="0" smtClean="0"/>
              <a:t>development &amp; deployment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Modularize </a:t>
            </a:r>
            <a:r>
              <a:rPr lang="en-US" sz="1600" b="1" dirty="0"/>
              <a:t>with Microservice as per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Smooth </a:t>
            </a:r>
            <a:r>
              <a:rPr lang="en-US" sz="1600" b="1" dirty="0"/>
              <a:t>integration with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One liner configuration for </a:t>
            </a:r>
            <a:r>
              <a:rPr lang="en-US" sz="1600" b="1" dirty="0" smtClean="0"/>
              <a:t>Authorizer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Multiple Cloud Native Deployments</a:t>
            </a:r>
            <a:endParaRPr lang="en-US" sz="16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13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1414"/>
                </a:solidFill>
              </a:rPr>
              <a:t>Serverless Development </a:t>
            </a:r>
            <a:r>
              <a:rPr lang="en-US" dirty="0" smtClean="0">
                <a:solidFill>
                  <a:srgbClr val="141414"/>
                </a:solidFill>
              </a:rPr>
              <a:t>strategy – 12 Factors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7990"/>
              </p:ext>
            </p:extLst>
          </p:nvPr>
        </p:nvGraphicFramePr>
        <p:xfrm>
          <a:off x="381001" y="819808"/>
          <a:ext cx="8388096" cy="36726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8821">
                  <a:extLst>
                    <a:ext uri="{9D8B030D-6E8A-4147-A177-3AD203B41FA5}">
                      <a16:colId xmlns:a16="http://schemas.microsoft.com/office/drawing/2014/main" val="685524425"/>
                    </a:ext>
                  </a:extLst>
                </a:gridCol>
                <a:gridCol w="1811330">
                  <a:extLst>
                    <a:ext uri="{9D8B030D-6E8A-4147-A177-3AD203B41FA5}">
                      <a16:colId xmlns:a16="http://schemas.microsoft.com/office/drawing/2014/main" val="818401822"/>
                    </a:ext>
                  </a:extLst>
                </a:gridCol>
                <a:gridCol w="5107945">
                  <a:extLst>
                    <a:ext uri="{9D8B030D-6E8A-4147-A177-3AD203B41FA5}">
                      <a16:colId xmlns:a16="http://schemas.microsoft.com/office/drawing/2014/main" val="2972303810"/>
                    </a:ext>
                  </a:extLst>
                </a:gridCol>
              </a:tblGrid>
              <a:tr h="3678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Factors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Guidelines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in AWS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66279"/>
                  </a:ext>
                </a:extLst>
              </a:tr>
              <a:tr h="10075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Codebase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One codebase tracked in revision control, many deploys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in Git. Adopted branching strategy with </a:t>
                      </a:r>
                    </a:p>
                    <a:p>
                      <a:r>
                        <a:rPr lang="en-US" sz="1200" dirty="0" smtClean="0"/>
                        <a:t>topic branch &gt;&gt; Sprint Branch &gt;&gt; develop &gt;&gt; release &gt;&gt; master &gt;&gt; PROD_TAGS.</a:t>
                      </a:r>
                    </a:p>
                    <a:p>
                      <a:r>
                        <a:rPr lang="en-US" sz="1200" dirty="0" smtClean="0"/>
                        <a:t>Parallel releases are managed too here. </a:t>
                      </a:r>
                    </a:p>
                    <a:p>
                      <a:r>
                        <a:rPr lang="en-US" sz="1200" dirty="0" smtClean="0"/>
                        <a:t>Best possible principles</a:t>
                      </a:r>
                      <a:r>
                        <a:rPr lang="en-US" sz="1200" baseline="0" dirty="0" smtClean="0"/>
                        <a:t> are</a:t>
                      </a:r>
                      <a:r>
                        <a:rPr lang="en-US" sz="1200" dirty="0" smtClean="0"/>
                        <a:t> adopted from git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19824"/>
                  </a:ext>
                </a:extLst>
              </a:tr>
              <a:tr h="73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II. Dependencies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Explicitly declare and isolate dependencies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 isolate the dependencies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package.json for Node JS &amp; Angular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pom.xml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for 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44259"/>
                  </a:ext>
                </a:extLst>
              </a:tr>
              <a:tr h="5525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III. Config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Store config in the environment</a:t>
                      </a:r>
                      <a:endParaRPr 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Entire configurations are in env.yml file with various stages of deployment environment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66744"/>
                  </a:ext>
                </a:extLst>
              </a:tr>
              <a:tr h="10075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IV. Backing services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Treat backing services as attached resources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Microservices / Lambda APIs are orchestrating between several backend enterprise services as well as DB.</a:t>
                      </a:r>
                    </a:p>
                    <a:p>
                      <a:r>
                        <a:rPr lang="en-US" sz="1200" dirty="0" smtClean="0"/>
                        <a:t>Each backend service / resource is configured in Env.yml file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5325"/>
                  </a:ext>
                </a:extLst>
              </a:tr>
            </a:tbl>
          </a:graphicData>
        </a:graphic>
      </p:graphicFrame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14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1414"/>
                </a:solidFill>
              </a:rPr>
              <a:t>Serverless Development strategy</a:t>
            </a:r>
            <a:r>
              <a:rPr lang="en-US" dirty="0" smtClean="0">
                <a:solidFill>
                  <a:srgbClr val="141414"/>
                </a:solidFill>
              </a:rPr>
              <a:t> – 12 Factors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24910"/>
            <a:ext cx="8385048" cy="36562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16157"/>
              </p:ext>
            </p:extLst>
          </p:nvPr>
        </p:nvGraphicFramePr>
        <p:xfrm>
          <a:off x="394979" y="672084"/>
          <a:ext cx="8388096" cy="3937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04157">
                  <a:extLst>
                    <a:ext uri="{9D8B030D-6E8A-4147-A177-3AD203B41FA5}">
                      <a16:colId xmlns:a16="http://schemas.microsoft.com/office/drawing/2014/main" val="685524425"/>
                    </a:ext>
                  </a:extLst>
                </a:gridCol>
                <a:gridCol w="1323916">
                  <a:extLst>
                    <a:ext uri="{9D8B030D-6E8A-4147-A177-3AD203B41FA5}">
                      <a16:colId xmlns:a16="http://schemas.microsoft.com/office/drawing/2014/main" val="818401822"/>
                    </a:ext>
                  </a:extLst>
                </a:gridCol>
                <a:gridCol w="5760023">
                  <a:extLst>
                    <a:ext uri="{9D8B030D-6E8A-4147-A177-3AD203B41FA5}">
                      <a16:colId xmlns:a16="http://schemas.microsoft.com/office/drawing/2014/main" val="297230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Factors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Guidelines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in AWS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6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Build, release, run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Strictly separate build and run stages</a:t>
                      </a:r>
                      <a:endParaRPr lang="en-US" sz="12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Build is automated in Jenkins script and triggered automated / manual depending on environment settings.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19824"/>
                  </a:ext>
                </a:extLst>
              </a:tr>
              <a:tr h="797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VI. Processes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 the app as one or more stateless processes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Each Microservice is a serverless lambda function and executed as stateless process in AWS managed VM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4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VII. Port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Export services via port binding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AWS API Gateway provides several approaches to talk to the Backend Apps –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AWS_PROXY Lambda Function 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can be used for lambda function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HTTP  	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For any existing HTTP endpoint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Mock 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Mocking any response and return from Gateway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AWS Service 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Integrate with any AWS Service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VPC Link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Integrate with VPC link for inside Enterprise network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200" dirty="0" smtClean="0">
                        <a:sym typeface="Wingdings" panose="05000000000000000000" pitchFamily="2" charset="2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So it has to be used with best suitable options. Example –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AWS API Gateway  AWS Lambda Function (Integration type = AWS_PROXY </a:t>
                      </a:r>
                      <a:r>
                        <a:rPr lang="en-US" sz="1200" dirty="0" smtClean="0"/>
                        <a:t>Lambda Function)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AWS API Gateway  Azure Functions (Integration type = HTTP)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66744"/>
                  </a:ext>
                </a:extLst>
              </a:tr>
            </a:tbl>
          </a:graphicData>
        </a:graphic>
      </p:graphicFrame>
      <p:sp>
        <p:nvSpPr>
          <p:cNvPr id="7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15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1414"/>
                </a:solidFill>
              </a:rPr>
              <a:t>Serverless Development strategy </a:t>
            </a:r>
            <a:r>
              <a:rPr lang="en-US" dirty="0" smtClean="0">
                <a:solidFill>
                  <a:srgbClr val="141414"/>
                </a:solidFill>
              </a:rPr>
              <a:t>– 12 Factors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24910"/>
            <a:ext cx="8385048" cy="36562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97811"/>
              </p:ext>
            </p:extLst>
          </p:nvPr>
        </p:nvGraphicFramePr>
        <p:xfrm>
          <a:off x="381001" y="751647"/>
          <a:ext cx="8388095" cy="382949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04156">
                  <a:extLst>
                    <a:ext uri="{9D8B030D-6E8A-4147-A177-3AD203B41FA5}">
                      <a16:colId xmlns:a16="http://schemas.microsoft.com/office/drawing/2014/main" val="685524425"/>
                    </a:ext>
                  </a:extLst>
                </a:gridCol>
                <a:gridCol w="1985874">
                  <a:extLst>
                    <a:ext uri="{9D8B030D-6E8A-4147-A177-3AD203B41FA5}">
                      <a16:colId xmlns:a16="http://schemas.microsoft.com/office/drawing/2014/main" val="818401822"/>
                    </a:ext>
                  </a:extLst>
                </a:gridCol>
                <a:gridCol w="5098065">
                  <a:extLst>
                    <a:ext uri="{9D8B030D-6E8A-4147-A177-3AD203B41FA5}">
                      <a16:colId xmlns:a16="http://schemas.microsoft.com/office/drawing/2014/main" val="297230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Factors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Guidelines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in AWS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6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VIII. Concurrency</a:t>
                      </a:r>
                      <a:endParaRPr lang="en-US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Scale out via the process model</a:t>
                      </a:r>
                      <a:endParaRPr lang="en-US" sz="12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AWS Manage the scaling of the serverless lambda.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19824"/>
                  </a:ext>
                </a:extLst>
              </a:tr>
              <a:tr h="89833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IX. Disposability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Maximize robustness with fast startup and graceful shutdown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AWS starts the process as on when the request invokes the lambda and shuts the VM at the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4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X. Dev/prod parity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Keep development, staging, and production as similar as possible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Lambda deployed components are identical for DEV, TEST, STAGE &amp; PROD except the environment variables.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XI. Logs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Treat logs as event streams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EFK -  Kibana event stream logs are used to log the application status, errors as event stream.</a:t>
                      </a:r>
                    </a:p>
                    <a:p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Cloudwatch – AWS Logging framework is also used for detailed logs like payloads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8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XII. Admin processes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Run admin/management tasks as one-off processes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One of the secured App needs stream update and hence it’s separated out in a secured Gateway.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87133"/>
                  </a:ext>
                </a:extLst>
              </a:tr>
            </a:tbl>
          </a:graphicData>
        </a:graphic>
      </p:graphicFrame>
      <p:sp>
        <p:nvSpPr>
          <p:cNvPr id="7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16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1414"/>
                </a:solidFill>
              </a:rPr>
              <a:t>Serverless </a:t>
            </a:r>
            <a:r>
              <a:rPr lang="en-US" dirty="0" smtClean="0">
                <a:solidFill>
                  <a:srgbClr val="141414"/>
                </a:solidFill>
              </a:rPr>
              <a:t>Deployment strategy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1511283"/>
            <a:ext cx="1986455" cy="1011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Lambda </a:t>
            </a:r>
            <a:r>
              <a:rPr lang="en-US" sz="1400" dirty="0"/>
              <a:t>&amp;</a:t>
            </a:r>
            <a:r>
              <a:rPr lang="en-US" sz="1400" dirty="0" smtClean="0"/>
              <a:t> API Gateway Deployment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05132" y="913244"/>
            <a:ext cx="3915786" cy="839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Web Console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Can be deployed initially, but most of the client has restrictions on Web Console beyond DEV environment</a:t>
            </a:r>
          </a:p>
        </p:txBody>
      </p:sp>
      <p:cxnSp>
        <p:nvCxnSpPr>
          <p:cNvPr id="9" name="Elbow Connector 8"/>
          <p:cNvCxnSpPr>
            <a:stCxn id="4" idx="3"/>
            <a:endCxn id="7" idx="1"/>
          </p:cNvCxnSpPr>
          <p:nvPr/>
        </p:nvCxnSpPr>
        <p:spPr>
          <a:xfrm flipV="1">
            <a:off x="2367455" y="1332844"/>
            <a:ext cx="2237677" cy="684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605132" y="1786188"/>
            <a:ext cx="3915787" cy="110942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AWS CLI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Deploy the Lambda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Create API Gateway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Integrate with API Gateway &amp; Lambda</a:t>
            </a:r>
          </a:p>
        </p:txBody>
      </p:sp>
      <p:cxnSp>
        <p:nvCxnSpPr>
          <p:cNvPr id="15" name="Elbow Connector 14"/>
          <p:cNvCxnSpPr>
            <a:stCxn id="4" idx="3"/>
            <a:endCxn id="12" idx="1"/>
          </p:cNvCxnSpPr>
          <p:nvPr/>
        </p:nvCxnSpPr>
        <p:spPr>
          <a:xfrm>
            <a:off x="2367455" y="2016883"/>
            <a:ext cx="2237677" cy="324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6571" y="2942082"/>
            <a:ext cx="3915787" cy="173954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Cloud Formation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Deploy the entire Application in 1 click using “serverless deploy”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Integration of Lambda &amp; API Gateway is automatically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Env variables, Stacks, S3, Authorizer, CORS, Tags, Global Variables, Memory, Timeout etc. all are set together </a:t>
            </a:r>
          </a:p>
        </p:txBody>
      </p:sp>
      <p:cxnSp>
        <p:nvCxnSpPr>
          <p:cNvPr id="18" name="Elbow Connector 17"/>
          <p:cNvCxnSpPr>
            <a:stCxn id="4" idx="3"/>
            <a:endCxn id="16" idx="1"/>
          </p:cNvCxnSpPr>
          <p:nvPr/>
        </p:nvCxnSpPr>
        <p:spPr>
          <a:xfrm>
            <a:off x="2367455" y="2016883"/>
            <a:ext cx="2209116" cy="1794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17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Encryption of environment variables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757837"/>
            <a:ext cx="4114381" cy="2862322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+ </a:t>
            </a:r>
            <a:r>
              <a:rPr lang="en-US" sz="1200" dirty="0">
                <a:solidFill>
                  <a:schemeClr val="bg1"/>
                </a:solidFill>
              </a:rPr>
              <a:t>aws kms encrypt --key-id </a:t>
            </a:r>
            <a:r>
              <a:rPr lang="en-US" sz="1200" dirty="0" smtClean="0">
                <a:solidFill>
                  <a:schemeClr val="bg1"/>
                </a:solidFill>
              </a:rPr>
              <a:t>xxxxKMS_KEYxxxx </a:t>
            </a:r>
            <a:r>
              <a:rPr lang="en-US" sz="1200" dirty="0">
                <a:solidFill>
                  <a:schemeClr val="bg1"/>
                </a:solidFill>
              </a:rPr>
              <a:t>--plaintext </a:t>
            </a:r>
            <a:r>
              <a:rPr lang="en-US" sz="1200" dirty="0" smtClean="0">
                <a:solidFill>
                  <a:schemeClr val="bg1"/>
                </a:solidFill>
              </a:rPr>
              <a:t>&lt;</a:t>
            </a:r>
            <a:r>
              <a:rPr lang="en-US" sz="1200" b="1" dirty="0" smtClean="0">
                <a:solidFill>
                  <a:schemeClr val="bg1"/>
                </a:solidFill>
              </a:rPr>
              <a:t>PWD</a:t>
            </a:r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>
                <a:solidFill>
                  <a:schemeClr val="bg1"/>
                </a:solidFill>
              </a:rPr>
              <a:t>--profile </a:t>
            </a:r>
            <a:r>
              <a:rPr lang="en-US" sz="1200" dirty="0" smtClean="0">
                <a:solidFill>
                  <a:schemeClr val="bg1"/>
                </a:solidFill>
              </a:rPr>
              <a:t>aws_dev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"KeyId": "</a:t>
            </a:r>
            <a:r>
              <a:rPr lang="en-US" sz="1200" dirty="0" smtClean="0">
                <a:solidFill>
                  <a:schemeClr val="bg1"/>
                </a:solidFill>
              </a:rPr>
              <a:t>arn:12121ARN_NO:key/xxxxKMS_KEYxxxx",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"CiphertextBlob": </a:t>
            </a:r>
            <a:r>
              <a:rPr lang="en-US" sz="1200" dirty="0" smtClean="0">
                <a:solidFill>
                  <a:schemeClr val="bg1"/>
                </a:solidFill>
              </a:rPr>
              <a:t>“</a:t>
            </a:r>
            <a:r>
              <a:rPr lang="en-US" sz="1200" b="1" dirty="0" smtClean="0">
                <a:solidFill>
                  <a:schemeClr val="bg1"/>
                </a:solidFill>
              </a:rPr>
              <a:t>AJFJKDLJKF</a:t>
            </a:r>
            <a:r>
              <a:rPr lang="en-US" sz="1200" dirty="0" smtClean="0">
                <a:solidFill>
                  <a:schemeClr val="bg1"/>
                </a:solidFill>
              </a:rPr>
              <a:t>L….",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"EncryptionAlgorithm": "SYMMETRIC_DEFAULT"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</a:rPr>
              <a:t>Finished: </a:t>
            </a:r>
            <a:r>
              <a:rPr lang="en-US" sz="1200" dirty="0" smtClean="0">
                <a:solidFill>
                  <a:schemeClr val="bg1"/>
                </a:solidFill>
              </a:rPr>
              <a:t>SUCCESS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5494" y="1755952"/>
            <a:ext cx="3604624" cy="287771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const aws = require('aws-sdk</a:t>
            </a:r>
            <a:r>
              <a:rPr lang="en-US" sz="1100" dirty="0" smtClean="0">
                <a:solidFill>
                  <a:schemeClr val="bg1"/>
                </a:solidFill>
              </a:rPr>
              <a:t>');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module.exports.decrypt </a:t>
            </a:r>
            <a:r>
              <a:rPr lang="en-US" sz="1100" dirty="0">
                <a:solidFill>
                  <a:schemeClr val="bg1"/>
                </a:solidFill>
              </a:rPr>
              <a:t>= (valueToDecrypt) =&gt; </a:t>
            </a:r>
            <a:r>
              <a:rPr lang="en-US" sz="1100" dirty="0" smtClean="0">
                <a:solidFill>
                  <a:schemeClr val="bg1"/>
                </a:solidFill>
              </a:rPr>
              <a:t>{ 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    const </a:t>
            </a:r>
            <a:r>
              <a:rPr lang="en-US" sz="1100" dirty="0">
                <a:solidFill>
                  <a:schemeClr val="bg1"/>
                </a:solidFill>
              </a:rPr>
              <a:t>kms = new aws.KMS();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const params =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CiphertextBlob: Buffer(valueToDecrypt, 'base64')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smtClean="0">
                <a:solidFill>
                  <a:schemeClr val="bg1"/>
                </a:solidFill>
              </a:rPr>
              <a:t>};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return new Promise((resolve, reject) =&gt;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kms.decrypt(params, (err, data) =&gt;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if (err)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    reject(err);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} else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    resolve(data.Plaintext.toString('ascii'));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69799" y="2581117"/>
            <a:ext cx="585695" cy="6078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734695"/>
            <a:ext cx="4040807" cy="9157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KMS is adopted in AWS to dynamically decrypt the </a:t>
            </a:r>
            <a:r>
              <a:rPr lang="en-US" sz="1200" dirty="0" smtClean="0"/>
              <a:t>keys. Using </a:t>
            </a:r>
            <a:r>
              <a:rPr lang="en-US" sz="1200" dirty="0"/>
              <a:t>AWS cli you can </a:t>
            </a:r>
            <a:r>
              <a:rPr lang="en-US" sz="1200" dirty="0" smtClean="0"/>
              <a:t>encrypt </a:t>
            </a:r>
            <a:r>
              <a:rPr lang="en-US" sz="1200" dirty="0"/>
              <a:t>the </a:t>
            </a:r>
            <a:r>
              <a:rPr lang="en-US" sz="1200" dirty="0" smtClean="0"/>
              <a:t>password using kms key </a:t>
            </a:r>
            <a:r>
              <a:rPr lang="en-US" sz="1200" dirty="0"/>
              <a:t>–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64472" y="706952"/>
            <a:ext cx="3604624" cy="7257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200" dirty="0"/>
              <a:t>In your </a:t>
            </a:r>
            <a:r>
              <a:rPr lang="en-US" sz="1200" dirty="0" smtClean="0"/>
              <a:t>code it </a:t>
            </a:r>
            <a:r>
              <a:rPr lang="en-US" sz="1200" dirty="0"/>
              <a:t>will be automatically decrypted if you use aws kms client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/>
              <a:t>(Sample Node JS code)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18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41414"/>
                </a:solidFill>
              </a:rPr>
              <a:t>Mapping API </a:t>
            </a:r>
            <a:r>
              <a:rPr lang="en-US" dirty="0" smtClean="0">
                <a:solidFill>
                  <a:srgbClr val="141414"/>
                </a:solidFill>
              </a:rPr>
              <a:t>Gateway, S3 Bucket in Serverless YML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6976" y="2511389"/>
            <a:ext cx="4663966" cy="184665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provider: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name: aws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runtime: nodejs10.x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timeout: 30 # API transaction time out.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environment: ${file(./environment.yml):${opt:stage}}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 apiName: ${self:provider.environment.apiname}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stage: ${opt:stage, ‘DEV'}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stackName</a:t>
            </a:r>
            <a:r>
              <a:rPr lang="en-US" sz="1200" dirty="0">
                <a:solidFill>
                  <a:schemeClr val="bg1"/>
                </a:solidFill>
              </a:rPr>
              <a:t>: ${opt:stage}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smtClean="0">
                <a:solidFill>
                  <a:schemeClr val="bg1"/>
                </a:solidFill>
              </a:rPr>
              <a:t>region</a:t>
            </a:r>
            <a:r>
              <a:rPr lang="en-US" sz="1200" dirty="0">
                <a:solidFill>
                  <a:schemeClr val="bg1"/>
                </a:solidFill>
              </a:rPr>
              <a:t>: us-east-1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deploymentBucket: ${self:provider.environment.deploymentbucket}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6976" y="1015293"/>
            <a:ext cx="4663966" cy="954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DEV: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 stackcode: </a:t>
            </a:r>
            <a:r>
              <a:rPr lang="it-IT" sz="1400" dirty="0" smtClean="0">
                <a:solidFill>
                  <a:schemeClr val="bg1"/>
                </a:solidFill>
              </a:rPr>
              <a:t>DEV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 apiname: </a:t>
            </a:r>
            <a:r>
              <a:rPr lang="it-IT" sz="1400" dirty="0" smtClean="0">
                <a:solidFill>
                  <a:schemeClr val="bg1"/>
                </a:solidFill>
              </a:rPr>
              <a:t>app_name-dev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deploymentbucket</a:t>
            </a:r>
            <a:r>
              <a:rPr lang="en-US" sz="1400" dirty="0"/>
              <a:t>: </a:t>
            </a:r>
            <a:r>
              <a:rPr lang="en-US" sz="1400" dirty="0" smtClean="0"/>
              <a:t>app_name_in_S3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80999" y="3111057"/>
            <a:ext cx="1899535" cy="74014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erverless.yml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2585545" y="3352795"/>
            <a:ext cx="515007" cy="33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1299" y="1106887"/>
            <a:ext cx="1899535" cy="74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environment.yml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>
            <a:off x="2585545" y="1376859"/>
            <a:ext cx="515007" cy="3153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19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6122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2019 Cognizant</a:t>
            </a: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846787" y="274320"/>
            <a:ext cx="4922310" cy="415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lvl="0" algn="just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r>
              <a:rPr lang="en-US" sz="1600" b="1" dirty="0" smtClean="0">
                <a:solidFill>
                  <a:srgbClr val="141414"/>
                </a:solidFill>
              </a:rPr>
              <a:t>Planned topic</a:t>
            </a:r>
          </a:p>
          <a:p>
            <a:pPr marL="395268" lvl="0" indent="-395268" algn="just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600" b="1" dirty="0" smtClean="0">
                <a:solidFill>
                  <a:srgbClr val="141414"/>
                </a:solidFill>
              </a:rPr>
              <a:t>Business </a:t>
            </a:r>
            <a:r>
              <a:rPr lang="en-US" sz="1600" b="1" dirty="0">
                <a:solidFill>
                  <a:srgbClr val="141414"/>
                </a:solidFill>
              </a:rPr>
              <a:t>Overview, Tech Stack, Architecture</a:t>
            </a:r>
            <a:endParaRPr lang="en-US" sz="1600" b="1" dirty="0" smtClean="0">
              <a:solidFill>
                <a:srgbClr val="141414"/>
              </a:solidFill>
            </a:endParaRPr>
          </a:p>
          <a:p>
            <a:pPr marL="395268" indent="-395268" algn="just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600" b="1" dirty="0">
                <a:solidFill>
                  <a:srgbClr val="141414"/>
                </a:solidFill>
              </a:rPr>
              <a:t>User Login &amp; API Authentication strategy using Azure AD</a:t>
            </a:r>
          </a:p>
          <a:p>
            <a:pPr marL="395268" lvl="0" indent="-395268" algn="just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600" b="1" dirty="0" smtClean="0">
                <a:solidFill>
                  <a:srgbClr val="141414"/>
                </a:solidFill>
              </a:rPr>
              <a:t>Serverless Framework, Development </a:t>
            </a:r>
            <a:r>
              <a:rPr lang="en-US" sz="1600" b="1" dirty="0">
                <a:solidFill>
                  <a:srgbClr val="141414"/>
                </a:solidFill>
              </a:rPr>
              <a:t>&amp; Deployment </a:t>
            </a:r>
            <a:r>
              <a:rPr lang="en-US" sz="1600" b="1" dirty="0" smtClean="0">
                <a:solidFill>
                  <a:srgbClr val="141414"/>
                </a:solidFill>
              </a:rPr>
              <a:t>strategy</a:t>
            </a:r>
            <a:endParaRPr lang="en-US" sz="1600" b="1" dirty="0">
              <a:solidFill>
                <a:srgbClr val="141414"/>
              </a:solidFill>
            </a:endParaRPr>
          </a:p>
          <a:p>
            <a:pPr lvl="0" algn="just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 algn="just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Future Discussion Topics (may be planned in 2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Session)</a:t>
            </a:r>
          </a:p>
          <a:p>
            <a:pPr marL="395268" lvl="0" indent="-395268" algn="just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Kinesis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Streaming and processing</a:t>
            </a:r>
          </a:p>
          <a:p>
            <a:pPr marL="395268" lvl="0" indent="-395268" algn="just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UI Application deployment strategy in AWS landscape</a:t>
            </a:r>
          </a:p>
          <a:p>
            <a:pPr marL="395268" lvl="0" indent="-395268" algn="just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rPr>
              <a:t>Event based logging – the integration with Cloudwatch &amp; Kibana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  <p:sp>
        <p:nvSpPr>
          <p:cNvPr id="9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Lambda Definition &amp; Authorizer Settings in Serverless YML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6976" y="1821339"/>
            <a:ext cx="4663966" cy="276998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functions: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APP_AUTHORIZER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handler: service/authorizer.authorize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name: </a:t>
            </a:r>
            <a:r>
              <a:rPr lang="en-US" sz="1000" dirty="0" smtClean="0">
                <a:solidFill>
                  <a:schemeClr val="bg1"/>
                </a:solidFill>
              </a:rPr>
              <a:t>APP_${</a:t>
            </a:r>
            <a:r>
              <a:rPr lang="en-US" sz="1000" dirty="0">
                <a:solidFill>
                  <a:schemeClr val="bg1"/>
                </a:solidFill>
              </a:rPr>
              <a:t>self:provider.environment.stackcode}_AUTHORIZER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APP_FEATURE1_SAVE: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handler: </a:t>
            </a:r>
            <a:r>
              <a:rPr lang="en-US" sz="1000" dirty="0" smtClean="0">
                <a:solidFill>
                  <a:schemeClr val="bg1"/>
                </a:solidFill>
              </a:rPr>
              <a:t>controller/feature1Controller.save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name: </a:t>
            </a:r>
            <a:r>
              <a:rPr lang="en-US" sz="1000" dirty="0" smtClean="0">
                <a:solidFill>
                  <a:schemeClr val="bg1"/>
                </a:solidFill>
              </a:rPr>
              <a:t>APP_${</a:t>
            </a:r>
            <a:r>
              <a:rPr lang="en-US" sz="1000" dirty="0">
                <a:solidFill>
                  <a:schemeClr val="bg1"/>
                </a:solidFill>
              </a:rPr>
              <a:t>self:provider.environment.stackcode</a:t>
            </a:r>
            <a:r>
              <a:rPr lang="en-US" sz="1000" dirty="0" smtClean="0">
                <a:solidFill>
                  <a:schemeClr val="bg1"/>
                </a:solidFill>
              </a:rPr>
              <a:t>}_FEATURE1_SAVE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events: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- http: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path: </a:t>
            </a:r>
            <a:r>
              <a:rPr lang="en-US" sz="1000" dirty="0" smtClean="0">
                <a:solidFill>
                  <a:schemeClr val="bg1"/>
                </a:solidFill>
              </a:rPr>
              <a:t>feature1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      method: post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cors: </a:t>
            </a:r>
            <a:r>
              <a:rPr lang="en-US" sz="1000" dirty="0" smtClean="0">
                <a:solidFill>
                  <a:schemeClr val="bg1"/>
                </a:solidFill>
              </a:rPr>
              <a:t>true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  authorizer: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        </a:t>
            </a:r>
            <a:r>
              <a:rPr lang="en-US" sz="1000" dirty="0">
                <a:solidFill>
                  <a:schemeClr val="bg1"/>
                </a:solidFill>
              </a:rPr>
              <a:t>name: APP_AUTHORIZER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resultTtlInSeconds: 0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identitySource: method.request.header.Authorization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identityValidationExpression: Bearer (.*)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type: token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6976" y="678965"/>
            <a:ext cx="4663966" cy="954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DEV: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 stackcode: </a:t>
            </a:r>
            <a:r>
              <a:rPr lang="it-IT" sz="1400" dirty="0" smtClean="0">
                <a:solidFill>
                  <a:schemeClr val="bg1"/>
                </a:solidFill>
              </a:rPr>
              <a:t>DEV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 apiname: </a:t>
            </a:r>
            <a:r>
              <a:rPr lang="it-IT" sz="1400" dirty="0" smtClean="0">
                <a:solidFill>
                  <a:schemeClr val="bg1"/>
                </a:solidFill>
              </a:rPr>
              <a:t>app_name-dev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deploymentbucket</a:t>
            </a:r>
            <a:r>
              <a:rPr lang="en-US" sz="1400" dirty="0"/>
              <a:t>: </a:t>
            </a:r>
            <a:r>
              <a:rPr lang="en-US" sz="1400" dirty="0" smtClean="0"/>
              <a:t>app_name_in_S3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0999" y="2743191"/>
            <a:ext cx="1899535" cy="74014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erverless.yml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2585545" y="2984929"/>
            <a:ext cx="515007" cy="33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1299" y="770559"/>
            <a:ext cx="1899535" cy="74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environment.yml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2585545" y="1040531"/>
            <a:ext cx="515007" cy="3153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20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Using Execution Role in Serverless YML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6976" y="3731197"/>
            <a:ext cx="4663966" cy="86177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role</a:t>
            </a:r>
            <a:r>
              <a:rPr lang="en-US" sz="1400" dirty="0">
                <a:solidFill>
                  <a:schemeClr val="bg1"/>
                </a:solidFill>
              </a:rPr>
              <a:t>: ${self:provider.environment.role</a:t>
            </a:r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6976" y="2097859"/>
            <a:ext cx="4663966" cy="954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DEV: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 stackcode: </a:t>
            </a:r>
            <a:r>
              <a:rPr lang="it-IT" sz="1400" dirty="0" smtClean="0">
                <a:solidFill>
                  <a:schemeClr val="bg1"/>
                </a:solidFill>
              </a:rPr>
              <a:t>DEV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400" dirty="0"/>
              <a:t>role: arn:aws:iam</a:t>
            </a:r>
            <a:r>
              <a:rPr lang="en-US" sz="1400" dirty="0" smtClean="0"/>
              <a:t>::0102027234:role/DEVExecutionRole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0999" y="3752181"/>
            <a:ext cx="1899535" cy="74014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erverless.yml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2585545" y="3993919"/>
            <a:ext cx="515007" cy="33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1299" y="2189453"/>
            <a:ext cx="1899535" cy="74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environment.yml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2585545" y="2459425"/>
            <a:ext cx="515007" cy="3153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1299" y="878676"/>
            <a:ext cx="8153611" cy="9185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Why Role is important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We have to separate out the PROD Role from STAGE, TEST &amp; DEV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This security principle will help you to cleanly monitor PROD resources from others</a:t>
            </a:r>
            <a:endParaRPr lang="en-US" sz="1400" dirty="0"/>
          </a:p>
        </p:txBody>
      </p: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21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Using VPC, Security Group, subnet in Serverless YML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6976" y="2961719"/>
            <a:ext cx="4663966" cy="15081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vpc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securityGroupIds: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- ${self:provider.environment.securitygroup}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subnetIds: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- ${self:provider.environment.subnetid1</a:t>
            </a:r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6976" y="1162440"/>
            <a:ext cx="4663966" cy="11695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DEV: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 stackcode: </a:t>
            </a:r>
            <a:r>
              <a:rPr lang="it-IT" sz="1400" dirty="0" smtClean="0">
                <a:solidFill>
                  <a:schemeClr val="bg1"/>
                </a:solidFill>
              </a:rPr>
              <a:t>DEV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400" dirty="0" smtClean="0"/>
              <a:t>securitygroup</a:t>
            </a:r>
            <a:r>
              <a:rPr lang="en-US" sz="1400" dirty="0"/>
              <a:t>: </a:t>
            </a:r>
            <a:r>
              <a:rPr lang="en-US" sz="1400" dirty="0" smtClean="0"/>
              <a:t>“abc1234"</a:t>
            </a:r>
            <a:endParaRPr lang="en-US" sz="1400" dirty="0"/>
          </a:p>
          <a:p>
            <a:r>
              <a:rPr lang="en-US" sz="1400" dirty="0"/>
              <a:t>  subnetid1: "</a:t>
            </a:r>
            <a:r>
              <a:rPr lang="en-US" sz="1400" dirty="0" smtClean="0"/>
              <a:t>subnet-4fab2b3c3"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0999" y="3153092"/>
            <a:ext cx="1899535" cy="74014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erverless.yml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2585545" y="3394830"/>
            <a:ext cx="515007" cy="33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1299" y="1254034"/>
            <a:ext cx="1899535" cy="74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environment.yml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2585545" y="1524006"/>
            <a:ext cx="515007" cy="3153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22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TAGs in Serverless YML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6976" y="3384387"/>
            <a:ext cx="5297634" cy="129266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stackTags: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Group</a:t>
            </a:r>
            <a:r>
              <a:rPr lang="en-US" sz="1400" dirty="0">
                <a:solidFill>
                  <a:schemeClr val="bg1"/>
                </a:solidFill>
              </a:rPr>
              <a:t>: ${</a:t>
            </a:r>
            <a:r>
              <a:rPr lang="en-US" sz="1400" dirty="0" smtClean="0">
                <a:solidFill>
                  <a:schemeClr val="bg1"/>
                </a:solidFill>
              </a:rPr>
              <a:t>self:provider.environment.App</a:t>
            </a:r>
            <a:r>
              <a:rPr lang="en-US" sz="1400" dirty="0" smtClean="0"/>
              <a:t>Group</a:t>
            </a:r>
            <a:r>
              <a:rPr lang="en-US" sz="1400" dirty="0" smtClean="0">
                <a:solidFill>
                  <a:schemeClr val="bg1"/>
                </a:solidFill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en-US" sz="1400" dirty="0" smtClean="0"/>
              <a:t>BillingNo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${</a:t>
            </a:r>
            <a:r>
              <a:rPr lang="en-US" sz="1400" dirty="0" smtClean="0">
                <a:solidFill>
                  <a:schemeClr val="bg1"/>
                </a:solidFill>
              </a:rPr>
              <a:t>self:provider.environment.</a:t>
            </a:r>
            <a:r>
              <a:rPr lang="en-US" sz="1400" dirty="0" smtClean="0"/>
              <a:t>BillingNo</a:t>
            </a:r>
            <a:r>
              <a:rPr lang="en-US" sz="1400" dirty="0" smtClean="0">
                <a:solidFill>
                  <a:schemeClr val="bg1"/>
                </a:solidFill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dirty="0" smtClean="0"/>
              <a:t>TagEnv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${</a:t>
            </a:r>
            <a:r>
              <a:rPr lang="en-US" sz="1400" dirty="0" smtClean="0">
                <a:solidFill>
                  <a:schemeClr val="bg1"/>
                </a:solidFill>
              </a:rPr>
              <a:t>self:provider.environment.</a:t>
            </a:r>
            <a:r>
              <a:rPr lang="en-US" sz="1400" dirty="0" smtClean="0"/>
              <a:t>TagEnv</a:t>
            </a:r>
            <a:r>
              <a:rPr lang="en-US" sz="1400" dirty="0" smtClean="0">
                <a:solidFill>
                  <a:schemeClr val="bg1"/>
                </a:solidFill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dirty="0"/>
              <a:t>Resource</a:t>
            </a:r>
            <a:r>
              <a:rPr lang="en-US" sz="1400" dirty="0" smtClean="0"/>
              <a:t>No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${</a:t>
            </a:r>
            <a:r>
              <a:rPr lang="en-US" sz="1400" dirty="0" smtClean="0">
                <a:solidFill>
                  <a:schemeClr val="bg1"/>
                </a:solidFill>
              </a:rPr>
              <a:t>self:provider.environment.</a:t>
            </a:r>
            <a:r>
              <a:rPr lang="en-US" sz="1400" dirty="0" smtClean="0"/>
              <a:t>ResourceNo</a:t>
            </a:r>
            <a:r>
              <a:rPr lang="en-US" sz="1400" dirty="0" smtClean="0">
                <a:solidFill>
                  <a:schemeClr val="bg1"/>
                </a:solidFill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6976" y="1784923"/>
            <a:ext cx="5297634" cy="13849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</a:rPr>
              <a:t>DEV:</a:t>
            </a:r>
            <a:endParaRPr lang="it-IT" sz="1200" dirty="0">
              <a:solidFill>
                <a:schemeClr val="bg1"/>
              </a:solidFill>
            </a:endParaRPr>
          </a:p>
          <a:p>
            <a:r>
              <a:rPr lang="it-IT" sz="1200" dirty="0">
                <a:solidFill>
                  <a:schemeClr val="bg1"/>
                </a:solidFill>
              </a:rPr>
              <a:t>  stackcode: </a:t>
            </a:r>
            <a:r>
              <a:rPr lang="it-IT" sz="1200" dirty="0" smtClean="0">
                <a:solidFill>
                  <a:schemeClr val="bg1"/>
                </a:solidFill>
              </a:rPr>
              <a:t>DEV</a:t>
            </a:r>
            <a:endParaRPr lang="it-IT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 …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AppGroup: FUNCTION1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smtClean="0"/>
              <a:t>BillingNo: “1234"</a:t>
            </a:r>
            <a:endParaRPr lang="en-US" sz="1200" dirty="0"/>
          </a:p>
          <a:p>
            <a:r>
              <a:rPr lang="en-US" sz="1200" dirty="0" smtClean="0"/>
              <a:t>  TagEnv: </a:t>
            </a:r>
            <a:r>
              <a:rPr lang="en-US" sz="1200" dirty="0"/>
              <a:t>DEV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ResourceNo: LAMBDA.12345"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80999" y="3668093"/>
            <a:ext cx="1899535" cy="74014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erverless.yml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2585545" y="3909831"/>
            <a:ext cx="515007" cy="33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1299" y="2168425"/>
            <a:ext cx="1899535" cy="74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environment.yml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2585545" y="2438397"/>
            <a:ext cx="515007" cy="3153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0999" y="809297"/>
            <a:ext cx="8153611" cy="9133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Why TAGS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Large enterprise has to monitor the cloud resources in proper Groups or Portfolio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This is to accurately bill the project on the cost by Amazon / Cloud Resources</a:t>
            </a:r>
            <a:endParaRPr lang="en-US" sz="1400" dirty="0"/>
          </a:p>
        </p:txBody>
      </p: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23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Applying CORS Issue in Serverless YML file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517" y="882868"/>
            <a:ext cx="6461234" cy="3693319"/>
          </a:xfrm>
          <a:prstGeom prst="rect">
            <a:avLst/>
          </a:prstGeom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resources: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Resources: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GatewayResponseDefault4XX: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Type: 'AWS::ApiGateway::GatewayResponse'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Properties: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ResponseParameters: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gatewayresponse.header.Access-Control-Allow-Credentials: "'true'"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gatewayresponse.header.Access-Control-Allow-Origin: "'*'"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gatewayresponse.header.Access-Control-Allow-Headers: "'*'"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gatewayresponse.header.Access-Control-Allow-Methods: "'GET,POST'"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ResponseType: DEFAULT_4XX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RestApiId: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Ref: 'ApiGatewayRestApi'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GatewayResponseDEFAULT5XX: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Type: 'AWS::ApiGateway::GatewayResponse'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Properties: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ResponseParameters: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gatewayresponse.header.Access-Control-Allow-Credentials: "'true'"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gatewayresponse.header.Access-Control-Allow-Origin: "'*'"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gatewayresponse.header.Access-Control-Allow-Headers: "'*'"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gatewayresponse.header.Access-Control-Allow-Methods: "'GET,POST'"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ResponseType: DEFAULT_5XX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RestApiId: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Ref: 'ApiGatewayRestApi</a:t>
            </a:r>
            <a:r>
              <a:rPr lang="en-US" sz="1000" dirty="0" smtClean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24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Serverless deploy command – N number of opportunities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36975" y="1069848"/>
            <a:ext cx="553212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serverless offline start </a:t>
            </a:r>
            <a:r>
              <a:rPr lang="en-US" sz="1400" dirty="0" smtClean="0">
                <a:solidFill>
                  <a:schemeClr val="bg1"/>
                </a:solidFill>
              </a:rPr>
              <a:t>--</a:t>
            </a:r>
            <a:r>
              <a:rPr lang="en-US" sz="1400" dirty="0">
                <a:solidFill>
                  <a:schemeClr val="bg1"/>
                </a:solidFill>
              </a:rPr>
              <a:t>stage </a:t>
            </a:r>
            <a:r>
              <a:rPr lang="en-US" sz="1400" dirty="0" smtClean="0">
                <a:solidFill>
                  <a:schemeClr val="bg1"/>
                </a:solidFill>
              </a:rPr>
              <a:t>DEV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77949" y="1062967"/>
            <a:ext cx="1899535" cy="39088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Development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>
            <a:off x="2499726" y="1103866"/>
            <a:ext cx="515007" cy="315311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6975" y="2032584"/>
            <a:ext cx="5532121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serverless deploy --stage </a:t>
            </a:r>
            <a:r>
              <a:rPr lang="en-US" sz="1400" dirty="0" smtClean="0">
                <a:solidFill>
                  <a:schemeClr val="bg1"/>
                </a:solidFill>
              </a:rPr>
              <a:t>QA </a:t>
            </a:r>
            <a:r>
              <a:rPr lang="en-US" sz="1400" dirty="0">
                <a:solidFill>
                  <a:schemeClr val="bg1"/>
                </a:solidFill>
              </a:rPr>
              <a:t>--force --profile </a:t>
            </a:r>
            <a:r>
              <a:rPr lang="en-US" sz="1400" dirty="0" smtClean="0">
                <a:solidFill>
                  <a:schemeClr val="bg1"/>
                </a:solidFill>
              </a:rPr>
              <a:t>AWS-test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77949" y="2024161"/>
            <a:ext cx="1899535" cy="39088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QA Development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>
            <a:off x="2499726" y="2061946"/>
            <a:ext cx="515007" cy="31531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36975" y="2983140"/>
            <a:ext cx="5532121" cy="15696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serverless </a:t>
            </a:r>
            <a:r>
              <a:rPr lang="en-US" sz="1200" dirty="0">
                <a:solidFill>
                  <a:schemeClr val="bg1"/>
                </a:solidFill>
              </a:rPr>
              <a:t>deploy --stage </a:t>
            </a:r>
            <a:r>
              <a:rPr lang="en-US" sz="1200" dirty="0" smtClean="0">
                <a:solidFill>
                  <a:schemeClr val="bg1"/>
                </a:solidFill>
              </a:rPr>
              <a:t>QA </a:t>
            </a:r>
            <a:r>
              <a:rPr lang="en-US" sz="1200" dirty="0">
                <a:solidFill>
                  <a:schemeClr val="bg1"/>
                </a:solidFill>
              </a:rPr>
              <a:t>--force --profile AWS-test </a:t>
            </a:r>
            <a:r>
              <a:rPr lang="en-US" sz="1200" dirty="0" smtClean="0">
                <a:solidFill>
                  <a:schemeClr val="bg1"/>
                </a:solidFill>
              </a:rPr>
              <a:t>--</a:t>
            </a:r>
            <a:r>
              <a:rPr lang="en-US" sz="1200" dirty="0">
                <a:solidFill>
                  <a:schemeClr val="bg1"/>
                </a:solidFill>
              </a:rPr>
              <a:t>config serverless-1.yml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serverless deploy --stage QA --force --profile AWS-test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--config </a:t>
            </a:r>
            <a:r>
              <a:rPr lang="en-US" sz="1200" dirty="0" smtClean="0">
                <a:solidFill>
                  <a:schemeClr val="bg1"/>
                </a:solidFill>
              </a:rPr>
              <a:t>serverless-2.yml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77948" y="2983140"/>
            <a:ext cx="1899536" cy="126503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Multiple Gateway Deployments</a:t>
            </a:r>
            <a:endParaRPr lang="en-US" sz="1400" dirty="0"/>
          </a:p>
        </p:txBody>
      </p:sp>
      <p:sp>
        <p:nvSpPr>
          <p:cNvPr id="22" name="Right Arrow 21"/>
          <p:cNvSpPr/>
          <p:nvPr/>
        </p:nvSpPr>
        <p:spPr>
          <a:xfrm>
            <a:off x="2499725" y="3458003"/>
            <a:ext cx="515007" cy="315311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25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687"/>
            <a:ext cx="8385048" cy="7955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Serverless DEMO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822" y="1066414"/>
            <a:ext cx="7758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https://cognizantonline-my.sharepoint.com/:v:/</a:t>
            </a:r>
            <a:r>
              <a:rPr lang="en-US" dirty="0" smtClean="0">
                <a:hlinkClick r:id="rId2"/>
              </a:rPr>
              <a:t>r/personal/124604_cognizant_com/Documents/Documents/SLS_DEMO.mp4?csf=1&amp;e=YKGvfC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26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Serverless DEMO Scripts &amp; further reference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2759" y="1810854"/>
            <a:ext cx="2722179" cy="925488"/>
          </a:xfrm>
          <a:prstGeom prst="roundRect">
            <a:avLst>
              <a:gd name="adj" fmla="val 9356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</a:rPr>
              <a:t>Installation</a:t>
            </a:r>
          </a:p>
          <a:p>
            <a:pPr algn="ctr"/>
            <a:endParaRPr lang="en-US" sz="1200" dirty="0">
              <a:solidFill>
                <a:schemeClr val="lt1"/>
              </a:solidFill>
            </a:endParaRPr>
          </a:p>
          <a:p>
            <a:pPr algn="ctr"/>
            <a:r>
              <a:rPr lang="en-US" sz="1200" dirty="0">
                <a:solidFill>
                  <a:schemeClr val="lt1"/>
                </a:solidFill>
              </a:rPr>
              <a:t>-- 1. Install Serverless using NPM</a:t>
            </a:r>
          </a:p>
          <a:p>
            <a:pPr algn="ctr"/>
            <a:r>
              <a:rPr lang="en-US" sz="1200" dirty="0">
                <a:solidFill>
                  <a:schemeClr val="lt1"/>
                </a:solidFill>
              </a:rPr>
              <a:t>npm install -g serverless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83119" y="641130"/>
            <a:ext cx="4761185" cy="3993931"/>
          </a:xfrm>
          <a:prstGeom prst="roundRect">
            <a:avLst>
              <a:gd name="adj" fmla="val 92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Development</a:t>
            </a:r>
            <a:endParaRPr lang="en-US" sz="1600" b="1" dirty="0"/>
          </a:p>
          <a:p>
            <a:endParaRPr lang="en-US" sz="1000" dirty="0"/>
          </a:p>
          <a:p>
            <a:r>
              <a:rPr lang="en-US" sz="1000" dirty="0"/>
              <a:t>-- 2. Create a simple project using serverless.</a:t>
            </a:r>
          </a:p>
          <a:p>
            <a:endParaRPr lang="en-US" sz="1000" dirty="0"/>
          </a:p>
          <a:p>
            <a:r>
              <a:rPr lang="en-US" sz="1000" dirty="0"/>
              <a:t>To select your template, first select provider in https://serverless.com/framework/docs/providers/</a:t>
            </a:r>
          </a:p>
          <a:p>
            <a:r>
              <a:rPr lang="en-US" sz="1000" dirty="0"/>
              <a:t>For AWS, we have these many Templates to start - https://serverless.com/framework/docs/providers/aws/cli-reference/create/</a:t>
            </a:r>
          </a:p>
          <a:p>
            <a:endParaRPr lang="en-US" sz="1000" dirty="0"/>
          </a:p>
          <a:p>
            <a:r>
              <a:rPr lang="en-US" sz="1000" dirty="0"/>
              <a:t>serverless create --template aws-nodejs --name new-service</a:t>
            </a:r>
          </a:p>
          <a:p>
            <a:endParaRPr lang="en-US" sz="1000" dirty="0"/>
          </a:p>
          <a:p>
            <a:r>
              <a:rPr lang="en-US" sz="1000" dirty="0"/>
              <a:t>-- 3. Running serverless locally</a:t>
            </a:r>
          </a:p>
          <a:p>
            <a:r>
              <a:rPr lang="en-US" sz="1000" dirty="0"/>
              <a:t>-- 3.1. Install Plugin.</a:t>
            </a:r>
          </a:p>
          <a:p>
            <a:r>
              <a:rPr lang="en-US" sz="1000" dirty="0"/>
              <a:t>npm install serverless-offline --save-dev</a:t>
            </a:r>
          </a:p>
          <a:p>
            <a:endParaRPr lang="en-US" sz="1000" dirty="0"/>
          </a:p>
          <a:p>
            <a:r>
              <a:rPr lang="en-US" sz="1000" dirty="0"/>
              <a:t>-- 3.2. Hook plugin in serverless.yml</a:t>
            </a:r>
          </a:p>
          <a:p>
            <a:r>
              <a:rPr lang="en-US" sz="1000" dirty="0"/>
              <a:t>plugins:</a:t>
            </a:r>
          </a:p>
          <a:p>
            <a:r>
              <a:rPr lang="en-US" sz="1000" dirty="0"/>
              <a:t>  - serverless-offline</a:t>
            </a:r>
          </a:p>
          <a:p>
            <a:r>
              <a:rPr lang="en-US" sz="1000" dirty="0"/>
              <a:t>  </a:t>
            </a:r>
          </a:p>
          <a:p>
            <a:r>
              <a:rPr lang="en-US" sz="1000" dirty="0"/>
              <a:t>-- 3.3. Check if plugin is successfully deployed. </a:t>
            </a:r>
          </a:p>
          <a:p>
            <a:r>
              <a:rPr lang="en-US" sz="1000" dirty="0"/>
              <a:t>sls offline --help</a:t>
            </a:r>
          </a:p>
          <a:p>
            <a:endParaRPr lang="en-US" sz="1000" dirty="0"/>
          </a:p>
          <a:p>
            <a:r>
              <a:rPr lang="en-US" sz="1000" dirty="0"/>
              <a:t>-- 3.4. start serverless offline</a:t>
            </a:r>
          </a:p>
          <a:p>
            <a:r>
              <a:rPr lang="en-US" sz="1000" dirty="0"/>
              <a:t>serverless offline start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79531" y="2112579"/>
            <a:ext cx="987972" cy="39939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27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Serverless DEMO Scripts &amp; further reference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767255"/>
            <a:ext cx="8388096" cy="3857298"/>
          </a:xfrm>
          <a:prstGeom prst="roundRect">
            <a:avLst>
              <a:gd name="adj" fmla="val 93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lt1"/>
                </a:solidFill>
              </a:rPr>
              <a:t>Deployment</a:t>
            </a:r>
          </a:p>
          <a:p>
            <a:endParaRPr lang="en-US" sz="1000" dirty="0">
              <a:solidFill>
                <a:schemeClr val="lt1"/>
              </a:solidFill>
            </a:endParaRPr>
          </a:p>
          <a:p>
            <a:r>
              <a:rPr lang="en-US" sz="1050" dirty="0">
                <a:solidFill>
                  <a:schemeClr val="lt1"/>
                </a:solidFill>
              </a:rPr>
              <a:t>-- </a:t>
            </a:r>
            <a:r>
              <a:rPr lang="en-US" sz="1050" dirty="0" smtClean="0">
                <a:solidFill>
                  <a:schemeClr val="lt1"/>
                </a:solidFill>
              </a:rPr>
              <a:t>4.0 Set </a:t>
            </a:r>
            <a:r>
              <a:rPr lang="en-US" sz="1050" dirty="0">
                <a:solidFill>
                  <a:schemeClr val="lt1"/>
                </a:solidFill>
              </a:rPr>
              <a:t>AWS credentials </a:t>
            </a:r>
          </a:p>
          <a:p>
            <a:r>
              <a:rPr lang="en-US" sz="1050" dirty="0">
                <a:solidFill>
                  <a:schemeClr val="lt1"/>
                </a:solidFill>
              </a:rPr>
              <a:t>serverless config credentials --provider </a:t>
            </a:r>
            <a:r>
              <a:rPr lang="en-US" sz="1050" dirty="0" smtClean="0">
                <a:solidFill>
                  <a:schemeClr val="lt1"/>
                </a:solidFill>
              </a:rPr>
              <a:t>aws </a:t>
            </a:r>
            <a:r>
              <a:rPr lang="en-US" sz="1050" dirty="0">
                <a:solidFill>
                  <a:schemeClr val="lt1"/>
                </a:solidFill>
              </a:rPr>
              <a:t>--key AKIAIOSFODNN7EXAMPLE --secret wJalrXUtnFEMI/K7MDENG/bPxRfiCYEXAMPLEKEY</a:t>
            </a:r>
          </a:p>
          <a:p>
            <a:endParaRPr lang="en-US" sz="1050" dirty="0">
              <a:solidFill>
                <a:schemeClr val="lt1"/>
              </a:solidFill>
            </a:endParaRPr>
          </a:p>
          <a:p>
            <a:r>
              <a:rPr lang="en-US" sz="1050" dirty="0">
                <a:solidFill>
                  <a:schemeClr val="lt1"/>
                </a:solidFill>
              </a:rPr>
              <a:t>OR</a:t>
            </a:r>
          </a:p>
          <a:p>
            <a:endParaRPr lang="en-US" sz="1050" dirty="0">
              <a:solidFill>
                <a:schemeClr val="lt1"/>
              </a:solidFill>
            </a:endParaRPr>
          </a:p>
          <a:p>
            <a:r>
              <a:rPr lang="en-US" sz="1050" dirty="0">
                <a:solidFill>
                  <a:schemeClr val="lt1"/>
                </a:solidFill>
              </a:rPr>
              <a:t>$ aws configure</a:t>
            </a:r>
          </a:p>
          <a:p>
            <a:r>
              <a:rPr lang="en-US" sz="1050" dirty="0">
                <a:solidFill>
                  <a:schemeClr val="lt1"/>
                </a:solidFill>
              </a:rPr>
              <a:t>AWS Access Key ID [None]: AKIAIOSFODNN7EXAMPLE</a:t>
            </a:r>
          </a:p>
          <a:p>
            <a:r>
              <a:rPr lang="en-US" sz="1050" dirty="0">
                <a:solidFill>
                  <a:schemeClr val="lt1"/>
                </a:solidFill>
              </a:rPr>
              <a:t>AWS Secret Access Key [None]: wJalrXUtnFEMI/K7MDENG/bPxRfiCYEXAMPLEKEY</a:t>
            </a:r>
          </a:p>
          <a:p>
            <a:r>
              <a:rPr lang="en-US" sz="1050" dirty="0">
                <a:solidFill>
                  <a:schemeClr val="lt1"/>
                </a:solidFill>
              </a:rPr>
              <a:t>Default region name [None]: us-west-2</a:t>
            </a:r>
          </a:p>
          <a:p>
            <a:r>
              <a:rPr lang="en-US" sz="1050" dirty="0">
                <a:solidFill>
                  <a:schemeClr val="lt1"/>
                </a:solidFill>
              </a:rPr>
              <a:t>Default output format [None]: ENTER</a:t>
            </a:r>
          </a:p>
          <a:p>
            <a:endParaRPr lang="en-US" sz="1050" dirty="0">
              <a:solidFill>
                <a:schemeClr val="lt1"/>
              </a:solidFill>
            </a:endParaRPr>
          </a:p>
          <a:p>
            <a:endParaRPr lang="en-US" sz="1050" dirty="0">
              <a:solidFill>
                <a:schemeClr val="lt1"/>
              </a:solidFill>
            </a:endParaRPr>
          </a:p>
          <a:p>
            <a:r>
              <a:rPr lang="en-US" sz="1050" dirty="0">
                <a:solidFill>
                  <a:schemeClr val="lt1"/>
                </a:solidFill>
              </a:rPr>
              <a:t>-- </a:t>
            </a:r>
            <a:r>
              <a:rPr lang="en-US" sz="1050" dirty="0" smtClean="0">
                <a:solidFill>
                  <a:schemeClr val="lt1"/>
                </a:solidFill>
              </a:rPr>
              <a:t>4.1 Packaging </a:t>
            </a:r>
            <a:r>
              <a:rPr lang="en-US" sz="1050" dirty="0">
                <a:solidFill>
                  <a:schemeClr val="lt1"/>
                </a:solidFill>
              </a:rPr>
              <a:t>using serverless</a:t>
            </a:r>
          </a:p>
          <a:p>
            <a:r>
              <a:rPr lang="en-US" sz="1050" dirty="0">
                <a:solidFill>
                  <a:schemeClr val="lt1"/>
                </a:solidFill>
              </a:rPr>
              <a:t>serverless package</a:t>
            </a:r>
          </a:p>
          <a:p>
            <a:endParaRPr lang="en-US" sz="1050" dirty="0">
              <a:solidFill>
                <a:schemeClr val="lt1"/>
              </a:solidFill>
            </a:endParaRPr>
          </a:p>
          <a:p>
            <a:r>
              <a:rPr lang="en-US" sz="1050" dirty="0">
                <a:solidFill>
                  <a:schemeClr val="lt1"/>
                </a:solidFill>
              </a:rPr>
              <a:t>-- </a:t>
            </a:r>
            <a:r>
              <a:rPr lang="en-US" sz="1050" dirty="0" smtClean="0">
                <a:solidFill>
                  <a:schemeClr val="lt1"/>
                </a:solidFill>
              </a:rPr>
              <a:t>4.2 Serverless </a:t>
            </a:r>
            <a:r>
              <a:rPr lang="en-US" sz="1050" dirty="0">
                <a:solidFill>
                  <a:schemeClr val="lt1"/>
                </a:solidFill>
              </a:rPr>
              <a:t>deployment </a:t>
            </a:r>
          </a:p>
          <a:p>
            <a:r>
              <a:rPr lang="en-US" sz="1050" dirty="0">
                <a:solidFill>
                  <a:schemeClr val="lt1"/>
                </a:solidFill>
              </a:rPr>
              <a:t>serverless deploy</a:t>
            </a:r>
          </a:p>
          <a:p>
            <a:endParaRPr lang="en-US" sz="1050" dirty="0">
              <a:solidFill>
                <a:schemeClr val="lt1"/>
              </a:solidFill>
            </a:endParaRPr>
          </a:p>
          <a:p>
            <a:r>
              <a:rPr lang="en-US" sz="1050" dirty="0">
                <a:solidFill>
                  <a:schemeClr val="lt1"/>
                </a:solidFill>
              </a:rPr>
              <a:t>Further Reference - https://serverless.com/framework/docs/providers/aws/guide/deploying</a:t>
            </a:r>
            <a:r>
              <a:rPr lang="en-US" sz="1050" dirty="0" smtClean="0">
                <a:solidFill>
                  <a:schemeClr val="lt1"/>
                </a:solidFill>
              </a:rPr>
              <a:t>/</a:t>
            </a:r>
            <a:endParaRPr lang="en-US" sz="1050" dirty="0">
              <a:solidFill>
                <a:schemeClr val="lt1"/>
              </a:solidFill>
            </a:endParaRPr>
          </a:p>
        </p:txBody>
      </p:sp>
      <p:sp>
        <p:nvSpPr>
          <p:cNvPr id="7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28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Serverless further reference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777765"/>
            <a:ext cx="8388096" cy="3836275"/>
          </a:xfrm>
          <a:prstGeom prst="roundRect">
            <a:avLst>
              <a:gd name="adj" fmla="val 764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Difference between AWS SAM &amp; Serverless Framework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://sanderknape.com/2018/02/comparing-aws-sam-with-serverless-framework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https://serverless.com/learn/comparisons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Various Templates in AWS–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://serverless.com/framework/docs/providers/aws/cli-reference/create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Applying Environment variables, addressing various AWS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https://serverless.com/framework/docs/providers/aws/guide/variables/</a:t>
            </a:r>
            <a:endParaRPr lang="en-US" dirty="0"/>
          </a:p>
        </p:txBody>
      </p:sp>
      <p:sp>
        <p:nvSpPr>
          <p:cNvPr id="7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29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51" y="1556581"/>
            <a:ext cx="8385048" cy="1144577"/>
          </a:xfrm>
        </p:spPr>
        <p:txBody>
          <a:bodyPr>
            <a:noAutofit/>
          </a:bodyPr>
          <a:lstStyle/>
          <a:p>
            <a:pPr lvl="0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r>
              <a:rPr lang="en-US" sz="3600" dirty="0">
                <a:solidFill>
                  <a:srgbClr val="141414"/>
                </a:solidFill>
              </a:rPr>
              <a:t>Business Overview &amp; Technical Stack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3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ite_Graphic_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9" y="1828800"/>
            <a:ext cx="2256676" cy="329184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2952" y="3450440"/>
            <a:ext cx="7772400" cy="1111049"/>
          </a:xfrm>
        </p:spPr>
        <p:txBody>
          <a:bodyPr>
            <a:normAutofit/>
          </a:bodyPr>
          <a:lstStyle/>
          <a:p>
            <a:r>
              <a:rPr lang="en-US" dirty="0" smtClean="0"/>
              <a:t>Riddhi Sanyal</a:t>
            </a:r>
          </a:p>
          <a:p>
            <a:r>
              <a:rPr lang="en-US" dirty="0" smtClean="0"/>
              <a:t>Asiyath Rajila</a:t>
            </a:r>
          </a:p>
          <a:p>
            <a:r>
              <a:rPr lang="en-US" dirty="0" smtClean="0"/>
              <a:t>Shailesh Kumar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3973" y="1059506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Future Discussion Topics (may be planned in 2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Session)</a:t>
            </a:r>
          </a:p>
          <a:p>
            <a:pPr marL="395268" lvl="0" indent="-395268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Kinesis Streaming and processing</a:t>
            </a:r>
          </a:p>
          <a:p>
            <a:pPr marL="395268" lvl="0" indent="-395268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UI Application deployment strategy in AWS landscape</a:t>
            </a:r>
          </a:p>
          <a:p>
            <a:pPr marL="395268" lvl="0" indent="-395268" defTabSz="685783" eaLnBrk="0" hangingPunct="0">
              <a:spcAft>
                <a:spcPts val="1200"/>
              </a:spcAft>
              <a:buClr>
                <a:srgbClr val="0033A0"/>
              </a:buClr>
              <a:buFont typeface="Wingdings 2" panose="05020102010507070707" pitchFamily="18" charset="2"/>
              <a:buChar char="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Event based logging – the integration with Cloudwatch &amp; Kibana</a:t>
            </a:r>
          </a:p>
        </p:txBody>
      </p:sp>
    </p:spTree>
    <p:extLst>
      <p:ext uri="{BB962C8B-B14F-4D97-AF65-F5344CB8AC3E}">
        <p14:creationId xmlns:p14="http://schemas.microsoft.com/office/powerpoint/2010/main" val="32089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41414"/>
                </a:solidFill>
              </a:rPr>
              <a:t>Business Need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693684"/>
            <a:ext cx="8388096" cy="3951888"/>
          </a:xfrm>
          <a:prstGeom prst="roundRect">
            <a:avLst>
              <a:gd name="adj" fmla="val 3860"/>
            </a:avLst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</a:t>
            </a:r>
            <a:r>
              <a:rPr lang="en-US" b="1" dirty="0" smtClean="0"/>
              <a:t>pplication is for Business &amp; various OPS teams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Cancel a Train fully – Origin to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Cancel a Train </a:t>
            </a:r>
            <a:r>
              <a:rPr lang="en-US" sz="1600" b="1" dirty="0" smtClean="0"/>
              <a:t>partially </a:t>
            </a:r>
            <a:r>
              <a:rPr lang="en-US" sz="1600" b="1" dirty="0"/>
              <a:t>– Origin to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Cancel a currently running train (partial)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Planned &amp; unplanned 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Reschedule a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Re-accommodate passengers into another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Inform Business users on all related connection trains to take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Notify the business users to alert end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Manage </a:t>
            </a:r>
            <a:r>
              <a:rPr lang="en-US" sz="1600" b="1" dirty="0"/>
              <a:t>the workflow </a:t>
            </a:r>
            <a:r>
              <a:rPr lang="en-US" sz="1600" b="1" dirty="0" smtClean="0"/>
              <a:t>&amp; Assign / Reassign a cancellation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Role based access for 6 operational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Handle Train Types and apply cancellation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UX should be supporting Desktop, Mobile &amp; Tablet layout</a:t>
            </a:r>
            <a:endParaRPr lang="en-US" sz="1600" b="1" dirty="0"/>
          </a:p>
        </p:txBody>
      </p: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4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18" y="85013"/>
            <a:ext cx="8385048" cy="3276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41414"/>
                </a:solidFill>
              </a:rPr>
              <a:t>System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7710" y="1512329"/>
            <a:ext cx="1329908" cy="735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20137" y="685373"/>
            <a:ext cx="551049" cy="660025"/>
            <a:chOff x="3840473" y="1598443"/>
            <a:chExt cx="569972" cy="6600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3840473" y="1598443"/>
              <a:ext cx="502321" cy="56353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86263" y="2150746"/>
              <a:ext cx="524182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API Gateway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49754" y="662762"/>
            <a:ext cx="587238" cy="675734"/>
            <a:chOff x="3956084" y="479394"/>
            <a:chExt cx="607403" cy="6757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084" y="479394"/>
              <a:ext cx="607403" cy="60740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055402" y="1047406"/>
              <a:ext cx="408766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Authorizer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13" y="1628875"/>
            <a:ext cx="452591" cy="468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12" y="1628875"/>
            <a:ext cx="452591" cy="4681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0" y="1622175"/>
            <a:ext cx="452591" cy="4681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19902" y="2085781"/>
            <a:ext cx="688104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tx2"/>
                </a:solidFill>
              </a:rPr>
              <a:t>Business Lambda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88156" y="583993"/>
            <a:ext cx="598979" cy="628969"/>
            <a:chOff x="5316747" y="564915"/>
            <a:chExt cx="619547" cy="62896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708"/>
            <a:stretch/>
          </p:blipFill>
          <p:spPr>
            <a:xfrm>
              <a:off x="5316747" y="692116"/>
              <a:ext cx="448038" cy="50176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333565" y="564915"/>
              <a:ext cx="602729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App Aurora DB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80441" y="3486713"/>
            <a:ext cx="967878" cy="3419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Mainframe Access API</a:t>
            </a:r>
            <a:endParaRPr lang="en-US" sz="7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103" y="4059741"/>
            <a:ext cx="475987" cy="631514"/>
            <a:chOff x="5036813" y="3749295"/>
            <a:chExt cx="492332" cy="631514"/>
          </a:xfrm>
        </p:grpSpPr>
        <p:pic>
          <p:nvPicPr>
            <p:cNvPr id="23" name="Picture 22" descr="Computer Mainframe Server · Free vector graphic on Pixabay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813" y="3749295"/>
              <a:ext cx="450952" cy="52379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104349" y="4273087"/>
              <a:ext cx="424796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Mainframe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92373" y="4124845"/>
            <a:ext cx="382509" cy="521679"/>
            <a:chOff x="7460246" y="2819094"/>
            <a:chExt cx="395644" cy="52167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46" y="2819094"/>
              <a:ext cx="395644" cy="39564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488149" y="3233051"/>
              <a:ext cx="339837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Mulesoft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32979" y="1504487"/>
            <a:ext cx="587238" cy="675734"/>
            <a:chOff x="3956084" y="479394"/>
            <a:chExt cx="607403" cy="6757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084" y="479394"/>
              <a:ext cx="607403" cy="60740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055402" y="1047406"/>
              <a:ext cx="490519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Cancellation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12609" y="1668535"/>
            <a:ext cx="452537" cy="522490"/>
            <a:chOff x="8471209" y="4091202"/>
            <a:chExt cx="468077" cy="52249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33" y="4091202"/>
              <a:ext cx="430535" cy="43311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8471209" y="4505970"/>
              <a:ext cx="468077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Data Power</a:t>
              </a:r>
            </a:p>
          </p:txBody>
        </p:sp>
      </p:grpSp>
      <p:cxnSp>
        <p:nvCxnSpPr>
          <p:cNvPr id="34" name="Elbow Connector 33"/>
          <p:cNvCxnSpPr>
            <a:stCxn id="21" idx="2"/>
            <a:endCxn id="26" idx="1"/>
          </p:cNvCxnSpPr>
          <p:nvPr/>
        </p:nvCxnSpPr>
        <p:spPr>
          <a:xfrm rot="16200000" flipH="1">
            <a:off x="5831354" y="3261647"/>
            <a:ext cx="494047" cy="1627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9" idx="1"/>
          </p:cNvCxnSpPr>
          <p:nvPr/>
        </p:nvCxnSpPr>
        <p:spPr>
          <a:xfrm flipV="1">
            <a:off x="6134388" y="962078"/>
            <a:ext cx="1053768" cy="5382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0"/>
            <a:endCxn id="19" idx="3"/>
          </p:cNvCxnSpPr>
          <p:nvPr/>
        </p:nvCxnSpPr>
        <p:spPr>
          <a:xfrm rot="16200000" flipV="1">
            <a:off x="7802755" y="780643"/>
            <a:ext cx="542409" cy="9052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732323" y="2842545"/>
            <a:ext cx="382509" cy="521679"/>
            <a:chOff x="7460246" y="2819094"/>
            <a:chExt cx="395644" cy="52167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46" y="2819094"/>
              <a:ext cx="395644" cy="395644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488149" y="3233051"/>
              <a:ext cx="339837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Mulesoft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34221" y="2757573"/>
            <a:ext cx="551049" cy="660025"/>
            <a:chOff x="3840473" y="1598443"/>
            <a:chExt cx="569972" cy="660025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62"/>
            <a:stretch/>
          </p:blipFill>
          <p:spPr>
            <a:xfrm>
              <a:off x="3840473" y="1598443"/>
              <a:ext cx="488795" cy="56353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86263" y="2150746"/>
              <a:ext cx="524182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API Gateway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68533" y="2762906"/>
            <a:ext cx="453125" cy="656424"/>
            <a:chOff x="2502516" y="2720993"/>
            <a:chExt cx="468685" cy="65642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889"/>
            <a:stretch/>
          </p:blipFill>
          <p:spPr>
            <a:xfrm>
              <a:off x="2502516" y="2720993"/>
              <a:ext cx="468685" cy="544281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04721" y="3269695"/>
              <a:ext cx="286938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Kinesis</a:t>
              </a:r>
            </a:p>
          </p:txBody>
        </p:sp>
      </p:grpSp>
      <p:cxnSp>
        <p:nvCxnSpPr>
          <p:cNvPr id="46" name="Elbow Connector 45"/>
          <p:cNvCxnSpPr>
            <a:stCxn id="21" idx="1"/>
            <a:endCxn id="38" idx="1"/>
          </p:cNvCxnSpPr>
          <p:nvPr/>
        </p:nvCxnSpPr>
        <p:spPr>
          <a:xfrm rot="10800000">
            <a:off x="2732324" y="3040367"/>
            <a:ext cx="2048119" cy="617300"/>
          </a:xfrm>
          <a:prstGeom prst="bentConnector3">
            <a:avLst>
              <a:gd name="adj1" fmla="val 11079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3"/>
            <a:endCxn id="41" idx="1"/>
          </p:cNvCxnSpPr>
          <p:nvPr/>
        </p:nvCxnSpPr>
        <p:spPr>
          <a:xfrm flipV="1">
            <a:off x="3114832" y="3039338"/>
            <a:ext cx="319389" cy="1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  <a:endCxn id="44" idx="1"/>
          </p:cNvCxnSpPr>
          <p:nvPr/>
        </p:nvCxnSpPr>
        <p:spPr>
          <a:xfrm flipV="1">
            <a:off x="3906789" y="3035047"/>
            <a:ext cx="361744" cy="4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5"/>
          <a:stretch/>
        </p:blipFill>
        <p:spPr>
          <a:xfrm>
            <a:off x="5753960" y="2772309"/>
            <a:ext cx="443658" cy="50176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732370" y="3291285"/>
            <a:ext cx="53932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tx2"/>
                </a:solidFill>
              </a:rPr>
              <a:t>Enterprise DB</a:t>
            </a:r>
          </a:p>
        </p:txBody>
      </p:sp>
      <p:cxnSp>
        <p:nvCxnSpPr>
          <p:cNvPr id="52" name="Straight Arrow Connector 51"/>
          <p:cNvCxnSpPr>
            <a:stCxn id="6" idx="3"/>
            <a:endCxn id="32" idx="1"/>
          </p:cNvCxnSpPr>
          <p:nvPr/>
        </p:nvCxnSpPr>
        <p:spPr>
          <a:xfrm>
            <a:off x="6197618" y="1879847"/>
            <a:ext cx="541988" cy="5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2"/>
            <a:endCxn id="21" idx="3"/>
          </p:cNvCxnSpPr>
          <p:nvPr/>
        </p:nvCxnSpPr>
        <p:spPr>
          <a:xfrm rot="5400000">
            <a:off x="5610278" y="2329067"/>
            <a:ext cx="1466642" cy="11905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068984" y="2823467"/>
            <a:ext cx="382509" cy="521679"/>
            <a:chOff x="7460246" y="2819094"/>
            <a:chExt cx="395644" cy="52167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46" y="2819094"/>
              <a:ext cx="395644" cy="395644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488149" y="3233051"/>
              <a:ext cx="339837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Mulesoft</a:t>
              </a:r>
            </a:p>
          </p:txBody>
        </p:sp>
      </p:grpSp>
      <p:cxnSp>
        <p:nvCxnSpPr>
          <p:cNvPr id="57" name="Elbow Connector 56"/>
          <p:cNvCxnSpPr>
            <a:stCxn id="6" idx="2"/>
            <a:endCxn id="55" idx="0"/>
          </p:cNvCxnSpPr>
          <p:nvPr/>
        </p:nvCxnSpPr>
        <p:spPr>
          <a:xfrm rot="16200000" flipH="1">
            <a:off x="6108400" y="1671628"/>
            <a:ext cx="576103" cy="17275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2"/>
            <a:endCxn id="21" idx="3"/>
          </p:cNvCxnSpPr>
          <p:nvPr/>
        </p:nvCxnSpPr>
        <p:spPr>
          <a:xfrm rot="5400000">
            <a:off x="6348020" y="2745447"/>
            <a:ext cx="312521" cy="151191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55" idx="1"/>
          </p:cNvCxnSpPr>
          <p:nvPr/>
        </p:nvCxnSpPr>
        <p:spPr>
          <a:xfrm flipV="1">
            <a:off x="6197618" y="3021289"/>
            <a:ext cx="871366" cy="1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24516" y="3486712"/>
            <a:ext cx="967878" cy="3419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Third Party API</a:t>
            </a:r>
            <a:endParaRPr lang="en-US" sz="700" dirty="0"/>
          </a:p>
        </p:txBody>
      </p:sp>
      <p:cxnSp>
        <p:nvCxnSpPr>
          <p:cNvPr id="61" name="Elbow Connector 60"/>
          <p:cNvCxnSpPr>
            <a:stCxn id="55" idx="3"/>
            <a:endCxn id="60" idx="0"/>
          </p:cNvCxnSpPr>
          <p:nvPr/>
        </p:nvCxnSpPr>
        <p:spPr>
          <a:xfrm>
            <a:off x="7451493" y="3021289"/>
            <a:ext cx="456961" cy="4654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1" idx="2"/>
            <a:endCxn id="23" idx="3"/>
          </p:cNvCxnSpPr>
          <p:nvPr/>
        </p:nvCxnSpPr>
        <p:spPr>
          <a:xfrm rot="5400000">
            <a:off x="4453725" y="3510980"/>
            <a:ext cx="493017" cy="11282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86116" y="532456"/>
            <a:ext cx="967878" cy="2469876"/>
            <a:chOff x="1402150" y="1415239"/>
            <a:chExt cx="1001114" cy="2469876"/>
          </a:xfrm>
        </p:grpSpPr>
        <p:grpSp>
          <p:nvGrpSpPr>
            <p:cNvPr id="64" name="Group 63"/>
            <p:cNvGrpSpPr/>
            <p:nvPr/>
          </p:nvGrpSpPr>
          <p:grpSpPr>
            <a:xfrm>
              <a:off x="1402150" y="1415239"/>
              <a:ext cx="1001113" cy="871372"/>
              <a:chOff x="2499747" y="1430488"/>
              <a:chExt cx="1001113" cy="87137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8179A6F-EC84-4930-8425-CFB1EE0E426A}"/>
                  </a:ext>
                </a:extLst>
              </p:cNvPr>
              <p:cNvSpPr/>
              <p:nvPr/>
            </p:nvSpPr>
            <p:spPr>
              <a:xfrm>
                <a:off x="2606258" y="1446982"/>
                <a:ext cx="86221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cs typeface="Lucida Console"/>
                  </a:rPr>
                  <a:t>Elastic Beanstalk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1A4304B-5B26-4C78-A542-651339E480C1}"/>
                  </a:ext>
                </a:extLst>
              </p:cNvPr>
              <p:cNvSpPr/>
              <p:nvPr/>
            </p:nvSpPr>
            <p:spPr>
              <a:xfrm>
                <a:off x="2499747" y="1430488"/>
                <a:ext cx="1001113" cy="871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sz="1636" dirty="0">
                  <a:solidFill>
                    <a:srgbClr val="00B050"/>
                  </a:solidFill>
                  <a:latin typeface="Lucida Console"/>
                </a:endParaRPr>
              </a:p>
            </p:txBody>
          </p:sp>
          <p:pic>
            <p:nvPicPr>
              <p:cNvPr id="73" name="Picture 12" descr="Image result for elastic beanstalk icon">
                <a:extLst>
                  <a:ext uri="{FF2B5EF4-FFF2-40B4-BE49-F238E27FC236}">
                    <a16:creationId xmlns:a16="http://schemas.microsoft.com/office/drawing/2014/main" id="{F4068E32-4826-45E2-AFAC-4599158513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9747" y="1479147"/>
                <a:ext cx="252896" cy="207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3775" y="1579174"/>
                <a:ext cx="653055" cy="679294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2846413" y="2161973"/>
                <a:ext cx="307777" cy="10772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700" dirty="0" smtClean="0">
                    <a:solidFill>
                      <a:schemeClr val="tx2"/>
                    </a:solidFill>
                  </a:rPr>
                  <a:t>Angular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675961" y="3305849"/>
              <a:ext cx="453486" cy="579266"/>
              <a:chOff x="3143251" y="3170029"/>
              <a:chExt cx="453486" cy="579266"/>
            </a:xfrm>
          </p:grpSpPr>
          <p:pic>
            <p:nvPicPr>
              <p:cNvPr id="69" name="Picture 68" descr="Forms-based ADFS 3.0 Endpoints Inexplicably Showing HTTP 503 « Blog ...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1" y="3170029"/>
                <a:ext cx="453486" cy="453486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178435" y="3641573"/>
                <a:ext cx="383118" cy="10772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700" dirty="0" smtClean="0">
                    <a:solidFill>
                      <a:schemeClr val="tx2"/>
                    </a:solidFill>
                  </a:rPr>
                  <a:t>Azure AD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402150" y="2632891"/>
              <a:ext cx="1001114" cy="34190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MS Federation</a:t>
              </a:r>
              <a:endParaRPr lang="en-US" sz="700" dirty="0"/>
            </a:p>
          </p:txBody>
        </p:sp>
        <p:cxnSp>
          <p:nvCxnSpPr>
            <p:cNvPr id="67" name="Straight Arrow Connector 66"/>
            <p:cNvCxnSpPr>
              <a:stCxn id="72" idx="2"/>
              <a:endCxn id="66" idx="0"/>
            </p:cNvCxnSpPr>
            <p:nvPr/>
          </p:nvCxnSpPr>
          <p:spPr>
            <a:xfrm>
              <a:off x="1902707" y="2286611"/>
              <a:ext cx="0" cy="3462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  <a:endCxn id="69" idx="0"/>
            </p:cNvCxnSpPr>
            <p:nvPr/>
          </p:nvCxnSpPr>
          <p:spPr>
            <a:xfrm flipH="1">
              <a:off x="1902704" y="2974798"/>
              <a:ext cx="3" cy="3310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>
            <a:stCxn id="72" idx="3"/>
            <a:endCxn id="9" idx="1"/>
          </p:cNvCxnSpPr>
          <p:nvPr/>
        </p:nvCxnSpPr>
        <p:spPr>
          <a:xfrm flipV="1">
            <a:off x="2353993" y="967138"/>
            <a:ext cx="566144" cy="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1"/>
            <a:endCxn id="9" idx="3"/>
          </p:cNvCxnSpPr>
          <p:nvPr/>
        </p:nvCxnSpPr>
        <p:spPr>
          <a:xfrm flipH="1">
            <a:off x="3405782" y="966464"/>
            <a:ext cx="543973" cy="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0" idx="2"/>
            <a:endCxn id="6" idx="1"/>
          </p:cNvCxnSpPr>
          <p:nvPr/>
        </p:nvCxnSpPr>
        <p:spPr>
          <a:xfrm rot="16200000" flipH="1">
            <a:off x="3775529" y="787665"/>
            <a:ext cx="534449" cy="16499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53074" y="1006591"/>
            <a:ext cx="523827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tx2"/>
                </a:solidFill>
              </a:rPr>
              <a:t>Allow / Reject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12188" y="3486714"/>
            <a:ext cx="665247" cy="996473"/>
            <a:chOff x="414166" y="3191895"/>
            <a:chExt cx="1006857" cy="1533393"/>
          </a:xfrm>
        </p:grpSpPr>
        <p:pic>
          <p:nvPicPr>
            <p:cNvPr id="81" name="Picture 80" descr="File:System-users-3.svg - Wikimedia Commons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31" y="3191895"/>
              <a:ext cx="754602" cy="75460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414166" y="3979348"/>
              <a:ext cx="1006857" cy="74594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 User </a:t>
              </a:r>
              <a:r>
                <a:rPr lang="en-US" sz="1050" dirty="0" smtClean="0">
                  <a:solidFill>
                    <a:schemeClr val="tx2"/>
                  </a:solidFill>
                </a:rPr>
                <a:t>from </a:t>
              </a:r>
              <a:endParaRPr lang="en-US" sz="105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various </a:t>
              </a:r>
              <a:endParaRPr lang="en-US" sz="105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Devices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7496" y="569354"/>
            <a:ext cx="530426" cy="815865"/>
            <a:chOff x="318052" y="521922"/>
            <a:chExt cx="548640" cy="815865"/>
          </a:xfrm>
        </p:grpSpPr>
        <p:pic>
          <p:nvPicPr>
            <p:cNvPr id="84" name="Picture 83" descr="Original file ‎ (SVG file, nominally 160 × 160 pixels ...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4" r="19119"/>
            <a:stretch/>
          </p:blipFill>
          <p:spPr>
            <a:xfrm>
              <a:off x="318052" y="521922"/>
              <a:ext cx="548640" cy="815865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445034" y="1165530"/>
              <a:ext cx="328616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Browser</a:t>
              </a:r>
            </a:p>
          </p:txBody>
        </p:sp>
      </p:grpSp>
      <p:cxnSp>
        <p:nvCxnSpPr>
          <p:cNvPr id="86" name="Straight Arrow Connector 85"/>
          <p:cNvCxnSpPr>
            <a:stCxn id="81" idx="0"/>
            <a:endCxn id="84" idx="2"/>
          </p:cNvCxnSpPr>
          <p:nvPr/>
        </p:nvCxnSpPr>
        <p:spPr>
          <a:xfrm flipH="1" flipV="1">
            <a:off x="712708" y="1385219"/>
            <a:ext cx="28495" cy="2101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4" idx="3"/>
            <a:endCxn id="72" idx="1"/>
          </p:cNvCxnSpPr>
          <p:nvPr/>
        </p:nvCxnSpPr>
        <p:spPr>
          <a:xfrm flipV="1">
            <a:off x="977921" y="968142"/>
            <a:ext cx="408195" cy="9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8330195" y="2589476"/>
            <a:ext cx="485641" cy="766083"/>
            <a:chOff x="3840473" y="1598443"/>
            <a:chExt cx="502321" cy="766083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3840473" y="1598443"/>
              <a:ext cx="502321" cy="563530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3901282" y="2149082"/>
              <a:ext cx="366432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   API </a:t>
              </a:r>
            </a:p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Gateway</a:t>
              </a:r>
              <a:endParaRPr lang="en-US" sz="700" dirty="0" smtClean="0">
                <a:solidFill>
                  <a:schemeClr val="tx2"/>
                </a:solidFill>
              </a:endParaRPr>
            </a:p>
          </p:txBody>
        </p:sp>
      </p:grpSp>
      <p:cxnSp>
        <p:nvCxnSpPr>
          <p:cNvPr id="91" name="Straight Arrow Connector 90"/>
          <p:cNvCxnSpPr>
            <a:stCxn id="30" idx="2"/>
            <a:endCxn id="89" idx="0"/>
          </p:cNvCxnSpPr>
          <p:nvPr/>
        </p:nvCxnSpPr>
        <p:spPr>
          <a:xfrm>
            <a:off x="8566117" y="2180221"/>
            <a:ext cx="6897" cy="409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6" idx="3"/>
            <a:endCxn id="90" idx="2"/>
          </p:cNvCxnSpPr>
          <p:nvPr/>
        </p:nvCxnSpPr>
        <p:spPr>
          <a:xfrm flipV="1">
            <a:off x="7274882" y="3355559"/>
            <a:ext cx="1291235" cy="9671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29B3DB3C-9909-4D85-8DC5-AC3291DC51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7714" y="826632"/>
            <a:ext cx="728887" cy="289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94" name="Group 93"/>
          <p:cNvGrpSpPr/>
          <p:nvPr/>
        </p:nvGrpSpPr>
        <p:grpSpPr>
          <a:xfrm>
            <a:off x="5021456" y="2725008"/>
            <a:ext cx="438178" cy="683597"/>
            <a:chOff x="4041617" y="479394"/>
            <a:chExt cx="453225" cy="683597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2" r="11301"/>
            <a:stretch/>
          </p:blipFill>
          <p:spPr>
            <a:xfrm>
              <a:off x="4041617" y="479394"/>
              <a:ext cx="453225" cy="60740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113205" y="1055269"/>
              <a:ext cx="323807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Lambda</a:t>
              </a:r>
            </a:p>
          </p:txBody>
        </p:sp>
      </p:grpSp>
      <p:cxnSp>
        <p:nvCxnSpPr>
          <p:cNvPr id="97" name="Straight Arrow Connector 96"/>
          <p:cNvCxnSpPr>
            <a:stCxn id="44" idx="3"/>
            <a:endCxn id="95" idx="1"/>
          </p:cNvCxnSpPr>
          <p:nvPr/>
        </p:nvCxnSpPr>
        <p:spPr>
          <a:xfrm flipV="1">
            <a:off x="4721658" y="3028710"/>
            <a:ext cx="299798" cy="6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3"/>
            <a:endCxn id="50" idx="1"/>
          </p:cNvCxnSpPr>
          <p:nvPr/>
        </p:nvCxnSpPr>
        <p:spPr>
          <a:xfrm flipV="1">
            <a:off x="5459635" y="3023193"/>
            <a:ext cx="294325" cy="5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4997341" y="715006"/>
            <a:ext cx="460621" cy="569629"/>
            <a:chOff x="4865942" y="706464"/>
            <a:chExt cx="476438" cy="569629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5942" y="706464"/>
              <a:ext cx="476438" cy="47643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4865942" y="1168371"/>
              <a:ext cx="466474" cy="10772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tx2"/>
                  </a:solidFill>
                </a:rPr>
                <a:t>Cloudwatch</a:t>
              </a:r>
            </a:p>
          </p:txBody>
        </p:sp>
      </p:grpSp>
      <p:cxnSp>
        <p:nvCxnSpPr>
          <p:cNvPr id="119" name="Elbow Connector 118"/>
          <p:cNvCxnSpPr>
            <a:stCxn id="6" idx="0"/>
            <a:endCxn id="93" idx="2"/>
          </p:cNvCxnSpPr>
          <p:nvPr/>
        </p:nvCxnSpPr>
        <p:spPr>
          <a:xfrm rot="5400000" flipH="1" flipV="1">
            <a:off x="5449306" y="1199477"/>
            <a:ext cx="396210" cy="229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6" idx="0"/>
            <a:endCxn id="104" idx="2"/>
          </p:cNvCxnSpPr>
          <p:nvPr/>
        </p:nvCxnSpPr>
        <p:spPr>
          <a:xfrm rot="16200000" flipV="1">
            <a:off x="5263902" y="1243568"/>
            <a:ext cx="227694" cy="309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5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1768"/>
            <a:ext cx="8385048" cy="795528"/>
          </a:xfrm>
        </p:spPr>
        <p:txBody>
          <a:bodyPr/>
          <a:lstStyle/>
          <a:p>
            <a:r>
              <a:rPr lang="en-US" dirty="0" smtClean="0">
                <a:solidFill>
                  <a:srgbClr val="141414"/>
                </a:solidFill>
              </a:rPr>
              <a:t>Technical Stack at a Glance</a:t>
            </a:r>
            <a:r>
              <a:rPr lang="en-US" dirty="0">
                <a:solidFill>
                  <a:srgbClr val="141414"/>
                </a:solidFill>
              </a:rPr>
              <a:t/>
            </a:r>
            <a:br>
              <a:rPr lang="en-US" dirty="0">
                <a:solidFill>
                  <a:srgbClr val="141414"/>
                </a:solidFill>
              </a:rPr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33643" y="536028"/>
            <a:ext cx="3386109" cy="4109544"/>
          </a:xfrm>
          <a:prstGeom prst="roundRect">
            <a:avLst>
              <a:gd name="adj" fmla="val 38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/>
              <a:t>UI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Angular </a:t>
            </a:r>
            <a:r>
              <a:rPr lang="en-US" sz="1200" b="1" dirty="0"/>
              <a:t>7.x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Html </a:t>
            </a:r>
            <a:r>
              <a:rPr lang="en-US" sz="1200" b="1" dirty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CSS </a:t>
            </a:r>
            <a:r>
              <a:rPr lang="en-US" sz="1200" b="1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Bootstrap </a:t>
            </a:r>
            <a:r>
              <a:rPr lang="en-US" sz="1200" b="1" dirty="0"/>
              <a:t>4.x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Rxjs </a:t>
            </a:r>
            <a:r>
              <a:rPr lang="en-US" sz="1200" b="1" dirty="0"/>
              <a:t>6.x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Karma 4.x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r>
              <a:rPr lang="en-US" sz="1200" b="1" dirty="0" smtClean="0"/>
              <a:t>API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Node JS 11.x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Java (1.8.x)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Serverless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Jest (Unit Testing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Swagger 3.x (Open API 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r>
              <a:rPr lang="en-US" sz="1200" b="1" dirty="0"/>
              <a:t>Enterprise API </a:t>
            </a:r>
            <a:r>
              <a:rPr lang="en-US" sz="1200" b="1" dirty="0" smtClean="0"/>
              <a:t>&amp; Systems – 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Mule </a:t>
            </a:r>
            <a:r>
              <a:rPr lang="en-US" sz="1200" b="1" dirty="0" smtClean="0"/>
              <a:t>Anypoint 7.x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Mule Runtime 4.x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Java – JDK 1.8.x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Datapower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Mainframe Systems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76572" y="536028"/>
            <a:ext cx="3520965" cy="4109544"/>
          </a:xfrm>
          <a:prstGeom prst="roundRect">
            <a:avLst>
              <a:gd name="adj" fmla="val 3860"/>
            </a:avLst>
          </a:prstGeom>
          <a:solidFill>
            <a:schemeClr val="accent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 smtClean="0"/>
              <a:t>AWS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API </a:t>
            </a:r>
            <a:r>
              <a:rPr lang="en-US" sz="1100" b="1" dirty="0"/>
              <a:t>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Serverless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Kinesis Streams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Cloud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Elastic Beanstalk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KMS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PG </a:t>
            </a:r>
            <a:r>
              <a:rPr lang="en-US" sz="1100" b="1" dirty="0"/>
              <a:t>Aurora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VPC</a:t>
            </a:r>
          </a:p>
          <a:p>
            <a:endParaRPr lang="en-US" sz="1100" b="1" dirty="0" smtClean="0"/>
          </a:p>
          <a:p>
            <a:r>
              <a:rPr lang="en-US" sz="1100" b="1" dirty="0" smtClean="0"/>
              <a:t>Logging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Kibana – EFK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AWS Cloudwatch </a:t>
            </a:r>
            <a:r>
              <a:rPr lang="en-US" sz="1100" b="1" dirty="0"/>
              <a:t>Logging</a:t>
            </a:r>
          </a:p>
          <a:p>
            <a:endParaRPr lang="en-US" sz="1100" b="1" dirty="0" smtClean="0"/>
          </a:p>
          <a:p>
            <a:r>
              <a:rPr lang="en-US" sz="1100" b="1" dirty="0"/>
              <a:t>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Cloud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AWS </a:t>
            </a:r>
            <a:r>
              <a:rPr lang="en-US" sz="1100" b="1" dirty="0" smtClean="0"/>
              <a:t>CLI</a:t>
            </a:r>
          </a:p>
          <a:p>
            <a:endParaRPr lang="en-US" sz="1100" b="1" dirty="0" smtClean="0"/>
          </a:p>
          <a:p>
            <a:r>
              <a:rPr lang="en-US" sz="1100" b="1" dirty="0" smtClean="0"/>
              <a:t>Repository </a:t>
            </a:r>
            <a:r>
              <a:rPr lang="en-US" sz="1100" b="1" dirty="0" smtClean="0"/>
              <a:t>&amp; Collaborations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Git as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Confluence</a:t>
            </a:r>
            <a:endParaRPr lang="en-US" sz="1100" b="1" dirty="0"/>
          </a:p>
        </p:txBody>
      </p: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6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51" y="1556581"/>
            <a:ext cx="8385048" cy="1144577"/>
          </a:xfrm>
        </p:spPr>
        <p:txBody>
          <a:bodyPr>
            <a:noAutofit/>
          </a:bodyPr>
          <a:lstStyle/>
          <a:p>
            <a:pPr lvl="0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r>
              <a:rPr lang="en-US" sz="3600" dirty="0">
                <a:solidFill>
                  <a:srgbClr val="141414"/>
                </a:solidFill>
              </a:rPr>
              <a:t>User Login &amp; API Authentication strategy using Azure AD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7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53" y="82887"/>
            <a:ext cx="8385048" cy="396507"/>
          </a:xfrm>
        </p:spPr>
        <p:txBody>
          <a:bodyPr>
            <a:noAutofit/>
          </a:bodyPr>
          <a:lstStyle/>
          <a:p>
            <a:pPr lvl="0" defTabSz="685783" eaLnBrk="0" hangingPunct="0">
              <a:spcAft>
                <a:spcPts val="1200"/>
              </a:spcAft>
              <a:buClr>
                <a:srgbClr val="0033A0"/>
              </a:buClr>
              <a:defRPr/>
            </a:pPr>
            <a:r>
              <a:rPr lang="en-US" dirty="0">
                <a:solidFill>
                  <a:srgbClr val="141414"/>
                </a:solidFill>
              </a:rPr>
              <a:t>User Login &amp; API Authentication strategy using Azure 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5583" y="2922604"/>
            <a:ext cx="1736333" cy="4377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 Federate Endpoint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11" idx="2"/>
          </p:cNvCxnSpPr>
          <p:nvPr/>
        </p:nvCxnSpPr>
        <p:spPr>
          <a:xfrm rot="16200000" flipH="1">
            <a:off x="4379064" y="3095008"/>
            <a:ext cx="800650" cy="13312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71633" y="2872033"/>
            <a:ext cx="1624362" cy="4682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 Graph</a:t>
            </a:r>
            <a:endParaRPr lang="en-US" sz="1400" dirty="0"/>
          </a:p>
        </p:txBody>
      </p:sp>
      <p:cxnSp>
        <p:nvCxnSpPr>
          <p:cNvPr id="31" name="Elbow Connector 30"/>
          <p:cNvCxnSpPr>
            <a:stCxn id="26" idx="2"/>
            <a:endCxn id="27" idx="1"/>
          </p:cNvCxnSpPr>
          <p:nvPr/>
        </p:nvCxnSpPr>
        <p:spPr>
          <a:xfrm rot="16200000" flipH="1">
            <a:off x="4017845" y="1426691"/>
            <a:ext cx="422761" cy="7039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274971" y="651641"/>
            <a:ext cx="2121716" cy="971050"/>
            <a:chOff x="5218227" y="479394"/>
            <a:chExt cx="2121716" cy="1012615"/>
          </a:xfrm>
        </p:grpSpPr>
        <p:sp>
          <p:nvSpPr>
            <p:cNvPr id="32" name="Rounded Rectangle 31"/>
            <p:cNvSpPr/>
            <p:nvPr/>
          </p:nvSpPr>
          <p:spPr>
            <a:xfrm>
              <a:off x="5218227" y="479394"/>
              <a:ext cx="2115727" cy="101261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227" y="508780"/>
              <a:ext cx="801384" cy="80138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393" y="499077"/>
              <a:ext cx="801384" cy="801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559" y="536867"/>
              <a:ext cx="801384" cy="80138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661954" y="1300833"/>
              <a:ext cx="1312860" cy="16158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50" dirty="0" smtClean="0">
                  <a:solidFill>
                    <a:schemeClr val="tx2"/>
                  </a:solidFill>
                </a:rPr>
                <a:t>Lambda For Business</a:t>
              </a:r>
            </a:p>
          </p:txBody>
        </p:sp>
      </p:grpSp>
      <p:cxnSp>
        <p:nvCxnSpPr>
          <p:cNvPr id="39" name="Elbow Connector 38"/>
          <p:cNvCxnSpPr>
            <a:stCxn id="26" idx="3"/>
          </p:cNvCxnSpPr>
          <p:nvPr/>
        </p:nvCxnSpPr>
        <p:spPr>
          <a:xfrm flipV="1">
            <a:off x="4253838" y="1064066"/>
            <a:ext cx="2021133" cy="1420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3"/>
            <a:endCxn id="22" idx="0"/>
          </p:cNvCxnSpPr>
          <p:nvPr/>
        </p:nvCxnSpPr>
        <p:spPr>
          <a:xfrm>
            <a:off x="5382608" y="1990071"/>
            <a:ext cx="1801206" cy="8819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2"/>
            <a:endCxn id="6" idx="3"/>
          </p:cNvCxnSpPr>
          <p:nvPr/>
        </p:nvCxnSpPr>
        <p:spPr>
          <a:xfrm rot="5400000">
            <a:off x="6218934" y="3196093"/>
            <a:ext cx="820733" cy="11090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18" y="1960132"/>
            <a:ext cx="830456" cy="828366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5" idx="0"/>
            <a:endCxn id="3" idx="2"/>
          </p:cNvCxnSpPr>
          <p:nvPr/>
        </p:nvCxnSpPr>
        <p:spPr>
          <a:xfrm rot="16200000" flipV="1">
            <a:off x="671387" y="3010146"/>
            <a:ext cx="477913" cy="35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7" idx="3"/>
            <a:endCxn id="11" idx="0"/>
          </p:cNvCxnSpPr>
          <p:nvPr/>
        </p:nvCxnSpPr>
        <p:spPr>
          <a:xfrm>
            <a:off x="2631374" y="2374315"/>
            <a:ext cx="1482376" cy="54828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7" idx="0"/>
            <a:endCxn id="26" idx="1"/>
          </p:cNvCxnSpPr>
          <p:nvPr/>
        </p:nvCxnSpPr>
        <p:spPr>
          <a:xfrm rot="5400000" flipH="1" flipV="1">
            <a:off x="2481393" y="940911"/>
            <a:ext cx="753976" cy="12844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5214854" y="3859017"/>
            <a:ext cx="1090106" cy="770162"/>
            <a:chOff x="5214854" y="3826051"/>
            <a:chExt cx="1090106" cy="803128"/>
          </a:xfrm>
        </p:grpSpPr>
        <p:pic>
          <p:nvPicPr>
            <p:cNvPr id="6" name="Picture 5" descr="Forms-based ADFS 3.0 Endpoints Inexplicably Showing HTTP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027" y="3826051"/>
              <a:ext cx="629760" cy="62976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214854" y="4467596"/>
              <a:ext cx="1090106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50" dirty="0" smtClean="0">
                  <a:solidFill>
                    <a:schemeClr val="tx2"/>
                  </a:solidFill>
                </a:rPr>
                <a:t>Amtrak Azure AD</a:t>
              </a:r>
            </a:p>
          </p:txBody>
        </p:sp>
      </p:grpSp>
      <p:cxnSp>
        <p:nvCxnSpPr>
          <p:cNvPr id="58" name="Elbow Connector 57"/>
          <p:cNvCxnSpPr>
            <a:stCxn id="47" idx="2"/>
            <a:endCxn id="11" idx="1"/>
          </p:cNvCxnSpPr>
          <p:nvPr/>
        </p:nvCxnSpPr>
        <p:spPr>
          <a:xfrm rot="16200000" flipH="1">
            <a:off x="2554381" y="2450262"/>
            <a:ext cx="352966" cy="1029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46954" y="2205094"/>
            <a:ext cx="787075" cy="1549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Authenticate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8934" y="2986512"/>
            <a:ext cx="607539" cy="1549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Authorize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433370" y="1605826"/>
            <a:ext cx="1178208" cy="856289"/>
            <a:chOff x="4104602" y="1476414"/>
            <a:chExt cx="1178208" cy="89294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56" y="1476414"/>
              <a:ext cx="801384" cy="801384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104602" y="2207773"/>
              <a:ext cx="1178208" cy="16158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50" dirty="0" smtClean="0">
                  <a:solidFill>
                    <a:schemeClr val="tx2"/>
                  </a:solidFill>
                </a:rPr>
                <a:t>Authorizer Lambda 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00614" y="736197"/>
            <a:ext cx="785471" cy="831113"/>
            <a:chOff x="3171846" y="569561"/>
            <a:chExt cx="785471" cy="86668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46" y="683025"/>
              <a:ext cx="753224" cy="753224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171846" y="569561"/>
              <a:ext cx="785471" cy="16158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50" dirty="0" smtClean="0">
                  <a:solidFill>
                    <a:schemeClr val="tx2"/>
                  </a:solidFill>
                </a:rPr>
                <a:t>API Gateway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0622" y="1894399"/>
            <a:ext cx="815865" cy="878579"/>
            <a:chOff x="500622" y="1828709"/>
            <a:chExt cx="815865" cy="916186"/>
          </a:xfrm>
        </p:grpSpPr>
        <p:pic>
          <p:nvPicPr>
            <p:cNvPr id="3" name="Picture 2" descr="Original file ‎ (SVG file, nominally 160 × 160 pixels ...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22" y="1929030"/>
              <a:ext cx="815865" cy="815865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69931" y="1828709"/>
              <a:ext cx="495328" cy="16158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50" dirty="0" smtClean="0">
                  <a:solidFill>
                    <a:schemeClr val="tx2"/>
                  </a:solidFill>
                </a:rPr>
                <a:t>Browser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66963" y="3250891"/>
            <a:ext cx="1101264" cy="1065030"/>
            <a:chOff x="366963" y="3191895"/>
            <a:chExt cx="1101264" cy="1110618"/>
          </a:xfrm>
        </p:grpSpPr>
        <p:pic>
          <p:nvPicPr>
            <p:cNvPr id="5" name="Picture 4" descr="File:System-users-3.svg - Wikimedia Commons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31" y="3191895"/>
              <a:ext cx="754602" cy="75460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6963" y="3979348"/>
              <a:ext cx="1101264" cy="32316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User from various </a:t>
              </a:r>
            </a:p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Devices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335807" y="3605696"/>
            <a:ext cx="1514838" cy="1549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Authenticate or Authorize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39322" y="3628131"/>
            <a:ext cx="1636666" cy="30990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Validate token and provide </a:t>
            </a:r>
          </a:p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access to user data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58523" y="1809176"/>
            <a:ext cx="892873" cy="1549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Validate token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69487" y="2037568"/>
            <a:ext cx="817531" cy="1549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Allow / Reject</a:t>
            </a:r>
          </a:p>
        </p:txBody>
      </p:sp>
      <p:cxnSp>
        <p:nvCxnSpPr>
          <p:cNvPr id="83" name="Straight Arrow Connector 82"/>
          <p:cNvCxnSpPr>
            <a:stCxn id="3" idx="3"/>
            <a:endCxn id="47" idx="1"/>
          </p:cNvCxnSpPr>
          <p:nvPr/>
        </p:nvCxnSpPr>
        <p:spPr>
          <a:xfrm flipV="1">
            <a:off x="1316487" y="2374315"/>
            <a:ext cx="484431" cy="7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21240" y="1012096"/>
            <a:ext cx="360676" cy="1549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Allow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42785" y="1117114"/>
            <a:ext cx="285335" cy="1549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1646676" y="1505823"/>
            <a:ext cx="760917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Request API 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2025826" y="1518892"/>
            <a:ext cx="782437" cy="16158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2"/>
                </a:solidFill>
              </a:rPr>
              <a:t>Data / Reject </a:t>
            </a:r>
          </a:p>
        </p:txBody>
      </p:sp>
      <p:cxnSp>
        <p:nvCxnSpPr>
          <p:cNvPr id="90" name="Elbow Connector 89"/>
          <p:cNvCxnSpPr>
            <a:stCxn id="36" idx="3"/>
            <a:endCxn id="22" idx="3"/>
          </p:cNvCxnSpPr>
          <p:nvPr/>
        </p:nvCxnSpPr>
        <p:spPr>
          <a:xfrm flipH="1">
            <a:off x="7995995" y="1091000"/>
            <a:ext cx="400692" cy="2015137"/>
          </a:xfrm>
          <a:prstGeom prst="bentConnector3">
            <a:avLst>
              <a:gd name="adj1" fmla="val -57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945166" y="1942675"/>
            <a:ext cx="682879" cy="464850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Authorized </a:t>
            </a:r>
          </a:p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8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8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431134"/>
          </a:xfrm>
        </p:spPr>
        <p:txBody>
          <a:bodyPr/>
          <a:lstStyle/>
          <a:p>
            <a:r>
              <a:rPr lang="en-US" dirty="0" smtClean="0">
                <a:solidFill>
                  <a:srgbClr val="141414"/>
                </a:solidFill>
              </a:rPr>
              <a:t>What is Authorizer Lambda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411" y="913028"/>
            <a:ext cx="8274685" cy="367999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 Lambda authorizer is an API Gateway feature that uses a Lambda function to control access to your </a:t>
            </a:r>
            <a:r>
              <a:rPr lang="en-US" sz="1600" dirty="0" smtClean="0"/>
              <a:t>API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</a:t>
            </a:r>
            <a:r>
              <a:rPr lang="en-US" sz="1600" dirty="0" smtClean="0"/>
              <a:t>seful</a:t>
            </a:r>
            <a:r>
              <a:rPr lang="en-US" sz="1600" dirty="0"/>
              <a:t> custom authorization scheme that uses a bearer token authentication strategy </a:t>
            </a:r>
            <a:r>
              <a:rPr lang="en-US" sz="1600" dirty="0" smtClean="0"/>
              <a:t>such </a:t>
            </a:r>
            <a:r>
              <a:rPr lang="en-US" sz="1600" dirty="0"/>
              <a:t>as OAuth or </a:t>
            </a:r>
            <a:r>
              <a:rPr lang="en-US" sz="1600" dirty="0" smtClean="0"/>
              <a:t>SAML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 </a:t>
            </a:r>
            <a:r>
              <a:rPr lang="en-US" sz="1600" dirty="0" smtClean="0"/>
              <a:t>Authorizer returns IAM </a:t>
            </a:r>
            <a:r>
              <a:rPr lang="en-US" sz="1600" dirty="0"/>
              <a:t>policy as </a:t>
            </a:r>
            <a:r>
              <a:rPr lang="en-US" sz="1600" dirty="0" smtClean="0"/>
              <a:t>output</a:t>
            </a:r>
          </a:p>
          <a:p>
            <a:pPr algn="just"/>
            <a:r>
              <a:rPr lang="en-US" b="1" dirty="0" smtClean="0"/>
              <a:t>Types Of Authorizer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 token-based Lambda </a:t>
            </a:r>
            <a:r>
              <a:rPr lang="en-US" sz="1600" dirty="0" smtClean="0"/>
              <a:t>authorizer – Uses </a:t>
            </a:r>
            <a:r>
              <a:rPr lang="en-US" sz="1600" dirty="0"/>
              <a:t>bearer token, such as a JSON Web Token (JWT) or an OAuth </a:t>
            </a:r>
            <a:r>
              <a:rPr lang="en-US" sz="1600" dirty="0" smtClean="0"/>
              <a:t>token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ym typeface="Wingdings" panose="05000000000000000000" pitchFamily="2" charset="2"/>
              </a:rPr>
              <a:t>Chosen one</a:t>
            </a:r>
            <a:endParaRPr lang="en-US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 </a:t>
            </a:r>
            <a:r>
              <a:rPr lang="en-US" sz="1600" i="1" dirty="0"/>
              <a:t>request parameter-based</a:t>
            </a:r>
            <a:r>
              <a:rPr lang="en-US" sz="1600" dirty="0"/>
              <a:t> Lambda authorizer – Uses a combination of headers, query string parameters, </a:t>
            </a:r>
            <a:r>
              <a:rPr lang="en-US" sz="1600" dirty="0" smtClean="0"/>
              <a:t>stage variables</a:t>
            </a:r>
            <a:r>
              <a:rPr lang="en-US" sz="1600" dirty="0"/>
              <a:t>, and $context </a:t>
            </a:r>
            <a:r>
              <a:rPr lang="en-US" sz="1600" dirty="0" smtClean="0"/>
              <a:t>variables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381000" y="4800600"/>
            <a:ext cx="2268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smtClean="0">
                <a:solidFill>
                  <a:srgbClr val="000000"/>
                </a:solidFill>
              </a:rPr>
              <a:t>9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 White Graphic" id="{9D3D8D79-975F-4B0A-AB87-22A75E306276}" vid="{5DAAA85E-5A08-4FAD-8A29-F824BA2225D6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CognizantTemplateBlueGraphic</Template>
  <TotalTime>9147</TotalTime>
  <Words>2252</Words>
  <Application>Microsoft Office PowerPoint</Application>
  <PresentationFormat>On-screen Show (16:9)</PresentationFormat>
  <Paragraphs>490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 New</vt:lpstr>
      <vt:lpstr>Lucida Console</vt:lpstr>
      <vt:lpstr>Wingdings</vt:lpstr>
      <vt:lpstr>Wingdings 2</vt:lpstr>
      <vt:lpstr>2019 White Graphic</vt:lpstr>
      <vt:lpstr>Cognizant</vt:lpstr>
      <vt:lpstr>AWS using Serverless Framework</vt:lpstr>
      <vt:lpstr>Agenda</vt:lpstr>
      <vt:lpstr>Business Overview &amp; Technical Stack</vt:lpstr>
      <vt:lpstr>Business Need </vt:lpstr>
      <vt:lpstr>System Architecture</vt:lpstr>
      <vt:lpstr>Technical Stack at a Glance </vt:lpstr>
      <vt:lpstr>User Login &amp; API Authentication strategy using Azure AD</vt:lpstr>
      <vt:lpstr>User Login &amp; API Authentication strategy using Azure AD</vt:lpstr>
      <vt:lpstr>What is Authorizer Lambda</vt:lpstr>
      <vt:lpstr>Authentication &amp; Authorization strategy using Azure AD</vt:lpstr>
      <vt:lpstr>Serverless Framework,  Development &amp; Deployment strategy</vt:lpstr>
      <vt:lpstr>Serverless Framework </vt:lpstr>
      <vt:lpstr>Benefit of Serverless Development </vt:lpstr>
      <vt:lpstr>Serverless Development strategy – 12 Factors </vt:lpstr>
      <vt:lpstr>Serverless Development strategy – 12 Factors </vt:lpstr>
      <vt:lpstr>Serverless Development strategy – 12 Factors </vt:lpstr>
      <vt:lpstr>Serverless Deployment strategy </vt:lpstr>
      <vt:lpstr>Encryption of environment variables </vt:lpstr>
      <vt:lpstr>Mapping API Gateway, S3 Bucket in Serverless YML File</vt:lpstr>
      <vt:lpstr>Lambda Definition &amp; Authorizer Settings in Serverless YML</vt:lpstr>
      <vt:lpstr>Using Execution Role in Serverless YML</vt:lpstr>
      <vt:lpstr>Using VPC, Security Group, subnet in Serverless YML</vt:lpstr>
      <vt:lpstr>TAGs in Serverless YML</vt:lpstr>
      <vt:lpstr>Applying CORS Issue in Serverless YML file </vt:lpstr>
      <vt:lpstr>Serverless deploy command – N number of opportunities</vt:lpstr>
      <vt:lpstr>Serverless DEMO</vt:lpstr>
      <vt:lpstr>Serverless DEMO Scripts &amp; further reference</vt:lpstr>
      <vt:lpstr>Serverless DEMO Scripts &amp; further reference</vt:lpstr>
      <vt:lpstr>Serverless further reference</vt:lpstr>
      <vt:lpstr>Q &amp; A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Landscape in Amtrak</dc:title>
  <dc:creator>Sanyal, Riddhi (Cognizant)</dc:creator>
  <cp:lastModifiedBy>Jha, Adya (Cognizant)</cp:lastModifiedBy>
  <cp:revision>284</cp:revision>
  <dcterms:created xsi:type="dcterms:W3CDTF">2020-02-03T12:35:56Z</dcterms:created>
  <dcterms:modified xsi:type="dcterms:W3CDTF">2020-03-05T14:05:46Z</dcterms:modified>
</cp:coreProperties>
</file>