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7" r:id="rId5"/>
    <p:sldId id="261" r:id="rId6"/>
    <p:sldId id="282" r:id="rId7"/>
    <p:sldId id="258" r:id="rId8"/>
    <p:sldId id="302" r:id="rId9"/>
    <p:sldId id="263" r:id="rId10"/>
    <p:sldId id="283" r:id="rId11"/>
    <p:sldId id="284" r:id="rId12"/>
    <p:sldId id="303" r:id="rId13"/>
    <p:sldId id="304" r:id="rId14"/>
    <p:sldId id="288" r:id="rId15"/>
    <p:sldId id="291" r:id="rId16"/>
    <p:sldId id="290" r:id="rId17"/>
    <p:sldId id="300" r:id="rId18"/>
    <p:sldId id="301"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DtcB3RN1w61+klth0sTQqQ==" hashData="mR6n1lpfu88UZmbOgo1UP7f00ho="/>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69982" autoAdjust="0"/>
  </p:normalViewPr>
  <p:slideViewPr>
    <p:cSldViewPr>
      <p:cViewPr varScale="1">
        <p:scale>
          <a:sx n="46" d="100"/>
          <a:sy n="46" d="100"/>
        </p:scale>
        <p:origin x="-23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6/21/2013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78458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240000"/>
              </a:lnSpc>
              <a:buFont typeface="+mj-lt"/>
              <a:buAutoNum type="arabicPeriod"/>
            </a:pPr>
            <a:r>
              <a:rPr lang="en-US" sz="1200" dirty="0" smtClean="0"/>
              <a:t>Strong quotes do not interpolate variables, but weak quotes do.</a:t>
            </a:r>
          </a:p>
          <a:p>
            <a:pPr marL="228600" indent="-228600">
              <a:lnSpc>
                <a:spcPct val="240000"/>
              </a:lnSpc>
              <a:buFont typeface="+mj-lt"/>
              <a:buAutoNum type="arabicPeriod"/>
            </a:pPr>
            <a:r>
              <a:rPr lang="en-US" sz="1200" dirty="0" smtClean="0"/>
              <a:t>Here documents allow ‘embedding’ verbatim text in shell scripts.</a:t>
            </a:r>
          </a:p>
          <a:p>
            <a:pPr marL="228600" indent="-228600">
              <a:lnSpc>
                <a:spcPct val="240000"/>
              </a:lnSpc>
              <a:buFont typeface="+mj-lt"/>
              <a:buAutoNum type="arabicPeriod"/>
            </a:pPr>
            <a:r>
              <a:rPr lang="en-US" sz="1200" dirty="0" smtClean="0"/>
              <a:t>Back ticks return the output of the enclosed command.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t>Meta-characters, Quoting, and Escaping</a:t>
            </a: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A way of including in your script, snippets of text verbatim:</a:t>
            </a:r>
          </a:p>
          <a:p>
            <a:pPr lvl="1">
              <a:buNone/>
            </a:pPr>
            <a:r>
              <a:rPr sz="1800" dirty="0" smtClean="0">
                <a:latin typeface="Courier New" pitchFamily="49" charset="0"/>
              </a:rPr>
              <a:t>function usage {</a:t>
            </a:r>
          </a:p>
          <a:p>
            <a:pPr lvl="1">
              <a:buNone/>
            </a:pPr>
            <a:r>
              <a:rPr sz="1800" dirty="0" smtClean="0">
                <a:latin typeface="Courier New" pitchFamily="49" charset="0"/>
              </a:rPr>
              <a:t>	ver=1.2.3</a:t>
            </a:r>
          </a:p>
          <a:p>
            <a:pPr lvl="1">
              <a:buNone/>
            </a:pPr>
            <a:r>
              <a:rPr sz="1800" dirty="0" smtClean="0">
                <a:latin typeface="Courier New" pitchFamily="49" charset="0"/>
              </a:rPr>
              <a:t>	cat &lt;&lt;END</a:t>
            </a:r>
          </a:p>
          <a:p>
            <a:pPr lvl="1">
              <a:buNone/>
            </a:pPr>
            <a:r>
              <a:rPr sz="1800" dirty="0" smtClean="0">
                <a:latin typeface="Courier New" pitchFamily="49" charset="0"/>
              </a:rPr>
              <a:t>$0 ( version  $ver )</a:t>
            </a:r>
          </a:p>
          <a:p>
            <a:pPr lvl="1">
              <a:buNone/>
            </a:pPr>
            <a:r>
              <a:rPr sz="1800" dirty="0" smtClean="0">
                <a:latin typeface="Courier New" pitchFamily="49" charset="0"/>
              </a:rPr>
              <a:t>Usage:</a:t>
            </a:r>
          </a:p>
          <a:p>
            <a:pPr lvl="1">
              <a:buNone/>
            </a:pPr>
            <a:r>
              <a:rPr sz="1800" dirty="0" smtClean="0">
                <a:latin typeface="Courier New" pitchFamily="49" charset="0"/>
              </a:rPr>
              <a:t>$0 &lt;start|stop|status&gt;</a:t>
            </a:r>
          </a:p>
          <a:p>
            <a:pPr lvl="1">
              <a:buNone/>
            </a:pPr>
            <a:r>
              <a:rPr sz="1800" dirty="0" smtClean="0">
                <a:latin typeface="Courier New" pitchFamily="49" charset="0"/>
              </a:rPr>
              <a:t>END</a:t>
            </a:r>
          </a:p>
          <a:p>
            <a:pPr lvl="1">
              <a:buNone/>
            </a:pPr>
            <a:r>
              <a:rPr sz="1800" dirty="0" smtClean="0">
                <a:latin typeface="Courier New" pitchFamily="49" charset="0"/>
              </a:rPr>
              <a:t>}</a:t>
            </a:r>
          </a:p>
          <a:p>
            <a:r>
              <a:rPr sz="2000" dirty="0" smtClean="0"/>
              <a:t>Saves you multiple echo commands.</a:t>
            </a:r>
          </a:p>
          <a:p>
            <a:endParaRPr sz="2000" dirty="0" smtClean="0"/>
          </a:p>
          <a:p>
            <a:r>
              <a:rPr sz="2000" dirty="0" smtClean="0"/>
              <a:t>Do not have to escape special characters.</a:t>
            </a:r>
          </a:p>
          <a:p>
            <a:endParaRPr sz="2000" dirty="0" smtClean="0"/>
          </a:p>
          <a:p>
            <a:r>
              <a:rPr sz="2000" dirty="0" smtClean="0"/>
              <a:t>Can interpolate variables.</a:t>
            </a:r>
          </a:p>
          <a:p>
            <a:endParaRPr lang="en-US" sz="1800" dirty="0"/>
          </a:p>
        </p:txBody>
      </p:sp>
      <p:sp>
        <p:nvSpPr>
          <p:cNvPr id="3" name="Title 2"/>
          <p:cNvSpPr>
            <a:spLocks noGrp="1"/>
          </p:cNvSpPr>
          <p:nvPr>
            <p:ph type="title"/>
          </p:nvPr>
        </p:nvSpPr>
        <p:spPr/>
        <p:txBody>
          <a:bodyPr/>
          <a:lstStyle/>
          <a:p>
            <a:r>
              <a:rPr lang="en-US" dirty="0" smtClean="0"/>
              <a:t>Here Document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5" name="Picture 4"/>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2750"/>
            <a:ext cx="8686800" cy="4946650"/>
          </a:xfrm>
        </p:spPr>
        <p:txBody>
          <a:bodyPr/>
          <a:lstStyle/>
          <a:p>
            <a:pPr marL="457200" indent="-457200">
              <a:buFont typeface="+mj-lt"/>
              <a:buAutoNum type="arabicPeriod"/>
            </a:pPr>
            <a:r>
              <a:rPr sz="2000" dirty="0" smtClean="0"/>
              <a:t>Differentiate between strong and weak quotes.</a:t>
            </a:r>
          </a:p>
          <a:p>
            <a:pPr marL="457200" indent="-457200">
              <a:buFont typeface="+mj-lt"/>
              <a:buAutoNum type="arabicPeriod"/>
            </a:pPr>
            <a:endParaRPr sz="2000" dirty="0" smtClean="0"/>
          </a:p>
          <a:p>
            <a:pPr marL="457200" indent="-457200">
              <a:buFont typeface="+mj-lt"/>
              <a:buAutoNum type="arabicPeriod"/>
            </a:pPr>
            <a:r>
              <a:rPr sz="2000" dirty="0" smtClean="0"/>
              <a:t>Why would you use here documents?</a:t>
            </a:r>
          </a:p>
          <a:p>
            <a:pPr marL="457200" indent="-457200">
              <a:buFont typeface="+mj-lt"/>
              <a:buAutoNum type="arabicPeriod"/>
            </a:pPr>
            <a:endParaRPr sz="2000" dirty="0" smtClean="0"/>
          </a:p>
          <a:p>
            <a:pPr marL="457200" indent="-457200">
              <a:buFont typeface="+mj-lt"/>
              <a:buAutoNum type="arabicPeriod"/>
            </a:pPr>
            <a:r>
              <a:rPr sz="2000" dirty="0" smtClean="0"/>
              <a:t>What result do you get by quoting with back-ticks?</a:t>
            </a:r>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Execute the following commands from your shell:</a:t>
            </a:r>
          </a:p>
          <a:p>
            <a:pPr lvl="1">
              <a:buNone/>
            </a:pPr>
            <a:r>
              <a:rPr sz="1800" dirty="0" smtClean="0">
                <a:latin typeface="Courier New" pitchFamily="49" charset="0"/>
              </a:rPr>
              <a:t>echo –e “User: $USER”</a:t>
            </a:r>
          </a:p>
          <a:p>
            <a:pPr lvl="1">
              <a:buNone/>
            </a:pPr>
            <a:r>
              <a:rPr sz="1800" dirty="0" smtClean="0">
                <a:latin typeface="Courier New" pitchFamily="49" charset="0"/>
              </a:rPr>
              <a:t>echo –e ‘User: $USER’</a:t>
            </a:r>
          </a:p>
          <a:p>
            <a:pPr lvl="1">
              <a:buNone/>
            </a:pPr>
            <a:r>
              <a:rPr sz="1800" dirty="0" smtClean="0">
                <a:latin typeface="Courier New" pitchFamily="49" charset="0"/>
              </a:rPr>
              <a:t>echo –e “Salary: $1000”</a:t>
            </a:r>
          </a:p>
          <a:p>
            <a:pPr lvl="1">
              <a:buNone/>
            </a:pPr>
            <a:r>
              <a:rPr sz="1800" dirty="0" smtClean="0">
                <a:latin typeface="Courier New" pitchFamily="49" charset="0"/>
              </a:rPr>
              <a:t>echo –e ‘Salary: $1000’</a:t>
            </a:r>
          </a:p>
        </p:txBody>
      </p:sp>
      <p:sp>
        <p:nvSpPr>
          <p:cNvPr id="3" name="Title 2"/>
          <p:cNvSpPr>
            <a:spLocks noGrp="1"/>
          </p:cNvSpPr>
          <p:nvPr>
            <p:ph type="title"/>
          </p:nvPr>
        </p:nvSpPr>
        <p:spPr/>
        <p:txBody>
          <a:bodyPr/>
          <a:lstStyle/>
          <a:p>
            <a:r>
              <a:rPr lang="en-US" dirty="0" smtClean="0"/>
              <a:t>Hands-on Exercise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Strong quotes do not interpolate variables, but weak quotes do.</a:t>
            </a:r>
          </a:p>
          <a:p>
            <a:endParaRPr sz="2000" dirty="0" smtClean="0"/>
          </a:p>
          <a:p>
            <a:r>
              <a:rPr sz="2000" dirty="0" smtClean="0"/>
              <a:t>Here documents allow ‘embedding’ verbatim text in shell scripts.</a:t>
            </a:r>
          </a:p>
          <a:p>
            <a:endParaRPr sz="2000" dirty="0" smtClean="0"/>
          </a:p>
          <a:p>
            <a:r>
              <a:rPr sz="2000" dirty="0" smtClean="0"/>
              <a:t>Back ticks return the output of the enclosed command.</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The Linux Documentation Project (www.tldp.org)</a:t>
            </a:r>
          </a:p>
          <a:p>
            <a:endParaRPr sz="2000" dirty="0" smtClean="0"/>
          </a:p>
          <a:p>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5" name="Text Box 4"/>
          <p:cNvSpPr txBox="1">
            <a:spLocks noChangeArrowheads="1"/>
          </p:cNvSpPr>
          <p:nvPr/>
        </p:nvSpPr>
        <p:spPr bwMode="auto">
          <a:xfrm>
            <a:off x="381000" y="5029200"/>
            <a:ext cx="8458200" cy="1015663"/>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dirty="0">
                <a:solidFill>
                  <a:schemeClr val="tx2"/>
                </a:solidFill>
              </a:rPr>
              <a:t>Disclaimer</a:t>
            </a:r>
            <a:r>
              <a:rPr lang="en-US" b="0" dirty="0"/>
              <a:t>: </a:t>
            </a:r>
            <a:r>
              <a:rPr lang="en-US" sz="1400" b="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t>You have successfully completed </a:t>
            </a:r>
            <a:br>
              <a:rPr lang="en-US" sz="2300" dirty="0"/>
            </a:br>
            <a:r>
              <a:rPr lang="en-US" sz="2300" dirty="0"/>
              <a:t>Meta-characters, Quoting, and Escaping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Anirban De 122739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Architect – Technology, member of Data Architecture Center of Excellence, 12yrs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Unix Shell Scripting/PPT/0508/1.0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dirty="0" smtClean="0"/>
              <a:t>This chapter introduces you to special characters in the UNIX Shell, quoting techniques and here documents.</a:t>
            </a:r>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dirty="0" smtClean="0"/>
              <a:t>After completing this chapter, you will be able to:</a:t>
            </a:r>
          </a:p>
          <a:p>
            <a:pPr lvl="1">
              <a:buFont typeface="Arial" pitchFamily="34" charset="0"/>
              <a:buChar char="–"/>
            </a:pPr>
            <a:r>
              <a:rPr sz="1800" dirty="0" smtClean="0"/>
              <a:t>Describe meta-character, special character, and wildcard.</a:t>
            </a:r>
          </a:p>
          <a:p>
            <a:pPr lvl="1">
              <a:buFont typeface="Arial" pitchFamily="34" charset="0"/>
              <a:buChar char="–"/>
            </a:pPr>
            <a:r>
              <a:rPr sz="1800" dirty="0" smtClean="0"/>
              <a:t>Differentiate between strong and weak quotes.</a:t>
            </a:r>
          </a:p>
          <a:p>
            <a:pPr lvl="1">
              <a:buFont typeface="Arial" pitchFamily="34" charset="0"/>
              <a:buChar char="–"/>
            </a:pPr>
            <a:r>
              <a:rPr sz="1800" dirty="0" smtClean="0"/>
              <a:t>Identify the special characters and escape them.</a:t>
            </a:r>
          </a:p>
          <a:p>
            <a:pPr lvl="1">
              <a:buFont typeface="Arial" pitchFamily="34" charset="0"/>
              <a:buChar char="–"/>
            </a:pPr>
            <a:r>
              <a:rPr sz="1800" dirty="0" smtClean="0"/>
              <a:t>Create here documents within a shell script.</a:t>
            </a:r>
          </a:p>
        </p:txBody>
      </p:sp>
      <p:sp>
        <p:nvSpPr>
          <p:cNvPr id="3" name="Title 2"/>
          <p:cNvSpPr>
            <a:spLocks noGrp="1"/>
          </p:cNvSpPr>
          <p:nvPr>
            <p:ph type="title"/>
          </p:nvPr>
        </p:nvSpPr>
        <p:spPr/>
        <p:txBody>
          <a:bodyPr/>
          <a:lstStyle/>
          <a:p>
            <a:r>
              <a:rPr lang="en-US" dirty="0" smtClean="0"/>
              <a:t>Objective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333875"/>
          </a:xfrm>
        </p:spPr>
        <p:txBody>
          <a:bodyPr/>
          <a:lstStyle/>
          <a:p>
            <a:r>
              <a:rPr sz="2000" dirty="0" smtClean="0"/>
              <a:t>Double quotes ‘”’ interpolate variables – Weak quotes</a:t>
            </a:r>
          </a:p>
          <a:p>
            <a:endParaRPr sz="2000" dirty="0" smtClean="0"/>
          </a:p>
          <a:p>
            <a:r>
              <a:rPr sz="2000" dirty="0" smtClean="0"/>
              <a:t>Single quote ‘’’ does not interpolate variables – Strong quotes</a:t>
            </a:r>
          </a:p>
          <a:p>
            <a:endParaRPr sz="2000" dirty="0" smtClean="0"/>
          </a:p>
          <a:p>
            <a:r>
              <a:rPr sz="2000" dirty="0" smtClean="0"/>
              <a:t>Back ticks ‘`’ return the output of the enclosed command</a:t>
            </a:r>
          </a:p>
          <a:p>
            <a:pPr lvl="1"/>
            <a:r>
              <a:rPr sz="1800" dirty="0" smtClean="0">
                <a:latin typeface="Courier New" pitchFamily="49" charset="0"/>
              </a:rPr>
              <a:t>Var1=“$HOME”</a:t>
            </a:r>
          </a:p>
          <a:p>
            <a:pPr lvl="1"/>
            <a:r>
              <a:rPr sz="1800" dirty="0" smtClean="0">
                <a:latin typeface="Courier New" pitchFamily="49" charset="0"/>
              </a:rPr>
              <a:t>echo $Var1</a:t>
            </a:r>
          </a:p>
          <a:p>
            <a:pPr lvl="1"/>
            <a:r>
              <a:rPr sz="1800" dirty="0" smtClean="0">
                <a:latin typeface="Courier New" pitchFamily="49" charset="0"/>
              </a:rPr>
              <a:t>Var2=‘$HOME’</a:t>
            </a:r>
          </a:p>
          <a:p>
            <a:pPr lvl="1"/>
            <a:r>
              <a:rPr sz="1800" dirty="0" smtClean="0">
                <a:latin typeface="Courier New" pitchFamily="49" charset="0"/>
              </a:rPr>
              <a:t>echo $Var2</a:t>
            </a:r>
          </a:p>
          <a:p>
            <a:pPr lvl="1"/>
            <a:r>
              <a:rPr sz="1800" dirty="0" smtClean="0">
                <a:latin typeface="Courier New" pitchFamily="49" charset="0"/>
              </a:rPr>
              <a:t>Var3=`</a:t>
            </a:r>
            <a:r>
              <a:rPr sz="1800" dirty="0" err="1" smtClean="0">
                <a:latin typeface="Courier New" pitchFamily="49" charset="0"/>
              </a:rPr>
              <a:t>ls</a:t>
            </a:r>
            <a:r>
              <a:rPr sz="1800" dirty="0" smtClean="0">
                <a:latin typeface="Courier New" pitchFamily="49" charset="0"/>
              </a:rPr>
              <a:t> –</a:t>
            </a:r>
            <a:r>
              <a:rPr sz="1800" dirty="0" err="1" smtClean="0">
                <a:latin typeface="Courier New" pitchFamily="49" charset="0"/>
              </a:rPr>
              <a:t>ltr</a:t>
            </a:r>
            <a:r>
              <a:rPr sz="1800" dirty="0" smtClean="0">
                <a:latin typeface="Courier New" pitchFamily="49" charset="0"/>
              </a:rPr>
              <a:t>`</a:t>
            </a:r>
          </a:p>
          <a:p>
            <a:pPr lvl="1"/>
            <a:r>
              <a:rPr sz="1800" dirty="0" smtClean="0">
                <a:latin typeface="Courier New" pitchFamily="49" charset="0"/>
              </a:rPr>
              <a:t>echo $Var3</a:t>
            </a:r>
          </a:p>
          <a:p>
            <a:pPr lvl="1"/>
            <a:r>
              <a:rPr sz="1800" dirty="0" smtClean="0">
                <a:latin typeface="Courier New" pitchFamily="49" charset="0"/>
              </a:rPr>
              <a:t>echo “$Var3”</a:t>
            </a:r>
            <a:r>
              <a:rPr sz="1800" dirty="0" smtClean="0"/>
              <a:t> – Notice the difference from the previous command</a:t>
            </a:r>
          </a:p>
        </p:txBody>
      </p:sp>
      <p:sp>
        <p:nvSpPr>
          <p:cNvPr id="3" name="Title 2"/>
          <p:cNvSpPr>
            <a:spLocks noGrp="1"/>
          </p:cNvSpPr>
          <p:nvPr>
            <p:ph type="title"/>
          </p:nvPr>
        </p:nvSpPr>
        <p:spPr/>
        <p:txBody>
          <a:bodyPr/>
          <a:lstStyle/>
          <a:p>
            <a:r>
              <a:rPr lang="en-US" dirty="0" smtClean="0"/>
              <a:t>Quotes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Use double quotes to quote a single quote.</a:t>
            </a:r>
          </a:p>
          <a:p>
            <a:endParaRPr sz="2000" dirty="0" smtClean="0"/>
          </a:p>
          <a:p>
            <a:r>
              <a:rPr sz="2000" dirty="0" smtClean="0"/>
              <a:t>Use single quotes to quote a double quote.</a:t>
            </a:r>
          </a:p>
          <a:p>
            <a:pPr lvl="1">
              <a:buNone/>
            </a:pPr>
            <a:r>
              <a:rPr sz="1800" dirty="0" err="1" smtClean="0">
                <a:latin typeface="Courier New" pitchFamily="49" charset="0"/>
              </a:rPr>
              <a:t>var</a:t>
            </a:r>
            <a:r>
              <a:rPr sz="1800" dirty="0" smtClean="0">
                <a:latin typeface="Courier New" pitchFamily="49" charset="0"/>
              </a:rPr>
              <a:t>="string's"; echo $</a:t>
            </a:r>
            <a:r>
              <a:rPr sz="1800" dirty="0" err="1" smtClean="0">
                <a:latin typeface="Courier New" pitchFamily="49" charset="0"/>
              </a:rPr>
              <a:t>var</a:t>
            </a:r>
            <a:endParaRPr sz="1800" dirty="0" smtClean="0">
              <a:latin typeface="Courier New" pitchFamily="49" charset="0"/>
            </a:endParaRPr>
          </a:p>
          <a:p>
            <a:pPr lvl="1">
              <a:buNone/>
            </a:pPr>
            <a:r>
              <a:rPr sz="1800" b="1" dirty="0" smtClean="0">
                <a:latin typeface="Courier New" pitchFamily="49" charset="0"/>
              </a:rPr>
              <a:t>string's</a:t>
            </a:r>
          </a:p>
          <a:p>
            <a:pPr lvl="1">
              <a:buNone/>
            </a:pPr>
            <a:r>
              <a:rPr sz="1800" dirty="0" err="1" smtClean="0">
                <a:latin typeface="Courier New" pitchFamily="49" charset="0"/>
              </a:rPr>
              <a:t>var</a:t>
            </a:r>
            <a:r>
              <a:rPr sz="1800" dirty="0" smtClean="0">
                <a:latin typeface="Courier New" pitchFamily="49" charset="0"/>
              </a:rPr>
              <a:t>='</a:t>
            </a:r>
            <a:r>
              <a:rPr sz="1800" dirty="0" err="1" smtClean="0">
                <a:latin typeface="Courier New" pitchFamily="49" charset="0"/>
              </a:rPr>
              <a:t>string"s</a:t>
            </a:r>
            <a:r>
              <a:rPr sz="1800" dirty="0" smtClean="0">
                <a:latin typeface="Courier New" pitchFamily="49" charset="0"/>
              </a:rPr>
              <a:t>'; echo $</a:t>
            </a:r>
            <a:r>
              <a:rPr sz="1800" dirty="0" err="1" smtClean="0">
                <a:latin typeface="Courier New" pitchFamily="49" charset="0"/>
              </a:rPr>
              <a:t>var</a:t>
            </a:r>
            <a:endParaRPr sz="1800" dirty="0" smtClean="0">
              <a:latin typeface="Courier New" pitchFamily="49" charset="0"/>
            </a:endParaRPr>
          </a:p>
          <a:p>
            <a:pPr lvl="1">
              <a:buNone/>
            </a:pPr>
            <a:r>
              <a:rPr sz="1800" b="1" dirty="0" err="1" smtClean="0">
                <a:latin typeface="Courier New" pitchFamily="49" charset="0"/>
              </a:rPr>
              <a:t>string"s</a:t>
            </a:r>
            <a:endParaRPr sz="1800" b="1" dirty="0" smtClean="0">
              <a:latin typeface="Courier New" pitchFamily="49" charset="0"/>
            </a:endParaRPr>
          </a:p>
          <a:p>
            <a:pPr lvl="1">
              <a:buNone/>
            </a:pPr>
            <a:r>
              <a:rPr sz="1800" dirty="0" err="1" smtClean="0">
                <a:latin typeface="Courier New" pitchFamily="49" charset="0"/>
              </a:rPr>
              <a:t>var</a:t>
            </a:r>
            <a:r>
              <a:rPr sz="1800" dirty="0" smtClean="0">
                <a:latin typeface="Courier New" pitchFamily="49" charset="0"/>
              </a:rPr>
              <a:t>='string'\''s'; echo $</a:t>
            </a:r>
            <a:r>
              <a:rPr sz="1800" dirty="0" err="1" smtClean="0">
                <a:latin typeface="Courier New" pitchFamily="49" charset="0"/>
              </a:rPr>
              <a:t>var</a:t>
            </a:r>
            <a:endParaRPr sz="1800" dirty="0" smtClean="0">
              <a:latin typeface="Courier New" pitchFamily="49" charset="0"/>
            </a:endParaRPr>
          </a:p>
          <a:p>
            <a:pPr lvl="1">
              <a:buNone/>
            </a:pPr>
            <a:r>
              <a:rPr sz="1800" b="1" dirty="0" smtClean="0">
                <a:latin typeface="Courier New" pitchFamily="49" charset="0"/>
              </a:rPr>
              <a:t>string's</a:t>
            </a:r>
          </a:p>
          <a:p>
            <a:pPr>
              <a:buNone/>
            </a:pPr>
            <a:endParaRPr sz="2000" b="1" dirty="0" smtClean="0">
              <a:latin typeface="Courier New" pitchFamily="49" charset="0"/>
            </a:endParaRPr>
          </a:p>
        </p:txBody>
      </p:sp>
      <p:sp>
        <p:nvSpPr>
          <p:cNvPr id="3" name="Title 2"/>
          <p:cNvSpPr>
            <a:spLocks noGrp="1"/>
          </p:cNvSpPr>
          <p:nvPr>
            <p:ph type="title"/>
          </p:nvPr>
        </p:nvSpPr>
        <p:spPr/>
        <p:txBody>
          <a:bodyPr/>
          <a:lstStyle/>
          <a:p>
            <a:r>
              <a:rPr lang="en-US" dirty="0" smtClean="0"/>
              <a:t>Quotes within Quotes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sz="2000" dirty="0" smtClean="0">
                <a:latin typeface="Courier New" pitchFamily="49" charset="0"/>
              </a:rPr>
              <a:t>‘*’</a:t>
            </a:r>
            <a:r>
              <a:rPr sz="2000" dirty="0" smtClean="0"/>
              <a:t> represents any sequence of characters </a:t>
            </a:r>
          </a:p>
          <a:p>
            <a:pPr>
              <a:lnSpc>
                <a:spcPct val="120000"/>
              </a:lnSpc>
            </a:pPr>
            <a:r>
              <a:rPr sz="2000" dirty="0" smtClean="0">
                <a:latin typeface="Courier New" pitchFamily="49" charset="0"/>
              </a:rPr>
              <a:t>‘?’</a:t>
            </a:r>
            <a:r>
              <a:rPr sz="2000" dirty="0" smtClean="0"/>
              <a:t> represents a single character</a:t>
            </a:r>
          </a:p>
          <a:p>
            <a:pPr>
              <a:lnSpc>
                <a:spcPct val="120000"/>
              </a:lnSpc>
            </a:pPr>
            <a:r>
              <a:rPr sz="2000" dirty="0" smtClean="0">
                <a:latin typeface="Courier New" pitchFamily="49" charset="0"/>
              </a:rPr>
              <a:t>‘{‘ &amp; ‘}’</a:t>
            </a:r>
            <a:r>
              <a:rPr sz="2000" dirty="0" smtClean="0"/>
              <a:t> enclose variable names</a:t>
            </a:r>
          </a:p>
          <a:p>
            <a:pPr lvl="1">
              <a:lnSpc>
                <a:spcPct val="120000"/>
              </a:lnSpc>
              <a:buFont typeface="Arial" pitchFamily="34" charset="0"/>
              <a:buChar char="–"/>
            </a:pPr>
            <a:r>
              <a:rPr sz="1800" dirty="0" err="1" smtClean="0"/>
              <a:t>Var</a:t>
            </a:r>
            <a:r>
              <a:rPr sz="1800" dirty="0" smtClean="0"/>
              <a:t>=‘Learn’</a:t>
            </a:r>
          </a:p>
          <a:p>
            <a:pPr lvl="1">
              <a:lnSpc>
                <a:spcPct val="120000"/>
              </a:lnSpc>
              <a:buFont typeface="Arial" pitchFamily="34" charset="0"/>
              <a:buChar char="–"/>
            </a:pPr>
            <a:r>
              <a:rPr sz="1800" dirty="0" smtClean="0"/>
              <a:t>Echo </a:t>
            </a:r>
            <a:r>
              <a:rPr sz="1800" dirty="0" smtClean="0">
                <a:latin typeface="Courier New" pitchFamily="49" charset="0"/>
              </a:rPr>
              <a:t>${</a:t>
            </a:r>
            <a:r>
              <a:rPr sz="1800" dirty="0" err="1" smtClean="0">
                <a:latin typeface="Courier New" pitchFamily="49" charset="0"/>
              </a:rPr>
              <a:t>Var</a:t>
            </a:r>
            <a:r>
              <a:rPr sz="1800" dirty="0" smtClean="0">
                <a:latin typeface="Courier New" pitchFamily="49" charset="0"/>
              </a:rPr>
              <a:t>}</a:t>
            </a:r>
            <a:r>
              <a:rPr sz="1800" dirty="0" err="1" smtClean="0">
                <a:latin typeface="Courier New" pitchFamily="49" charset="0"/>
              </a:rPr>
              <a:t>ing</a:t>
            </a:r>
            <a:endParaRPr sz="1800" dirty="0" smtClean="0">
              <a:latin typeface="Courier New" pitchFamily="49" charset="0"/>
            </a:endParaRPr>
          </a:p>
          <a:p>
            <a:pPr>
              <a:lnSpc>
                <a:spcPct val="120000"/>
              </a:lnSpc>
            </a:pPr>
            <a:r>
              <a:rPr sz="2000" dirty="0" smtClean="0">
                <a:latin typeface="Courier New" pitchFamily="49" charset="0"/>
              </a:rPr>
              <a:t>‘&amp;’</a:t>
            </a:r>
            <a:r>
              <a:rPr sz="2000" dirty="0" smtClean="0"/>
              <a:t> puts a command in background</a:t>
            </a:r>
          </a:p>
          <a:p>
            <a:pPr>
              <a:lnSpc>
                <a:spcPct val="120000"/>
              </a:lnSpc>
            </a:pPr>
            <a:r>
              <a:rPr sz="2000" dirty="0" smtClean="0">
                <a:latin typeface="Courier New" pitchFamily="49" charset="0"/>
              </a:rPr>
              <a:t>‘;’</a:t>
            </a:r>
            <a:r>
              <a:rPr sz="2000" dirty="0" smtClean="0"/>
              <a:t> executes commands synchronously</a:t>
            </a:r>
          </a:p>
          <a:p>
            <a:pPr>
              <a:lnSpc>
                <a:spcPct val="120000"/>
              </a:lnSpc>
            </a:pPr>
            <a:r>
              <a:rPr sz="2000" dirty="0" smtClean="0">
                <a:latin typeface="Courier New" pitchFamily="49" charset="0"/>
              </a:rPr>
              <a:t>‘~’</a:t>
            </a:r>
            <a:r>
              <a:rPr sz="2000" dirty="0" smtClean="0"/>
              <a:t> substitutes your home directory</a:t>
            </a:r>
          </a:p>
          <a:p>
            <a:pPr>
              <a:lnSpc>
                <a:spcPct val="120000"/>
              </a:lnSpc>
            </a:pPr>
            <a:r>
              <a:rPr sz="2000" dirty="0" smtClean="0">
                <a:latin typeface="Courier New" pitchFamily="49" charset="0"/>
              </a:rPr>
              <a:t>‘&lt;‘ &amp; ‘&gt;’</a:t>
            </a:r>
            <a:r>
              <a:rPr sz="2000" dirty="0" smtClean="0"/>
              <a:t> are used for I/O redirection</a:t>
            </a:r>
          </a:p>
          <a:p>
            <a:pPr>
              <a:lnSpc>
                <a:spcPct val="120000"/>
              </a:lnSpc>
            </a:pPr>
            <a:r>
              <a:rPr sz="2000" dirty="0" smtClean="0">
                <a:latin typeface="Courier New" pitchFamily="49" charset="0"/>
              </a:rPr>
              <a:t>‘#’</a:t>
            </a:r>
            <a:r>
              <a:rPr sz="2000" dirty="0" smtClean="0"/>
              <a:t> specifies comment (till end of line)</a:t>
            </a:r>
          </a:p>
          <a:p>
            <a:pPr>
              <a:lnSpc>
                <a:spcPct val="120000"/>
              </a:lnSpc>
            </a:pPr>
            <a:r>
              <a:rPr sz="2000" dirty="0" smtClean="0">
                <a:latin typeface="Courier New" pitchFamily="49" charset="0"/>
              </a:rPr>
              <a:t>‘|’</a:t>
            </a:r>
            <a:r>
              <a:rPr sz="2000" dirty="0" smtClean="0"/>
              <a:t> pipes data between commands</a:t>
            </a:r>
          </a:p>
          <a:p>
            <a:pPr>
              <a:lnSpc>
                <a:spcPct val="120000"/>
              </a:lnSpc>
            </a:pPr>
            <a:endParaRPr sz="2000" dirty="0" smtClean="0"/>
          </a:p>
        </p:txBody>
      </p:sp>
      <p:sp>
        <p:nvSpPr>
          <p:cNvPr id="3" name="Title 2"/>
          <p:cNvSpPr>
            <a:spLocks noGrp="1"/>
          </p:cNvSpPr>
          <p:nvPr>
            <p:ph type="title"/>
          </p:nvPr>
        </p:nvSpPr>
        <p:spPr/>
        <p:txBody>
          <a:bodyPr/>
          <a:lstStyle/>
          <a:p>
            <a:r>
              <a:rPr lang="en-US" dirty="0" smtClean="0"/>
              <a:t>Wildcard and Special Characters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40000"/>
              </a:lnSpc>
            </a:pPr>
            <a:r>
              <a:rPr sz="2000" dirty="0" smtClean="0">
                <a:latin typeface="Courier New" pitchFamily="49" charset="0"/>
              </a:rPr>
              <a:t>‘\’</a:t>
            </a:r>
            <a:r>
              <a:rPr sz="2000" dirty="0" smtClean="0"/>
              <a:t> is used to escape special characters</a:t>
            </a:r>
          </a:p>
          <a:p>
            <a:pPr lvl="1">
              <a:lnSpc>
                <a:spcPct val="140000"/>
              </a:lnSpc>
              <a:buNone/>
            </a:pPr>
            <a:r>
              <a:rPr sz="1800" dirty="0" err="1" smtClean="0">
                <a:latin typeface="Courier New" pitchFamily="49" charset="0"/>
              </a:rPr>
              <a:t>var</a:t>
            </a:r>
            <a:r>
              <a:rPr sz="1800" dirty="0" smtClean="0">
                <a:latin typeface="Courier New" pitchFamily="49" charset="0"/>
              </a:rPr>
              <a:t>="ST'RING\"s”</a:t>
            </a:r>
          </a:p>
          <a:p>
            <a:pPr>
              <a:lnSpc>
                <a:spcPct val="140000"/>
              </a:lnSpc>
            </a:pPr>
            <a:r>
              <a:rPr sz="2000" dirty="0" smtClean="0"/>
              <a:t>Commonly escaped characters</a:t>
            </a:r>
          </a:p>
          <a:p>
            <a:pPr lvl="1">
              <a:lnSpc>
                <a:spcPct val="140000"/>
              </a:lnSpc>
              <a:buNone/>
            </a:pPr>
            <a:r>
              <a:rPr sz="1800" dirty="0" smtClean="0">
                <a:latin typeface="Courier New" pitchFamily="49" charset="0"/>
              </a:rPr>
              <a:t>\n 	newline</a:t>
            </a:r>
          </a:p>
          <a:p>
            <a:pPr lvl="1">
              <a:lnSpc>
                <a:spcPct val="140000"/>
              </a:lnSpc>
              <a:buNone/>
            </a:pPr>
            <a:r>
              <a:rPr sz="1800" dirty="0" smtClean="0">
                <a:latin typeface="Courier New" pitchFamily="49" charset="0"/>
              </a:rPr>
              <a:t>\t		horizontal tab</a:t>
            </a:r>
          </a:p>
          <a:p>
            <a:pPr lvl="1">
              <a:lnSpc>
                <a:spcPct val="140000"/>
              </a:lnSpc>
              <a:buNone/>
            </a:pPr>
            <a:r>
              <a:rPr sz="1800" dirty="0" smtClean="0">
                <a:latin typeface="Courier New" pitchFamily="49" charset="0"/>
              </a:rPr>
              <a:t>\b	backspace</a:t>
            </a:r>
          </a:p>
          <a:p>
            <a:pPr>
              <a:lnSpc>
                <a:spcPct val="140000"/>
              </a:lnSpc>
            </a:pPr>
            <a:r>
              <a:rPr sz="2000" dirty="0" smtClean="0"/>
              <a:t>Try these:</a:t>
            </a:r>
          </a:p>
          <a:p>
            <a:pPr lvl="1">
              <a:lnSpc>
                <a:spcPct val="140000"/>
              </a:lnSpc>
              <a:buNone/>
            </a:pPr>
            <a:r>
              <a:rPr sz="1800" dirty="0" smtClean="0">
                <a:latin typeface="Courier New" pitchFamily="49" charset="0"/>
              </a:rPr>
              <a:t>echo –e ‘1\t2’</a:t>
            </a:r>
          </a:p>
          <a:p>
            <a:pPr lvl="1">
              <a:lnSpc>
                <a:spcPct val="140000"/>
              </a:lnSpc>
              <a:buNone/>
            </a:pPr>
            <a:r>
              <a:rPr sz="1800" dirty="0" smtClean="0">
                <a:latin typeface="Courier New" pitchFamily="49" charset="0"/>
              </a:rPr>
              <a:t>echo –e ‘1\v2’</a:t>
            </a:r>
          </a:p>
          <a:p>
            <a:pPr lvl="1">
              <a:lnSpc>
                <a:spcPct val="140000"/>
              </a:lnSpc>
              <a:buNone/>
            </a:pPr>
            <a:r>
              <a:rPr sz="1800" dirty="0" smtClean="0">
                <a:latin typeface="Courier New" pitchFamily="49" charset="0"/>
              </a:rPr>
              <a:t>echo –e ‘1\b2’</a:t>
            </a:r>
          </a:p>
          <a:p>
            <a:endParaRPr lang="en-US" dirty="0"/>
          </a:p>
        </p:txBody>
      </p:sp>
      <p:sp>
        <p:nvSpPr>
          <p:cNvPr id="3" name="Title 2"/>
          <p:cNvSpPr>
            <a:spLocks noGrp="1"/>
          </p:cNvSpPr>
          <p:nvPr>
            <p:ph type="title"/>
          </p:nvPr>
        </p:nvSpPr>
        <p:spPr/>
        <p:txBody>
          <a:bodyPr/>
          <a:lstStyle/>
          <a:p>
            <a:r>
              <a:rPr lang="en-US" dirty="0" smtClean="0"/>
              <a:t>Escaping Special Characters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5906ED-7BF7-4381-8823-D1D918A6C6F1}"/>
</file>

<file path=customXml/itemProps2.xml><?xml version="1.0" encoding="utf-8"?>
<ds:datastoreItem xmlns:ds="http://schemas.openxmlformats.org/officeDocument/2006/customXml" ds:itemID="{A7C481EB-8F30-4DBE-97E4-C47F16554C60}"/>
</file>

<file path=customXml/itemProps3.xml><?xml version="1.0" encoding="utf-8"?>
<ds:datastoreItem xmlns:ds="http://schemas.openxmlformats.org/officeDocument/2006/customXml" ds:itemID="{4587111D-7DFB-442C-9FE3-44380E208E2D}"/>
</file>

<file path=docProps/app.xml><?xml version="1.0" encoding="utf-8"?>
<Properties xmlns="http://schemas.openxmlformats.org/officeDocument/2006/extended-properties" xmlns:vt="http://schemas.openxmlformats.org/officeDocument/2006/docPropsVTypes">
  <Template>Theme_3</Template>
  <TotalTime>1125</TotalTime>
  <Words>570</Words>
  <Application>Microsoft Office PowerPoint</Application>
  <PresentationFormat>On-screen Show (4:3)</PresentationFormat>
  <Paragraphs>127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Theme_3</vt:lpstr>
      <vt:lpstr>PowerPoint Presentation</vt:lpstr>
      <vt:lpstr>PowerPoint Presentation</vt:lpstr>
      <vt:lpstr>PowerPoint Presentation</vt:lpstr>
      <vt:lpstr>Overview</vt:lpstr>
      <vt:lpstr>Objective</vt:lpstr>
      <vt:lpstr>Quotes</vt:lpstr>
      <vt:lpstr>Quotes within Quotes</vt:lpstr>
      <vt:lpstr>Wildcard and Special Characters</vt:lpstr>
      <vt:lpstr>Escaping Special Characters</vt:lpstr>
      <vt:lpstr>Here Document</vt:lpstr>
      <vt:lpstr>Questions</vt:lpstr>
      <vt:lpstr>Test Your Understanding</vt:lpstr>
      <vt:lpstr>Hands-on Exercise</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188</cp:revision>
  <dcterms:created xsi:type="dcterms:W3CDTF">2011-06-15T11:24:59Z</dcterms:created>
  <dcterms:modified xsi:type="dcterms:W3CDTF">2013-06-21T08:35:16Z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