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7" r:id="rId5"/>
    <p:sldId id="263" r:id="rId6"/>
    <p:sldId id="258" r:id="rId7"/>
    <p:sldId id="283" r:id="rId8"/>
    <p:sldId id="293" r:id="rId9"/>
    <p:sldId id="285" r:id="rId10"/>
    <p:sldId id="292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5+LmQgcKVRW87ETKadtvJw==" hashData="RfFPpet/Xaz1gntlowvvR0j3S8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8" autoAdjust="0"/>
    <p:restoredTop sz="94491" autoAdjust="0"/>
  </p:normalViewPr>
  <p:slideViewPr>
    <p:cSldViewPr>
      <p:cViewPr varScale="1">
        <p:scale>
          <a:sx n="66" d="100"/>
          <a:sy n="6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295400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55626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bg1"/>
              </a:solidFill>
              <a:latin typeface="Bodoni MT Condensed" pitchFamily="18" charset="0"/>
              <a:ea typeface="+mj-ea"/>
              <a:cs typeface="+mj-cs"/>
            </a:endParaRPr>
          </a:p>
        </p:txBody>
      </p:sp>
      <p:pic>
        <p:nvPicPr>
          <p:cNvPr id="6" name="Object 1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3194159"/>
            <a:ext cx="91535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8"/>
          <p:cNvSpPr>
            <a:spLocks noChangeArrowheads="1"/>
          </p:cNvSpPr>
          <p:nvPr userDrawn="1"/>
        </p:nvSpPr>
        <p:spPr bwMode="gray">
          <a:xfrm>
            <a:off x="0" y="1905000"/>
            <a:ext cx="9144000" cy="76200"/>
          </a:xfrm>
          <a:prstGeom prst="rect">
            <a:avLst/>
          </a:prstGeom>
          <a:solidFill>
            <a:srgbClr val="FFA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gray">
          <a:xfrm rot="10800000">
            <a:off x="0" y="3124200"/>
            <a:ext cx="9144000" cy="76200"/>
          </a:xfrm>
          <a:prstGeom prst="rect">
            <a:avLst/>
          </a:prstGeom>
          <a:solidFill>
            <a:srgbClr val="FFA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1" name="Group 26"/>
          <p:cNvGrpSpPr>
            <a:grpSpLocks/>
          </p:cNvGrpSpPr>
          <p:nvPr userDrawn="1"/>
        </p:nvGrpSpPr>
        <p:grpSpPr bwMode="auto">
          <a:xfrm>
            <a:off x="2711450" y="3683000"/>
            <a:ext cx="2698750" cy="1041400"/>
            <a:chOff x="1610" y="1965"/>
            <a:chExt cx="1700" cy="656"/>
          </a:xfrm>
        </p:grpSpPr>
        <p:pic>
          <p:nvPicPr>
            <p:cNvPr id="12" name="Picture 27" descr="Untitled-1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8" descr="Untitled-1 copy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9" descr="Untitled-1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95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009999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9999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6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3914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9999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526" y="1295400"/>
            <a:ext cx="9156526" cy="228600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pic>
        <p:nvPicPr>
          <p:cNvPr id="17" name="Picture 28" descr="Untitled-1 copy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990600" y="685800"/>
            <a:ext cx="3952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7" descr="Untitled-1 copy"/>
          <p:cNvPicPr>
            <a:picLocks noChangeAspect="1" noChangeArrowheads="1"/>
          </p:cNvPicPr>
          <p:nvPr userDrawn="1"/>
        </p:nvPicPr>
        <p:blipFill>
          <a:blip r:embed="rId8" cstate="print"/>
          <a:srcRect t="-2712" r="-59303" b="-27458"/>
          <a:stretch>
            <a:fillRect/>
          </a:stretch>
        </p:blipFill>
        <p:spPr bwMode="gray">
          <a:xfrm>
            <a:off x="31924" y="76200"/>
            <a:ext cx="14920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>
            <a:spLocks noChangeArrowheads="1"/>
          </p:cNvSpPr>
          <p:nvPr userDrawn="1"/>
        </p:nvSpPr>
        <p:spPr bwMode="gray">
          <a:xfrm rot="10800000">
            <a:off x="0" y="1143000"/>
            <a:ext cx="9144000" cy="152400"/>
          </a:xfrm>
          <a:prstGeom prst="rect">
            <a:avLst/>
          </a:prstGeom>
          <a:solidFill>
            <a:srgbClr val="FFA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2133600"/>
            <a:ext cx="9144000" cy="10668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Bodoni MT Condensed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</a:rPr>
              <a:t>Unix Shell Scripting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0" y="5181600"/>
            <a:ext cx="9144000" cy="381000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solidFill>
                  <a:schemeClr val="bg1"/>
                </a:solidFill>
                <a:latin typeface="Agency FB" pitchFamily="34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Knowledge Level: Practitioner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 smtClean="0"/>
              <a:t>This course covers the following topics:</a:t>
            </a:r>
          </a:p>
          <a:p>
            <a:pPr lvl="1"/>
            <a:r>
              <a:rPr lang="en-US" sz="1800" dirty="0" smtClean="0"/>
              <a:t>Features and advantages of UNIX Shell Scripting</a:t>
            </a:r>
          </a:p>
          <a:p>
            <a:pPr lvl="1"/>
            <a:r>
              <a:rPr lang="en-US" sz="1800" dirty="0" smtClean="0"/>
              <a:t>Use of quotes and escape special characters in shell scripts</a:t>
            </a:r>
          </a:p>
          <a:p>
            <a:pPr lvl="1"/>
            <a:r>
              <a:rPr lang="en-US" sz="1800" dirty="0" smtClean="0"/>
              <a:t>Assigning and using variables in shell scripts</a:t>
            </a:r>
          </a:p>
          <a:p>
            <a:pPr lvl="1"/>
            <a:r>
              <a:rPr lang="en-US" sz="1800" dirty="0" smtClean="0"/>
              <a:t>Defining and using functions in shell scripts</a:t>
            </a:r>
          </a:p>
          <a:p>
            <a:pPr lvl="1"/>
            <a:r>
              <a:rPr lang="en-US" sz="1800" dirty="0" smtClean="0"/>
              <a:t>Creating various control structures and conditional loops</a:t>
            </a:r>
          </a:p>
          <a:p>
            <a:pPr lvl="1"/>
            <a:r>
              <a:rPr lang="en-US" sz="1800" dirty="0" smtClean="0"/>
              <a:t>Passing parameters in and out of shell scripts</a:t>
            </a:r>
          </a:p>
          <a:p>
            <a:pPr lvl="1"/>
            <a:r>
              <a:rPr lang="en-US" sz="1800" dirty="0" smtClean="0"/>
              <a:t>Redirecting input, output and error from shell scripts</a:t>
            </a:r>
          </a:p>
          <a:p>
            <a:pPr lvl="1"/>
            <a:r>
              <a:rPr lang="en-US" sz="1800" dirty="0" smtClean="0"/>
              <a:t>Flow data between commands and scripts</a:t>
            </a:r>
          </a:p>
          <a:p>
            <a:pPr lvl="1"/>
            <a:r>
              <a:rPr lang="en-US" sz="1800" dirty="0" smtClean="0"/>
              <a:t>Use of arrays in BASH shell scripts</a:t>
            </a:r>
          </a:p>
          <a:p>
            <a:pPr lvl="1"/>
            <a:r>
              <a:rPr lang="en-US" sz="1800" dirty="0" smtClean="0"/>
              <a:t>Custom signal handlers in shell scripts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Setting: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488267"/>
              </p:ext>
            </p:extLst>
          </p:nvPr>
        </p:nvGraphicFramePr>
        <p:xfrm>
          <a:off x="228600" y="1696720"/>
          <a:ext cx="8686800" cy="40030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Module Description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UNIX Shell Scripting with the BASH Shell covers the following: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About the UNIX Shell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Meta characters, quoting and escaping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Variables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Functions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Control Structures and, loops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Parameter passing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I/O redirection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Pipes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Arrays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Traps and Signals</a:t>
                      </a:r>
                    </a:p>
                    <a:p>
                      <a:pPr marL="341313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Good practices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Practitioner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Prerequisites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Basic UNIX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A Unix developer who is either located onsite or offshore during the requirement </a:t>
            </a:r>
            <a:r>
              <a:rPr lang="en-US" sz="2000" dirty="0" smtClean="0"/>
              <a:t>gathering/development/coding/testing </a:t>
            </a:r>
            <a:r>
              <a:rPr lang="en-US" sz="2000" dirty="0"/>
              <a:t>phases of a Unix project in domains like Retail, Banking, Healthcare, Insurance, etc. needs to have a grasp on the Unix Shell Scripting concepts.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67436" y="1752600"/>
            <a:ext cx="7239000" cy="3111501"/>
            <a:chOff x="533400" y="2222500"/>
            <a:chExt cx="8077200" cy="3721101"/>
          </a:xfrm>
        </p:grpSpPr>
        <p:grpSp>
          <p:nvGrpSpPr>
            <p:cNvPr id="78" name="Round Single Corner Rectangle 11"/>
            <p:cNvGrpSpPr>
              <a:grpSpLocks/>
            </p:cNvGrpSpPr>
            <p:nvPr/>
          </p:nvGrpSpPr>
          <p:grpSpPr bwMode="auto">
            <a:xfrm>
              <a:off x="533400" y="2222500"/>
              <a:ext cx="1828800" cy="1511300"/>
              <a:chOff x="409" y="1256"/>
              <a:chExt cx="1344" cy="628"/>
            </a:xfrm>
          </p:grpSpPr>
          <p:pic>
            <p:nvPicPr>
              <p:cNvPr id="119" name="Picture 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Text Box 8"/>
              <p:cNvSpPr txBox="1">
                <a:spLocks noChangeArrowheads="1"/>
              </p:cNvSpPr>
              <p:nvPr/>
            </p:nvSpPr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sym typeface="Wingdings" pitchFamily="2" charset="2"/>
                  </a:rPr>
                  <a:t>1.</a:t>
                </a:r>
              </a:p>
              <a:p>
                <a:pPr lvl="0"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About the UNIX Shell</a:t>
                </a:r>
              </a:p>
            </p:txBody>
          </p:sp>
        </p:grpSp>
        <p:grpSp>
          <p:nvGrpSpPr>
            <p:cNvPr id="79" name="Round Single Corner Rectangle 11"/>
            <p:cNvGrpSpPr>
              <a:grpSpLocks/>
            </p:cNvGrpSpPr>
            <p:nvPr/>
          </p:nvGrpSpPr>
          <p:grpSpPr bwMode="auto">
            <a:xfrm>
              <a:off x="2699042" y="2222500"/>
              <a:ext cx="1818695" cy="1511300"/>
              <a:chOff x="403" y="1256"/>
              <a:chExt cx="1427" cy="628"/>
            </a:xfrm>
          </p:grpSpPr>
          <p:pic>
            <p:nvPicPr>
              <p:cNvPr id="117" name="Picture 1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Text Box 11"/>
              <p:cNvSpPr txBox="1">
                <a:spLocks noChangeArrowheads="1"/>
              </p:cNvSpPr>
              <p:nvPr/>
            </p:nvSpPr>
            <p:spPr bwMode="auto">
              <a:xfrm>
                <a:off x="403" y="1256"/>
                <a:ext cx="1427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2.</a:t>
                </a:r>
              </a:p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Meta characters, Quoting and Escaping</a:t>
                </a:r>
              </a:p>
            </p:txBody>
          </p:sp>
        </p:grpSp>
        <p:grpSp>
          <p:nvGrpSpPr>
            <p:cNvPr id="80" name="Round Single Corner Rectangle 11"/>
            <p:cNvGrpSpPr>
              <a:grpSpLocks/>
            </p:cNvGrpSpPr>
            <p:nvPr/>
          </p:nvGrpSpPr>
          <p:grpSpPr bwMode="auto">
            <a:xfrm>
              <a:off x="4800600" y="2222500"/>
              <a:ext cx="1752600" cy="1511300"/>
              <a:chOff x="409" y="1256"/>
              <a:chExt cx="1344" cy="628"/>
            </a:xfrm>
          </p:grpSpPr>
          <p:pic>
            <p:nvPicPr>
              <p:cNvPr id="115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Text Box 14"/>
              <p:cNvSpPr txBox="1">
                <a:spLocks noChangeArrowheads="1"/>
              </p:cNvSpPr>
              <p:nvPr/>
            </p:nvSpPr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eaLnBrk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3.</a:t>
                </a:r>
              </a:p>
              <a:p>
                <a:pPr marR="0" lvl="0" indent="0" algn="ctr" eaLnBrk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Variables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</p:txBody>
          </p:sp>
        </p:grpSp>
        <p:grpSp>
          <p:nvGrpSpPr>
            <p:cNvPr id="81" name="Round Single Corner Rectangle 11"/>
            <p:cNvGrpSpPr>
              <a:grpSpLocks/>
            </p:cNvGrpSpPr>
            <p:nvPr/>
          </p:nvGrpSpPr>
          <p:grpSpPr bwMode="auto">
            <a:xfrm>
              <a:off x="6894513" y="2222500"/>
              <a:ext cx="1716087" cy="1511300"/>
              <a:chOff x="409" y="1256"/>
              <a:chExt cx="1344" cy="628"/>
            </a:xfrm>
          </p:grpSpPr>
          <p:pic>
            <p:nvPicPr>
              <p:cNvPr id="113" name="Picture 1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Text Box 17"/>
              <p:cNvSpPr txBox="1">
                <a:spLocks noChangeArrowheads="1"/>
              </p:cNvSpPr>
              <p:nvPr/>
            </p:nvSpPr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4.</a:t>
                </a:r>
              </a:p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Functions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</p:txBody>
          </p:sp>
        </p:grpSp>
        <p:grpSp>
          <p:nvGrpSpPr>
            <p:cNvPr id="84" name="Round Single Corner Rectangle 11"/>
            <p:cNvGrpSpPr>
              <a:grpSpLocks/>
            </p:cNvGrpSpPr>
            <p:nvPr/>
          </p:nvGrpSpPr>
          <p:grpSpPr bwMode="auto">
            <a:xfrm>
              <a:off x="533400" y="4432301"/>
              <a:ext cx="1828800" cy="1511300"/>
              <a:chOff x="409" y="1256"/>
              <a:chExt cx="1344" cy="628"/>
            </a:xfrm>
          </p:grpSpPr>
          <p:pic>
            <p:nvPicPr>
              <p:cNvPr id="111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2" name="Text Box 20"/>
              <p:cNvSpPr txBox="1">
                <a:spLocks noChangeArrowheads="1"/>
              </p:cNvSpPr>
              <p:nvPr/>
            </p:nvSpPr>
            <p:spPr bwMode="auto">
              <a:xfrm>
                <a:off x="409" y="1291"/>
                <a:ext cx="1344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eaLnBrk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5.</a:t>
                </a:r>
              </a:p>
              <a:p>
                <a:pPr marR="0" lvl="0" indent="0" algn="ctr" eaLnBrk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Control Structures and Loops 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</p:txBody>
          </p:sp>
        </p:grpSp>
        <p:grpSp>
          <p:nvGrpSpPr>
            <p:cNvPr id="88" name="Round Single Corner Rectangle 11"/>
            <p:cNvGrpSpPr>
              <a:grpSpLocks/>
            </p:cNvGrpSpPr>
            <p:nvPr/>
          </p:nvGrpSpPr>
          <p:grpSpPr bwMode="auto">
            <a:xfrm>
              <a:off x="2706688" y="4432300"/>
              <a:ext cx="1712912" cy="1511300"/>
              <a:chOff x="409" y="1256"/>
              <a:chExt cx="1344" cy="628"/>
            </a:xfrm>
          </p:grpSpPr>
          <p:pic>
            <p:nvPicPr>
              <p:cNvPr id="109" name="Picture 2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Text Box 23"/>
              <p:cNvSpPr txBox="1">
                <a:spLocks noChangeArrowheads="1"/>
              </p:cNvSpPr>
              <p:nvPr/>
            </p:nvSpPr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6.</a:t>
                </a:r>
              </a:p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Parameter Parsing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92" name="AutoShape 30"/>
            <p:cNvCxnSpPr>
              <a:cxnSpLocks noChangeShapeType="1"/>
              <a:stCxn id="120" idx="3"/>
              <a:endCxn id="118" idx="1"/>
            </p:cNvCxnSpPr>
            <p:nvPr/>
          </p:nvCxnSpPr>
          <p:spPr bwMode="auto">
            <a:xfrm>
              <a:off x="2362200" y="2978151"/>
              <a:ext cx="336842" cy="0"/>
            </a:xfrm>
            <a:prstGeom prst="straightConnector1">
              <a:avLst/>
            </a:prstGeom>
            <a:noFill/>
            <a:ln w="9525">
              <a:solidFill>
                <a:srgbClr val="1D528D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31"/>
            <p:cNvCxnSpPr>
              <a:cxnSpLocks noChangeShapeType="1"/>
              <a:stCxn id="118" idx="3"/>
              <a:endCxn id="116" idx="1"/>
            </p:cNvCxnSpPr>
            <p:nvPr/>
          </p:nvCxnSpPr>
          <p:spPr bwMode="auto">
            <a:xfrm>
              <a:off x="4517738" y="2978151"/>
              <a:ext cx="282862" cy="0"/>
            </a:xfrm>
            <a:prstGeom prst="straightConnector1">
              <a:avLst/>
            </a:prstGeom>
            <a:noFill/>
            <a:ln w="9525">
              <a:solidFill>
                <a:srgbClr val="1D528D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32"/>
            <p:cNvCxnSpPr>
              <a:cxnSpLocks noChangeShapeType="1"/>
              <a:stCxn id="116" idx="3"/>
              <a:endCxn id="114" idx="1"/>
            </p:cNvCxnSpPr>
            <p:nvPr/>
          </p:nvCxnSpPr>
          <p:spPr bwMode="auto">
            <a:xfrm>
              <a:off x="6553200" y="2978150"/>
              <a:ext cx="341313" cy="0"/>
            </a:xfrm>
            <a:prstGeom prst="straightConnector1">
              <a:avLst/>
            </a:prstGeom>
            <a:noFill/>
            <a:ln w="9525">
              <a:solidFill>
                <a:srgbClr val="1D528D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AutoShape 33"/>
            <p:cNvCxnSpPr>
              <a:cxnSpLocks noChangeShapeType="1"/>
              <a:stCxn id="114" idx="2"/>
              <a:endCxn id="112" idx="0"/>
            </p:cNvCxnSpPr>
            <p:nvPr/>
          </p:nvCxnSpPr>
          <p:spPr bwMode="auto">
            <a:xfrm rot="5400000">
              <a:off x="4208815" y="972786"/>
              <a:ext cx="782730" cy="630475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1D528D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08" name="AutoShape 34"/>
            <p:cNvCxnSpPr>
              <a:cxnSpLocks noChangeShapeType="1"/>
            </p:cNvCxnSpPr>
            <p:nvPr/>
          </p:nvCxnSpPr>
          <p:spPr bwMode="auto">
            <a:xfrm>
              <a:off x="2346006" y="5187949"/>
              <a:ext cx="344488" cy="0"/>
            </a:xfrm>
            <a:prstGeom prst="straightConnector1">
              <a:avLst/>
            </a:prstGeom>
            <a:noFill/>
            <a:ln w="9525">
              <a:solidFill>
                <a:srgbClr val="1D528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3" name="Group 122"/>
          <p:cNvGrpSpPr/>
          <p:nvPr/>
        </p:nvGrpSpPr>
        <p:grpSpPr>
          <a:xfrm>
            <a:off x="467436" y="5289485"/>
            <a:ext cx="3482915" cy="1263715"/>
            <a:chOff x="533400" y="2222500"/>
            <a:chExt cx="3886200" cy="1511300"/>
          </a:xfrm>
        </p:grpSpPr>
        <p:grpSp>
          <p:nvGrpSpPr>
            <p:cNvPr id="124" name="Round Single Corner Rectangle 11"/>
            <p:cNvGrpSpPr>
              <a:grpSpLocks/>
            </p:cNvGrpSpPr>
            <p:nvPr/>
          </p:nvGrpSpPr>
          <p:grpSpPr bwMode="auto">
            <a:xfrm>
              <a:off x="533400" y="2222500"/>
              <a:ext cx="1828800" cy="1511300"/>
              <a:chOff x="409" y="1256"/>
              <a:chExt cx="1344" cy="628"/>
            </a:xfrm>
          </p:grpSpPr>
          <p:pic>
            <p:nvPicPr>
              <p:cNvPr id="145" name="Picture 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6" name="Text Box 8"/>
              <p:cNvSpPr txBox="1">
                <a:spLocks noChangeArrowheads="1"/>
              </p:cNvSpPr>
              <p:nvPr/>
            </p:nvSpPr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eaLnBrk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9.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  <a:p>
                <a:pPr marR="0" lvl="0" indent="0" algn="ctr" eaLnBrk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Traps and Signals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</p:txBody>
          </p:sp>
        </p:grpSp>
        <p:grpSp>
          <p:nvGrpSpPr>
            <p:cNvPr id="125" name="Round Single Corner Rectangle 11"/>
            <p:cNvGrpSpPr>
              <a:grpSpLocks/>
            </p:cNvGrpSpPr>
            <p:nvPr/>
          </p:nvGrpSpPr>
          <p:grpSpPr bwMode="auto">
            <a:xfrm>
              <a:off x="2706688" y="2222500"/>
              <a:ext cx="1712912" cy="1511300"/>
              <a:chOff x="409" y="1256"/>
              <a:chExt cx="1344" cy="628"/>
            </a:xfrm>
          </p:grpSpPr>
          <p:pic>
            <p:nvPicPr>
              <p:cNvPr id="143" name="Picture 1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4" name="Text Box 11"/>
              <p:cNvSpPr txBox="1">
                <a:spLocks noChangeArrowheads="1"/>
              </p:cNvSpPr>
              <p:nvPr/>
            </p:nvSpPr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10.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Variables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130" name="AutoShape 30"/>
            <p:cNvCxnSpPr>
              <a:cxnSpLocks noChangeShapeType="1"/>
              <a:stCxn id="146" idx="3"/>
              <a:endCxn id="144" idx="1"/>
            </p:cNvCxnSpPr>
            <p:nvPr/>
          </p:nvCxnSpPr>
          <p:spPr bwMode="auto">
            <a:xfrm>
              <a:off x="2362200" y="2978150"/>
              <a:ext cx="344488" cy="0"/>
            </a:xfrm>
            <a:prstGeom prst="straightConnector1">
              <a:avLst/>
            </a:prstGeom>
            <a:noFill/>
            <a:ln w="9525">
              <a:solidFill>
                <a:srgbClr val="1D528D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147" name="AutoShape 34"/>
          <p:cNvCxnSpPr>
            <a:cxnSpLocks noChangeShapeType="1"/>
          </p:cNvCxnSpPr>
          <p:nvPr/>
        </p:nvCxnSpPr>
        <p:spPr bwMode="auto">
          <a:xfrm>
            <a:off x="3929433" y="4212770"/>
            <a:ext cx="308739" cy="0"/>
          </a:xfrm>
          <a:prstGeom prst="straightConnector1">
            <a:avLst/>
          </a:prstGeom>
          <a:noFill/>
          <a:ln w="9525">
            <a:solidFill>
              <a:srgbClr val="1D528D"/>
            </a:solidFill>
            <a:round/>
            <a:headEnd/>
            <a:tailEnd type="triangle" w="med" len="med"/>
          </a:ln>
        </p:spPr>
      </p:cxnSp>
      <p:grpSp>
        <p:nvGrpSpPr>
          <p:cNvPr id="148" name="Group 147"/>
          <p:cNvGrpSpPr/>
          <p:nvPr/>
        </p:nvGrpSpPr>
        <p:grpSpPr>
          <a:xfrm>
            <a:off x="4343400" y="3581400"/>
            <a:ext cx="3482915" cy="1263715"/>
            <a:chOff x="533400" y="2222500"/>
            <a:chExt cx="3886200" cy="1511300"/>
          </a:xfrm>
        </p:grpSpPr>
        <p:grpSp>
          <p:nvGrpSpPr>
            <p:cNvPr id="149" name="Round Single Corner Rectangle 11"/>
            <p:cNvGrpSpPr>
              <a:grpSpLocks/>
            </p:cNvGrpSpPr>
            <p:nvPr/>
          </p:nvGrpSpPr>
          <p:grpSpPr bwMode="auto">
            <a:xfrm>
              <a:off x="533400" y="2222500"/>
              <a:ext cx="1828800" cy="1511300"/>
              <a:chOff x="409" y="1256"/>
              <a:chExt cx="1344" cy="628"/>
            </a:xfrm>
          </p:grpSpPr>
          <p:pic>
            <p:nvPicPr>
              <p:cNvPr id="154" name="Picture 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5" name="Text Box 8"/>
              <p:cNvSpPr txBox="1">
                <a:spLocks noChangeArrowheads="1"/>
              </p:cNvSpPr>
              <p:nvPr/>
            </p:nvSpPr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R="0" lvl="0" indent="0" algn="ctr" eaLnBrk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7.</a:t>
                </a:r>
              </a:p>
              <a:p>
                <a:pPr marR="0" lvl="0" indent="0" algn="ctr" eaLnBrk="0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I/O Redirection and pipes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</p:txBody>
          </p:sp>
        </p:grpSp>
        <p:grpSp>
          <p:nvGrpSpPr>
            <p:cNvPr id="150" name="Round Single Corner Rectangle 11"/>
            <p:cNvGrpSpPr>
              <a:grpSpLocks/>
            </p:cNvGrpSpPr>
            <p:nvPr/>
          </p:nvGrpSpPr>
          <p:grpSpPr bwMode="auto">
            <a:xfrm>
              <a:off x="2706688" y="2222500"/>
              <a:ext cx="1712912" cy="1511300"/>
              <a:chOff x="409" y="1256"/>
              <a:chExt cx="1344" cy="628"/>
            </a:xfrm>
          </p:grpSpPr>
          <p:pic>
            <p:nvPicPr>
              <p:cNvPr id="152" name="Picture 1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3" name="Text Box 11"/>
              <p:cNvSpPr txBox="1">
                <a:spLocks noChangeArrowheads="1"/>
              </p:cNvSpPr>
              <p:nvPr/>
            </p:nvSpPr>
            <p:spPr bwMode="auto">
              <a:xfrm>
                <a:off x="409" y="1256"/>
                <a:ext cx="1344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8.</a:t>
                </a:r>
              </a:p>
              <a:p>
                <a:pPr algn="ctr" eaLnBrk="0">
                  <a:spcBef>
                    <a:spcPct val="20000"/>
                  </a:spcBef>
                  <a:spcAft>
                    <a:spcPct val="10000"/>
                  </a:spcAft>
                  <a:defRPr/>
                </a:pPr>
                <a:r>
                  <a:rPr kumimoji="1" lang="en-US" sz="1600" kern="0" dirty="0" smtClean="0">
                    <a:solidFill>
                      <a:srgbClr val="FFFFFF"/>
                    </a:solidFill>
                    <a:latin typeface="Calibri" pitchFamily="34" charset="0"/>
                    <a:sym typeface="Wingdings" pitchFamily="2" charset="2"/>
                  </a:rPr>
                  <a:t>Arrays</a:t>
                </a:r>
                <a:endParaRPr kumimoji="1" lang="en-US" sz="1600" kern="0" dirty="0">
                  <a:solidFill>
                    <a:srgbClr val="FFFFFF"/>
                  </a:solidFill>
                  <a:latin typeface="Calibri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151" name="AutoShape 30"/>
            <p:cNvCxnSpPr>
              <a:cxnSpLocks noChangeShapeType="1"/>
              <a:stCxn id="155" idx="3"/>
              <a:endCxn id="153" idx="1"/>
            </p:cNvCxnSpPr>
            <p:nvPr/>
          </p:nvCxnSpPr>
          <p:spPr bwMode="auto">
            <a:xfrm>
              <a:off x="2362200" y="2978150"/>
              <a:ext cx="344488" cy="0"/>
            </a:xfrm>
            <a:prstGeom prst="straightConnector1">
              <a:avLst/>
            </a:prstGeom>
            <a:noFill/>
            <a:ln w="9525">
              <a:solidFill>
                <a:srgbClr val="1D528D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156" name="AutoShape 33"/>
          <p:cNvCxnSpPr>
            <a:cxnSpLocks noChangeShapeType="1"/>
          </p:cNvCxnSpPr>
          <p:nvPr/>
        </p:nvCxnSpPr>
        <p:spPr bwMode="auto">
          <a:xfrm rot="5400000">
            <a:off x="3752765" y="2216365"/>
            <a:ext cx="584070" cy="5651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D528D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1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 smtClean="0"/>
              <a:t>This course discusses the basics of UNIX Shell scripting and also some advanced features and techniques.</a:t>
            </a:r>
          </a:p>
          <a:p>
            <a:endParaRPr sz="2000" dirty="0" smtClean="0"/>
          </a:p>
          <a:p>
            <a:r>
              <a:rPr sz="2000" dirty="0" smtClean="0"/>
              <a:t>The BASH shell is used for demonstration and hands-on.</a:t>
            </a:r>
          </a:p>
          <a:p>
            <a:pPr lvl="1">
              <a:buNone/>
            </a:pPr>
            <a:endParaRPr lang="en-US" sz="1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Shell Scripting: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609725"/>
          <a:ext cx="8686800" cy="4333879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13500000">
                    <a:schemeClr val="tx1">
                      <a:alpha val="50000"/>
                    </a:schemeClr>
                  </a:innerShdw>
                </a:effectLst>
                <a:tableStyleId>{5C22544A-7EE6-4342-B048-85BDC9FD1C3A}</a:tableStyleId>
              </a:tblPr>
              <a:tblGrid>
                <a:gridCol w="2057400"/>
                <a:gridCol w="3886200"/>
                <a:gridCol w="2743200"/>
              </a:tblGrid>
              <a:tr h="76971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Topic or Module</a:t>
                      </a:r>
                      <a:endParaRPr lang="en-US" dirty="0"/>
                    </a:p>
                  </a:txBody>
                  <a:tcPr/>
                </a:tc>
              </a:tr>
              <a:tr h="461320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320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320">
                <a:tc>
                  <a:txBody>
                    <a:bodyPr/>
                    <a:lstStyle/>
                    <a:p>
                      <a:r>
                        <a:rPr lang="en-US" dirty="0" smtClean="0"/>
                        <a:t>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320">
                <a:tc>
                  <a:txBody>
                    <a:bodyPr/>
                    <a:lstStyle/>
                    <a:p>
                      <a:r>
                        <a:rPr lang="en-US" dirty="0" smtClean="0"/>
                        <a:t>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6249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http://www.tldp.org/LDP/abs/html/index.html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Advanced Bash Scripting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61320">
                <a:tc>
                  <a:txBody>
                    <a:bodyPr/>
                    <a:lstStyle/>
                    <a:p>
                      <a:r>
                        <a:rPr lang="en-US" dirty="0" smtClean="0"/>
                        <a:t>White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32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UNIX Shell Scripting: Next Step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3200" dirty="0" smtClean="0"/>
              <a:t>Assessment Follows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505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7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9812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</a:rPr>
              <a:t>You have successfully completed</a:t>
            </a:r>
            <a:br>
              <a:rPr lang="en-US" sz="3600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</a:rPr>
              <a:t>Unix </a:t>
            </a:r>
            <a:r>
              <a:rPr lang="en-US" sz="3600" smtClean="0">
                <a:solidFill>
                  <a:schemeClr val="bg1"/>
                </a:solidFill>
                <a:latin typeface="Verdana" pitchFamily="34" charset="0"/>
              </a:rPr>
              <a:t>Shell Scripting</a:t>
            </a:r>
            <a:endParaRPr lang="en-US" sz="36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27F5EE5F3FE41B77781D40F891BE3" ma:contentTypeVersion="0" ma:contentTypeDescription="Create a new document." ma:contentTypeScope="" ma:versionID="6973576a7b060037eae6b9acbb5748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CA83D2-D33B-4938-BA8D-5CA3FADACC91}"/>
</file>

<file path=customXml/itemProps2.xml><?xml version="1.0" encoding="utf-8"?>
<ds:datastoreItem xmlns:ds="http://schemas.openxmlformats.org/officeDocument/2006/customXml" ds:itemID="{A7C481EB-8F30-4DBE-97E4-C47F16554C60}"/>
</file>

<file path=customXml/itemProps3.xml><?xml version="1.0" encoding="utf-8"?>
<ds:datastoreItem xmlns:ds="http://schemas.openxmlformats.org/officeDocument/2006/customXml" ds:itemID="{4587111D-7DFB-442C-9FE3-44380E208E2D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3725</TotalTime>
  <Words>308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1_Theme_3</vt:lpstr>
      <vt:lpstr>PowerPoint Presentation</vt:lpstr>
      <vt:lpstr>Context Setting: Overview</vt:lpstr>
      <vt:lpstr>Module Information</vt:lpstr>
      <vt:lpstr>Scenario</vt:lpstr>
      <vt:lpstr>Course Outline</vt:lpstr>
      <vt:lpstr>UNIX Shell Scripting: Summary</vt:lpstr>
      <vt:lpstr>UNIX Shell Scripting: Next Step</vt:lpstr>
      <vt:lpstr>PowerPoint Presentation</vt:lpstr>
      <vt:lpstr>PowerPoint Presentation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306411</cp:lastModifiedBy>
  <cp:revision>155</cp:revision>
  <dcterms:created xsi:type="dcterms:W3CDTF">2011-06-15T11:24:59Z</dcterms:created>
  <dcterms:modified xsi:type="dcterms:W3CDTF">2013-06-21T08:36:57Z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0x01010053127F5EE5F3FE41B77781D40F891BE3</vt:lpwstr>
  </property>
</Properties>
</file>