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140C8B-8EAF-09D9-908A-0EDB1EFA8703}" v="37" dt="2025-04-08T07:54:50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1122" y="590062"/>
            <a:ext cx="5457976" cy="2838938"/>
          </a:xfrm>
        </p:spPr>
        <p:txBody>
          <a:bodyPr>
            <a:normAutofit/>
          </a:bodyPr>
          <a:lstStyle/>
          <a:p>
            <a:pPr algn="l"/>
            <a:r>
              <a:rPr lang="en-US" sz="4900">
                <a:solidFill>
                  <a:srgbClr val="FFFFFF"/>
                </a:solidFill>
                <a:ea typeface="Calibri"/>
                <a:cs typeface="Calibri"/>
              </a:rPr>
              <a:t>Customer Booking </a:t>
            </a:r>
            <a:r>
              <a:rPr lang="en-US" sz="4900" dirty="0">
                <a:solidFill>
                  <a:srgbClr val="FFFFFF"/>
                </a:solidFill>
                <a:ea typeface="Calibri"/>
                <a:cs typeface="Calibri"/>
              </a:rPr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1533" y="4698614"/>
            <a:ext cx="3816487" cy="1198120"/>
          </a:xfrm>
        </p:spPr>
        <p:txBody>
          <a:bodyPr>
            <a:normAutofit/>
          </a:bodyPr>
          <a:lstStyle/>
          <a:p>
            <a:pPr algn="r"/>
            <a:r>
              <a:rPr lang="en-US" sz="1700">
                <a:solidFill>
                  <a:srgbClr val="FFFFFF"/>
                </a:solidFill>
              </a:rPr>
              <a:t>Presented by Vinothini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3201" y="2744546"/>
            <a:ext cx="104279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2285" y="2973840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1546" y="3198265"/>
            <a:ext cx="95785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5946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US" sz="4900">
                <a:solidFill>
                  <a:srgbClr val="FFFFFF"/>
                </a:solidFill>
              </a:rPr>
              <a:t>Problem Statement &amp; Dataset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🎯 Objective:</a:t>
            </a:r>
            <a:endParaRPr lang="en-US" sz="1700">
              <a:solidFill>
                <a:schemeClr val="tx1">
                  <a:alpha val="80000"/>
                </a:schemeClr>
              </a:solidFill>
              <a:ea typeface="Calibri"/>
              <a:cs typeface="Calibri"/>
            </a:endParaRP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Predict if a customer will book British Airways during holidays.</a:t>
            </a:r>
            <a:endParaRPr lang="en-US" sz="1700">
              <a:solidFill>
                <a:schemeClr val="tx1">
                  <a:alpha val="80000"/>
                </a:schemeClr>
              </a:solidFill>
              <a:ea typeface="Calibri"/>
              <a:cs typeface="Calibri"/>
            </a:endParaRPr>
          </a:p>
          <a:p>
            <a:endParaRPr lang="en-US" sz="1700">
              <a:solidFill>
                <a:schemeClr val="tx1">
                  <a:alpha val="80000"/>
                </a:schemeClr>
              </a:solidFill>
              <a:ea typeface="Calibri"/>
              <a:cs typeface="Calibri"/>
            </a:endParaRP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📦 Dataset:</a:t>
            </a:r>
            <a:endParaRPr lang="en-US" sz="1700">
              <a:solidFill>
                <a:schemeClr val="tx1">
                  <a:alpha val="80000"/>
                </a:schemeClr>
              </a:solidFill>
              <a:ea typeface="Calibri"/>
              <a:cs typeface="Calibri"/>
            </a:endParaRP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- 50,000 records</a:t>
            </a:r>
            <a:endParaRPr lang="en-US" sz="1700">
              <a:solidFill>
                <a:schemeClr val="tx1">
                  <a:alpha val="80000"/>
                </a:schemeClr>
              </a:solidFill>
              <a:ea typeface="Calibri"/>
              <a:cs typeface="Calibri"/>
            </a:endParaRP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Target: holiday_booking</a:t>
            </a:r>
            <a:endParaRPr lang="en-US" sz="1700">
              <a:solidFill>
                <a:schemeClr val="tx1">
                  <a:alpha val="80000"/>
                </a:schemeClr>
              </a:solidFill>
              <a:ea typeface="Calibri"/>
              <a:cs typeface="Calibri"/>
            </a:endParaRP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Features: num_passengers, flight_hour, purchase_lead, etc.</a:t>
            </a:r>
            <a:endParaRPr lang="en-US" sz="1700">
              <a:solidFill>
                <a:schemeClr val="tx1">
                  <a:alpha val="80000"/>
                </a:schemeClr>
              </a:solidFill>
              <a:ea typeface="Calibri"/>
              <a:cs typeface="Calibri"/>
            </a:endParaRP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One-hot encoding for categorical features</a:t>
            </a:r>
            <a:endParaRPr lang="en-US" sz="1700">
              <a:solidFill>
                <a:schemeClr val="tx1">
                  <a:alpha val="80000"/>
                </a:schemeClr>
              </a:solidFill>
              <a:ea typeface="Calibri"/>
              <a:cs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US" sz="3900">
                <a:solidFill>
                  <a:srgbClr val="FFFFFF"/>
                </a:solidFill>
              </a:rPr>
              <a:t>Preprocessing &amp; SMOTE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🧹 Preprocessing: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Categorical to numerical conversion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No missing values</a:t>
            </a:r>
          </a:p>
          <a:p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⚠️ Class Imbalance: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Before SMOTE: 48212 (0), 1788 (1)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After SMOTE: 38570 (0), 38570 (1)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US" sz="6500">
                <a:solidFill>
                  <a:srgbClr val="FFFFFF"/>
                </a:solidFill>
              </a:rPr>
              <a:t>Model Building &amp; Tuning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⚙️ Gradient Boosting Classifier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Used RandomizedSearchCV for hyperparameter tuning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Best Parameters: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 {subsample: 0.6, n_estimators: 300, min_samples_split: 10,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  min_samples_leaf: 1, max_depth: 5, learning_rate: 0.2}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US" sz="7000">
                <a:solidFill>
                  <a:srgbClr val="FFFFFF"/>
                </a:solidFill>
              </a:rPr>
              <a:t>Results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📊 Confusion Matrix: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[[7546 2096]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[ 254  104]]</a:t>
            </a:r>
          </a:p>
          <a:p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🔍 Class 1 (holiday):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Precision: 0.05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Recall: 0.29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F1-score: 0.08</a:t>
            </a:r>
          </a:p>
          <a:p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✅ Recommendations: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Feature engineering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Try XGBoost/LightGBM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Cost-sensitive learning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2BEF9-161A-F6A3-666F-234925B10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  <a:ea typeface="Calibri"/>
                <a:cs typeface="Calibri"/>
              </a:rPr>
              <a:t>Recommendations</a:t>
            </a:r>
            <a:endParaRPr lang="en-US" sz="28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507E2-823A-816A-D41B-FB0BD508A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Improve Recall for Holiday Bookings</a:t>
            </a:r>
            <a:endParaRPr lang="en-US" sz="1400">
              <a:solidFill>
                <a:schemeClr val="tx1">
                  <a:alpha val="80000"/>
                </a:schemeClr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Use </a:t>
            </a:r>
            <a:r>
              <a:rPr lang="en-US" sz="1400">
                <a:solidFill>
                  <a:schemeClr val="tx1">
                    <a:alpha val="80000"/>
                  </a:schemeClr>
                </a:solidFill>
                <a:latin typeface="Consolas"/>
              </a:rPr>
              <a:t>class_weight='balanced'</a:t>
            </a:r>
            <a:r>
              <a:rPr lang="en-US" sz="1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or penalize false negatives in boosting models.</a:t>
            </a:r>
            <a:endParaRPr lang="en-US" sz="140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Feature Engineering</a:t>
            </a:r>
            <a:endParaRPr lang="en-US" sz="140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Create new features like </a:t>
            </a:r>
            <a:r>
              <a:rPr lang="en-US" sz="1400">
                <a:solidFill>
                  <a:schemeClr val="tx1">
                    <a:alpha val="80000"/>
                  </a:schemeClr>
                </a:solidFill>
                <a:latin typeface="Consolas"/>
              </a:rPr>
              <a:t>is_weekend_flight</a:t>
            </a:r>
            <a:r>
              <a:rPr lang="en-US" sz="1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1400">
                <a:solidFill>
                  <a:schemeClr val="tx1">
                    <a:alpha val="80000"/>
                  </a:schemeClr>
                </a:solidFill>
                <a:latin typeface="Consolas"/>
              </a:rPr>
              <a:t>lead_time_bucket</a:t>
            </a:r>
            <a:r>
              <a:rPr lang="en-US" sz="1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, and interaction terms.</a:t>
            </a:r>
            <a:endParaRPr lang="en-US" sz="140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Try Alternative Models</a:t>
            </a:r>
            <a:endParaRPr lang="en-US" sz="140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XGBoost, LightGBM, and CatBoost offer better handling of imbalance and categorical data.</a:t>
            </a:r>
            <a:endParaRPr lang="en-US" sz="140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Advanced Resampling</a:t>
            </a:r>
            <a:endParaRPr lang="en-US" sz="140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Combine SMOTE with Tomek Links or try ADASYN for better class representation.</a:t>
            </a:r>
            <a:endParaRPr lang="en-US" sz="140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Threshold Tuning</a:t>
            </a:r>
            <a:endParaRPr lang="en-US" sz="140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Adjust decision threshold (e.g., 0.3) to improve holiday booking recall.</a:t>
            </a:r>
            <a:endParaRPr lang="en-US" sz="140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Use Better Evaluation Metrics</a:t>
            </a:r>
            <a:endParaRPr lang="en-US" sz="140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Focus on F1-score, Precision-Recall AUC, and ROC-AUC, not just accuracy.</a:t>
            </a:r>
            <a:endParaRPr lang="en-US" sz="140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1400">
              <a:solidFill>
                <a:schemeClr val="tx1">
                  <a:alpha val="80000"/>
                </a:schemeClr>
              </a:solidFill>
              <a:ea typeface="Calibri"/>
              <a:cs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113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Customer Booking Analysis</vt:lpstr>
      <vt:lpstr>Problem Statement &amp; Dataset</vt:lpstr>
      <vt:lpstr>Preprocessing &amp; SMOTE</vt:lpstr>
      <vt:lpstr>Model Building &amp; Tuning</vt:lpstr>
      <vt:lpstr>Results 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19</cp:revision>
  <dcterms:created xsi:type="dcterms:W3CDTF">2013-01-27T09:14:16Z</dcterms:created>
  <dcterms:modified xsi:type="dcterms:W3CDTF">2025-04-08T08:04:13Z</dcterms:modified>
  <cp:category/>
</cp:coreProperties>
</file>