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9592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12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-6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179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036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512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101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944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734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419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633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385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AD1CBD-E0FB-4F97-9B07-04EEBC115ADC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E1FA03-DE6C-41FB-B508-C0E99749F8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52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907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AD1CBD-E0FB-4F97-9B07-04EEBC115ADC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E1FA03-DE6C-41FB-B508-C0E99749F86B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487"/>
            <a:ext cx="12191999" cy="687548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310" y="2397372"/>
            <a:ext cx="11513713" cy="2387600"/>
          </a:xfrm>
        </p:spPr>
        <p:txBody>
          <a:bodyPr>
            <a:noAutofit/>
          </a:bodyPr>
          <a:lstStyle/>
          <a:p>
            <a:r>
              <a:rPr lang="fr-FR" b="1" dirty="0" smtClean="0">
                <a:solidFill>
                  <a:srgbClr val="FF3300"/>
                </a:solidFill>
              </a:rPr>
              <a:t>Projet tuteuré Semestre 2</a:t>
            </a:r>
            <a:br>
              <a:rPr lang="fr-FR" b="1" dirty="0" smtClean="0">
                <a:solidFill>
                  <a:srgbClr val="FF3300"/>
                </a:solidFill>
              </a:rPr>
            </a:br>
            <a:r>
              <a:rPr lang="fr-FR" b="1" dirty="0" smtClean="0">
                <a:solidFill>
                  <a:srgbClr val="FF3300"/>
                </a:solidFill>
              </a:rPr>
              <a:t/>
            </a:r>
            <a:br>
              <a:rPr lang="fr-FR" b="1" dirty="0" smtClean="0">
                <a:solidFill>
                  <a:srgbClr val="FF3300"/>
                </a:solidFill>
              </a:rPr>
            </a:br>
            <a:r>
              <a:rPr lang="fr-FR" b="1" dirty="0">
                <a:solidFill>
                  <a:srgbClr val="FF3300"/>
                </a:solidFill>
              </a:rPr>
              <a:t/>
            </a:r>
            <a:br>
              <a:rPr lang="fr-FR" b="1" dirty="0">
                <a:solidFill>
                  <a:srgbClr val="FF3300"/>
                </a:solidFill>
              </a:rPr>
            </a:br>
            <a:r>
              <a:rPr lang="fr-FR" sz="6600" b="1" dirty="0" smtClean="0">
                <a:solidFill>
                  <a:srgbClr val="FF3300"/>
                </a:solidFill>
              </a:rPr>
              <a:t>Mini-Calculatrice  -  Mini-Tableur</a:t>
            </a:r>
            <a:endParaRPr lang="fr-FR" sz="6600" b="1" dirty="0">
              <a:solidFill>
                <a:srgbClr val="FF33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1972" y="5366444"/>
            <a:ext cx="11758411" cy="1034356"/>
          </a:xfrm>
        </p:spPr>
        <p:txBody>
          <a:bodyPr>
            <a:normAutofit/>
          </a:bodyPr>
          <a:lstStyle/>
          <a:p>
            <a:endParaRPr lang="fr-FR" sz="1800" b="1" dirty="0" smtClean="0">
              <a:solidFill>
                <a:schemeClr val="tx1"/>
              </a:solidFill>
            </a:endParaRPr>
          </a:p>
          <a:p>
            <a:r>
              <a:rPr lang="fr-FR" sz="1800" b="1" dirty="0">
                <a:solidFill>
                  <a:schemeClr val="tx1"/>
                </a:solidFill>
              </a:rPr>
              <a:t> </a:t>
            </a:r>
            <a:r>
              <a:rPr lang="fr-FR" sz="1800" b="1" dirty="0" smtClean="0">
                <a:solidFill>
                  <a:schemeClr val="tx1"/>
                </a:solidFill>
              </a:rPr>
              <a:t>     BAUBE Maxime, GRANIER Vincent, MIQUEL Jonathan, PERIES Mickaël, SANCHEZ Sébastien</a:t>
            </a:r>
            <a:endParaRPr lang="fr-F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351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6824" y="1961643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Cahier des </a:t>
            </a:r>
            <a:r>
              <a:rPr lang="fr-FR" sz="3200" dirty="0" smtClean="0">
                <a:solidFill>
                  <a:srgbClr val="FFC000"/>
                </a:solidFill>
              </a:rPr>
              <a:t>charges</a:t>
            </a: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endParaRPr lang="fr-FR" sz="800" dirty="0" smtClean="0">
              <a:solidFill>
                <a:srgbClr val="FFC000"/>
              </a:solidFill>
            </a:endParaRP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r>
              <a:rPr lang="fr-FR" sz="2400" dirty="0" smtClean="0">
                <a:solidFill>
                  <a:srgbClr val="FF0000"/>
                </a:solidFill>
              </a:rPr>
              <a:t>Mini-Calculatrice : </a:t>
            </a:r>
            <a:endParaRPr lang="fr-FR" sz="2400" dirty="0">
              <a:solidFill>
                <a:srgbClr val="FF0000"/>
              </a:solidFill>
            </a:endParaRP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endParaRPr lang="fr-FR" sz="1200" dirty="0">
              <a:solidFill>
                <a:srgbClr val="FFC000"/>
              </a:solidFill>
            </a:endParaRP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fr-FR" sz="2400" dirty="0" smtClean="0">
                <a:solidFill>
                  <a:schemeClr val="tx1"/>
                </a:solidFill>
              </a:rPr>
              <a:t>Interface graphique </a:t>
            </a: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fr-FR" sz="2400" dirty="0" smtClean="0">
                <a:solidFill>
                  <a:schemeClr val="tx1"/>
                </a:solidFill>
              </a:rPr>
              <a:t>Calculs simples</a:t>
            </a: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Calculs avec parenthèses</a:t>
            </a: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Calculs utilisant la mémoire</a:t>
            </a: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Erreurs dans les calculs </a:t>
            </a:r>
            <a:b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endParaRPr lang="fr-FR" sz="2400" dirty="0" smtClean="0">
              <a:solidFill>
                <a:schemeClr val="tx1"/>
              </a:solidFill>
            </a:endParaRPr>
          </a:p>
          <a:p>
            <a:pPr marL="342900" lvl="3" indent="-34290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à"/>
            </a:pPr>
            <a:endParaRPr lang="fr-FR" sz="2400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8175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Cahier des </a:t>
            </a:r>
            <a:r>
              <a:rPr lang="fr-FR" sz="3200" dirty="0" smtClean="0">
                <a:solidFill>
                  <a:srgbClr val="FFC000"/>
                </a:solidFill>
              </a:rPr>
              <a:t>charges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fr-FR" dirty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2400" dirty="0" smtClean="0">
                <a:solidFill>
                  <a:srgbClr val="FF0000"/>
                </a:solidFill>
              </a:rPr>
              <a:t>Mini-Calculatrice</a:t>
            </a:r>
            <a:r>
              <a:rPr lang="fr-FR" sz="3200" dirty="0" smtClean="0">
                <a:solidFill>
                  <a:srgbClr val="FF0000"/>
                </a:solidFill>
              </a:rPr>
              <a:t>: 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fr-FR" sz="2000" dirty="0">
              <a:solidFill>
                <a:srgbClr val="FF0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fr-FR" sz="2000" dirty="0" smtClean="0">
                <a:solidFill>
                  <a:schemeClr val="tx1"/>
                </a:solidFill>
              </a:rPr>
              <a:t>Mode mémoire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fr-FR" sz="300" dirty="0" smtClean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smtClean="0">
                <a:solidFill>
                  <a:schemeClr val="tx1"/>
                </a:solidFill>
              </a:rPr>
              <a:t>  </a:t>
            </a:r>
            <a:r>
              <a:rPr lang="fr-F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Erreurs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fr-F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fr-F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   Menu</a:t>
            </a:r>
            <a:endParaRPr lang="fr-FR" sz="20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fr-FR" sz="3200" dirty="0">
              <a:solidFill>
                <a:srgbClr val="FFC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6084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Cahier des </a:t>
            </a:r>
            <a:r>
              <a:rPr lang="fr-FR" sz="3200" dirty="0" smtClean="0">
                <a:solidFill>
                  <a:srgbClr val="FFC000"/>
                </a:solidFill>
              </a:rPr>
              <a:t>charges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900" dirty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400" dirty="0" smtClean="0">
                <a:solidFill>
                  <a:srgbClr val="FF0000"/>
                </a:solidFill>
              </a:rPr>
              <a:t>Mini-Tableur </a:t>
            </a:r>
            <a:r>
              <a:rPr lang="fr-FR" sz="3200" dirty="0" smtClean="0">
                <a:solidFill>
                  <a:srgbClr val="FF0000"/>
                </a:solidFill>
              </a:rPr>
              <a:t>: 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1000" dirty="0">
              <a:solidFill>
                <a:srgbClr val="FF0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fr-FR" sz="2000" dirty="0" smtClean="0">
                <a:solidFill>
                  <a:schemeClr val="tx1"/>
                </a:solidFill>
              </a:rPr>
              <a:t>Interface graphique </a:t>
            </a:r>
          </a:p>
          <a:p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fr-FR" dirty="0"/>
              <a:t>Les types d’entrées possibles</a:t>
            </a:r>
            <a:endParaRPr lang="fr-FR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Erreurs</a:t>
            </a:r>
          </a:p>
          <a:p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Menu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421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Cahier des </a:t>
            </a:r>
            <a:r>
              <a:rPr lang="fr-FR" sz="3200" dirty="0" smtClean="0">
                <a:solidFill>
                  <a:srgbClr val="FFC000"/>
                </a:solidFill>
              </a:rPr>
              <a:t>charges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200" dirty="0" smtClean="0">
              <a:solidFill>
                <a:srgbClr val="FFC000"/>
              </a:solidFill>
            </a:endParaRP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fr-FR" sz="2800" dirty="0" smtClean="0">
                <a:solidFill>
                  <a:srgbClr val="FF0000"/>
                </a:solidFill>
              </a:rPr>
              <a:t>Fonctionnement du Menu</a:t>
            </a:r>
            <a:endParaRPr lang="fr-FR" sz="3600" dirty="0">
              <a:solidFill>
                <a:srgbClr val="FF0000"/>
              </a:solidFill>
            </a:endParaRP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fr-FR" sz="3200" dirty="0">
              <a:solidFill>
                <a:srgbClr val="FFC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7436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4095" y="1935887"/>
            <a:ext cx="10035219" cy="4490672"/>
          </a:xfrm>
        </p:spPr>
        <p:txBody>
          <a:bodyPr>
            <a:normAutofit fontScale="32500" lnSpcReduction="20000"/>
          </a:bodyPr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8600" dirty="0">
                <a:solidFill>
                  <a:srgbClr val="FFC000"/>
                </a:solidFill>
              </a:rPr>
              <a:t>L</a:t>
            </a:r>
            <a:r>
              <a:rPr lang="fr-FR" sz="8600" dirty="0" smtClean="0">
                <a:solidFill>
                  <a:srgbClr val="FFC000"/>
                </a:solidFill>
              </a:rPr>
              <a:t>es cas d’utilisations :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2400" dirty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8000" dirty="0" smtClean="0">
                <a:solidFill>
                  <a:schemeClr val="tx1"/>
                </a:solidFill>
              </a:rPr>
              <a:t>Cas numéro 1 : 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4400" dirty="0" smtClean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8000" dirty="0">
                <a:solidFill>
                  <a:schemeClr val="tx1"/>
                </a:solidFill>
              </a:rPr>
              <a:t>Cas numéro </a:t>
            </a:r>
            <a:r>
              <a:rPr lang="fr-FR" sz="8000" dirty="0" smtClean="0">
                <a:solidFill>
                  <a:schemeClr val="tx1"/>
                </a:solidFill>
              </a:rPr>
              <a:t>2 </a:t>
            </a:r>
            <a:r>
              <a:rPr lang="fr-FR" sz="8000" dirty="0">
                <a:solidFill>
                  <a:schemeClr val="tx1"/>
                </a:solidFill>
              </a:rPr>
              <a:t>: 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4000" dirty="0" smtClean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8000" dirty="0">
                <a:solidFill>
                  <a:schemeClr val="tx1"/>
                </a:solidFill>
              </a:rPr>
              <a:t>Cas numéro 3</a:t>
            </a:r>
            <a:r>
              <a:rPr lang="fr-FR" sz="8000" dirty="0" smtClean="0">
                <a:solidFill>
                  <a:schemeClr val="tx1"/>
                </a:solidFill>
              </a:rPr>
              <a:t> </a:t>
            </a:r>
            <a:r>
              <a:rPr lang="fr-FR" sz="8000" dirty="0">
                <a:solidFill>
                  <a:schemeClr val="tx1"/>
                </a:solidFill>
              </a:rPr>
              <a:t>: 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100" dirty="0" smtClean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8000" dirty="0">
                <a:solidFill>
                  <a:schemeClr val="tx1"/>
                </a:solidFill>
              </a:rPr>
              <a:t>Cas numéro </a:t>
            </a:r>
            <a:r>
              <a:rPr lang="fr-FR" sz="8000" dirty="0" smtClean="0">
                <a:solidFill>
                  <a:schemeClr val="tx1"/>
                </a:solidFill>
              </a:rPr>
              <a:t>4 </a:t>
            </a:r>
            <a:r>
              <a:rPr lang="fr-FR" sz="8000" dirty="0">
                <a:solidFill>
                  <a:schemeClr val="tx1"/>
                </a:solidFill>
              </a:rPr>
              <a:t>: 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100" dirty="0" smtClean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8000" dirty="0">
                <a:solidFill>
                  <a:schemeClr val="tx1"/>
                </a:solidFill>
              </a:rPr>
              <a:t>Cas numéro </a:t>
            </a:r>
            <a:r>
              <a:rPr lang="fr-FR" sz="8000" dirty="0" smtClean="0">
                <a:solidFill>
                  <a:schemeClr val="tx1"/>
                </a:solidFill>
              </a:rPr>
              <a:t>5 : </a:t>
            </a:r>
            <a:endParaRPr lang="fr-FR" sz="80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2400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8447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9854" y="1931831"/>
            <a:ext cx="10395826" cy="4250028"/>
          </a:xfrm>
        </p:spPr>
        <p:txBody>
          <a:bodyPr>
            <a:normAutofit fontScale="77500" lnSpcReduction="20000"/>
          </a:bodyPr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chemeClr val="tx1"/>
                </a:solidFill>
              </a:rPr>
              <a:t>Cas numéro </a:t>
            </a:r>
            <a:r>
              <a:rPr lang="fr-FR" sz="3200" dirty="0" smtClean="0">
                <a:solidFill>
                  <a:schemeClr val="tx1"/>
                </a:solidFill>
              </a:rPr>
              <a:t>6 </a:t>
            </a:r>
            <a:r>
              <a:rPr lang="fr-FR" sz="3200" dirty="0">
                <a:solidFill>
                  <a:schemeClr val="tx1"/>
                </a:solidFill>
              </a:rPr>
              <a:t>: 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12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chemeClr val="tx1"/>
                </a:solidFill>
              </a:rPr>
              <a:t>Cas numéro </a:t>
            </a:r>
            <a:r>
              <a:rPr lang="fr-FR" sz="3200" dirty="0" smtClean="0">
                <a:solidFill>
                  <a:schemeClr val="tx1"/>
                </a:solidFill>
              </a:rPr>
              <a:t>7 </a:t>
            </a:r>
            <a:r>
              <a:rPr lang="fr-FR" sz="3200" dirty="0">
                <a:solidFill>
                  <a:schemeClr val="tx1"/>
                </a:solidFill>
              </a:rPr>
              <a:t>: 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13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chemeClr val="tx1"/>
                </a:solidFill>
              </a:rPr>
              <a:t>Cas numéro </a:t>
            </a:r>
            <a:r>
              <a:rPr lang="fr-FR" sz="3200" dirty="0" smtClean="0">
                <a:solidFill>
                  <a:schemeClr val="tx1"/>
                </a:solidFill>
              </a:rPr>
              <a:t>8 </a:t>
            </a:r>
            <a:r>
              <a:rPr lang="fr-FR" sz="3200" dirty="0">
                <a:solidFill>
                  <a:schemeClr val="tx1"/>
                </a:solidFill>
              </a:rPr>
              <a:t>: 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chemeClr val="tx1"/>
                </a:solidFill>
              </a:rPr>
              <a:t>Cas numéro </a:t>
            </a:r>
            <a:r>
              <a:rPr lang="fr-FR" sz="3200" dirty="0" smtClean="0">
                <a:solidFill>
                  <a:schemeClr val="tx1"/>
                </a:solidFill>
              </a:rPr>
              <a:t>9 </a:t>
            </a:r>
            <a:r>
              <a:rPr lang="fr-FR" sz="3200" dirty="0">
                <a:solidFill>
                  <a:schemeClr val="tx1"/>
                </a:solidFill>
              </a:rPr>
              <a:t>: 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chemeClr val="tx1"/>
                </a:solidFill>
              </a:rPr>
              <a:t>Cas numéro </a:t>
            </a:r>
            <a:r>
              <a:rPr lang="fr-FR" sz="3200" dirty="0" smtClean="0">
                <a:solidFill>
                  <a:schemeClr val="tx1"/>
                </a:solidFill>
              </a:rPr>
              <a:t>10 : 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16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chemeClr val="tx1"/>
                </a:solidFill>
              </a:rPr>
              <a:t>Cas numéro 11 :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60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6000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7918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BD582C">
                    <a:lumMod val="75000"/>
                  </a:srgbClr>
                </a:solidFill>
              </a:rPr>
              <a:t>C.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74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C.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812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C.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608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BD582C">
                    <a:lumMod val="75000"/>
                  </a:srgbClr>
                </a:solidFill>
              </a:rPr>
              <a:t>D. Codage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rgbClr val="FFC000"/>
                </a:solidFill>
              </a:rPr>
              <a:t>Fonctionnement de l’application</a:t>
            </a:r>
            <a:endParaRPr lang="fr-FR" sz="3200" dirty="0">
              <a:solidFill>
                <a:srgbClr val="FFC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0036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940157"/>
            <a:ext cx="10058400" cy="742419"/>
          </a:xfrm>
        </p:spPr>
        <p:txBody>
          <a:bodyPr>
            <a:normAutofit fontScale="90000"/>
          </a:bodyPr>
          <a:lstStyle/>
          <a:p>
            <a:r>
              <a:rPr lang="fr-FR" sz="6000" dirty="0" smtClean="0">
                <a:solidFill>
                  <a:schemeClr val="accent2">
                    <a:lumMod val="75000"/>
                  </a:schemeClr>
                </a:solidFill>
              </a:rPr>
              <a:t>A. Plan projet</a:t>
            </a:r>
            <a:endParaRPr lang="fr-FR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980171"/>
            <a:ext cx="10515600" cy="4351338"/>
          </a:xfrm>
        </p:spPr>
        <p:txBody>
          <a:bodyPr>
            <a:normAutofit/>
          </a:bodyPr>
          <a:lstStyle/>
          <a:p>
            <a:pPr marL="566928" lvl="3" indent="0">
              <a:buNone/>
            </a:pPr>
            <a:r>
              <a:rPr lang="fr-FR" sz="3200" dirty="0">
                <a:solidFill>
                  <a:srgbClr val="FFC000"/>
                </a:solidFill>
              </a:rPr>
              <a:t>I</a:t>
            </a:r>
            <a:r>
              <a:rPr lang="fr-FR" sz="3200" dirty="0" smtClean="0">
                <a:solidFill>
                  <a:srgbClr val="FFC000"/>
                </a:solidFill>
              </a:rPr>
              <a:t>) Introduction</a:t>
            </a:r>
          </a:p>
          <a:p>
            <a:pPr lvl="3"/>
            <a:endParaRPr lang="fr-FR" sz="1800" dirty="0" smtClean="0"/>
          </a:p>
          <a:p>
            <a:pPr lvl="3"/>
            <a:endParaRPr lang="fr-FR" sz="1800" dirty="0"/>
          </a:p>
          <a:p>
            <a:pPr lvl="5"/>
            <a:r>
              <a:rPr lang="fr-FR" sz="3600" dirty="0" smtClean="0"/>
              <a:t>Application : </a:t>
            </a:r>
            <a:r>
              <a:rPr lang="fr-FR" sz="3600" dirty="0"/>
              <a:t>Mini-Calculatrice / </a:t>
            </a:r>
            <a:r>
              <a:rPr lang="fr-FR" sz="3600" dirty="0" smtClean="0"/>
              <a:t>Mini-Tableur</a:t>
            </a:r>
          </a:p>
          <a:p>
            <a:pPr lvl="5"/>
            <a:endParaRPr lang="fr-FR" sz="3600" dirty="0" smtClean="0"/>
          </a:p>
          <a:p>
            <a:pPr lvl="5"/>
            <a:r>
              <a:rPr lang="fr-FR" sz="3600" dirty="0" smtClean="0"/>
              <a:t>Groupe de 5 étudiants</a:t>
            </a:r>
          </a:p>
          <a:p>
            <a:pPr lvl="5"/>
            <a:endParaRPr lang="fr-FR" sz="3600" dirty="0" smtClean="0"/>
          </a:p>
          <a:p>
            <a:pPr lvl="5"/>
            <a:r>
              <a:rPr lang="fr-FR" sz="3600" dirty="0" smtClean="0"/>
              <a:t>Interface Graphique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68315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BD582C">
                    <a:lumMod val="75000"/>
                  </a:srgbClr>
                </a:solidFill>
              </a:rPr>
              <a:t>E.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200" dirty="0" smtClean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rgbClr val="FFC000"/>
                </a:solidFill>
              </a:rPr>
              <a:t>1) Programmes de tests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200" dirty="0" smtClean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rgbClr val="FFC000"/>
                </a:solidFill>
              </a:rPr>
              <a:t>2) Résultat des programmes de test</a:t>
            </a:r>
            <a:endParaRPr lang="fr-FR" sz="3200" dirty="0">
              <a:solidFill>
                <a:srgbClr val="FFC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1107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2733" y="31745"/>
            <a:ext cx="10058400" cy="1209326"/>
          </a:xfrm>
        </p:spPr>
        <p:txBody>
          <a:bodyPr>
            <a:normAutofit/>
          </a:bodyPr>
          <a:lstStyle/>
          <a:p>
            <a:r>
              <a:rPr lang="fr-FR" sz="3200" b="1" cap="small" dirty="0"/>
              <a:t>- </a:t>
            </a:r>
            <a:r>
              <a:rPr lang="fr-FR" sz="3200" b="1" cap="small" dirty="0" err="1"/>
              <a:t>TestCommandesCalculatrice</a:t>
            </a:r>
            <a:r>
              <a:rPr lang="fr-FR" sz="3200" b="1" cap="small" dirty="0"/>
              <a:t/>
            </a:r>
            <a:br>
              <a:rPr lang="fr-FR" sz="3200" b="1" cap="small" dirty="0"/>
            </a:b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3246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701" y="953037"/>
            <a:ext cx="10612191" cy="5324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183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065" y="286604"/>
            <a:ext cx="10599311" cy="5985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5223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308" y="206062"/>
            <a:ext cx="11178861" cy="6091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000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460" y="553792"/>
            <a:ext cx="10578020" cy="566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2752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651" y="294926"/>
            <a:ext cx="10588726" cy="580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3898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429" y="464314"/>
            <a:ext cx="10792496" cy="5678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1782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b="1" cap="small" dirty="0"/>
              <a:t>- </a:t>
            </a:r>
            <a:r>
              <a:rPr lang="fr-FR" sz="3200" b="1" cap="small" dirty="0" err="1"/>
              <a:t>TestVariable</a:t>
            </a:r>
            <a:r>
              <a:rPr lang="fr-FR" sz="3200" b="1" cap="small" dirty="0"/>
              <a:t> :</a:t>
            </a:r>
            <a:r>
              <a:rPr lang="fr-FR" b="1" cap="small" dirty="0"/>
              <a:t/>
            </a:r>
            <a:br>
              <a:rPr lang="fr-FR" b="1" cap="small" dirty="0"/>
            </a:br>
            <a:endParaRPr lang="fr-FR" dirty="0"/>
          </a:p>
        </p:txBody>
      </p:sp>
      <p:pic>
        <p:nvPicPr>
          <p:cNvPr id="4" name="Picture 11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8389" y="1531298"/>
            <a:ext cx="10058400" cy="448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4473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BD582C">
                    <a:lumMod val="75000"/>
                  </a:srgbClr>
                </a:solidFill>
              </a:rPr>
              <a:t>E.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928" lvl="3" indent="0">
              <a:buNone/>
            </a:pPr>
            <a:r>
              <a:rPr lang="fr-FR" sz="3200" dirty="0" smtClean="0">
                <a:solidFill>
                  <a:srgbClr val="FFC000"/>
                </a:solidFill>
              </a:rPr>
              <a:t>3) Scénarios de test</a:t>
            </a:r>
          </a:p>
          <a:p>
            <a:pPr marL="566928" lvl="3" indent="0">
              <a:buNone/>
            </a:pPr>
            <a:endParaRPr lang="fr-FR" sz="3200" dirty="0">
              <a:solidFill>
                <a:srgbClr val="FFC000"/>
              </a:solidFill>
            </a:endParaRPr>
          </a:p>
          <a:p>
            <a:pPr marL="566928" lvl="3" indent="0">
              <a:buNone/>
            </a:pPr>
            <a:r>
              <a:rPr lang="fr-FR" sz="2400" b="1" dirty="0" smtClean="0">
                <a:solidFill>
                  <a:schemeClr val="tx1"/>
                </a:solidFill>
              </a:rPr>
              <a:t>Partie Calculatrice :</a:t>
            </a:r>
          </a:p>
          <a:p>
            <a:pPr marL="566928" lvl="3" indent="0">
              <a:buNone/>
            </a:pPr>
            <a:endParaRPr lang="fr-FR" sz="2400" b="1" dirty="0">
              <a:solidFill>
                <a:schemeClr val="tx1"/>
              </a:solidFill>
            </a:endParaRPr>
          </a:p>
          <a:p>
            <a:pPr marL="566928" lvl="3" indent="0">
              <a:buNone/>
            </a:pPr>
            <a:endParaRPr lang="fr-FR" sz="2400" b="1" dirty="0" smtClean="0">
              <a:solidFill>
                <a:schemeClr val="tx1"/>
              </a:solidFill>
            </a:endParaRPr>
          </a:p>
          <a:p>
            <a:pPr marL="566928" lvl="3" indent="0">
              <a:buNone/>
            </a:pPr>
            <a:endParaRPr lang="fr-FR" sz="2400" b="1" dirty="0">
              <a:solidFill>
                <a:schemeClr val="tx1"/>
              </a:solidFill>
            </a:endParaRPr>
          </a:p>
          <a:p>
            <a:pPr marL="566928" lvl="3" indent="0">
              <a:buNone/>
            </a:pPr>
            <a:r>
              <a:rPr lang="fr-FR" sz="2400" b="1" dirty="0" smtClean="0">
                <a:solidFill>
                  <a:schemeClr val="tx1"/>
                </a:solidFill>
              </a:rPr>
              <a:t>Partie Tableur :</a:t>
            </a:r>
            <a:endParaRPr lang="fr-FR" sz="2400" b="1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8213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BD582C">
                    <a:lumMod val="75000"/>
                  </a:srgbClr>
                </a:solidFill>
              </a:rPr>
              <a:t>F. 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200" dirty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rgbClr val="FFC000"/>
                </a:solidFill>
              </a:rPr>
              <a:t>Satisfaction des besoins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200" dirty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rgbClr val="FFC000"/>
                </a:solidFill>
              </a:rPr>
              <a:t>Bilan de la gestion de projet </a:t>
            </a:r>
            <a:endParaRPr lang="fr-FR" sz="3200" dirty="0">
              <a:solidFill>
                <a:srgbClr val="FFC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5043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974522"/>
            <a:ext cx="10058400" cy="4271731"/>
          </a:xfrm>
        </p:spPr>
        <p:txBody>
          <a:bodyPr>
            <a:normAutofit/>
          </a:bodyPr>
          <a:lstStyle/>
          <a:p>
            <a:pPr marL="566928" lvl="3" indent="0">
              <a:buNone/>
            </a:pPr>
            <a:r>
              <a:rPr lang="fr-FR" sz="3200" dirty="0">
                <a:solidFill>
                  <a:srgbClr val="FFC000"/>
                </a:solidFill>
              </a:rPr>
              <a:t>I</a:t>
            </a:r>
            <a:r>
              <a:rPr lang="fr-FR" sz="3200" dirty="0" smtClean="0">
                <a:solidFill>
                  <a:srgbClr val="FFC000"/>
                </a:solidFill>
              </a:rPr>
              <a:t>) Introduction</a:t>
            </a:r>
            <a:endParaRPr lang="fr-FR" sz="3200" dirty="0">
              <a:solidFill>
                <a:srgbClr val="FFC000"/>
              </a:solidFill>
            </a:endParaRPr>
          </a:p>
          <a:p>
            <a:r>
              <a:rPr lang="fr-FR" sz="2400" b="1" dirty="0" smtClean="0"/>
              <a:t>Concepts abordés :</a:t>
            </a:r>
          </a:p>
          <a:p>
            <a:r>
              <a:rPr lang="fr-FR" sz="2400" b="1" dirty="0" smtClean="0"/>
              <a:t>- </a:t>
            </a:r>
            <a:r>
              <a:rPr lang="fr-FR" sz="2400" dirty="0"/>
              <a:t>conception de l'application (COO</a:t>
            </a:r>
            <a:r>
              <a:rPr lang="fr-FR" sz="2400" dirty="0" smtClean="0"/>
              <a:t>)</a:t>
            </a:r>
            <a:endParaRPr lang="fr-FR" sz="2400" b="1" dirty="0" smtClean="0"/>
          </a:p>
          <a:p>
            <a:r>
              <a:rPr lang="fr-FR" sz="2400" b="1" dirty="0" smtClean="0"/>
              <a:t>- </a:t>
            </a:r>
            <a:r>
              <a:rPr lang="fr-FR" sz="2400" dirty="0"/>
              <a:t>gestion de </a:t>
            </a:r>
            <a:r>
              <a:rPr lang="fr-FR" sz="2400" dirty="0" smtClean="0"/>
              <a:t>projet</a:t>
            </a:r>
          </a:p>
          <a:p>
            <a:r>
              <a:rPr lang="fr-FR" sz="2400" dirty="0" smtClean="0"/>
              <a:t>- définition </a:t>
            </a:r>
            <a:r>
              <a:rPr lang="fr-FR" sz="2400" dirty="0"/>
              <a:t>des </a:t>
            </a:r>
            <a:r>
              <a:rPr lang="fr-FR" sz="2400" dirty="0" smtClean="0"/>
              <a:t>besoins</a:t>
            </a:r>
          </a:p>
          <a:p>
            <a:r>
              <a:rPr lang="fr-FR" sz="2400" b="1" dirty="0" smtClean="0"/>
              <a:t>- </a:t>
            </a:r>
            <a:r>
              <a:rPr lang="fr-FR" sz="2400" dirty="0" smtClean="0"/>
              <a:t>planification </a:t>
            </a:r>
            <a:endParaRPr lang="fr-FR" sz="2400" b="1" dirty="0" smtClean="0"/>
          </a:p>
          <a:p>
            <a:r>
              <a:rPr lang="fr-FR" sz="2400" b="1" dirty="0" smtClean="0"/>
              <a:t>- </a:t>
            </a:r>
            <a:r>
              <a:rPr lang="fr-FR" sz="2400" dirty="0"/>
              <a:t>développement en Java</a:t>
            </a:r>
            <a:endParaRPr lang="fr-FR" sz="2400" b="1" dirty="0" smtClean="0"/>
          </a:p>
          <a:p>
            <a:r>
              <a:rPr lang="fr-FR" sz="2400" b="1" dirty="0" smtClean="0"/>
              <a:t>- </a:t>
            </a:r>
            <a:r>
              <a:rPr lang="fr-FR" sz="2400" dirty="0"/>
              <a:t>création d'IHM </a:t>
            </a:r>
            <a:endParaRPr lang="fr-FR" sz="2400" b="1" dirty="0" smtClean="0"/>
          </a:p>
          <a:p>
            <a:endParaRPr lang="fr-FR" sz="2400" b="1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fr-FR" sz="5400" dirty="0" smtClean="0">
                <a:solidFill>
                  <a:schemeClr val="accent2">
                    <a:lumMod val="75000"/>
                  </a:schemeClr>
                </a:solidFill>
              </a:rPr>
              <a:t>. Plan projet</a:t>
            </a:r>
            <a:endParaRPr lang="fr-FR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473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 smtClean="0">
                <a:solidFill>
                  <a:srgbClr val="BD582C">
                    <a:lumMod val="75000"/>
                  </a:srgbClr>
                </a:solidFill>
              </a:rPr>
              <a:t>A. </a:t>
            </a:r>
            <a:r>
              <a:rPr lang="fr-FR" sz="5400" dirty="0">
                <a:solidFill>
                  <a:srgbClr val="BD582C">
                    <a:lumMod val="75000"/>
                  </a:srgbClr>
                </a:solidFill>
              </a:rPr>
              <a:t>Plan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763" y="1957589"/>
            <a:ext cx="10279917" cy="4224269"/>
          </a:xfrm>
        </p:spPr>
        <p:txBody>
          <a:bodyPr>
            <a:normAutofit fontScale="85000" lnSpcReduction="20000"/>
          </a:bodyPr>
          <a:lstStyle/>
          <a:p>
            <a:pPr marL="566928" lvl="3" indent="0">
              <a:buClr>
                <a:srgbClr val="E48312"/>
              </a:buClr>
              <a:buNone/>
            </a:pPr>
            <a:r>
              <a:rPr lang="fr-FR" sz="3200" dirty="0" smtClean="0">
                <a:solidFill>
                  <a:srgbClr val="FFC000"/>
                </a:solidFill>
              </a:rPr>
              <a:t>II) Organisation du projet</a:t>
            </a:r>
            <a:endParaRPr lang="fr-FR" sz="3200" dirty="0">
              <a:solidFill>
                <a:srgbClr val="FFC000"/>
              </a:solidFill>
            </a:endParaRPr>
          </a:p>
          <a:p>
            <a:endParaRPr lang="fr-FR" dirty="0" smtClean="0"/>
          </a:p>
          <a:p>
            <a:r>
              <a:rPr lang="fr-FR" sz="2600" dirty="0" smtClean="0">
                <a:solidFill>
                  <a:srgbClr val="FF0000"/>
                </a:solidFill>
              </a:rPr>
              <a:t>Présentation du projet :</a:t>
            </a:r>
            <a:br>
              <a:rPr lang="fr-FR" sz="2600" dirty="0" smtClean="0">
                <a:solidFill>
                  <a:srgbClr val="FF0000"/>
                </a:solidFill>
              </a:rPr>
            </a:br>
            <a:endParaRPr lang="fr-FR" sz="2600" dirty="0" smtClean="0">
              <a:solidFill>
                <a:srgbClr val="FF0000"/>
              </a:solidFill>
            </a:endParaRPr>
          </a:p>
          <a:p>
            <a:r>
              <a:rPr lang="fr-FR" sz="2800" dirty="0" smtClean="0"/>
              <a:t>Calculatrice :</a:t>
            </a:r>
            <a:r>
              <a:rPr lang="fr-FR" dirty="0" smtClean="0"/>
              <a:t> </a:t>
            </a:r>
            <a:r>
              <a:rPr lang="fr-FR" sz="2000" dirty="0" smtClean="0"/>
              <a:t> </a:t>
            </a:r>
            <a:r>
              <a:rPr lang="fr-FR" dirty="0"/>
              <a:t>- Calculs simples   </a:t>
            </a:r>
          </a:p>
          <a:p>
            <a:r>
              <a:rPr lang="fr-FR" sz="2000" dirty="0" smtClean="0"/>
              <a:t>                                  - Calculs avec parenthèses</a:t>
            </a:r>
          </a:p>
          <a:p>
            <a:pPr marL="91440" lvl="8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000" dirty="0" smtClean="0"/>
              <a:t>                                  - </a:t>
            </a:r>
            <a:r>
              <a:rPr lang="fr-FR" sz="2000" dirty="0"/>
              <a:t>Calculs utilisant la mémoire  </a:t>
            </a:r>
            <a:r>
              <a:rPr lang="fr-FR" sz="2000" dirty="0">
                <a:sym typeface="Wingdings" panose="05000000000000000000" pitchFamily="2" charset="2"/>
              </a:rPr>
              <a:t> gestionnaire de </a:t>
            </a:r>
            <a:r>
              <a:rPr lang="fr-FR" sz="2000" dirty="0" smtClean="0">
                <a:sym typeface="Wingdings" panose="05000000000000000000" pitchFamily="2" charset="2"/>
              </a:rPr>
              <a:t>mémoire</a:t>
            </a:r>
          </a:p>
          <a:p>
            <a:pPr marL="91440" lvl="8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28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" lvl="8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Tableur :        </a:t>
            </a:r>
            <a:r>
              <a:rPr lang="fr-FR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- Mêmes opérations que la calculatrice</a:t>
            </a:r>
          </a:p>
          <a:p>
            <a:pPr marL="91440" lvl="8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fr-FR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                               - Modification du tableur avec des commandes</a:t>
            </a:r>
          </a:p>
          <a:p>
            <a:pPr marL="91440" lvl="8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000" dirty="0">
                <a:solidFill>
                  <a:srgbClr val="000000">
                    <a:lumMod val="75000"/>
                    <a:lumOff val="25000"/>
                  </a:srgbClr>
                </a:solidFill>
                <a:sym typeface="Wingdings" panose="05000000000000000000" pitchFamily="2" charset="2"/>
              </a:rPr>
              <a:t> </a:t>
            </a:r>
            <a:r>
              <a:rPr lang="fr-FR" sz="20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 panose="05000000000000000000" pitchFamily="2" charset="2"/>
              </a:rPr>
              <a:t>                                </a:t>
            </a:r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 smtClean="0"/>
          </a:p>
          <a:p>
            <a:pPr marL="1471400" lvl="8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63323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A. Plan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II) Organisation du projet</a:t>
            </a:r>
          </a:p>
          <a:p>
            <a:endParaRPr lang="fr-FR" dirty="0"/>
          </a:p>
          <a:p>
            <a:r>
              <a:rPr lang="fr-FR" sz="2400" dirty="0" smtClean="0">
                <a:solidFill>
                  <a:srgbClr val="FF0000"/>
                </a:solidFill>
              </a:rPr>
              <a:t>Objectifs</a:t>
            </a:r>
            <a:r>
              <a:rPr lang="fr-FR" dirty="0" smtClean="0">
                <a:solidFill>
                  <a:srgbClr val="FF0000"/>
                </a:solidFill>
              </a:rPr>
              <a:t> :  </a:t>
            </a:r>
            <a:r>
              <a:rPr lang="fr-FR" dirty="0" smtClean="0">
                <a:solidFill>
                  <a:schemeClr val="tx1"/>
                </a:solidFill>
              </a:rPr>
              <a:t>- Apprendre à se servir des concepts vus en cours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pPr marL="1271400" lvl="7" indent="0">
              <a:buNone/>
            </a:pP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   </a:t>
            </a:r>
            <a:r>
              <a:rPr lang="fr-FR" sz="2000" dirty="0" smtClean="0">
                <a:solidFill>
                  <a:schemeClr val="tx1"/>
                </a:solidFill>
              </a:rPr>
              <a:t>- Réaliser le projet dans sa totalité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       </a:t>
            </a:r>
          </a:p>
          <a:p>
            <a:r>
              <a:rPr lang="fr-FR" sz="2400" dirty="0" smtClean="0">
                <a:solidFill>
                  <a:srgbClr val="FF0000"/>
                </a:solidFill>
              </a:rPr>
              <a:t>Finalités : </a:t>
            </a:r>
            <a:r>
              <a:rPr lang="fr-FR" dirty="0" smtClean="0">
                <a:solidFill>
                  <a:schemeClr val="tx1"/>
                </a:solidFill>
              </a:rPr>
              <a:t>Progresser dans tous les domaines utilisés</a:t>
            </a:r>
          </a:p>
        </p:txBody>
      </p:sp>
    </p:spTree>
    <p:extLst>
      <p:ext uri="{BB962C8B-B14F-4D97-AF65-F5344CB8AC3E}">
        <p14:creationId xmlns:p14="http://schemas.microsoft.com/office/powerpoint/2010/main" val="3304066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A. Plan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II) Organisation du </a:t>
            </a:r>
            <a:r>
              <a:rPr lang="fr-FR" sz="3200" dirty="0" smtClean="0">
                <a:solidFill>
                  <a:srgbClr val="FFC000"/>
                </a:solidFill>
              </a:rPr>
              <a:t>projet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200" dirty="0">
              <a:solidFill>
                <a:srgbClr val="FFC000"/>
              </a:solidFill>
            </a:endParaRPr>
          </a:p>
          <a:p>
            <a:r>
              <a:rPr lang="fr-FR" sz="2400" dirty="0" smtClean="0">
                <a:solidFill>
                  <a:srgbClr val="FF0000"/>
                </a:solidFill>
              </a:rPr>
              <a:t>Chef de projet</a:t>
            </a:r>
            <a:r>
              <a:rPr lang="fr-FR" dirty="0" smtClean="0">
                <a:solidFill>
                  <a:srgbClr val="FF0000"/>
                </a:solidFill>
              </a:rPr>
              <a:t>: 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chemeClr val="tx1"/>
                </a:solidFill>
              </a:rPr>
              <a:t>Sébastien SANCHEZ</a:t>
            </a:r>
          </a:p>
          <a:p>
            <a:endParaRPr lang="fr-FR" b="1" dirty="0">
              <a:solidFill>
                <a:schemeClr val="tx1"/>
              </a:solidFill>
            </a:endParaRPr>
          </a:p>
          <a:p>
            <a:r>
              <a:rPr lang="fr-FR" sz="2400" dirty="0" smtClean="0">
                <a:solidFill>
                  <a:srgbClr val="FF0000"/>
                </a:solidFill>
              </a:rPr>
              <a:t>Gestionnaire de configuration : </a:t>
            </a:r>
            <a:r>
              <a:rPr lang="fr-FR" b="1" dirty="0" smtClean="0">
                <a:solidFill>
                  <a:schemeClr val="tx1"/>
                </a:solidFill>
              </a:rPr>
              <a:t>Mickaël PERIES</a:t>
            </a:r>
          </a:p>
          <a:p>
            <a:endParaRPr lang="fr-FR" b="1" dirty="0">
              <a:solidFill>
                <a:srgbClr val="FF0000"/>
              </a:solidFill>
            </a:endParaRPr>
          </a:p>
          <a:p>
            <a:r>
              <a:rPr lang="fr-FR" sz="2400" dirty="0">
                <a:solidFill>
                  <a:srgbClr val="FF0000"/>
                </a:solidFill>
              </a:rPr>
              <a:t>S</a:t>
            </a:r>
            <a:r>
              <a:rPr lang="fr-FR" sz="2400" dirty="0" smtClean="0">
                <a:solidFill>
                  <a:srgbClr val="FF0000"/>
                </a:solidFill>
              </a:rPr>
              <a:t>ecrétaire: </a:t>
            </a:r>
            <a:r>
              <a:rPr lang="fr-FR" b="1" dirty="0" smtClean="0">
                <a:solidFill>
                  <a:schemeClr val="tx1"/>
                </a:solidFill>
              </a:rPr>
              <a:t>Tous les membres du groupe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9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A. Plan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II) Organisation du </a:t>
            </a:r>
            <a:r>
              <a:rPr lang="fr-FR" sz="3200" dirty="0" smtClean="0">
                <a:solidFill>
                  <a:srgbClr val="FFC000"/>
                </a:solidFill>
              </a:rPr>
              <a:t>projet</a:t>
            </a: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fr-FR" dirty="0">
              <a:solidFill>
                <a:srgbClr val="FFC000"/>
              </a:solidFill>
            </a:endParaRPr>
          </a:p>
          <a:p>
            <a:pPr lvl="0">
              <a:buClr>
                <a:srgbClr val="E48312"/>
              </a:buClr>
            </a:pPr>
            <a:r>
              <a:rPr lang="fr-FR" sz="2400" dirty="0" smtClean="0">
                <a:solidFill>
                  <a:srgbClr val="FF0000"/>
                </a:solidFill>
              </a:rPr>
              <a:t>Exigences </a:t>
            </a:r>
            <a:r>
              <a:rPr lang="fr-FR" sz="2400" dirty="0" smtClean="0">
                <a:solidFill>
                  <a:srgbClr val="FF0000"/>
                </a:solidFill>
              </a:rPr>
              <a:t>/ Risques identifiés</a:t>
            </a:r>
            <a:endParaRPr lang="fr-FR" sz="2400" dirty="0">
              <a:solidFill>
                <a:srgbClr val="FF0000"/>
              </a:solidFill>
            </a:endParaRP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fr-FR" dirty="0">
              <a:solidFill>
                <a:srgbClr val="FFC000"/>
              </a:solidFill>
            </a:endParaRPr>
          </a:p>
          <a:p>
            <a:r>
              <a:rPr lang="fr-FR" sz="2400" dirty="0" smtClean="0">
                <a:solidFill>
                  <a:srgbClr val="FF0000"/>
                </a:solidFill>
              </a:rPr>
              <a:t>Planification</a:t>
            </a:r>
          </a:p>
          <a:p>
            <a:r>
              <a:rPr lang="fr-FR" sz="2400" dirty="0" smtClean="0"/>
              <a:t>- cycle itératif : test des méthodes après implémentation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16133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A. Plan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II) Organisation du </a:t>
            </a:r>
            <a:r>
              <a:rPr lang="fr-FR" sz="3200" dirty="0" smtClean="0">
                <a:solidFill>
                  <a:srgbClr val="FFC000"/>
                </a:solidFill>
              </a:rPr>
              <a:t>projet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dirty="0">
              <a:solidFill>
                <a:srgbClr val="FFC000"/>
              </a:solidFill>
            </a:endParaRPr>
          </a:p>
          <a:p>
            <a:r>
              <a:rPr lang="fr-FR" sz="2400" dirty="0" smtClean="0">
                <a:solidFill>
                  <a:srgbClr val="FF0000"/>
                </a:solidFill>
              </a:rPr>
              <a:t>Bilan de la gestion de projet</a:t>
            </a:r>
          </a:p>
          <a:p>
            <a:endParaRPr lang="fr-FR" sz="2400" dirty="0" smtClean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- Planification proche du rendu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 smtClean="0"/>
              <a:t>- Durée des tâches mal estimée</a:t>
            </a:r>
          </a:p>
          <a:p>
            <a:endParaRPr lang="fr-FR" dirty="0" smtClean="0"/>
          </a:p>
          <a:p>
            <a:r>
              <a:rPr lang="fr-FR" dirty="0" smtClean="0"/>
              <a:t>- Bonne gestion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515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rgbClr val="FFC000"/>
                </a:solidFill>
              </a:rPr>
              <a:t>Cahier des charges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900" dirty="0">
              <a:solidFill>
                <a:srgbClr val="FFC000"/>
              </a:solidFill>
            </a:endParaRPr>
          </a:p>
          <a:p>
            <a:r>
              <a:rPr lang="fr-FR" dirty="0" smtClean="0"/>
              <a:t>Adaptation du </a:t>
            </a:r>
            <a:r>
              <a:rPr lang="fr-FR" dirty="0"/>
              <a:t>cahier des charges fourni par la </a:t>
            </a:r>
            <a:r>
              <a:rPr lang="fr-FR" dirty="0" smtClean="0"/>
              <a:t>MOA</a:t>
            </a:r>
          </a:p>
          <a:p>
            <a:endParaRPr lang="fr-FR" dirty="0"/>
          </a:p>
          <a:p>
            <a:r>
              <a:rPr lang="fr-FR" dirty="0" smtClean="0"/>
              <a:t>Application divisée en deux parties indépendantes : 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Mini-Calculatrice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Mini-Tableur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8288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422</TotalTime>
  <Words>416</Words>
  <Application>Microsoft Office PowerPoint</Application>
  <PresentationFormat>Custom</PresentationFormat>
  <Paragraphs>156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Rétrospective</vt:lpstr>
      <vt:lpstr>Projet tuteuré Semestre 2   Mini-Calculatrice  -  Mini-Tableur</vt:lpstr>
      <vt:lpstr>A. Plan projet</vt:lpstr>
      <vt:lpstr>A. Plan projet</vt:lpstr>
      <vt:lpstr>A. Plan projet</vt:lpstr>
      <vt:lpstr>A. Plan projet</vt:lpstr>
      <vt:lpstr>A. Plan projet</vt:lpstr>
      <vt:lpstr>A. Plan projet</vt:lpstr>
      <vt:lpstr>A. Plan projet</vt:lpstr>
      <vt:lpstr>B. Spécifications</vt:lpstr>
      <vt:lpstr>B. Spécifications</vt:lpstr>
      <vt:lpstr>B. Spécifications</vt:lpstr>
      <vt:lpstr>B. Spécifications</vt:lpstr>
      <vt:lpstr>B. Spécifications</vt:lpstr>
      <vt:lpstr>B. Spécifications</vt:lpstr>
      <vt:lpstr>B. Spécifications</vt:lpstr>
      <vt:lpstr>C. Conception</vt:lpstr>
      <vt:lpstr>C. Conception</vt:lpstr>
      <vt:lpstr>C. Conception</vt:lpstr>
      <vt:lpstr>D. Codage</vt:lpstr>
      <vt:lpstr>E. Tests</vt:lpstr>
      <vt:lpstr>- TestCommandesCalculatrice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- TestVariable : </vt:lpstr>
      <vt:lpstr>E. Tests</vt:lpstr>
      <vt:lpstr>F. Bilan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tuteuré Semestre 2   Mini-Calculatrice  -  Mini-Tableur</dc:title>
  <dc:creator>vince .</dc:creator>
  <cp:lastModifiedBy>Mickaël</cp:lastModifiedBy>
  <cp:revision>91</cp:revision>
  <dcterms:created xsi:type="dcterms:W3CDTF">2015-05-29T14:00:49Z</dcterms:created>
  <dcterms:modified xsi:type="dcterms:W3CDTF">2015-05-30T21:29:36Z</dcterms:modified>
</cp:coreProperties>
</file>