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923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  <p:sldId id="274" r:id="rId13"/>
    <p:sldId id="283" r:id="rId14"/>
    <p:sldId id="28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29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96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817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90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851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2101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794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273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841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863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538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505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090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D1CBD-E0FB-4F97-9B07-04EEBC115ADC}" type="datetimeFigureOut">
              <a:rPr lang="fr-FR" smtClean="0"/>
              <a:pPr/>
              <a:t>31/05/2015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1FA03-DE6C-41FB-B508-C0E99749F86B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7487"/>
            <a:ext cx="12191999" cy="6875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310" y="2397372"/>
            <a:ext cx="11513713" cy="23876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FF3300"/>
                </a:solidFill>
              </a:rPr>
              <a:t>Projet tuteuré Semestre 2</a:t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 smtClean="0">
                <a:solidFill>
                  <a:srgbClr val="FF3300"/>
                </a:solidFill>
              </a:rPr>
              <a:t/>
            </a:r>
            <a:br>
              <a:rPr lang="fr-FR" b="1" dirty="0" smtClean="0">
                <a:solidFill>
                  <a:srgbClr val="FF3300"/>
                </a:solidFill>
              </a:rPr>
            </a:br>
            <a:r>
              <a:rPr lang="fr-FR" b="1" dirty="0">
                <a:solidFill>
                  <a:srgbClr val="FF3300"/>
                </a:solidFill>
              </a:rPr>
              <a:t/>
            </a:r>
            <a:br>
              <a:rPr lang="fr-FR" b="1" dirty="0">
                <a:solidFill>
                  <a:srgbClr val="FF3300"/>
                </a:solidFill>
              </a:rPr>
            </a:br>
            <a:r>
              <a:rPr lang="fr-FR" sz="6600" b="1" dirty="0" smtClean="0">
                <a:solidFill>
                  <a:srgbClr val="FF3300"/>
                </a:solidFill>
              </a:rPr>
              <a:t>Mini-Calculatrice  -  Mini-Tableur</a:t>
            </a:r>
            <a:endParaRPr lang="fr-FR" sz="6600" b="1" dirty="0">
              <a:solidFill>
                <a:srgbClr val="FF33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972" y="5366444"/>
            <a:ext cx="11758411" cy="1034356"/>
          </a:xfrm>
        </p:spPr>
        <p:txBody>
          <a:bodyPr>
            <a:normAutofit/>
          </a:bodyPr>
          <a:lstStyle/>
          <a:p>
            <a:endParaRPr lang="fr-FR" sz="1800" b="1" dirty="0" smtClean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     BAUBE Maxime, GRANIER Vincent, MIQUEL Jonathan, PERIES Mickaël, SANCHEZ Sébastien</a:t>
            </a:r>
            <a:endParaRPr lang="fr-F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73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095" y="1935887"/>
            <a:ext cx="10035219" cy="4490672"/>
          </a:xfrm>
        </p:spPr>
        <p:txBody>
          <a:bodyPr>
            <a:normAutofit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L</a:t>
            </a:r>
            <a:r>
              <a:rPr lang="fr-FR" sz="3200" dirty="0" smtClean="0">
                <a:solidFill>
                  <a:srgbClr val="FFC000"/>
                </a:solidFill>
              </a:rPr>
              <a:t>es cas d’utilisations </a:t>
            </a:r>
            <a:r>
              <a:rPr lang="fr-FR" sz="3200" dirty="0" smtClean="0">
                <a:solidFill>
                  <a:srgbClr val="FFC000"/>
                </a:solidFill>
              </a:rPr>
              <a:t>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800" dirty="0">
              <a:solidFill>
                <a:srgbClr val="FFC000"/>
              </a:solidFill>
            </a:endParaRPr>
          </a:p>
          <a:p>
            <a:pPr marL="91440" lvl="3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chemeClr val="tx1"/>
                </a:solidFill>
              </a:rPr>
              <a:t>Présentation succincte</a:t>
            </a:r>
            <a:endParaRPr lang="fr-FR" sz="2800" dirty="0">
              <a:solidFill>
                <a:schemeClr val="tx1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400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5844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C.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3A129"/>
                </a:solidFill>
              </a:rPr>
              <a:t>Diagramme de classes : 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deux projets distincts :  Mini-Calculatrice et Mini-Tableur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Division en différents packages 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 classes abstraites</a:t>
            </a:r>
          </a:p>
          <a:p>
            <a:pPr lvl="5">
              <a:buFont typeface="Arial" panose="020B0604020202020204" pitchFamily="34" charset="0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Utilisation des liaisons telles que : l’association, la généralisation, la dépendance</a:t>
            </a:r>
            <a:endParaRPr lang="fr-F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7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D. Codage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Fonctionnement de l’application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6003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E.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3) Scénarios de test</a:t>
            </a:r>
          </a:p>
          <a:p>
            <a:pPr marL="566928" lvl="3" indent="0">
              <a:buNone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endParaRPr lang="fr-FR" sz="3200" dirty="0">
              <a:solidFill>
                <a:srgbClr val="FFC000"/>
              </a:solidFill>
            </a:endParaRPr>
          </a:p>
          <a:p>
            <a:pPr marL="566928" lvl="3" indent="0">
              <a:buNone/>
            </a:pPr>
            <a:r>
              <a:rPr lang="fr-FR" sz="2400" b="1" dirty="0" smtClean="0">
                <a:solidFill>
                  <a:schemeClr val="tx1"/>
                </a:solidFill>
              </a:rPr>
              <a:t>Partie Calculatrice </a:t>
            </a:r>
            <a:r>
              <a:rPr lang="fr-FR" sz="2400" b="1" dirty="0" smtClean="0">
                <a:solidFill>
                  <a:schemeClr val="tx1"/>
                </a:solidFill>
              </a:rPr>
              <a:t>/ Partie Tableur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2821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F. 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Satisfaction des besoins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Bilan de la gestion de projet 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3504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940157"/>
            <a:ext cx="10058400" cy="742419"/>
          </a:xfrm>
        </p:spPr>
        <p:txBody>
          <a:bodyPr>
            <a:normAutofit fontScale="90000"/>
          </a:bodyPr>
          <a:lstStyle/>
          <a:p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</a:rPr>
              <a:t>A. Plan projet</a:t>
            </a:r>
            <a:endParaRPr lang="fr-FR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80171"/>
            <a:ext cx="10515600" cy="4351338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</a:p>
          <a:p>
            <a:pPr lvl="3"/>
            <a:endParaRPr lang="fr-FR" sz="1800" dirty="0" smtClean="0"/>
          </a:p>
          <a:p>
            <a:pPr lvl="3"/>
            <a:endParaRPr lang="fr-FR" sz="1800" dirty="0"/>
          </a:p>
          <a:p>
            <a:pPr lvl="5"/>
            <a:r>
              <a:rPr lang="fr-FR" sz="3600" dirty="0" smtClean="0"/>
              <a:t>Application : </a:t>
            </a:r>
            <a:r>
              <a:rPr lang="fr-FR" sz="3600" dirty="0"/>
              <a:t>Mini-Calculatrice / </a:t>
            </a:r>
            <a:r>
              <a:rPr lang="fr-FR" sz="3600" dirty="0" smtClean="0"/>
              <a:t>Mini-Tableur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Groupe de 5 étudiants</a:t>
            </a:r>
          </a:p>
          <a:p>
            <a:pPr lvl="5"/>
            <a:endParaRPr lang="fr-FR" sz="3600" dirty="0" smtClean="0"/>
          </a:p>
          <a:p>
            <a:pPr lvl="5"/>
            <a:r>
              <a:rPr lang="fr-FR" sz="3600" dirty="0" smtClean="0"/>
              <a:t>Interface Graphique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xmlns="" val="36831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4522"/>
            <a:ext cx="10058400" cy="4271731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r>
              <a:rPr lang="fr-FR" sz="3200" dirty="0">
                <a:solidFill>
                  <a:srgbClr val="FFC000"/>
                </a:solidFill>
              </a:rPr>
              <a:t>I</a:t>
            </a:r>
            <a:r>
              <a:rPr lang="fr-FR" sz="3200" dirty="0" smtClean="0">
                <a:solidFill>
                  <a:srgbClr val="FFC000"/>
                </a:solidFill>
              </a:rPr>
              <a:t>) Introduction</a:t>
            </a: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b="1" dirty="0" smtClean="0"/>
              <a:t>Concepts abordés :</a:t>
            </a:r>
          </a:p>
          <a:p>
            <a:r>
              <a:rPr lang="fr-FR" sz="2400" b="1" dirty="0" smtClean="0"/>
              <a:t>- </a:t>
            </a:r>
            <a:r>
              <a:rPr lang="fr-FR" sz="2400" dirty="0"/>
              <a:t>conception de l'application (COO</a:t>
            </a:r>
            <a:r>
              <a:rPr lang="fr-FR" sz="2400" dirty="0" smtClean="0"/>
              <a:t>)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gestion de </a:t>
            </a:r>
            <a:r>
              <a:rPr lang="fr-FR" sz="2400" dirty="0" smtClean="0"/>
              <a:t>projet</a:t>
            </a:r>
          </a:p>
          <a:p>
            <a:r>
              <a:rPr lang="fr-FR" sz="2400" dirty="0" smtClean="0"/>
              <a:t>- définition </a:t>
            </a:r>
            <a:r>
              <a:rPr lang="fr-FR" sz="2400" dirty="0"/>
              <a:t>des </a:t>
            </a:r>
            <a:r>
              <a:rPr lang="fr-FR" sz="2400" dirty="0" smtClean="0"/>
              <a:t>besoins</a:t>
            </a:r>
          </a:p>
          <a:p>
            <a:r>
              <a:rPr lang="fr-FR" sz="2400" b="1" dirty="0" smtClean="0"/>
              <a:t>- </a:t>
            </a:r>
            <a:r>
              <a:rPr lang="fr-FR" sz="2400" dirty="0" smtClean="0"/>
              <a:t>planification 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développement en Java</a:t>
            </a:r>
            <a:endParaRPr lang="fr-FR" sz="2400" b="1" dirty="0" smtClean="0"/>
          </a:p>
          <a:p>
            <a:r>
              <a:rPr lang="fr-FR" sz="2400" b="1" dirty="0" smtClean="0"/>
              <a:t>- </a:t>
            </a:r>
            <a:r>
              <a:rPr lang="fr-FR" sz="2400" dirty="0"/>
              <a:t>création d'IHM </a:t>
            </a:r>
            <a:endParaRPr lang="fr-FR" sz="2400" b="1" dirty="0" smtClean="0"/>
          </a:p>
          <a:p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fr-FR" sz="5400" dirty="0" smtClean="0">
                <a:solidFill>
                  <a:schemeClr val="accent2">
                    <a:lumMod val="75000"/>
                  </a:schemeClr>
                </a:solidFill>
              </a:rPr>
              <a:t>. Plan projet</a:t>
            </a:r>
            <a:endParaRPr lang="fr-FR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47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>
                <a:solidFill>
                  <a:srgbClr val="BD582C">
                    <a:lumMod val="75000"/>
                  </a:srgbClr>
                </a:solidFill>
              </a:rPr>
              <a:t>A. </a:t>
            </a:r>
            <a:r>
              <a:rPr lang="fr-FR" sz="5400" dirty="0">
                <a:solidFill>
                  <a:srgbClr val="BD582C">
                    <a:lumMod val="75000"/>
                  </a:srgbClr>
                </a:solidFill>
              </a:rPr>
              <a:t>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763" y="1957589"/>
            <a:ext cx="10279917" cy="4224269"/>
          </a:xfrm>
        </p:spPr>
        <p:txBody>
          <a:bodyPr>
            <a:normAutofit fontScale="85000" lnSpcReduction="20000"/>
          </a:bodyPr>
          <a:lstStyle/>
          <a:p>
            <a:pPr marL="566928" lvl="3" indent="0">
              <a:buClr>
                <a:srgbClr val="E48312"/>
              </a:buClr>
              <a:buNone/>
            </a:pPr>
            <a:r>
              <a:rPr lang="fr-FR" sz="3200" dirty="0" smtClean="0">
                <a:solidFill>
                  <a:srgbClr val="FFC000"/>
                </a:solidFill>
              </a:rPr>
              <a:t>II) Organisation du projet</a:t>
            </a:r>
            <a:endParaRPr lang="fr-FR" sz="3200" dirty="0">
              <a:solidFill>
                <a:srgbClr val="FFC000"/>
              </a:solidFill>
            </a:endParaRPr>
          </a:p>
          <a:p>
            <a:endParaRPr lang="fr-FR" dirty="0" smtClean="0"/>
          </a:p>
          <a:p>
            <a:r>
              <a:rPr lang="fr-FR" sz="2600" dirty="0" smtClean="0">
                <a:solidFill>
                  <a:srgbClr val="FF0000"/>
                </a:solidFill>
              </a:rPr>
              <a:t>Présentation du projet :</a:t>
            </a:r>
            <a:br>
              <a:rPr lang="fr-FR" sz="2600" dirty="0" smtClean="0">
                <a:solidFill>
                  <a:srgbClr val="FF0000"/>
                </a:solidFill>
              </a:rPr>
            </a:br>
            <a:endParaRPr lang="fr-FR" sz="2600" dirty="0" smtClean="0">
              <a:solidFill>
                <a:srgbClr val="FF0000"/>
              </a:solidFill>
            </a:endParaRPr>
          </a:p>
          <a:p>
            <a:r>
              <a:rPr lang="fr-FR" sz="2800" dirty="0" smtClean="0"/>
              <a:t>Calculatrice :</a:t>
            </a:r>
            <a:r>
              <a:rPr lang="fr-FR" dirty="0" smtClean="0"/>
              <a:t> </a:t>
            </a:r>
            <a:r>
              <a:rPr lang="fr-FR" sz="2000" dirty="0" smtClean="0"/>
              <a:t> </a:t>
            </a:r>
            <a:r>
              <a:rPr lang="fr-FR" dirty="0"/>
              <a:t>- Calculs </a:t>
            </a:r>
            <a:r>
              <a:rPr lang="fr-FR" dirty="0" smtClean="0"/>
              <a:t> simples   </a:t>
            </a:r>
            <a:endParaRPr lang="fr-FR" dirty="0"/>
          </a:p>
          <a:p>
            <a:r>
              <a:rPr lang="fr-FR" sz="2000" dirty="0" smtClean="0"/>
              <a:t>                                  - Calculs avec parenthèses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 smtClean="0"/>
              <a:t>                                  - </a:t>
            </a:r>
            <a:r>
              <a:rPr lang="fr-FR" sz="2000" dirty="0"/>
              <a:t>Calculs utilisant la mémoire  </a:t>
            </a:r>
            <a:r>
              <a:rPr lang="fr-FR" sz="2000" dirty="0">
                <a:sym typeface="Wingdings" panose="05000000000000000000" pitchFamily="2" charset="2"/>
              </a:rPr>
              <a:t> gestionnaire de </a:t>
            </a:r>
            <a:r>
              <a:rPr lang="fr-FR" sz="2000" dirty="0" smtClean="0">
                <a:sym typeface="Wingdings" panose="05000000000000000000" pitchFamily="2" charset="2"/>
              </a:rPr>
              <a:t>mémoire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28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Tableur :       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 Mêmes opérations que la calculatrice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                           - Modification du tableur avec des commandes</a:t>
            </a:r>
          </a:p>
          <a:p>
            <a:pPr marL="91440" lvl="8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20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 panose="05000000000000000000" pitchFamily="2" charset="2"/>
              </a:rPr>
              <a:t>                                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 smtClean="0"/>
          </a:p>
          <a:p>
            <a:pPr marL="1471400" lvl="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0633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projet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Objectifs</a:t>
            </a:r>
            <a:r>
              <a:rPr lang="fr-FR" dirty="0" smtClean="0">
                <a:solidFill>
                  <a:srgbClr val="FF0000"/>
                </a:solidFill>
              </a:rPr>
              <a:t> :  </a:t>
            </a:r>
            <a:r>
              <a:rPr lang="fr-FR" dirty="0" smtClean="0">
                <a:solidFill>
                  <a:schemeClr val="tx1"/>
                </a:solidFill>
              </a:rPr>
              <a:t>- Apprendre à se servir des concepts vus en cours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1271400" lvl="7" indent="0">
              <a:buNone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</a:t>
            </a:r>
            <a:r>
              <a:rPr lang="fr-FR" sz="2000" dirty="0" smtClean="0">
                <a:solidFill>
                  <a:schemeClr val="tx1"/>
                </a:solidFill>
              </a:rPr>
              <a:t>- Réaliser le projet dans sa totalité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     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Finalités : </a:t>
            </a:r>
            <a:r>
              <a:rPr lang="fr-FR" dirty="0" smtClean="0">
                <a:solidFill>
                  <a:schemeClr val="tx1"/>
                </a:solidFill>
              </a:rPr>
              <a:t>Progresser dans tous les domaines utilisés</a:t>
            </a:r>
          </a:p>
        </p:txBody>
      </p:sp>
    </p:spTree>
    <p:extLst>
      <p:ext uri="{BB962C8B-B14F-4D97-AF65-F5344CB8AC3E}">
        <p14:creationId xmlns:p14="http://schemas.microsoft.com/office/powerpoint/2010/main" xmlns="" val="330406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Chef de projet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Sébastien SANCHEZ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Gestionnaire de configuration : </a:t>
            </a:r>
            <a:r>
              <a:rPr lang="fr-FR" b="1" dirty="0" smtClean="0">
                <a:solidFill>
                  <a:schemeClr val="tx1"/>
                </a:solidFill>
              </a:rPr>
              <a:t>Mickaël PERIES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sz="2400" dirty="0">
                <a:solidFill>
                  <a:srgbClr val="FF0000"/>
                </a:solidFill>
              </a:rPr>
              <a:t>S</a:t>
            </a:r>
            <a:r>
              <a:rPr lang="fr-FR" sz="2400" dirty="0" smtClean="0">
                <a:solidFill>
                  <a:srgbClr val="FF0000"/>
                </a:solidFill>
              </a:rPr>
              <a:t>ecrétaire: </a:t>
            </a:r>
            <a:r>
              <a:rPr lang="fr-FR" b="1" dirty="0" smtClean="0">
                <a:solidFill>
                  <a:schemeClr val="tx1"/>
                </a:solidFill>
              </a:rPr>
              <a:t>Tous les membres du groupe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1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pPr lvl="0">
              <a:buClr>
                <a:srgbClr val="E48312"/>
              </a:buClr>
            </a:pPr>
            <a:r>
              <a:rPr lang="fr-FR" sz="2400" dirty="0" smtClean="0">
                <a:solidFill>
                  <a:srgbClr val="FF0000"/>
                </a:solidFill>
              </a:rPr>
              <a:t>Exigences / Risques identifiés</a:t>
            </a:r>
            <a:endParaRPr lang="fr-FR" sz="2400" dirty="0">
              <a:solidFill>
                <a:srgbClr val="FF0000"/>
              </a:solidFill>
            </a:endParaRPr>
          </a:p>
          <a:p>
            <a:pPr marL="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Planification</a:t>
            </a:r>
          </a:p>
          <a:p>
            <a:r>
              <a:rPr lang="fr-FR" sz="2400" dirty="0" smtClean="0"/>
              <a:t>- cycle </a:t>
            </a:r>
            <a:r>
              <a:rPr lang="fr-FR" sz="2400" dirty="0" smtClean="0"/>
              <a:t>en V </a:t>
            </a:r>
            <a:r>
              <a:rPr lang="fr-FR" sz="2400" dirty="0" smtClean="0"/>
              <a:t>: test des méthodes après implémentation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261613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BD582C">
                    <a:lumMod val="75000"/>
                  </a:srgbClr>
                </a:solidFill>
              </a:rPr>
              <a:t>A. Plan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>
                <a:solidFill>
                  <a:srgbClr val="FFC000"/>
                </a:solidFill>
              </a:rPr>
              <a:t>II) Organisation du </a:t>
            </a:r>
            <a:r>
              <a:rPr lang="fr-FR" sz="3200" dirty="0" smtClean="0">
                <a:solidFill>
                  <a:srgbClr val="FFC000"/>
                </a:solidFill>
              </a:rPr>
              <a:t>projet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dirty="0">
              <a:solidFill>
                <a:srgbClr val="FFC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Bilan de la gestion de projet</a:t>
            </a:r>
          </a:p>
          <a:p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- Planification proche du rendu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/>
              <a:t>- Durée des tâches mal estimée</a:t>
            </a:r>
          </a:p>
          <a:p>
            <a:endParaRPr lang="fr-FR" dirty="0" smtClean="0"/>
          </a:p>
          <a:p>
            <a:r>
              <a:rPr lang="fr-FR" dirty="0" smtClean="0"/>
              <a:t>- Bonne gestion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651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BD582C">
                    <a:lumMod val="75000"/>
                  </a:srgbClr>
                </a:solidFill>
              </a:rPr>
              <a:t>B. 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fr-FR" sz="3200" dirty="0" smtClean="0">
                <a:solidFill>
                  <a:srgbClr val="FFC000"/>
                </a:solidFill>
              </a:rPr>
              <a:t>Cahier des </a:t>
            </a:r>
            <a:r>
              <a:rPr lang="fr-FR" sz="3200" dirty="0" smtClean="0">
                <a:solidFill>
                  <a:srgbClr val="FFC000"/>
                </a:solidFill>
              </a:rPr>
              <a:t>charges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3200" dirty="0" smtClean="0">
              <a:solidFill>
                <a:srgbClr val="FFC000"/>
              </a:solidFill>
            </a:endParaRP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fr-FR" sz="1000" dirty="0">
              <a:solidFill>
                <a:srgbClr val="FFC000"/>
              </a:solidFill>
            </a:endParaRPr>
          </a:p>
          <a:p>
            <a:r>
              <a:rPr lang="fr-FR" sz="2400" dirty="0" smtClean="0"/>
              <a:t>Adaptation du </a:t>
            </a:r>
            <a:r>
              <a:rPr lang="fr-FR" sz="2400" dirty="0"/>
              <a:t>cahier des charges fourni par la </a:t>
            </a:r>
            <a:r>
              <a:rPr lang="fr-FR" sz="2400" dirty="0" smtClean="0"/>
              <a:t>MOA</a:t>
            </a:r>
            <a:r>
              <a:rPr lang="fr-FR" sz="2400" dirty="0"/>
              <a:t> </a:t>
            </a:r>
            <a:r>
              <a:rPr lang="fr-FR" sz="2400" dirty="0" smtClean="0"/>
              <a:t>: les changements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4828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300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Rétrospective</vt:lpstr>
      <vt:lpstr>Projet tuteuré Semestre 2   Mini-Calculatrice  -  Mini-Tableur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A. Plan projet</vt:lpstr>
      <vt:lpstr>B. Spécifications</vt:lpstr>
      <vt:lpstr>B. Spécifications</vt:lpstr>
      <vt:lpstr>C. Conception</vt:lpstr>
      <vt:lpstr>D. Codage</vt:lpstr>
      <vt:lpstr>E. Tests</vt:lpstr>
      <vt:lpstr>F. Bilan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Semestre 2   Mini-Calculatrice  -  Mini-Tableur</dc:title>
  <dc:creator>vince .</dc:creator>
  <cp:lastModifiedBy>Sébastien Sanchez</cp:lastModifiedBy>
  <cp:revision>93</cp:revision>
  <dcterms:created xsi:type="dcterms:W3CDTF">2015-05-29T14:00:49Z</dcterms:created>
  <dcterms:modified xsi:type="dcterms:W3CDTF">2015-05-31T20:32:36Z</dcterms:modified>
</cp:coreProperties>
</file>