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12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1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7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6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3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87"/>
            <a:ext cx="12191999" cy="68754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310" y="2397372"/>
            <a:ext cx="11513713" cy="2387600"/>
          </a:xfrm>
        </p:spPr>
        <p:txBody>
          <a:bodyPr>
            <a:noAutofit/>
          </a:bodyPr>
          <a:lstStyle/>
          <a:p>
            <a:r>
              <a:rPr lang="fr-FR" b="1" dirty="0" smtClean="0">
                <a:solidFill>
                  <a:srgbClr val="FF3300"/>
                </a:solidFill>
              </a:rPr>
              <a:t>Projet tuteuré Semestre 2</a:t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 smtClean="0">
                <a:solidFill>
                  <a:srgbClr val="FF3300"/>
                </a:solidFill>
              </a:rPr>
              <a:t/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>
                <a:solidFill>
                  <a:srgbClr val="FF3300"/>
                </a:solidFill>
              </a:rPr>
              <a:t/>
            </a:r>
            <a:br>
              <a:rPr lang="fr-FR" b="1" dirty="0">
                <a:solidFill>
                  <a:srgbClr val="FF3300"/>
                </a:solidFill>
              </a:rPr>
            </a:br>
            <a:r>
              <a:rPr lang="fr-FR" sz="6600" b="1" dirty="0" smtClean="0">
                <a:solidFill>
                  <a:srgbClr val="FF3300"/>
                </a:solidFill>
              </a:rPr>
              <a:t>Mini-Calculatrice  -  Mini-Tableur</a:t>
            </a:r>
            <a:endParaRPr lang="fr-FR" sz="6600" b="1" dirty="0">
              <a:solidFill>
                <a:srgbClr val="FF33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1972" y="5366444"/>
            <a:ext cx="11758411" cy="1034356"/>
          </a:xfrm>
        </p:spPr>
        <p:txBody>
          <a:bodyPr>
            <a:normAutofit/>
          </a:bodyPr>
          <a:lstStyle/>
          <a:p>
            <a:endParaRPr lang="fr-FR" sz="1800" b="1" dirty="0" smtClean="0">
              <a:solidFill>
                <a:schemeClr val="tx1"/>
              </a:solidFill>
            </a:endParaRPr>
          </a:p>
          <a:p>
            <a:r>
              <a:rPr lang="fr-FR" sz="1800" b="1" dirty="0">
                <a:solidFill>
                  <a:schemeClr val="tx1"/>
                </a:solidFill>
              </a:rPr>
              <a:t> </a:t>
            </a:r>
            <a:r>
              <a:rPr lang="fr-FR" sz="1800" b="1" dirty="0" smtClean="0">
                <a:solidFill>
                  <a:schemeClr val="tx1"/>
                </a:solidFill>
              </a:rPr>
              <a:t>     BAUBE Maxime, GRANIER Vincent, MIQUEL Jonathan, PERIES Mickaël, SANCHEZ Sébastien</a:t>
            </a:r>
            <a:endParaRPr lang="fr-F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6824" y="1961643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endParaRPr lang="fr-FR" sz="800" dirty="0" smtClean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Mini-Calculatrice : 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endParaRPr lang="fr-FR" sz="1200" dirty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chemeClr val="tx1"/>
                </a:solidFill>
              </a:rPr>
              <a:t>Interface graphique 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chemeClr val="tx1"/>
                </a:solidFill>
              </a:rPr>
              <a:t>Calculs simples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Calculs avec parenthèses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Calculs utilisant la mémoire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 dans les calculs </a:t>
            </a:r>
            <a:b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fr-FR" sz="2400" dirty="0" smtClean="0">
              <a:solidFill>
                <a:schemeClr val="tx1"/>
              </a:solidFill>
            </a:endParaRPr>
          </a:p>
          <a:p>
            <a:pPr marL="342900" lvl="3" indent="-34290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à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1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400" dirty="0" smtClean="0">
                <a:solidFill>
                  <a:srgbClr val="FF0000"/>
                </a:solidFill>
              </a:rPr>
              <a:t>Mini-Calculatrice</a:t>
            </a:r>
            <a:r>
              <a:rPr lang="fr-FR" sz="3200" dirty="0" smtClean="0">
                <a:solidFill>
                  <a:srgbClr val="FF0000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2000" dirty="0">
              <a:solidFill>
                <a:srgbClr val="FF0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</a:rPr>
              <a:t>Mode mémoire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3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  </a:t>
            </a: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 Menu</a:t>
            </a:r>
            <a:endParaRPr lang="fr-FR" sz="2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08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9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400" dirty="0" smtClean="0">
                <a:solidFill>
                  <a:srgbClr val="FF0000"/>
                </a:solidFill>
              </a:rPr>
              <a:t>Mini-Tableur </a:t>
            </a:r>
            <a:r>
              <a:rPr lang="fr-FR" sz="3200" dirty="0" smtClean="0">
                <a:solidFill>
                  <a:srgbClr val="FF0000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000" dirty="0">
              <a:solidFill>
                <a:srgbClr val="FF0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</a:rPr>
              <a:t>Interface graphique </a:t>
            </a: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dirty="0"/>
              <a:t>Les types d’entrées possibles</a:t>
            </a:r>
            <a:endParaRPr lang="fr-F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</a:t>
            </a: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Menu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1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Fonctionnement du Menu</a:t>
            </a:r>
            <a:endParaRPr lang="fr-FR" sz="36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43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095" y="1935887"/>
            <a:ext cx="10035219" cy="4490672"/>
          </a:xfrm>
        </p:spPr>
        <p:txBody>
          <a:bodyPr>
            <a:normAutofit fontScale="32500" lnSpcReduction="2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600" dirty="0">
                <a:solidFill>
                  <a:srgbClr val="FFC000"/>
                </a:solidFill>
              </a:rPr>
              <a:t>L</a:t>
            </a:r>
            <a:r>
              <a:rPr lang="fr-FR" sz="8600" dirty="0" smtClean="0">
                <a:solidFill>
                  <a:srgbClr val="FFC000"/>
                </a:solidFill>
              </a:rPr>
              <a:t>es cas d’utilisations :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 smtClean="0">
                <a:solidFill>
                  <a:schemeClr val="tx1"/>
                </a:solidFill>
              </a:rPr>
              <a:t>Cas numéro 1 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44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2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40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3</a:t>
            </a:r>
            <a:r>
              <a:rPr lang="fr-FR" sz="8000" dirty="0" smtClean="0">
                <a:solidFill>
                  <a:schemeClr val="tx1"/>
                </a:solidFill>
              </a:rPr>
              <a:t>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4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5 : 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44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9854" y="1931831"/>
            <a:ext cx="10395826" cy="4250028"/>
          </a:xfrm>
        </p:spPr>
        <p:txBody>
          <a:bodyPr>
            <a:normAutofit fontScale="77500" lnSpcReduction="2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6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7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3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8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9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10 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6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chemeClr val="tx1"/>
                </a:solidFill>
              </a:rPr>
              <a:t>Cas numéro 11 :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6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6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91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7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81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60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D. 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Fonctionnement de l’application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03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40157"/>
            <a:ext cx="10058400" cy="742419"/>
          </a:xfrm>
        </p:spPr>
        <p:txBody>
          <a:bodyPr>
            <a:normAutofit fontScale="90000"/>
          </a:bodyPr>
          <a:lstStyle/>
          <a:p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</a:rPr>
              <a:t>Plan projet</a:t>
            </a:r>
            <a:endParaRPr lang="fr-FR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80171"/>
            <a:ext cx="10515600" cy="4351338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</a:t>
            </a:r>
            <a:r>
              <a:rPr lang="fr-FR" sz="3200" dirty="0" smtClean="0">
                <a:solidFill>
                  <a:srgbClr val="FFC000"/>
                </a:solidFill>
              </a:rPr>
              <a:t>Introduction</a:t>
            </a:r>
          </a:p>
          <a:p>
            <a:pPr lvl="3"/>
            <a:endParaRPr lang="fr-FR" sz="1800" dirty="0" smtClean="0"/>
          </a:p>
          <a:p>
            <a:pPr lvl="3"/>
            <a:endParaRPr lang="fr-FR" sz="1800" dirty="0"/>
          </a:p>
          <a:p>
            <a:pPr lvl="5"/>
            <a:r>
              <a:rPr lang="fr-FR" sz="3600" dirty="0" smtClean="0"/>
              <a:t>Application : </a:t>
            </a:r>
            <a:r>
              <a:rPr lang="fr-FR" sz="3600" dirty="0"/>
              <a:t>Mini-Calculatrice / </a:t>
            </a:r>
            <a:r>
              <a:rPr lang="fr-FR" sz="3600" dirty="0" smtClean="0"/>
              <a:t>Mini-Tableur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Groupe de 5 étudiants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Interface Graphique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83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E.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1) Programmes de tests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2) Résultat des programmes de test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10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2733" y="31745"/>
            <a:ext cx="10058400" cy="1209326"/>
          </a:xfrm>
        </p:spPr>
        <p:txBody>
          <a:bodyPr>
            <a:normAutofit/>
          </a:bodyPr>
          <a:lstStyle/>
          <a:p>
            <a:r>
              <a:rPr lang="fr-FR" sz="3200" b="1" cap="small" dirty="0"/>
              <a:t>- </a:t>
            </a:r>
            <a:r>
              <a:rPr lang="fr-FR" sz="3200" b="1" cap="small" dirty="0" err="1"/>
              <a:t>TestCommandesCalculatrice</a:t>
            </a:r>
            <a:r>
              <a:rPr lang="fr-FR" sz="3200" b="1" cap="small" dirty="0"/>
              <a:t/>
            </a:r>
            <a:br>
              <a:rPr lang="fr-FR" sz="3200" b="1" cap="small" dirty="0"/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324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701" y="953037"/>
            <a:ext cx="10612191" cy="532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18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065" y="286604"/>
            <a:ext cx="10599311" cy="598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522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08" y="206062"/>
            <a:ext cx="11178861" cy="609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0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60" y="553792"/>
            <a:ext cx="10578020" cy="566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275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51" y="294926"/>
            <a:ext cx="10588726" cy="580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389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429" y="464314"/>
            <a:ext cx="10792496" cy="567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78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cap="small" dirty="0"/>
              <a:t>- </a:t>
            </a:r>
            <a:r>
              <a:rPr lang="fr-FR" sz="3200" b="1" cap="small" dirty="0" err="1"/>
              <a:t>TestVariable</a:t>
            </a:r>
            <a:r>
              <a:rPr lang="fr-FR" sz="3200" b="1" cap="small" dirty="0"/>
              <a:t> :</a:t>
            </a:r>
            <a:r>
              <a:rPr lang="fr-FR" b="1" cap="small" dirty="0"/>
              <a:t/>
            </a:r>
            <a:br>
              <a:rPr lang="fr-FR" b="1" cap="small" dirty="0"/>
            </a:br>
            <a:endParaRPr lang="fr-FR" dirty="0"/>
          </a:p>
        </p:txBody>
      </p:sp>
      <p:pic>
        <p:nvPicPr>
          <p:cNvPr id="4" name="Picture 11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389" y="1531298"/>
            <a:ext cx="10058400" cy="448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447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E.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lvl="3" indent="0"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3) Scénarios de test</a:t>
            </a:r>
          </a:p>
          <a:p>
            <a:pPr marL="566928" lvl="3" indent="0">
              <a:buNone/>
            </a:pPr>
            <a:endParaRPr lang="fr-FR" sz="3200" dirty="0">
              <a:solidFill>
                <a:srgbClr val="FFC000"/>
              </a:solidFill>
            </a:endParaRPr>
          </a:p>
          <a:p>
            <a:pPr marL="566928" lvl="3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Partie Calculatrice :</a:t>
            </a:r>
          </a:p>
          <a:p>
            <a:pPr marL="566928" lvl="3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Partie Tableur :</a:t>
            </a:r>
            <a:endParaRPr lang="fr-FR" sz="2400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21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F. 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Satisfaction des besoins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Bilan de la gestion de projet 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04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74522"/>
            <a:ext cx="10058400" cy="4271731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Introduction</a:t>
            </a: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b="1" dirty="0" smtClean="0"/>
              <a:t>Concepts abordés :</a:t>
            </a:r>
          </a:p>
          <a:p>
            <a:r>
              <a:rPr lang="fr-FR" sz="2400" b="1" dirty="0" smtClean="0"/>
              <a:t>- </a:t>
            </a:r>
            <a:r>
              <a:rPr lang="fr-FR" sz="2400" dirty="0"/>
              <a:t>conception de l'application (COO</a:t>
            </a:r>
            <a:r>
              <a:rPr lang="fr-FR" sz="2400" dirty="0" smtClean="0"/>
              <a:t>)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gestion de </a:t>
            </a:r>
            <a:r>
              <a:rPr lang="fr-FR" sz="2400" dirty="0" smtClean="0"/>
              <a:t>projet</a:t>
            </a:r>
          </a:p>
          <a:p>
            <a:r>
              <a:rPr lang="fr-FR" sz="2400" dirty="0" smtClean="0"/>
              <a:t>- définition </a:t>
            </a:r>
            <a:r>
              <a:rPr lang="fr-FR" sz="2400" dirty="0"/>
              <a:t>des </a:t>
            </a:r>
            <a:r>
              <a:rPr lang="fr-FR" sz="2400" dirty="0" smtClean="0"/>
              <a:t>besoins</a:t>
            </a:r>
          </a:p>
          <a:p>
            <a:r>
              <a:rPr lang="fr-FR" sz="2400" b="1" dirty="0" smtClean="0"/>
              <a:t>- </a:t>
            </a:r>
            <a:r>
              <a:rPr lang="fr-FR" sz="2400" dirty="0" smtClean="0"/>
              <a:t>planification 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développement en Java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création d'IHM </a:t>
            </a:r>
            <a:endParaRPr lang="fr-FR" sz="2400" b="1" dirty="0" smtClean="0"/>
          </a:p>
          <a:p>
            <a:endParaRPr lang="fr-FR" sz="2400" b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fr-FR" sz="54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5400" dirty="0" smtClean="0">
                <a:solidFill>
                  <a:schemeClr val="accent2">
                    <a:lumMod val="75000"/>
                  </a:schemeClr>
                </a:solidFill>
              </a:rPr>
              <a:t>Plan projet</a:t>
            </a:r>
            <a:endParaRPr lang="fr-FR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 smtClean="0">
                <a:solidFill>
                  <a:srgbClr val="BD582C">
                    <a:lumMod val="75000"/>
                  </a:srgbClr>
                </a:solidFill>
              </a:rPr>
              <a:t>A. </a:t>
            </a:r>
            <a:r>
              <a:rPr lang="fr-FR" sz="5400" dirty="0">
                <a:solidFill>
                  <a:srgbClr val="BD582C">
                    <a:lumMod val="75000"/>
                  </a:srgbClr>
                </a:solidFill>
              </a:rPr>
              <a:t>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763" y="1957589"/>
            <a:ext cx="10279917" cy="4224269"/>
          </a:xfrm>
        </p:spPr>
        <p:txBody>
          <a:bodyPr>
            <a:normAutofit fontScale="85000" lnSpcReduction="20000"/>
          </a:bodyPr>
          <a:lstStyle/>
          <a:p>
            <a:pPr marL="566928" lvl="3" indent="0">
              <a:buClr>
                <a:srgbClr val="E48312"/>
              </a:buClr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II) Organisation du projet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 smtClean="0"/>
          </a:p>
          <a:p>
            <a:r>
              <a:rPr lang="fr-FR" sz="2600" dirty="0" smtClean="0">
                <a:solidFill>
                  <a:srgbClr val="FF0000"/>
                </a:solidFill>
              </a:rPr>
              <a:t>Présentation du projet :</a:t>
            </a:r>
            <a:br>
              <a:rPr lang="fr-FR" sz="2600" dirty="0" smtClean="0">
                <a:solidFill>
                  <a:srgbClr val="FF0000"/>
                </a:solidFill>
              </a:rPr>
            </a:br>
            <a:endParaRPr lang="fr-FR" sz="2600" dirty="0" smtClean="0">
              <a:solidFill>
                <a:srgbClr val="FF0000"/>
              </a:solidFill>
            </a:endParaRPr>
          </a:p>
          <a:p>
            <a:r>
              <a:rPr lang="fr-FR" sz="2800" dirty="0" smtClean="0"/>
              <a:t>Calculatrice :</a:t>
            </a:r>
            <a:r>
              <a:rPr lang="fr-FR" dirty="0" smtClean="0"/>
              <a:t> </a:t>
            </a:r>
            <a:r>
              <a:rPr lang="fr-FR" sz="2000" dirty="0" smtClean="0"/>
              <a:t> </a:t>
            </a:r>
            <a:r>
              <a:rPr lang="fr-FR" dirty="0"/>
              <a:t>- Calculs simples   </a:t>
            </a:r>
          </a:p>
          <a:p>
            <a:r>
              <a:rPr lang="fr-FR" sz="2000" dirty="0" smtClean="0"/>
              <a:t>                                  - Calculs avec parenthèses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/>
              <a:t>                                  - </a:t>
            </a:r>
            <a:r>
              <a:rPr lang="fr-FR" sz="2000" dirty="0"/>
              <a:t>Calculs utilisant la mémoire  </a:t>
            </a:r>
            <a:r>
              <a:rPr lang="fr-FR" sz="2000" dirty="0">
                <a:sym typeface="Wingdings" panose="05000000000000000000" pitchFamily="2" charset="2"/>
              </a:rPr>
              <a:t> gestionnaire de </a:t>
            </a:r>
            <a:r>
              <a:rPr lang="fr-FR" sz="2000" dirty="0" smtClean="0">
                <a:sym typeface="Wingdings" panose="05000000000000000000" pitchFamily="2" charset="2"/>
              </a:rPr>
              <a:t>mémoire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Tableur :       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 Mêmes opérations que la calculatrice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                             - Modification du tableur avec des commandes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                               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/>
          </a:p>
          <a:p>
            <a:pPr marL="1471400" lvl="8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633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projet</a:t>
            </a:r>
          </a:p>
          <a:p>
            <a:endParaRPr lang="fr-FR" dirty="0"/>
          </a:p>
          <a:p>
            <a:r>
              <a:rPr lang="fr-FR" sz="2400" dirty="0" smtClean="0">
                <a:solidFill>
                  <a:srgbClr val="FF0000"/>
                </a:solidFill>
              </a:rPr>
              <a:t>Objectifs</a:t>
            </a:r>
            <a:r>
              <a:rPr lang="fr-FR" dirty="0" smtClean="0">
                <a:solidFill>
                  <a:srgbClr val="FF0000"/>
                </a:solidFill>
              </a:rPr>
              <a:t> :  </a:t>
            </a:r>
            <a:r>
              <a:rPr lang="fr-FR" dirty="0" smtClean="0">
                <a:solidFill>
                  <a:schemeClr val="tx1"/>
                </a:solidFill>
              </a:rPr>
              <a:t>- Apprendre à se servir des concepts vus en cours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1271400" lvl="7" indent="0">
              <a:buNone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   </a:t>
            </a:r>
            <a:r>
              <a:rPr lang="fr-FR" sz="2000" dirty="0" smtClean="0">
                <a:solidFill>
                  <a:schemeClr val="tx1"/>
                </a:solidFill>
              </a:rPr>
              <a:t>- Réaliser le projet dans sa totalité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      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Finalités : </a:t>
            </a:r>
            <a:r>
              <a:rPr lang="fr-FR" dirty="0" smtClean="0">
                <a:solidFill>
                  <a:schemeClr val="tx1"/>
                </a:solidFill>
              </a:rPr>
              <a:t>Progresser dans tous les domaines utilisés</a:t>
            </a:r>
          </a:p>
        </p:txBody>
      </p:sp>
    </p:spTree>
    <p:extLst>
      <p:ext uri="{BB962C8B-B14F-4D97-AF65-F5344CB8AC3E}">
        <p14:creationId xmlns:p14="http://schemas.microsoft.com/office/powerpoint/2010/main" val="33040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Chef de projet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Sébastien SANCHEZ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Gestionnaire de configuration : </a:t>
            </a:r>
            <a:r>
              <a:rPr lang="fr-FR" b="1" dirty="0" smtClean="0">
                <a:solidFill>
                  <a:schemeClr val="tx1"/>
                </a:solidFill>
              </a:rPr>
              <a:t>Mickaël PERIES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sz="2400" dirty="0">
                <a:solidFill>
                  <a:srgbClr val="FF0000"/>
                </a:solidFill>
              </a:rPr>
              <a:t>S</a:t>
            </a:r>
            <a:r>
              <a:rPr lang="fr-FR" sz="2400" dirty="0" smtClean="0">
                <a:solidFill>
                  <a:srgbClr val="FF0000"/>
                </a:solidFill>
              </a:rPr>
              <a:t>ecrétaire: </a:t>
            </a:r>
            <a:r>
              <a:rPr lang="fr-FR" b="1" dirty="0" smtClean="0">
                <a:solidFill>
                  <a:schemeClr val="tx1"/>
                </a:solidFill>
              </a:rPr>
              <a:t>Tous les membres du groupe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pPr lvl="0">
              <a:buClr>
                <a:srgbClr val="E48312"/>
              </a:buClr>
            </a:pPr>
            <a:r>
              <a:rPr lang="fr-FR" sz="2400" dirty="0" err="1" smtClean="0">
                <a:solidFill>
                  <a:srgbClr val="FF0000"/>
                </a:solidFill>
              </a:rPr>
              <a:t>Exigenges</a:t>
            </a:r>
            <a:r>
              <a:rPr lang="fr-FR" sz="2400" dirty="0" smtClean="0">
                <a:solidFill>
                  <a:srgbClr val="FF0000"/>
                </a:solidFill>
              </a:rPr>
              <a:t> / Risques identifiés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Planification</a:t>
            </a:r>
          </a:p>
          <a:p>
            <a:r>
              <a:rPr lang="fr-FR" sz="2400" dirty="0" smtClean="0"/>
              <a:t>- cycle itératif : test des méthodes après implémentation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161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Bilan de la gestion de projet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- Planification proche du rendu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/>
              <a:t>- Durée des tâches mal estimée</a:t>
            </a:r>
          </a:p>
          <a:p>
            <a:endParaRPr lang="fr-FR" dirty="0" smtClean="0"/>
          </a:p>
          <a:p>
            <a:r>
              <a:rPr lang="fr-FR" dirty="0" smtClean="0"/>
              <a:t>- Bonne gestion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Cahier des 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900" dirty="0">
              <a:solidFill>
                <a:srgbClr val="FFC000"/>
              </a:solidFill>
            </a:endParaRPr>
          </a:p>
          <a:p>
            <a:r>
              <a:rPr lang="fr-FR" dirty="0" smtClean="0"/>
              <a:t>Adaptation du </a:t>
            </a:r>
            <a:r>
              <a:rPr lang="fr-FR" dirty="0"/>
              <a:t>cahier des charges fourni par la </a:t>
            </a:r>
            <a:r>
              <a:rPr lang="fr-FR" dirty="0" smtClean="0"/>
              <a:t>MOA</a:t>
            </a:r>
          </a:p>
          <a:p>
            <a:endParaRPr lang="fr-FR" dirty="0"/>
          </a:p>
          <a:p>
            <a:r>
              <a:rPr lang="fr-FR" dirty="0" smtClean="0"/>
              <a:t>Application divisée en deux parties indépendantes :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 smtClean="0"/>
              <a:t>Mini-Calculatrice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Mini-Tableur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2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420</TotalTime>
  <Words>416</Words>
  <Application>Microsoft Office PowerPoint</Application>
  <PresentationFormat>Grand écran</PresentationFormat>
  <Paragraphs>156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Wingdings</vt:lpstr>
      <vt:lpstr>Rétrospective</vt:lpstr>
      <vt:lpstr>Projet tuteuré Semestre 2   Mini-Calculatrice  -  Mini-Tableur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B. Spécifications</vt:lpstr>
      <vt:lpstr>B. Spécifications</vt:lpstr>
      <vt:lpstr>B. Spécifications</vt:lpstr>
      <vt:lpstr>B. Spécifications</vt:lpstr>
      <vt:lpstr>B. Spécifications</vt:lpstr>
      <vt:lpstr>B. Spécifications</vt:lpstr>
      <vt:lpstr>B. Spécifications</vt:lpstr>
      <vt:lpstr>C. Conception</vt:lpstr>
      <vt:lpstr>C. Conception</vt:lpstr>
      <vt:lpstr>C. Conception</vt:lpstr>
      <vt:lpstr>D. Codage</vt:lpstr>
      <vt:lpstr>E. Tests</vt:lpstr>
      <vt:lpstr>- TestCommandesCalculatrice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- TestVariable : </vt:lpstr>
      <vt:lpstr>E. Tests</vt:lpstr>
      <vt:lpstr>F. Bilan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 Semestre 2   Mini-Calculatrice  -  Mini-Tableur</dc:title>
  <dc:creator>vince .</dc:creator>
  <cp:lastModifiedBy>vince .</cp:lastModifiedBy>
  <cp:revision>90</cp:revision>
  <dcterms:created xsi:type="dcterms:W3CDTF">2015-05-29T14:00:49Z</dcterms:created>
  <dcterms:modified xsi:type="dcterms:W3CDTF">2015-05-30T18:18:39Z</dcterms:modified>
</cp:coreProperties>
</file>