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Work Sans"/>
      <p:regular r:id="rId28"/>
      <p:bold r:id="rId29"/>
      <p:italic r:id="rId30"/>
      <p:boldItalic r:id="rId31"/>
    </p:embeddedFont>
    <p:embeddedFont>
      <p:font typeface="Work Sans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hItJzHybsW+BKtpi7/VjJe8Dkq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53DD68-7685-4FA7-8D74-CE718F00DFCE}">
  <a:tblStyle styleId="{D753DD68-7685-4FA7-8D74-CE718F00DFC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WorkSans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boldItalic.fntdata"/><Relationship Id="rId30" Type="http://schemas.openxmlformats.org/officeDocument/2006/relationships/font" Target="fonts/WorkSans-italic.fntdata"/><Relationship Id="rId11" Type="http://schemas.openxmlformats.org/officeDocument/2006/relationships/slide" Target="slides/slide6.xml"/><Relationship Id="rId33" Type="http://schemas.openxmlformats.org/officeDocument/2006/relationships/font" Target="fonts/WorkSansLight-bold.fntdata"/><Relationship Id="rId10" Type="http://schemas.openxmlformats.org/officeDocument/2006/relationships/slide" Target="slides/slide5.xml"/><Relationship Id="rId32" Type="http://schemas.openxmlformats.org/officeDocument/2006/relationships/font" Target="fonts/Work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Work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WorkSans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62c4e8217_6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d62c4e8217_6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62c4e8217_6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d62c4e8217_6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app.zenhub.com/workspaces/biblioteca-gaes-2-6734ec15d2348d000f67e35b/board" TargetMode="External"/><Relationship Id="rId5" Type="http://schemas.openxmlformats.org/officeDocument/2006/relationships/hyperlink" Target="https://github.com/Vinxxo/Gaes-2---Bibliotec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9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5400">
                <a:solidFill>
                  <a:srgbClr val="3F3F3F"/>
                </a:solidFill>
                <a:highlight>
                  <a:srgbClr val="F5F5F5"/>
                </a:highlight>
                <a:latin typeface="Work Sans"/>
                <a:ea typeface="Work Sans"/>
                <a:cs typeface="Work Sans"/>
                <a:sym typeface="Work Sans"/>
              </a:rPr>
              <a:t>Proyecto</a:t>
            </a:r>
            <a:r>
              <a:rPr lang="es-CO" sz="5400">
                <a:solidFill>
                  <a:schemeClr val="dk1"/>
                </a:solidFill>
                <a:highlight>
                  <a:srgbClr val="F5F5F5"/>
                </a:highlight>
                <a:latin typeface="Work Sans"/>
                <a:ea typeface="Work Sans"/>
                <a:cs typeface="Work Sans"/>
                <a:sym typeface="Work Sans"/>
              </a:rPr>
              <a:t>​</a:t>
            </a:r>
            <a:endParaRPr sz="5400">
              <a:solidFill>
                <a:schemeClr val="dk1"/>
              </a:solidFill>
              <a:highlight>
                <a:srgbClr val="F5F5F5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5400">
                <a:solidFill>
                  <a:srgbClr val="3F3F3F"/>
                </a:solidFill>
                <a:highlight>
                  <a:srgbClr val="F5F5F5"/>
                </a:highlight>
                <a:latin typeface="Work Sans"/>
                <a:ea typeface="Work Sans"/>
                <a:cs typeface="Work Sans"/>
                <a:sym typeface="Work Sans"/>
              </a:rPr>
              <a:t>Legajo</a:t>
            </a:r>
            <a:endParaRPr b="1" sz="5400">
              <a:solidFill>
                <a:srgbClr val="3F3F3F"/>
              </a:solidFill>
              <a:highlight>
                <a:srgbClr val="F5F5F5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sz="54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27"/>
          <p:cNvGraphicFramePr/>
          <p:nvPr/>
        </p:nvGraphicFramePr>
        <p:xfrm>
          <a:off x="1809750" y="19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{D753DD68-7685-4FA7-8D74-CE718F00DFCE}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 (ID)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 / Funcionalidad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/ Resultado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(#) de escenario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 de aceptación (Título)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 / Comportamiento esperado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15525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BIBLIOTECARIO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Necesito Editar eventos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 la finalidad de corregir errores o actualizar información en un evento ya creado.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que el administrador tenga las 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herramientas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poder editar un evento nuevo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está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editando un evento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está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editando un evento nuevo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evento nuevo se logra editar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95375">
                <a:tc vMerge="1"/>
                <a:tc vMerge="1"/>
                <a:tc vMerge="1"/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 administrador pueda editar un evento ya creado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está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editando un evento ya creado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está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editando un evento ya creado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evento ya creado ya fue editado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62c4e8217_6_1"/>
          <p:cNvSpPr txBox="1"/>
          <p:nvPr>
            <p:ph type="title"/>
          </p:nvPr>
        </p:nvSpPr>
        <p:spPr>
          <a:xfrm>
            <a:off x="405811" y="6845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g2d62c4e8217_6_1"/>
          <p:cNvGraphicFramePr/>
          <p:nvPr/>
        </p:nvGraphicFramePr>
        <p:xfrm>
          <a:off x="1377350" y="23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{D753DD68-7685-4FA7-8D74-CE718F00DFCE}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Enunciado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Criterios de aceptación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</a:tr>
              <a:tr h="7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 (ID)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 / Funcionalidad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/ Resultado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(#) de escenario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 de aceptación (Título)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 / Comportamiento esperado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13239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BIBLIOTECARIO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Necesito Eliminar eventos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 la finalidad de evitar confusiones con eventos que ya no se realizarán.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eliminar el evento seleccionado.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solicita confirmación antes de eliminar un evento para evitar errores.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administrador decide eliminar un evento.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evento es eliminado exitosamente del sistema.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762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62c4e8217_6_7"/>
          <p:cNvSpPr txBox="1"/>
          <p:nvPr>
            <p:ph type="title"/>
          </p:nvPr>
        </p:nvSpPr>
        <p:spPr>
          <a:xfrm>
            <a:off x="379336" y="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Historias de Usuario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2" name="Google Shape;222;g2d62c4e8217_6_7"/>
          <p:cNvGraphicFramePr/>
          <p:nvPr/>
        </p:nvGraphicFramePr>
        <p:xfrm>
          <a:off x="1241288" y="253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{D753DD68-7685-4FA7-8D74-CE718F00DFCE}</a:tableStyleId>
              </a:tblPr>
              <a:tblGrid>
                <a:gridCol w="1078825"/>
                <a:gridCol w="1078825"/>
                <a:gridCol w="1078825"/>
                <a:gridCol w="1078825"/>
                <a:gridCol w="1078825"/>
                <a:gridCol w="1078825"/>
                <a:gridCol w="1078825"/>
                <a:gridCol w="1078825"/>
                <a:gridCol w="1078825"/>
              </a:tblGrid>
              <a:tr h="22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Enunciado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Criterios de aceptación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  <a:tc hMerge="1"/>
                <a:tc hMerge="1"/>
              </a:tr>
              <a:tr h="632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Identificador (ID) de la historia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Característica / Funcionalidad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Razón / Resultado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(#) de escenario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 de aceptación (Título)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 / Comportamiento esperado</a:t>
                      </a:r>
                      <a:endParaRPr sz="11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92737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5.1.1.1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Necesito inscribirse a evento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 la finalidad de participar en un evento.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permite inscribirse a un evento 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selecciona un evento para inscribirse.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usuario selecciona "Inscribirse".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sistema notifica que el usuario fue 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inscrito</a:t>
                      </a:r>
                      <a:r>
                        <a:rPr lang="es-CO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exitosamente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215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215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21550"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SCRUM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Zenhub vs. GitHub Projects | GitHub Project Management" id="228" name="Google Shape;2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381" y="1889891"/>
            <a:ext cx="5763281" cy="352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6841975" y="1889850"/>
            <a:ext cx="20766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rgbClr val="00B400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Zenhub</a:t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4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u="sng">
                <a:solidFill>
                  <a:srgbClr val="00AF00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sz="2800">
              <a:solidFill>
                <a:srgbClr val="00A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234" name="Google Shape;2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4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 N° :</a:t>
            </a: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David Rodriguez​</a:t>
            </a:r>
            <a:endParaRPr sz="1600">
              <a:solidFill>
                <a:schemeClr val="dk1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Santiago Duran​</a:t>
            </a:r>
            <a:endParaRPr sz="1600">
              <a:solidFill>
                <a:schemeClr val="dk1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David Casallas​</a:t>
            </a:r>
            <a:endParaRPr sz="1600">
              <a:solidFill>
                <a:schemeClr val="dk1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>
                <a:solidFill>
                  <a:schemeClr val="dk1"/>
                </a:solidFill>
                <a:highlight>
                  <a:srgbClr val="F5F5F5"/>
                </a:highlight>
                <a:latin typeface="Calibri"/>
                <a:ea typeface="Calibri"/>
                <a:cs typeface="Calibri"/>
                <a:sym typeface="Calibri"/>
              </a:rPr>
              <a:t>Paola Garzón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7647043" y="2099102"/>
            <a:ext cx="4407490" cy="4643961"/>
            <a:chOff x="5632317" y="1189775"/>
            <a:chExt cx="3305700" cy="3483058"/>
          </a:xfrm>
        </p:grpSpPr>
        <p:sp>
          <p:nvSpPr>
            <p:cNvPr id="114" name="Google Shape;114;p3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Préstamos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5963221" y="2057133"/>
              <a:ext cx="2643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Adicional a eso, el sistema de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préstamos de una biblioteca se ve limitada por falta de una gestión más sistemática.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137475" y="2099388"/>
            <a:ext cx="4729082" cy="4643675"/>
            <a:chOff x="0" y="1189989"/>
            <a:chExt cx="3546900" cy="3482843"/>
          </a:xfrm>
        </p:grpSpPr>
        <p:sp>
          <p:nvSpPr>
            <p:cNvPr id="117" name="Google Shape;117;p3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Eventos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283947" y="2057133"/>
              <a:ext cx="2979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Un problema muy común en las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bibliotecas es la falta de información acerca de los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 eventos que se van a realizar.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3"/>
          <p:cNvGrpSpPr/>
          <p:nvPr/>
        </p:nvGrpSpPr>
        <p:grpSpPr>
          <a:xfrm>
            <a:off x="4062982" y="2099102"/>
            <a:ext cx="4407490" cy="4643961"/>
            <a:chOff x="2944204" y="1189775"/>
            <a:chExt cx="3305700" cy="3483058"/>
          </a:xfrm>
        </p:grpSpPr>
        <p:sp>
          <p:nvSpPr>
            <p:cNvPr id="120" name="Google Shape;120;p3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Inventario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3202955" y="2057133"/>
              <a:ext cx="2788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Otro problema es la mala organización del material dentro de la biblioteca, esto causa que la 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búsqueda</a:t>
              </a:r>
              <a:r>
                <a:rPr lang="es-CO" sz="2200">
                  <a:latin typeface="Roboto"/>
                  <a:ea typeface="Roboto"/>
                  <a:cs typeface="Roboto"/>
                  <a:sym typeface="Roboto"/>
                </a:rPr>
                <a:t> de algún recurso sea tedioso.</a:t>
              </a:r>
              <a:endParaRPr sz="2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788643" y="4867375"/>
            <a:ext cx="10614728" cy="1478506"/>
            <a:chOff x="1593000" y="2322568"/>
            <a:chExt cx="5957975" cy="643500"/>
          </a:xfrm>
        </p:grpSpPr>
        <p:sp>
          <p:nvSpPr>
            <p:cNvPr id="128" name="Google Shape;128;p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Préstamos</a:t>
              </a:r>
              <a:endPara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Tener un control en los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préstamos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con un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sistema el cual simplifique el proceso de entrega y devolución de los materiales.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2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788643" y="3362086"/>
            <a:ext cx="10614728" cy="1478506"/>
            <a:chOff x="1593000" y="2322568"/>
            <a:chExt cx="5957975" cy="643500"/>
          </a:xfrm>
        </p:grpSpPr>
        <p:sp>
          <p:nvSpPr>
            <p:cNvPr id="136" name="Google Shape;136;p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Inventario</a:t>
              </a:r>
              <a:endPara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Organizar los materiales en un sistema que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permite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añadir categorías para tener un orden.</a:t>
              </a:r>
              <a:endParaRPr sz="22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4"/>
          <p:cNvGrpSpPr/>
          <p:nvPr/>
        </p:nvGrpSpPr>
        <p:grpSpPr>
          <a:xfrm>
            <a:off x="788643" y="1856776"/>
            <a:ext cx="10614728" cy="1478506"/>
            <a:chOff x="1593000" y="2322568"/>
            <a:chExt cx="5957975" cy="643500"/>
          </a:xfrm>
        </p:grpSpPr>
        <p:sp>
          <p:nvSpPr>
            <p:cNvPr id="144" name="Google Shape;144;p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45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Eventos</a:t>
              </a:r>
              <a:endParaRPr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5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3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Tener un canal de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difusión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donde se puedan publicar los 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próximos</a:t>
              </a:r>
              <a:r>
                <a:rPr lang="es-CO" sz="2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 eventos de la biblioteca.</a:t>
              </a:r>
              <a:endParaRPr sz="22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 b="25159" l="0" r="0" t="9863"/>
          <a:stretch/>
        </p:blipFill>
        <p:spPr>
          <a:xfrm>
            <a:off x="6635406" y="1897925"/>
            <a:ext cx="4614270" cy="449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894100" y="2000475"/>
            <a:ext cx="48198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información que facilite la transmisión de información sobre datos relevantes de una biblioteca, ya sean eventos, clubs de lectura e incluso la disponibilidad del material.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 rot="-660944">
            <a:off x="6036345" y="4151912"/>
            <a:ext cx="2692612" cy="107416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 flipH="1" rot="660944">
            <a:off x="3454150" y="4151912"/>
            <a:ext cx="2692612" cy="107416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4386465" y="4255979"/>
            <a:ext cx="3423859" cy="2423401"/>
            <a:chOff x="3021975" y="2541798"/>
            <a:chExt cx="1712700" cy="1230715"/>
          </a:xfrm>
        </p:grpSpPr>
        <p:sp>
          <p:nvSpPr>
            <p:cNvPr id="166" name="Google Shape;166;p6"/>
            <p:cNvSpPr txBox="1"/>
            <p:nvPr/>
          </p:nvSpPr>
          <p:spPr>
            <a:xfrm>
              <a:off x="3453982" y="2737314"/>
              <a:ext cx="8487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s-CO" sz="2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Inventario</a:t>
              </a:r>
              <a:endParaRPr b="1" sz="2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Organizar el material de la biblioteca dentro del sistema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,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haciendo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uso de categorías para que sea 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fácil</a:t>
              </a: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el acceso a él.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6"/>
          <p:cNvGrpSpPr/>
          <p:nvPr/>
        </p:nvGrpSpPr>
        <p:grpSpPr>
          <a:xfrm>
            <a:off x="1813983" y="1680054"/>
            <a:ext cx="3423859" cy="2475055"/>
            <a:chOff x="1637475" y="1219942"/>
            <a:chExt cx="1712700" cy="1246754"/>
          </a:xfrm>
        </p:grpSpPr>
        <p:sp>
          <p:nvSpPr>
            <p:cNvPr id="172" name="Google Shape;172;p6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2145357" y="1987245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CO" sz="2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Eventos</a:t>
              </a:r>
              <a:endParaRPr b="1" sz="2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r>
                <a:t/>
              </a:r>
              <a:endParaRPr b="1" sz="11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1681725" y="1259397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O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Diseñar una interfaz amigable con el usuario, donde le resulte más fácil ver los próximos eventos de la biblioteca.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6850217" y="1680080"/>
            <a:ext cx="3423916" cy="2475082"/>
            <a:chOff x="1637446" y="1199957"/>
            <a:chExt cx="1712729" cy="1266739"/>
          </a:xfrm>
        </p:grpSpPr>
        <p:sp>
          <p:nvSpPr>
            <p:cNvPr id="178" name="Google Shape;178;p6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2085821" y="1947570"/>
              <a:ext cx="8673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s-CO" sz="2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Préstamos</a:t>
              </a:r>
              <a:endParaRPr b="1" sz="11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1637446" y="1199957"/>
              <a:ext cx="1712700" cy="6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s-CO" sz="1600">
                  <a:solidFill>
                    <a:srgbClr val="FFFFFF"/>
                  </a:solidFill>
                </a:rPr>
                <a:t>Crear un sistema donde tanto el usuario, como el bibliotecario tengan acceso a la información de entrega y devolución de material.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s-CO" sz="40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Ingeniería del Software I</a:t>
            </a:r>
            <a:endParaRPr b="1" i="0" sz="40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89" name="Google Shape;189;p25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25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1" i="0" lang="es-CO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Procesos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28239"/>
            <a:ext cx="11887201" cy="31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Casos de Uso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1075768" y="2435853"/>
            <a:ext cx="24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2913791" y="1756225"/>
            <a:ext cx="319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 </a:t>
            </a: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37" y="1436050"/>
            <a:ext cx="8581121" cy="542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Aprendiz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</Properties>
</file>