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Roboto Medium"/>
      <p:regular r:id="rId24"/>
      <p:bold r:id="rId25"/>
      <p:italic r:id="rId26"/>
      <p:boldItalic r:id="rId27"/>
    </p:embeddedFont>
    <p:embeddedFont>
      <p:font typeface="Work Sans"/>
      <p:regular r:id="rId28"/>
      <p:bold r:id="rId29"/>
      <p:italic r:id="rId30"/>
      <p:boldItalic r:id="rId31"/>
    </p:embeddedFont>
    <p:embeddedFont>
      <p:font typeface="Work Sans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6" roundtripDataSignature="AMtx7mhItJzHybsW+BKtpi7/VjJe8Dkq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36963C-93FD-44CD-9440-D0677881BE74}">
  <a:tblStyle styleId="{1136963C-93FD-44CD-9440-D0677881BE7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Medium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italic.fntdata"/><Relationship Id="rId25" Type="http://schemas.openxmlformats.org/officeDocument/2006/relationships/font" Target="fonts/RobotoMedium-bold.fntdata"/><Relationship Id="rId28" Type="http://schemas.openxmlformats.org/officeDocument/2006/relationships/font" Target="fonts/WorkSans-regular.fntdata"/><Relationship Id="rId27" Type="http://schemas.openxmlformats.org/officeDocument/2006/relationships/font" Target="fonts/Roboto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Work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WorkSans-boldItalic.fntdata"/><Relationship Id="rId30" Type="http://schemas.openxmlformats.org/officeDocument/2006/relationships/font" Target="fonts/WorkSans-italic.fntdata"/><Relationship Id="rId11" Type="http://schemas.openxmlformats.org/officeDocument/2006/relationships/slide" Target="slides/slide6.xml"/><Relationship Id="rId33" Type="http://schemas.openxmlformats.org/officeDocument/2006/relationships/font" Target="fonts/WorkSansLight-bold.fntdata"/><Relationship Id="rId10" Type="http://schemas.openxmlformats.org/officeDocument/2006/relationships/slide" Target="slides/slide5.xml"/><Relationship Id="rId32" Type="http://schemas.openxmlformats.org/officeDocument/2006/relationships/font" Target="fonts/WorkSansLight-regular.fntdata"/><Relationship Id="rId13" Type="http://schemas.openxmlformats.org/officeDocument/2006/relationships/slide" Target="slides/slide8.xml"/><Relationship Id="rId35" Type="http://schemas.openxmlformats.org/officeDocument/2006/relationships/font" Target="fonts/WorkSans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WorkSansLigh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d62c4e8217_6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2d62c4e8217_6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d62c4e8217_6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2d62c4e8217_6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Texto, Aplicación&#10;&#10;Descripción generada automáticamente" id="16" name="Google Shape;1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cabezado de sección">
  <p:cSld name="2_Encabezado de sec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8" name="Google Shape;1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hyperlink" Target="https://app.zenhub.com/workspaces/biblioteca-gaes-2-6734ec15d2348d000f67e35b/board" TargetMode="External"/><Relationship Id="rId5" Type="http://schemas.openxmlformats.org/officeDocument/2006/relationships/hyperlink" Target="https://github.com/Vinxxo/Gaes-2---Biblioteca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995421" y="2551837"/>
            <a:ext cx="7710900" cy="28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5400">
                <a:solidFill>
                  <a:srgbClr val="3F3F3F"/>
                </a:solidFill>
                <a:highlight>
                  <a:srgbClr val="F5F5F5"/>
                </a:highlight>
                <a:latin typeface="Work Sans"/>
                <a:ea typeface="Work Sans"/>
                <a:cs typeface="Work Sans"/>
                <a:sym typeface="Work Sans"/>
              </a:rPr>
              <a:t>Proyecto</a:t>
            </a:r>
            <a:r>
              <a:rPr lang="es-CO" sz="5400">
                <a:solidFill>
                  <a:schemeClr val="dk1"/>
                </a:solidFill>
                <a:highlight>
                  <a:srgbClr val="F5F5F5"/>
                </a:highlight>
                <a:latin typeface="Work Sans"/>
                <a:ea typeface="Work Sans"/>
                <a:cs typeface="Work Sans"/>
                <a:sym typeface="Work Sans"/>
              </a:rPr>
              <a:t>​</a:t>
            </a:r>
            <a:endParaRPr sz="5400">
              <a:solidFill>
                <a:schemeClr val="dk1"/>
              </a:solidFill>
              <a:highlight>
                <a:srgbClr val="F5F5F5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5400">
                <a:solidFill>
                  <a:srgbClr val="3F3F3F"/>
                </a:solidFill>
                <a:highlight>
                  <a:srgbClr val="F5F5F5"/>
                </a:highlight>
                <a:latin typeface="Work Sans"/>
                <a:ea typeface="Work Sans"/>
                <a:cs typeface="Work Sans"/>
                <a:sym typeface="Work Sans"/>
              </a:rPr>
              <a:t>Legajo</a:t>
            </a:r>
            <a:endParaRPr b="1" sz="5400">
              <a:solidFill>
                <a:srgbClr val="3F3F3F"/>
              </a:solidFill>
              <a:highlight>
                <a:srgbClr val="F5F5F5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1" sz="54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Historias de Usuario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0" name="Google Shape;210;p27"/>
          <p:cNvGraphicFramePr/>
          <p:nvPr/>
        </p:nvGraphicFramePr>
        <p:xfrm>
          <a:off x="1809750" y="192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{1136963C-93FD-44CD-9440-D0677881BE74}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71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Identificador (ID) de la historia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Característica / Funcionalidad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Razón / Resultado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(#) de escenario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Criterio de aceptación (Título)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Contexto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Evento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Resultado / Comportamiento esperado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</a:tr>
              <a:tr h="1552575"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BIBLIOTECARIO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Necesito Editar eventos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 la finalidad de corregir errores o actualizar información en un evento ya creado.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permite que el administrador tenga las herremientas para poder editar un evento nuevo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administrador esta editando un evento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administrador esta editando un evento nuevo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evento nuevo se logra editar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95375">
                <a:tc vMerge="1"/>
                <a:tc vMerge="1"/>
                <a:tc vMerge="1"/>
                <a:tc vMerge="1"/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permite ue el administrador pueda editar un evento ya creado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administrador esta editando un evento ya creado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administrador esta editando un evento ya creado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evento ya creado ya fue editado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6250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476250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62c4e8217_6_1"/>
          <p:cNvSpPr txBox="1"/>
          <p:nvPr>
            <p:ph type="title"/>
          </p:nvPr>
        </p:nvSpPr>
        <p:spPr>
          <a:xfrm>
            <a:off x="405811" y="6845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Historias de Usuario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6" name="Google Shape;216;g2d62c4e8217_6_1"/>
          <p:cNvGraphicFramePr/>
          <p:nvPr/>
        </p:nvGraphicFramePr>
        <p:xfrm>
          <a:off x="1377350" y="237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{1136963C-93FD-44CD-9440-D0677881BE74}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Enunciado de la historia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Criterios de aceptación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 hMerge="1"/>
                <a:tc hMerge="1"/>
                <a:tc hMerge="1"/>
              </a:tr>
              <a:tr h="71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Identificador (ID) de la historia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Característica / Funcionalidad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Razón / Resultado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(#) de escenario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Criterio de aceptación (Título)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Contexto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Evento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Resultado / Comportamiento esperado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</a:tr>
              <a:tr h="1323975"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BIBLIOTECARIO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Necesito Eliminar eventos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 la finalidad de evitar confusiones con eventos que ya no se realizarán.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permite eliminar el evento seleccionado.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solicita confirmación antes de eliminar un evento para evitar errores.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administrador decide eliminar un evento.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evento es eliminado exitosamente del sistema.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6250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476250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476250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d62c4e8217_6_7"/>
          <p:cNvSpPr txBox="1"/>
          <p:nvPr>
            <p:ph type="title"/>
          </p:nvPr>
        </p:nvSpPr>
        <p:spPr>
          <a:xfrm>
            <a:off x="379336" y="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Historias de Usuario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2" name="Google Shape;222;g2d62c4e8217_6_7"/>
          <p:cNvGraphicFramePr/>
          <p:nvPr/>
        </p:nvGraphicFramePr>
        <p:xfrm>
          <a:off x="1241288" y="253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{1136963C-93FD-44CD-9440-D0677881BE74}</a:tableStyleId>
              </a:tblPr>
              <a:tblGrid>
                <a:gridCol w="1078825"/>
                <a:gridCol w="1078825"/>
                <a:gridCol w="1078825"/>
                <a:gridCol w="1078825"/>
                <a:gridCol w="1078825"/>
                <a:gridCol w="1078825"/>
                <a:gridCol w="1078825"/>
                <a:gridCol w="1078825"/>
                <a:gridCol w="1078825"/>
              </a:tblGrid>
              <a:tr h="22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Enunciado de la historia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Criterios de aceptación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 hMerge="1"/>
                <a:tc hMerge="1"/>
                <a:tc hMerge="1"/>
              </a:tr>
              <a:tr h="632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Identificador (ID) de la historia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Característica / Funcionalidad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Razón / Resultado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(#) de escenario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Criterio de aceptación (Título)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Contexto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Evento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Resultado / Comportamiento esperado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</a:tr>
              <a:tr h="927375"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5.1.1.1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Usuario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Necesito inscribirse a evento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 la finalidad de participar en un evento.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permite inscribirse a un evento 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usuario selecciona un evento para inscribirse.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usuario selecciona "Inscribirse".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notifica que el usuario fue incrito exitosamente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1550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421550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421550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SCRUM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Zenhub vs. GitHub Projects | GitHub Project Management" id="228" name="Google Shape;22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381" y="1889891"/>
            <a:ext cx="5763281" cy="352008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8"/>
          <p:cNvSpPr txBox="1"/>
          <p:nvPr/>
        </p:nvSpPr>
        <p:spPr>
          <a:xfrm>
            <a:off x="6841975" y="1889850"/>
            <a:ext cx="2076600" cy="3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u="sng">
                <a:solidFill>
                  <a:srgbClr val="00B400"/>
                </a:solidFill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Zenhub</a:t>
            </a:r>
            <a:endParaRPr sz="2800">
              <a:solidFill>
                <a:srgbClr val="00B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B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B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B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B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B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B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u="sng">
                <a:solidFill>
                  <a:srgbClr val="00AF00"/>
                </a:solidFill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endParaRPr sz="2800">
              <a:solidFill>
                <a:srgbClr val="00A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234" name="Google Shape;23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3573518" y="2228671"/>
            <a:ext cx="504497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-CO" sz="72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Integrantes</a:t>
            </a:r>
            <a:endParaRPr b="0" i="0" sz="72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06" name="Google Shape;106;p2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cap="flat" cmpd="sng" w="9525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2"/>
          <p:cNvSpPr txBox="1"/>
          <p:nvPr/>
        </p:nvSpPr>
        <p:spPr>
          <a:xfrm>
            <a:off x="4168816" y="3463724"/>
            <a:ext cx="3854400" cy="13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Gaes N° :</a:t>
            </a:r>
            <a:b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CO" sz="1600">
                <a:solidFill>
                  <a:schemeClr val="dk1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David Rodriguez​</a:t>
            </a:r>
            <a:endParaRPr sz="1600">
              <a:solidFill>
                <a:schemeClr val="dk1"/>
              </a:solidFill>
              <a:highlight>
                <a:srgbClr val="F5F5F5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Santiago Duran​</a:t>
            </a:r>
            <a:endParaRPr sz="1600">
              <a:solidFill>
                <a:schemeClr val="dk1"/>
              </a:solidFill>
              <a:highlight>
                <a:srgbClr val="F5F5F5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David Casallas​</a:t>
            </a:r>
            <a:endParaRPr sz="1600">
              <a:solidFill>
                <a:schemeClr val="dk1"/>
              </a:solidFill>
              <a:highlight>
                <a:srgbClr val="F5F5F5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Paola Garzón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3"/>
          <p:cNvGrpSpPr/>
          <p:nvPr/>
        </p:nvGrpSpPr>
        <p:grpSpPr>
          <a:xfrm>
            <a:off x="7647043" y="2099102"/>
            <a:ext cx="4407490" cy="4643961"/>
            <a:chOff x="5632317" y="1189775"/>
            <a:chExt cx="3305700" cy="3483058"/>
          </a:xfrm>
        </p:grpSpPr>
        <p:sp>
          <p:nvSpPr>
            <p:cNvPr id="114" name="Google Shape;114;p3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Préstamos</a:t>
              </a:r>
              <a:endParaRPr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3"/>
            <p:cNvSpPr txBox="1"/>
            <p:nvPr/>
          </p:nvSpPr>
          <p:spPr>
            <a:xfrm>
              <a:off x="5963221" y="2057133"/>
              <a:ext cx="26439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200">
                  <a:latin typeface="Roboto"/>
                  <a:ea typeface="Roboto"/>
                  <a:cs typeface="Roboto"/>
                  <a:sym typeface="Roboto"/>
                </a:rPr>
                <a:t>Adicional a eso, el sistema de </a:t>
              </a:r>
              <a:r>
                <a:rPr lang="es-CO" sz="2200">
                  <a:latin typeface="Roboto"/>
                  <a:ea typeface="Roboto"/>
                  <a:cs typeface="Roboto"/>
                  <a:sym typeface="Roboto"/>
                </a:rPr>
                <a:t>préstamos de una biblioteca se ve limitada por falta de una gestión más sistemática.</a:t>
              </a:r>
              <a:endParaRPr sz="2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" name="Google Shape;116;p3"/>
          <p:cNvGrpSpPr/>
          <p:nvPr/>
        </p:nvGrpSpPr>
        <p:grpSpPr>
          <a:xfrm>
            <a:off x="137475" y="2099388"/>
            <a:ext cx="4729082" cy="4643675"/>
            <a:chOff x="0" y="1189989"/>
            <a:chExt cx="3546900" cy="3482843"/>
          </a:xfrm>
        </p:grpSpPr>
        <p:sp>
          <p:nvSpPr>
            <p:cNvPr id="117" name="Google Shape;117;p3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08563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Eventos</a:t>
              </a:r>
              <a:endParaRPr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283947" y="2057133"/>
              <a:ext cx="2979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200">
                  <a:latin typeface="Roboto"/>
                  <a:ea typeface="Roboto"/>
                  <a:cs typeface="Roboto"/>
                  <a:sym typeface="Roboto"/>
                </a:rPr>
                <a:t>Un problema muy común en las </a:t>
              </a:r>
              <a:r>
                <a:rPr lang="es-CO" sz="2200">
                  <a:latin typeface="Roboto"/>
                  <a:ea typeface="Roboto"/>
                  <a:cs typeface="Roboto"/>
                  <a:sym typeface="Roboto"/>
                </a:rPr>
                <a:t>bibliotecas es la falta de información acerca de los </a:t>
              </a:r>
              <a:r>
                <a:rPr lang="es-CO" sz="2200">
                  <a:latin typeface="Roboto"/>
                  <a:ea typeface="Roboto"/>
                  <a:cs typeface="Roboto"/>
                  <a:sym typeface="Roboto"/>
                </a:rPr>
                <a:t> eventos que se van a realizar.</a:t>
              </a:r>
              <a:endParaRPr sz="2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" name="Google Shape;119;p3"/>
          <p:cNvGrpSpPr/>
          <p:nvPr/>
        </p:nvGrpSpPr>
        <p:grpSpPr>
          <a:xfrm>
            <a:off x="4062982" y="2099102"/>
            <a:ext cx="4407490" cy="4643961"/>
            <a:chOff x="2944204" y="1189775"/>
            <a:chExt cx="3305700" cy="3483058"/>
          </a:xfrm>
        </p:grpSpPr>
        <p:sp>
          <p:nvSpPr>
            <p:cNvPr id="120" name="Google Shape;120;p3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Inventario</a:t>
              </a:r>
              <a:endParaRPr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3"/>
            <p:cNvSpPr txBox="1"/>
            <p:nvPr/>
          </p:nvSpPr>
          <p:spPr>
            <a:xfrm>
              <a:off x="3202955" y="2057133"/>
              <a:ext cx="2788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200">
                  <a:latin typeface="Roboto"/>
                  <a:ea typeface="Roboto"/>
                  <a:cs typeface="Roboto"/>
                  <a:sym typeface="Roboto"/>
                </a:rPr>
                <a:t>Otro problema es la mala organización del material dentro de la biblioteca, esto causa que la </a:t>
              </a:r>
              <a:r>
                <a:rPr lang="es-CO" sz="2200">
                  <a:latin typeface="Roboto"/>
                  <a:ea typeface="Roboto"/>
                  <a:cs typeface="Roboto"/>
                  <a:sym typeface="Roboto"/>
                </a:rPr>
                <a:t>búsqueda</a:t>
              </a:r>
              <a:r>
                <a:rPr lang="es-CO" sz="2200">
                  <a:latin typeface="Roboto"/>
                  <a:ea typeface="Roboto"/>
                  <a:cs typeface="Roboto"/>
                  <a:sym typeface="Roboto"/>
                </a:rPr>
                <a:t> de algún recurso sea tedioso.</a:t>
              </a:r>
              <a:endParaRPr sz="2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Justificación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4"/>
          <p:cNvGrpSpPr/>
          <p:nvPr/>
        </p:nvGrpSpPr>
        <p:grpSpPr>
          <a:xfrm>
            <a:off x="788643" y="4867375"/>
            <a:ext cx="10614728" cy="1478506"/>
            <a:chOff x="1593000" y="2322568"/>
            <a:chExt cx="5957975" cy="643500"/>
          </a:xfrm>
        </p:grpSpPr>
        <p:sp>
          <p:nvSpPr>
            <p:cNvPr id="128" name="Google Shape;128;p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45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Préstamos</a:t>
              </a:r>
              <a:endParaRPr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5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O" sz="3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2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Tener un control en los </a:t>
              </a:r>
              <a:r>
                <a:rPr lang="es-CO" sz="22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préstamos</a:t>
              </a:r>
              <a:r>
                <a:rPr lang="es-CO" sz="22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 con un </a:t>
              </a:r>
              <a:r>
                <a:rPr lang="es-CO" sz="22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sistema el cual simplifique el proceso de entrega y devolución de los materiales.</a:t>
              </a:r>
              <a:r>
                <a:rPr lang="es-CO" sz="22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22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5" name="Google Shape;135;p4"/>
          <p:cNvGrpSpPr/>
          <p:nvPr/>
        </p:nvGrpSpPr>
        <p:grpSpPr>
          <a:xfrm>
            <a:off x="788643" y="3362086"/>
            <a:ext cx="10614728" cy="1478506"/>
            <a:chOff x="1593000" y="2322568"/>
            <a:chExt cx="5957975" cy="643500"/>
          </a:xfrm>
        </p:grpSpPr>
        <p:sp>
          <p:nvSpPr>
            <p:cNvPr id="136" name="Google Shape;136;p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45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Inventario</a:t>
              </a:r>
              <a:endParaRPr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5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O" sz="3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2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Organizar los materiales en un sistema que </a:t>
              </a:r>
              <a:r>
                <a:rPr lang="es-CO" sz="22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permite</a:t>
              </a:r>
              <a:r>
                <a:rPr lang="es-CO" sz="22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 añadir etiquetas para tener un orden.</a:t>
              </a:r>
              <a:endParaRPr sz="22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3" name="Google Shape;143;p4"/>
          <p:cNvGrpSpPr/>
          <p:nvPr/>
        </p:nvGrpSpPr>
        <p:grpSpPr>
          <a:xfrm>
            <a:off x="788643" y="1856776"/>
            <a:ext cx="10614728" cy="1478506"/>
            <a:chOff x="1593000" y="2322568"/>
            <a:chExt cx="5957975" cy="643500"/>
          </a:xfrm>
        </p:grpSpPr>
        <p:sp>
          <p:nvSpPr>
            <p:cNvPr id="144" name="Google Shape;144;p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45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Eventos</a:t>
              </a:r>
              <a:endParaRPr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5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O" sz="3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2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Tener un canal de </a:t>
              </a:r>
              <a:r>
                <a:rPr lang="es-CO" sz="22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difusión</a:t>
              </a:r>
              <a:r>
                <a:rPr lang="es-CO" sz="22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 donde se puedan publicar los </a:t>
              </a:r>
              <a:r>
                <a:rPr lang="es-CO" sz="22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próximos</a:t>
              </a:r>
              <a:r>
                <a:rPr lang="es-CO" sz="22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 eventos de la biblioteca.</a:t>
              </a:r>
              <a:endParaRPr sz="22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 txBox="1"/>
          <p:nvPr>
            <p:ph type="title"/>
          </p:nvPr>
        </p:nvSpPr>
        <p:spPr>
          <a:xfrm>
            <a:off x="403236" y="786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5"/>
          <p:cNvPicPr preferRelativeResize="0"/>
          <p:nvPr/>
        </p:nvPicPr>
        <p:blipFill rotWithShape="1">
          <a:blip r:embed="rId3">
            <a:alphaModFix/>
          </a:blip>
          <a:srcRect b="25159" l="0" r="0" t="9863"/>
          <a:stretch/>
        </p:blipFill>
        <p:spPr>
          <a:xfrm>
            <a:off x="6635406" y="1897925"/>
            <a:ext cx="4614270" cy="449860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"/>
          <p:cNvSpPr txBox="1"/>
          <p:nvPr/>
        </p:nvSpPr>
        <p:spPr>
          <a:xfrm>
            <a:off x="894100" y="2000475"/>
            <a:ext cx="48198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sistema de información que facilite la transmisión de información sobre datos relevantes de una biblioteca, ya sean eventos, clubs de lectura e incluso la disponibilidad del material.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"/>
          <p:cNvSpPr/>
          <p:nvPr/>
        </p:nvSpPr>
        <p:spPr>
          <a:xfrm rot="-660944">
            <a:off x="6036345" y="4151912"/>
            <a:ext cx="2692612" cy="107416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"/>
          <p:cNvSpPr/>
          <p:nvPr/>
        </p:nvSpPr>
        <p:spPr>
          <a:xfrm flipH="1" rot="660944">
            <a:off x="3454150" y="4151912"/>
            <a:ext cx="2692612" cy="107416"/>
          </a:xfrm>
          <a:prstGeom prst="roundRect">
            <a:avLst>
              <a:gd fmla="val 50000" name="adj"/>
            </a:avLst>
          </a:prstGeom>
          <a:solidFill>
            <a:srgbClr val="0B713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6"/>
          <p:cNvGrpSpPr/>
          <p:nvPr/>
        </p:nvGrpSpPr>
        <p:grpSpPr>
          <a:xfrm>
            <a:off x="4386465" y="4255979"/>
            <a:ext cx="3423859" cy="2423401"/>
            <a:chOff x="3021975" y="2541798"/>
            <a:chExt cx="1712700" cy="1230715"/>
          </a:xfrm>
        </p:grpSpPr>
        <p:sp>
          <p:nvSpPr>
            <p:cNvPr id="166" name="Google Shape;166;p6"/>
            <p:cNvSpPr txBox="1"/>
            <p:nvPr/>
          </p:nvSpPr>
          <p:spPr>
            <a:xfrm>
              <a:off x="3453982" y="2737314"/>
              <a:ext cx="8487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s-CO" sz="22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Inventario</a:t>
              </a:r>
              <a:endParaRPr b="1" sz="22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B71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69" name="Google Shape;169;p6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s-CO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Organizar el material de la biblioteca dentro del sistema</a:t>
              </a:r>
              <a:r>
                <a:rPr lang="es-CO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,</a:t>
              </a:r>
              <a:r>
                <a:rPr lang="es-CO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CO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haciendo</a:t>
              </a:r>
              <a:r>
                <a:rPr lang="es-CO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uso de categorías para que sea </a:t>
              </a:r>
              <a:r>
                <a:rPr lang="es-CO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fácil</a:t>
              </a:r>
              <a:r>
                <a:rPr lang="es-CO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el acceso a él.</a:t>
              </a:r>
              <a:endParaRPr sz="1600">
                <a:solidFill>
                  <a:srgbClr val="FFFFFF"/>
                </a:solidFill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6"/>
          <p:cNvGrpSpPr/>
          <p:nvPr/>
        </p:nvGrpSpPr>
        <p:grpSpPr>
          <a:xfrm>
            <a:off x="1813983" y="1680054"/>
            <a:ext cx="3423859" cy="2475055"/>
            <a:chOff x="1637475" y="1219942"/>
            <a:chExt cx="1712700" cy="1246754"/>
          </a:xfrm>
        </p:grpSpPr>
        <p:sp>
          <p:nvSpPr>
            <p:cNvPr id="172" name="Google Shape;172;p6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73" name="Google Shape;173;p6"/>
            <p:cNvSpPr txBox="1"/>
            <p:nvPr/>
          </p:nvSpPr>
          <p:spPr>
            <a:xfrm>
              <a:off x="2145357" y="1987245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O" sz="22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Eventos</a:t>
              </a:r>
              <a:endParaRPr b="1" sz="22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2100"/>
                </a:spcBef>
                <a:spcAft>
                  <a:spcPts val="2100"/>
                </a:spcAft>
                <a:buNone/>
              </a:pPr>
              <a:r>
                <a:t/>
              </a:r>
              <a:endParaRPr b="1" sz="11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6"/>
            <p:cNvSpPr txBox="1"/>
            <p:nvPr/>
          </p:nvSpPr>
          <p:spPr>
            <a:xfrm>
              <a:off x="1681725" y="1259397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s-CO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Diseñar una interfaz amigable con el usuario, donde le resulte más fácil ver los próximos eventos de la biblioteca.</a:t>
              </a:r>
              <a:endParaRPr sz="1600">
                <a:solidFill>
                  <a:srgbClr val="FFFFFF"/>
                </a:solidFill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B71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" name="Google Shape;177;p6"/>
          <p:cNvGrpSpPr/>
          <p:nvPr/>
        </p:nvGrpSpPr>
        <p:grpSpPr>
          <a:xfrm>
            <a:off x="6850217" y="1680080"/>
            <a:ext cx="3423916" cy="2475082"/>
            <a:chOff x="1637446" y="1199957"/>
            <a:chExt cx="1712729" cy="1266739"/>
          </a:xfrm>
        </p:grpSpPr>
        <p:sp>
          <p:nvSpPr>
            <p:cNvPr id="178" name="Google Shape;178;p6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79" name="Google Shape;179;p6"/>
            <p:cNvSpPr txBox="1"/>
            <p:nvPr/>
          </p:nvSpPr>
          <p:spPr>
            <a:xfrm>
              <a:off x="2085821" y="1947570"/>
              <a:ext cx="8673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s-CO" sz="22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Préstamos</a:t>
              </a:r>
              <a:endParaRPr b="1" sz="11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6"/>
            <p:cNvSpPr txBox="1"/>
            <p:nvPr/>
          </p:nvSpPr>
          <p:spPr>
            <a:xfrm>
              <a:off x="1637446" y="1199957"/>
              <a:ext cx="1712700" cy="6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s-CO" sz="1600">
                  <a:solidFill>
                    <a:srgbClr val="FFFFFF"/>
                  </a:solidFill>
                </a:rPr>
                <a:t>Crear un sistema donde tanto el usuario, como el bibliotecario tengan acceso a la información de entrega y devolución de material.</a:t>
              </a:r>
              <a:endParaRPr sz="1600">
                <a:solidFill>
                  <a:srgbClr val="FFFFFF"/>
                </a:solidFill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B71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/>
        </p:nvSpPr>
        <p:spPr>
          <a:xfrm>
            <a:off x="2411506" y="2228671"/>
            <a:ext cx="7160197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s-CO" sz="40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Ingeniería del Software I</a:t>
            </a:r>
            <a:endParaRPr b="1" i="0" sz="40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89" name="Google Shape;189;p25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cap="flat" cmpd="sng" w="9525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0" name="Google Shape;190;p25"/>
          <p:cNvSpPr txBox="1"/>
          <p:nvPr/>
        </p:nvSpPr>
        <p:spPr>
          <a:xfrm>
            <a:off x="4168816" y="3463724"/>
            <a:ext cx="385436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Diagrama de Procesos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28239"/>
            <a:ext cx="11887201" cy="31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Casos de Uso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1075768" y="2435853"/>
            <a:ext cx="244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2913791" y="1756225"/>
            <a:ext cx="3191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</a:t>
            </a:r>
            <a:endParaRPr/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437" y="1436050"/>
            <a:ext cx="8581121" cy="542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Aprendiz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0x0101009C160BF63992044A99946E4B9FF8A5D5</vt:lpwstr>
  </property>
</Properties>
</file>