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8288000" cy="10287000"/>
  <p:notesSz cx="6858000" cy="9144000"/>
  <p:embeddedFontLst>
    <p:embeddedFont>
      <p:font typeface="DM Sans" pitchFamily="2" charset="0"/>
      <p:regular r:id="rId24"/>
    </p:embeddedFont>
    <p:embeddedFont>
      <p:font typeface="DM Sans Bold" charset="0"/>
      <p:regular r:id="rId25"/>
    </p:embeddedFont>
    <p:embeddedFont>
      <p:font typeface="Open Sans" panose="020B0606030504020204" pitchFamily="34" charset="0"/>
      <p:regular r:id="rId26"/>
    </p:embeddedFont>
    <p:embeddedFont>
      <p:font typeface="Open Sans Bold"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3" d="100"/>
          <a:sy n="43" d="100"/>
        </p:scale>
        <p:origin x="74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31.05.2024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Tuberculosis symptoms might include a persistent cough with or without blood, as well as discomfort in the chest, weakness, fatigue, a loss of appetite, a high body temperature, and sweating throughout the night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Tuberculosis symptoms might include a persistent cough with or without blood, as well as discomfort in the chest, weakness, fatigue, a loss of appetite, a high body temperature, and sweating throughout the night</a:t>
            </a:r>
          </a:p>
          <a:p>
            <a:endParaRPr lang="en-US"/>
          </a:p>
          <a:p>
            <a:r>
              <a:rPr lang="en-US"/>
              <a:t>  A compromised immune system like HIV and AIDS, diabetes, malnutrition, and the use of tobacco products all increase the risk of acquiring tuberculosis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18" Type="http://schemas.openxmlformats.org/officeDocument/2006/relationships/image" Target="../media/image35.svg"/><Relationship Id="rId26" Type="http://schemas.openxmlformats.org/officeDocument/2006/relationships/image" Target="../media/image43.svg"/><Relationship Id="rId3" Type="http://schemas.openxmlformats.org/officeDocument/2006/relationships/image" Target="../media/image20.png"/><Relationship Id="rId21" Type="http://schemas.openxmlformats.org/officeDocument/2006/relationships/image" Target="../media/image38.png"/><Relationship Id="rId7" Type="http://schemas.openxmlformats.org/officeDocument/2006/relationships/image" Target="../media/image24.png"/><Relationship Id="rId12" Type="http://schemas.openxmlformats.org/officeDocument/2006/relationships/image" Target="../media/image29.svg"/><Relationship Id="rId17" Type="http://schemas.openxmlformats.org/officeDocument/2006/relationships/image" Target="../media/image34.png"/><Relationship Id="rId25" Type="http://schemas.openxmlformats.org/officeDocument/2006/relationships/image" Target="../media/image42.png"/><Relationship Id="rId2" Type="http://schemas.openxmlformats.org/officeDocument/2006/relationships/image" Target="../media/image1.jpeg"/><Relationship Id="rId16" Type="http://schemas.openxmlformats.org/officeDocument/2006/relationships/image" Target="../media/image33.svg"/><Relationship Id="rId20" Type="http://schemas.openxmlformats.org/officeDocument/2006/relationships/image" Target="../media/image37.svg"/><Relationship Id="rId1" Type="http://schemas.openxmlformats.org/officeDocument/2006/relationships/slideLayout" Target="../slideLayouts/slideLayout7.xml"/><Relationship Id="rId6" Type="http://schemas.openxmlformats.org/officeDocument/2006/relationships/image" Target="../media/image23.svg"/><Relationship Id="rId11" Type="http://schemas.openxmlformats.org/officeDocument/2006/relationships/image" Target="../media/image28.png"/><Relationship Id="rId24" Type="http://schemas.openxmlformats.org/officeDocument/2006/relationships/image" Target="../media/image41.svg"/><Relationship Id="rId5" Type="http://schemas.openxmlformats.org/officeDocument/2006/relationships/image" Target="../media/image22.png"/><Relationship Id="rId15" Type="http://schemas.openxmlformats.org/officeDocument/2006/relationships/image" Target="../media/image32.png"/><Relationship Id="rId23" Type="http://schemas.openxmlformats.org/officeDocument/2006/relationships/image" Target="../media/image40.png"/><Relationship Id="rId28" Type="http://schemas.openxmlformats.org/officeDocument/2006/relationships/image" Target="../media/image45.svg"/><Relationship Id="rId10" Type="http://schemas.openxmlformats.org/officeDocument/2006/relationships/image" Target="../media/image27.svg"/><Relationship Id="rId19" Type="http://schemas.openxmlformats.org/officeDocument/2006/relationships/image" Target="../media/image36.png"/><Relationship Id="rId4" Type="http://schemas.openxmlformats.org/officeDocument/2006/relationships/image" Target="../media/image21.svg"/><Relationship Id="rId9" Type="http://schemas.openxmlformats.org/officeDocument/2006/relationships/image" Target="../media/image26.png"/><Relationship Id="rId14" Type="http://schemas.openxmlformats.org/officeDocument/2006/relationships/image" Target="../media/image31.svg"/><Relationship Id="rId22" Type="http://schemas.openxmlformats.org/officeDocument/2006/relationships/image" Target="../media/image39.svg"/><Relationship Id="rId27" Type="http://schemas.openxmlformats.org/officeDocument/2006/relationships/image" Target="../media/image44.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sv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txBody>
          <a:bodyPr/>
          <a:lstStyle/>
          <a:p>
            <a:endParaRPr lang="id-ID"/>
          </a:p>
        </p:txBody>
      </p:sp>
      <p:sp>
        <p:nvSpPr>
          <p:cNvPr id="3" name="TextBox 3"/>
          <p:cNvSpPr txBox="1"/>
          <p:nvPr/>
        </p:nvSpPr>
        <p:spPr>
          <a:xfrm>
            <a:off x="1142865" y="2387157"/>
            <a:ext cx="16365832" cy="3898932"/>
          </a:xfrm>
          <a:prstGeom prst="rect">
            <a:avLst/>
          </a:prstGeom>
        </p:spPr>
        <p:txBody>
          <a:bodyPr lIns="0" tIns="0" rIns="0" bIns="0" rtlCol="0" anchor="t">
            <a:spAutoFit/>
          </a:bodyPr>
          <a:lstStyle/>
          <a:p>
            <a:pPr algn="ctr">
              <a:lnSpc>
                <a:spcPts val="10057"/>
              </a:lnSpc>
            </a:pPr>
            <a:r>
              <a:rPr lang="en-US" sz="10699">
                <a:solidFill>
                  <a:srgbClr val="000000"/>
                </a:solidFill>
                <a:latin typeface="DM Sans Bold"/>
              </a:rPr>
              <a:t>Image Processing for Tuberculosis Detection in Sputum Samples</a:t>
            </a:r>
          </a:p>
        </p:txBody>
      </p:sp>
      <p:sp>
        <p:nvSpPr>
          <p:cNvPr id="4" name="TextBox 4"/>
          <p:cNvSpPr txBox="1"/>
          <p:nvPr/>
        </p:nvSpPr>
        <p:spPr>
          <a:xfrm>
            <a:off x="1028700" y="7203546"/>
            <a:ext cx="16594162" cy="2054754"/>
          </a:xfrm>
          <a:prstGeom prst="rect">
            <a:avLst/>
          </a:prstGeom>
        </p:spPr>
        <p:txBody>
          <a:bodyPr lIns="0" tIns="0" rIns="0" bIns="0" rtlCol="0" anchor="t">
            <a:spAutoFit/>
          </a:bodyPr>
          <a:lstStyle/>
          <a:p>
            <a:pPr algn="ctr">
              <a:lnSpc>
                <a:spcPts val="5327"/>
              </a:lnSpc>
            </a:pPr>
            <a:r>
              <a:rPr lang="en-US" sz="5327" spc="-106">
                <a:solidFill>
                  <a:srgbClr val="000000"/>
                </a:solidFill>
                <a:latin typeface="DM Sans Bold"/>
              </a:rPr>
              <a:t>Leader : Alvin Linardi - 2602077553</a:t>
            </a:r>
          </a:p>
          <a:p>
            <a:pPr algn="ctr">
              <a:lnSpc>
                <a:spcPts val="5327"/>
              </a:lnSpc>
            </a:pPr>
            <a:r>
              <a:rPr lang="en-US" sz="5327" spc="-106">
                <a:solidFill>
                  <a:srgbClr val="000000"/>
                </a:solidFill>
                <a:latin typeface="DM Sans Bold"/>
              </a:rPr>
              <a:t>Member : Kanaya Ravensca Childira - 2602061353</a:t>
            </a:r>
          </a:p>
          <a:p>
            <a:pPr algn="ctr">
              <a:lnSpc>
                <a:spcPts val="5327"/>
              </a:lnSpc>
            </a:pPr>
            <a:endParaRPr lang="en-US" sz="5327" spc="-106">
              <a:solidFill>
                <a:srgbClr val="000000"/>
              </a:solidFill>
              <a:latin typeface="DM Sans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id-ID"/>
          </a:p>
        </p:txBody>
      </p:sp>
      <p:sp>
        <p:nvSpPr>
          <p:cNvPr id="3" name="Freeform 3"/>
          <p:cNvSpPr/>
          <p:nvPr/>
        </p:nvSpPr>
        <p:spPr>
          <a:xfrm>
            <a:off x="1744451" y="2875454"/>
            <a:ext cx="14799098" cy="5673202"/>
          </a:xfrm>
          <a:custGeom>
            <a:avLst/>
            <a:gdLst/>
            <a:ahLst/>
            <a:cxnLst/>
            <a:rect l="l" t="t" r="r" b="b"/>
            <a:pathLst>
              <a:path w="14799098" h="5673202">
                <a:moveTo>
                  <a:pt x="0" y="0"/>
                </a:moveTo>
                <a:lnTo>
                  <a:pt x="14799098" y="0"/>
                </a:lnTo>
                <a:lnTo>
                  <a:pt x="14799098" y="5673202"/>
                </a:lnTo>
                <a:lnTo>
                  <a:pt x="0" y="5673202"/>
                </a:lnTo>
                <a:lnTo>
                  <a:pt x="0" y="0"/>
                </a:lnTo>
                <a:close/>
              </a:path>
            </a:pathLst>
          </a:custGeom>
          <a:blipFill>
            <a:blip r:embed="rId3"/>
            <a:stretch>
              <a:fillRect/>
            </a:stretch>
          </a:blipFill>
        </p:spPr>
        <p:txBody>
          <a:bodyPr/>
          <a:lstStyle/>
          <a:p>
            <a:endParaRPr lang="id-ID"/>
          </a:p>
        </p:txBody>
      </p:sp>
      <p:sp>
        <p:nvSpPr>
          <p:cNvPr id="4" name="TextBox 4"/>
          <p:cNvSpPr txBox="1"/>
          <p:nvPr/>
        </p:nvSpPr>
        <p:spPr>
          <a:xfrm>
            <a:off x="2544614" y="1382333"/>
            <a:ext cx="13198772" cy="1177191"/>
          </a:xfrm>
          <a:prstGeom prst="rect">
            <a:avLst/>
          </a:prstGeom>
        </p:spPr>
        <p:txBody>
          <a:bodyPr lIns="0" tIns="0" rIns="0" bIns="0" rtlCol="0" anchor="t">
            <a:spAutoFit/>
          </a:bodyPr>
          <a:lstStyle/>
          <a:p>
            <a:pPr marL="0" lvl="1" indent="0" algn="ctr">
              <a:lnSpc>
                <a:spcPts val="8730"/>
              </a:lnSpc>
              <a:spcBef>
                <a:spcPct val="0"/>
              </a:spcBef>
            </a:pPr>
            <a:r>
              <a:rPr lang="en-US" sz="9000">
                <a:solidFill>
                  <a:srgbClr val="000000"/>
                </a:solidFill>
                <a:latin typeface="DM Sans Bold"/>
              </a:rPr>
              <a:t>Methodology Workflow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id-ID"/>
          </a:p>
        </p:txBody>
      </p:sp>
      <p:graphicFrame>
        <p:nvGraphicFramePr>
          <p:cNvPr id="3" name="Table 3"/>
          <p:cNvGraphicFramePr>
            <a:graphicFrameLocks noGrp="1"/>
          </p:cNvGraphicFramePr>
          <p:nvPr/>
        </p:nvGraphicFramePr>
        <p:xfrm>
          <a:off x="1547423" y="2318529"/>
          <a:ext cx="15193155" cy="7041303"/>
        </p:xfrm>
        <a:graphic>
          <a:graphicData uri="http://schemas.openxmlformats.org/drawingml/2006/table">
            <a:tbl>
              <a:tblPr/>
              <a:tblGrid>
                <a:gridCol w="5033033">
                  <a:extLst>
                    <a:ext uri="{9D8B030D-6E8A-4147-A177-3AD203B41FA5}">
                      <a16:colId xmlns:a16="http://schemas.microsoft.com/office/drawing/2014/main" val="20000"/>
                    </a:ext>
                  </a:extLst>
                </a:gridCol>
                <a:gridCol w="1833144">
                  <a:extLst>
                    <a:ext uri="{9D8B030D-6E8A-4147-A177-3AD203B41FA5}">
                      <a16:colId xmlns:a16="http://schemas.microsoft.com/office/drawing/2014/main" val="20001"/>
                    </a:ext>
                  </a:extLst>
                </a:gridCol>
                <a:gridCol w="1602935">
                  <a:extLst>
                    <a:ext uri="{9D8B030D-6E8A-4147-A177-3AD203B41FA5}">
                      <a16:colId xmlns:a16="http://schemas.microsoft.com/office/drawing/2014/main" val="20002"/>
                    </a:ext>
                  </a:extLst>
                </a:gridCol>
                <a:gridCol w="1690750">
                  <a:extLst>
                    <a:ext uri="{9D8B030D-6E8A-4147-A177-3AD203B41FA5}">
                      <a16:colId xmlns:a16="http://schemas.microsoft.com/office/drawing/2014/main" val="20003"/>
                    </a:ext>
                  </a:extLst>
                </a:gridCol>
                <a:gridCol w="1536660">
                  <a:extLst>
                    <a:ext uri="{9D8B030D-6E8A-4147-A177-3AD203B41FA5}">
                      <a16:colId xmlns:a16="http://schemas.microsoft.com/office/drawing/2014/main" val="20004"/>
                    </a:ext>
                  </a:extLst>
                </a:gridCol>
                <a:gridCol w="1733326">
                  <a:extLst>
                    <a:ext uri="{9D8B030D-6E8A-4147-A177-3AD203B41FA5}">
                      <a16:colId xmlns:a16="http://schemas.microsoft.com/office/drawing/2014/main" val="20005"/>
                    </a:ext>
                  </a:extLst>
                </a:gridCol>
                <a:gridCol w="1763306">
                  <a:extLst>
                    <a:ext uri="{9D8B030D-6E8A-4147-A177-3AD203B41FA5}">
                      <a16:colId xmlns:a16="http://schemas.microsoft.com/office/drawing/2014/main" val="20006"/>
                    </a:ext>
                  </a:extLst>
                </a:gridCol>
              </a:tblGrid>
              <a:tr h="1551908">
                <a:tc>
                  <a:txBody>
                    <a:bodyPr/>
                    <a:lstStyle/>
                    <a:p>
                      <a:pPr algn="ctr">
                        <a:lnSpc>
                          <a:spcPts val="2659"/>
                        </a:lnSpc>
                        <a:defRPr/>
                      </a:pPr>
                      <a:r>
                        <a:rPr lang="en-US" sz="1899">
                          <a:solidFill>
                            <a:srgbClr val="FFFFFF"/>
                          </a:solidFill>
                          <a:latin typeface="Open Sans Bold"/>
                        </a:rPr>
                        <a:t>Model Name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2659"/>
                        </a:lnSpc>
                        <a:defRPr/>
                      </a:pPr>
                      <a:r>
                        <a:rPr lang="en-US" sz="1899">
                          <a:solidFill>
                            <a:srgbClr val="FFFFFF"/>
                          </a:solidFill>
                          <a:latin typeface="Open Sans Bold"/>
                        </a:rPr>
                        <a:t>Precision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2659"/>
                        </a:lnSpc>
                        <a:defRPr/>
                      </a:pPr>
                      <a:r>
                        <a:rPr lang="en-US" sz="1899">
                          <a:solidFill>
                            <a:srgbClr val="FFFFFF"/>
                          </a:solidFill>
                          <a:latin typeface="Open Sans Bold"/>
                        </a:rPr>
                        <a:t>Recall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2659"/>
                        </a:lnSpc>
                        <a:defRPr/>
                      </a:pPr>
                      <a:r>
                        <a:rPr lang="en-US" sz="1899">
                          <a:solidFill>
                            <a:srgbClr val="FFFFFF"/>
                          </a:solidFill>
                          <a:latin typeface="Open Sans Bold"/>
                        </a:rPr>
                        <a:t>Accuracy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2659"/>
                        </a:lnSpc>
                        <a:defRPr/>
                      </a:pPr>
                      <a:r>
                        <a:rPr lang="en-US" sz="1899">
                          <a:solidFill>
                            <a:srgbClr val="FFFFFF"/>
                          </a:solidFill>
                          <a:latin typeface="Open Sans Bold"/>
                        </a:rPr>
                        <a:t>F1 Score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2659"/>
                        </a:lnSpc>
                        <a:defRPr/>
                      </a:pPr>
                      <a:r>
                        <a:rPr lang="en-US" sz="1899">
                          <a:solidFill>
                            <a:srgbClr val="FFFFFF"/>
                          </a:solidFill>
                          <a:latin typeface="Open Sans Bold"/>
                        </a:rPr>
                        <a:t>Average IoU</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2659"/>
                        </a:lnSpc>
                        <a:defRPr/>
                      </a:pPr>
                      <a:r>
                        <a:rPr lang="en-US" sz="1899">
                          <a:solidFill>
                            <a:srgbClr val="FFFFFF"/>
                          </a:solidFill>
                          <a:latin typeface="Open Sans Bold"/>
                        </a:rPr>
                        <a:t>Average Dice Score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extLst>
                  <a:ext uri="{0D108BD9-81ED-4DB2-BD59-A6C34878D82A}">
                    <a16:rowId xmlns:a16="http://schemas.microsoft.com/office/drawing/2014/main" val="10000"/>
                  </a:ext>
                </a:extLst>
              </a:tr>
              <a:tr h="1372349">
                <a:tc>
                  <a:txBody>
                    <a:bodyPr/>
                    <a:lstStyle/>
                    <a:p>
                      <a:pPr algn="ctr">
                        <a:lnSpc>
                          <a:spcPts val="2659"/>
                        </a:lnSpc>
                        <a:defRPr/>
                      </a:pPr>
                      <a:r>
                        <a:rPr lang="en-US" sz="1899">
                          <a:solidFill>
                            <a:srgbClr val="000000"/>
                          </a:solidFill>
                          <a:latin typeface="Open Sans"/>
                        </a:rPr>
                        <a:t>FasterRCNN_ResNet50_FPN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Open Sans"/>
                        </a:rPr>
                        <a:t>59.12%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Open Sans"/>
                        </a:rPr>
                        <a:t>94.92%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Open Sans"/>
                        </a:rPr>
                        <a:t>57.30%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Open Sans"/>
                        </a:rPr>
                        <a:t>72.86%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Open Sans"/>
                        </a:rPr>
                        <a:t>86.89%</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Open Sans"/>
                        </a:rPr>
                        <a:t>92.27%</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72349">
                <a:tc>
                  <a:txBody>
                    <a:bodyPr/>
                    <a:lstStyle/>
                    <a:p>
                      <a:pPr algn="ctr">
                        <a:lnSpc>
                          <a:spcPts val="2659"/>
                        </a:lnSpc>
                        <a:defRPr/>
                      </a:pPr>
                      <a:r>
                        <a:rPr lang="en-US" sz="1899">
                          <a:solidFill>
                            <a:srgbClr val="000000"/>
                          </a:solidFill>
                          <a:latin typeface="Open Sans"/>
                        </a:rPr>
                        <a:t>FasterRCNN_ResNet50_FPN_V2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Open Sans"/>
                        </a:rPr>
                        <a:t>63.10%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Open Sans"/>
                        </a:rPr>
                        <a:t>96.08%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Open Sans"/>
                        </a:rPr>
                        <a:t>61.52%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Open Sans"/>
                        </a:rPr>
                        <a:t>76.16%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Open Sans"/>
                        </a:rPr>
                        <a:t>87.86%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Open Sans"/>
                        </a:rPr>
                        <a:t>92.81%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372349">
                <a:tc>
                  <a:txBody>
                    <a:bodyPr/>
                    <a:lstStyle/>
                    <a:p>
                      <a:pPr algn="ctr">
                        <a:lnSpc>
                          <a:spcPts val="2659"/>
                        </a:lnSpc>
                        <a:defRPr/>
                      </a:pPr>
                      <a:r>
                        <a:rPr lang="en-US" sz="1899">
                          <a:solidFill>
                            <a:srgbClr val="000000"/>
                          </a:solidFill>
                          <a:latin typeface="Open Sans"/>
                        </a:rPr>
                        <a:t>FasterRCNN_MobileNet_V3_Large_FPN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Open Sans"/>
                        </a:rPr>
                        <a:t>58.54%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Open Sans"/>
                        </a:rPr>
                        <a:t>65.85%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Open Sans"/>
                        </a:rPr>
                        <a:t>44.91%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Open Sans"/>
                        </a:rPr>
                        <a:t>61.98%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Open Sans"/>
                        </a:rPr>
                        <a:t>83.74%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Open Sans"/>
                        </a:rPr>
                        <a:t>90.32%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72349">
                <a:tc>
                  <a:txBody>
                    <a:bodyPr/>
                    <a:lstStyle/>
                    <a:p>
                      <a:pPr algn="ctr">
                        <a:lnSpc>
                          <a:spcPts val="2659"/>
                        </a:lnSpc>
                        <a:defRPr/>
                      </a:pPr>
                      <a:r>
                        <a:rPr lang="en-US" sz="1899">
                          <a:solidFill>
                            <a:srgbClr val="000000"/>
                          </a:solidFill>
                          <a:latin typeface="Open Sans"/>
                        </a:rPr>
                        <a:t>FasterRCNN_MobileNet_V3_Large_320_FPN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Open Sans"/>
                        </a:rPr>
                        <a:t>81.70%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Open Sans"/>
                        </a:rPr>
                        <a:t>10.03%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Open Sans"/>
                        </a:rPr>
                        <a:t>9.81%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Open Sans"/>
                        </a:rPr>
                        <a:t>17.86%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Open Sans"/>
                        </a:rPr>
                        <a:t>80.68%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Open Sans"/>
                        </a:rPr>
                        <a:t>88.54%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TextBox 4"/>
          <p:cNvSpPr txBox="1"/>
          <p:nvPr/>
        </p:nvSpPr>
        <p:spPr>
          <a:xfrm>
            <a:off x="2544614" y="1141283"/>
            <a:ext cx="13198772" cy="1177246"/>
          </a:xfrm>
          <a:prstGeom prst="rect">
            <a:avLst/>
          </a:prstGeom>
        </p:spPr>
        <p:txBody>
          <a:bodyPr lIns="0" tIns="0" rIns="0" bIns="0" rtlCol="0" anchor="t">
            <a:spAutoFit/>
          </a:bodyPr>
          <a:lstStyle/>
          <a:p>
            <a:pPr marL="0" lvl="1" indent="0" algn="ctr">
              <a:lnSpc>
                <a:spcPts val="8730"/>
              </a:lnSpc>
              <a:spcBef>
                <a:spcPct val="0"/>
              </a:spcBef>
            </a:pPr>
            <a:r>
              <a:rPr lang="en-US" sz="9000">
                <a:solidFill>
                  <a:srgbClr val="000000"/>
                </a:solidFill>
                <a:latin typeface="DM Sans Bold"/>
              </a:rPr>
              <a:t>Numerical Result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id-ID"/>
          </a:p>
        </p:txBody>
      </p:sp>
      <p:sp>
        <p:nvSpPr>
          <p:cNvPr id="3" name="Freeform 3"/>
          <p:cNvSpPr/>
          <p:nvPr/>
        </p:nvSpPr>
        <p:spPr>
          <a:xfrm>
            <a:off x="3075622" y="2353682"/>
            <a:ext cx="12136756" cy="7420969"/>
          </a:xfrm>
          <a:custGeom>
            <a:avLst/>
            <a:gdLst/>
            <a:ahLst/>
            <a:cxnLst/>
            <a:rect l="l" t="t" r="r" b="b"/>
            <a:pathLst>
              <a:path w="12136756" h="7420969">
                <a:moveTo>
                  <a:pt x="0" y="0"/>
                </a:moveTo>
                <a:lnTo>
                  <a:pt x="12136756" y="0"/>
                </a:lnTo>
                <a:lnTo>
                  <a:pt x="12136756" y="7420969"/>
                </a:lnTo>
                <a:lnTo>
                  <a:pt x="0" y="7420969"/>
                </a:lnTo>
                <a:lnTo>
                  <a:pt x="0" y="0"/>
                </a:lnTo>
                <a:close/>
              </a:path>
            </a:pathLst>
          </a:custGeom>
          <a:blipFill>
            <a:blip r:embed="rId3"/>
            <a:stretch>
              <a:fillRect r="-7412"/>
            </a:stretch>
          </a:blipFill>
        </p:spPr>
        <p:txBody>
          <a:bodyPr/>
          <a:lstStyle/>
          <a:p>
            <a:endParaRPr lang="id-ID"/>
          </a:p>
        </p:txBody>
      </p:sp>
      <p:sp>
        <p:nvSpPr>
          <p:cNvPr id="4" name="TextBox 4"/>
          <p:cNvSpPr txBox="1"/>
          <p:nvPr/>
        </p:nvSpPr>
        <p:spPr>
          <a:xfrm>
            <a:off x="2544614" y="818716"/>
            <a:ext cx="13198772" cy="1177246"/>
          </a:xfrm>
          <a:prstGeom prst="rect">
            <a:avLst/>
          </a:prstGeom>
        </p:spPr>
        <p:txBody>
          <a:bodyPr lIns="0" tIns="0" rIns="0" bIns="0" rtlCol="0" anchor="t">
            <a:spAutoFit/>
          </a:bodyPr>
          <a:lstStyle/>
          <a:p>
            <a:pPr marL="0" lvl="1" indent="0" algn="ctr">
              <a:lnSpc>
                <a:spcPts val="8730"/>
              </a:lnSpc>
              <a:spcBef>
                <a:spcPct val="0"/>
              </a:spcBef>
            </a:pPr>
            <a:r>
              <a:rPr lang="en-US" sz="9000">
                <a:solidFill>
                  <a:srgbClr val="000000"/>
                </a:solidFill>
                <a:latin typeface="DM Sans Bold"/>
              </a:rPr>
              <a:t>Graphical Results (1/4)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id-ID"/>
          </a:p>
        </p:txBody>
      </p:sp>
      <p:sp>
        <p:nvSpPr>
          <p:cNvPr id="3" name="Freeform 3"/>
          <p:cNvSpPr/>
          <p:nvPr/>
        </p:nvSpPr>
        <p:spPr>
          <a:xfrm>
            <a:off x="3075622" y="2318529"/>
            <a:ext cx="12136756" cy="7420969"/>
          </a:xfrm>
          <a:custGeom>
            <a:avLst/>
            <a:gdLst/>
            <a:ahLst/>
            <a:cxnLst/>
            <a:rect l="l" t="t" r="r" b="b"/>
            <a:pathLst>
              <a:path w="12136756" h="7420969">
                <a:moveTo>
                  <a:pt x="0" y="0"/>
                </a:moveTo>
                <a:lnTo>
                  <a:pt x="12136756" y="0"/>
                </a:lnTo>
                <a:lnTo>
                  <a:pt x="12136756" y="7420968"/>
                </a:lnTo>
                <a:lnTo>
                  <a:pt x="0" y="7420968"/>
                </a:lnTo>
                <a:lnTo>
                  <a:pt x="0" y="0"/>
                </a:lnTo>
                <a:close/>
              </a:path>
            </a:pathLst>
          </a:custGeom>
          <a:blipFill>
            <a:blip r:embed="rId3"/>
            <a:stretch>
              <a:fillRect l="-2339" r="-2339"/>
            </a:stretch>
          </a:blipFill>
        </p:spPr>
        <p:txBody>
          <a:bodyPr/>
          <a:lstStyle/>
          <a:p>
            <a:endParaRPr lang="id-ID"/>
          </a:p>
        </p:txBody>
      </p:sp>
      <p:sp>
        <p:nvSpPr>
          <p:cNvPr id="4" name="TextBox 4"/>
          <p:cNvSpPr txBox="1"/>
          <p:nvPr/>
        </p:nvSpPr>
        <p:spPr>
          <a:xfrm>
            <a:off x="2544614" y="818716"/>
            <a:ext cx="13198772" cy="1177246"/>
          </a:xfrm>
          <a:prstGeom prst="rect">
            <a:avLst/>
          </a:prstGeom>
        </p:spPr>
        <p:txBody>
          <a:bodyPr lIns="0" tIns="0" rIns="0" bIns="0" rtlCol="0" anchor="t">
            <a:spAutoFit/>
          </a:bodyPr>
          <a:lstStyle/>
          <a:p>
            <a:pPr marL="0" lvl="1" indent="0" algn="ctr">
              <a:lnSpc>
                <a:spcPts val="8730"/>
              </a:lnSpc>
              <a:spcBef>
                <a:spcPct val="0"/>
              </a:spcBef>
            </a:pPr>
            <a:r>
              <a:rPr lang="en-US" sz="9000">
                <a:solidFill>
                  <a:srgbClr val="000000"/>
                </a:solidFill>
                <a:latin typeface="DM Sans Bold"/>
              </a:rPr>
              <a:t>Graphical Results (2/4)</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id-ID"/>
          </a:p>
        </p:txBody>
      </p:sp>
      <p:sp>
        <p:nvSpPr>
          <p:cNvPr id="3" name="Freeform 3"/>
          <p:cNvSpPr/>
          <p:nvPr/>
        </p:nvSpPr>
        <p:spPr>
          <a:xfrm>
            <a:off x="3034948" y="2300810"/>
            <a:ext cx="12218104" cy="6957490"/>
          </a:xfrm>
          <a:custGeom>
            <a:avLst/>
            <a:gdLst/>
            <a:ahLst/>
            <a:cxnLst/>
            <a:rect l="l" t="t" r="r" b="b"/>
            <a:pathLst>
              <a:path w="12218104" h="6957490">
                <a:moveTo>
                  <a:pt x="0" y="0"/>
                </a:moveTo>
                <a:lnTo>
                  <a:pt x="12218104" y="0"/>
                </a:lnTo>
                <a:lnTo>
                  <a:pt x="12218104" y="6957490"/>
                </a:lnTo>
                <a:lnTo>
                  <a:pt x="0" y="6957490"/>
                </a:lnTo>
                <a:lnTo>
                  <a:pt x="0" y="0"/>
                </a:lnTo>
                <a:close/>
              </a:path>
            </a:pathLst>
          </a:custGeom>
          <a:blipFill>
            <a:blip r:embed="rId3"/>
            <a:stretch>
              <a:fillRect b="-1828"/>
            </a:stretch>
          </a:blipFill>
        </p:spPr>
        <p:txBody>
          <a:bodyPr/>
          <a:lstStyle/>
          <a:p>
            <a:endParaRPr lang="id-ID"/>
          </a:p>
        </p:txBody>
      </p:sp>
      <p:sp>
        <p:nvSpPr>
          <p:cNvPr id="4" name="TextBox 4"/>
          <p:cNvSpPr txBox="1"/>
          <p:nvPr/>
        </p:nvSpPr>
        <p:spPr>
          <a:xfrm>
            <a:off x="2544614" y="818716"/>
            <a:ext cx="13198772" cy="1177246"/>
          </a:xfrm>
          <a:prstGeom prst="rect">
            <a:avLst/>
          </a:prstGeom>
        </p:spPr>
        <p:txBody>
          <a:bodyPr lIns="0" tIns="0" rIns="0" bIns="0" rtlCol="0" anchor="t">
            <a:spAutoFit/>
          </a:bodyPr>
          <a:lstStyle/>
          <a:p>
            <a:pPr marL="0" lvl="1" indent="0" algn="ctr">
              <a:lnSpc>
                <a:spcPts val="8730"/>
              </a:lnSpc>
              <a:spcBef>
                <a:spcPct val="0"/>
              </a:spcBef>
            </a:pPr>
            <a:r>
              <a:rPr lang="en-US" sz="9000">
                <a:solidFill>
                  <a:srgbClr val="000000"/>
                </a:solidFill>
                <a:latin typeface="DM Sans Bold"/>
              </a:rPr>
              <a:t>Graphical Results (3/4)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id-ID"/>
          </a:p>
        </p:txBody>
      </p:sp>
      <p:sp>
        <p:nvSpPr>
          <p:cNvPr id="3" name="Freeform 3"/>
          <p:cNvSpPr/>
          <p:nvPr/>
        </p:nvSpPr>
        <p:spPr>
          <a:xfrm>
            <a:off x="2735388" y="2319844"/>
            <a:ext cx="12817225" cy="7601326"/>
          </a:xfrm>
          <a:custGeom>
            <a:avLst/>
            <a:gdLst/>
            <a:ahLst/>
            <a:cxnLst/>
            <a:rect l="l" t="t" r="r" b="b"/>
            <a:pathLst>
              <a:path w="12817225" h="7601326">
                <a:moveTo>
                  <a:pt x="0" y="0"/>
                </a:moveTo>
                <a:lnTo>
                  <a:pt x="12817224" y="0"/>
                </a:lnTo>
                <a:lnTo>
                  <a:pt x="12817224" y="7601326"/>
                </a:lnTo>
                <a:lnTo>
                  <a:pt x="0" y="7601326"/>
                </a:lnTo>
                <a:lnTo>
                  <a:pt x="0" y="0"/>
                </a:lnTo>
                <a:close/>
              </a:path>
            </a:pathLst>
          </a:custGeom>
          <a:blipFill>
            <a:blip r:embed="rId3"/>
            <a:stretch>
              <a:fillRect/>
            </a:stretch>
          </a:blipFill>
        </p:spPr>
        <p:txBody>
          <a:bodyPr/>
          <a:lstStyle/>
          <a:p>
            <a:endParaRPr lang="id-ID"/>
          </a:p>
        </p:txBody>
      </p:sp>
      <p:sp>
        <p:nvSpPr>
          <p:cNvPr id="4" name="TextBox 4"/>
          <p:cNvSpPr txBox="1"/>
          <p:nvPr/>
        </p:nvSpPr>
        <p:spPr>
          <a:xfrm>
            <a:off x="2544614" y="818716"/>
            <a:ext cx="13198772" cy="1177246"/>
          </a:xfrm>
          <a:prstGeom prst="rect">
            <a:avLst/>
          </a:prstGeom>
        </p:spPr>
        <p:txBody>
          <a:bodyPr lIns="0" tIns="0" rIns="0" bIns="0" rtlCol="0" anchor="t">
            <a:spAutoFit/>
          </a:bodyPr>
          <a:lstStyle/>
          <a:p>
            <a:pPr marL="0" lvl="1" indent="0" algn="ctr">
              <a:lnSpc>
                <a:spcPts val="8730"/>
              </a:lnSpc>
              <a:spcBef>
                <a:spcPct val="0"/>
              </a:spcBef>
            </a:pPr>
            <a:r>
              <a:rPr lang="en-US" sz="9000">
                <a:solidFill>
                  <a:srgbClr val="000000"/>
                </a:solidFill>
                <a:latin typeface="DM Sans Bold"/>
              </a:rPr>
              <a:t>Graphical Results (4/4)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id-ID"/>
          </a:p>
        </p:txBody>
      </p:sp>
      <p:sp>
        <p:nvSpPr>
          <p:cNvPr id="3" name="Freeform 3"/>
          <p:cNvSpPr/>
          <p:nvPr/>
        </p:nvSpPr>
        <p:spPr>
          <a:xfrm>
            <a:off x="2484532" y="2455098"/>
            <a:ext cx="13318937" cy="6344067"/>
          </a:xfrm>
          <a:custGeom>
            <a:avLst/>
            <a:gdLst/>
            <a:ahLst/>
            <a:cxnLst/>
            <a:rect l="l" t="t" r="r" b="b"/>
            <a:pathLst>
              <a:path w="13318937" h="6344067">
                <a:moveTo>
                  <a:pt x="0" y="0"/>
                </a:moveTo>
                <a:lnTo>
                  <a:pt x="13318936" y="0"/>
                </a:lnTo>
                <a:lnTo>
                  <a:pt x="13318936" y="6344067"/>
                </a:lnTo>
                <a:lnTo>
                  <a:pt x="0" y="6344067"/>
                </a:lnTo>
                <a:lnTo>
                  <a:pt x="0" y="0"/>
                </a:lnTo>
                <a:close/>
              </a:path>
            </a:pathLst>
          </a:custGeom>
          <a:blipFill>
            <a:blip r:embed="rId3"/>
            <a:stretch>
              <a:fillRect/>
            </a:stretch>
          </a:blipFill>
        </p:spPr>
        <p:txBody>
          <a:bodyPr/>
          <a:lstStyle/>
          <a:p>
            <a:endParaRPr lang="id-ID"/>
          </a:p>
        </p:txBody>
      </p:sp>
      <p:sp>
        <p:nvSpPr>
          <p:cNvPr id="4" name="TextBox 4"/>
          <p:cNvSpPr txBox="1"/>
          <p:nvPr/>
        </p:nvSpPr>
        <p:spPr>
          <a:xfrm>
            <a:off x="2544614" y="818716"/>
            <a:ext cx="13198772" cy="1177246"/>
          </a:xfrm>
          <a:prstGeom prst="rect">
            <a:avLst/>
          </a:prstGeom>
        </p:spPr>
        <p:txBody>
          <a:bodyPr lIns="0" tIns="0" rIns="0" bIns="0" rtlCol="0" anchor="t">
            <a:spAutoFit/>
          </a:bodyPr>
          <a:lstStyle/>
          <a:p>
            <a:pPr marL="0" lvl="1" indent="0" algn="ctr">
              <a:lnSpc>
                <a:spcPts val="8730"/>
              </a:lnSpc>
              <a:spcBef>
                <a:spcPct val="0"/>
              </a:spcBef>
            </a:pPr>
            <a:r>
              <a:rPr lang="en-US" sz="9000">
                <a:solidFill>
                  <a:srgbClr val="000000"/>
                </a:solidFill>
                <a:latin typeface="DM Sans Bold"/>
              </a:rPr>
              <a:t>Prediction Results (1/4)</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id-ID"/>
          </a:p>
        </p:txBody>
      </p:sp>
      <p:sp>
        <p:nvSpPr>
          <p:cNvPr id="8" name="Freeform 8"/>
          <p:cNvSpPr/>
          <p:nvPr/>
        </p:nvSpPr>
        <p:spPr>
          <a:xfrm>
            <a:off x="2544614" y="2562204"/>
            <a:ext cx="13198772" cy="6230189"/>
          </a:xfrm>
          <a:custGeom>
            <a:avLst/>
            <a:gdLst/>
            <a:ahLst/>
            <a:cxnLst/>
            <a:rect l="l" t="t" r="r" b="b"/>
            <a:pathLst>
              <a:path w="13198772" h="6230189">
                <a:moveTo>
                  <a:pt x="0" y="0"/>
                </a:moveTo>
                <a:lnTo>
                  <a:pt x="13198772" y="0"/>
                </a:lnTo>
                <a:lnTo>
                  <a:pt x="13198772" y="6230189"/>
                </a:lnTo>
                <a:lnTo>
                  <a:pt x="0" y="6230189"/>
                </a:lnTo>
                <a:lnTo>
                  <a:pt x="0" y="0"/>
                </a:lnTo>
                <a:close/>
              </a:path>
            </a:pathLst>
          </a:custGeom>
          <a:blipFill>
            <a:blip r:embed="rId3"/>
            <a:stretch>
              <a:fillRect/>
            </a:stretch>
          </a:blipFill>
        </p:spPr>
        <p:txBody>
          <a:bodyPr/>
          <a:lstStyle/>
          <a:p>
            <a:endParaRPr lang="id-ID"/>
          </a:p>
        </p:txBody>
      </p:sp>
      <p:sp>
        <p:nvSpPr>
          <p:cNvPr id="9" name="TextBox 9"/>
          <p:cNvSpPr txBox="1"/>
          <p:nvPr/>
        </p:nvSpPr>
        <p:spPr>
          <a:xfrm>
            <a:off x="2544614" y="818716"/>
            <a:ext cx="13198772" cy="1177246"/>
          </a:xfrm>
          <a:prstGeom prst="rect">
            <a:avLst/>
          </a:prstGeom>
        </p:spPr>
        <p:txBody>
          <a:bodyPr lIns="0" tIns="0" rIns="0" bIns="0" rtlCol="0" anchor="t">
            <a:spAutoFit/>
          </a:bodyPr>
          <a:lstStyle/>
          <a:p>
            <a:pPr marL="0" lvl="1" indent="0" algn="ctr">
              <a:lnSpc>
                <a:spcPts val="8730"/>
              </a:lnSpc>
              <a:spcBef>
                <a:spcPct val="0"/>
              </a:spcBef>
            </a:pPr>
            <a:r>
              <a:rPr lang="en-US" sz="9000">
                <a:solidFill>
                  <a:srgbClr val="000000"/>
                </a:solidFill>
                <a:latin typeface="DM Sans Bold"/>
              </a:rPr>
              <a:t>Prediction Results (2/4)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id-ID"/>
          </a:p>
        </p:txBody>
      </p:sp>
      <p:sp>
        <p:nvSpPr>
          <p:cNvPr id="3" name="Freeform 3"/>
          <p:cNvSpPr/>
          <p:nvPr/>
        </p:nvSpPr>
        <p:spPr>
          <a:xfrm>
            <a:off x="2463313" y="2462570"/>
            <a:ext cx="13361373" cy="7041805"/>
          </a:xfrm>
          <a:custGeom>
            <a:avLst/>
            <a:gdLst/>
            <a:ahLst/>
            <a:cxnLst/>
            <a:rect l="l" t="t" r="r" b="b"/>
            <a:pathLst>
              <a:path w="13361373" h="7041805">
                <a:moveTo>
                  <a:pt x="0" y="0"/>
                </a:moveTo>
                <a:lnTo>
                  <a:pt x="13361374" y="0"/>
                </a:lnTo>
                <a:lnTo>
                  <a:pt x="13361374" y="7041805"/>
                </a:lnTo>
                <a:lnTo>
                  <a:pt x="0" y="7041805"/>
                </a:lnTo>
                <a:lnTo>
                  <a:pt x="0" y="0"/>
                </a:lnTo>
                <a:close/>
              </a:path>
            </a:pathLst>
          </a:custGeom>
          <a:blipFill>
            <a:blip r:embed="rId3"/>
            <a:stretch>
              <a:fillRect/>
            </a:stretch>
          </a:blipFill>
        </p:spPr>
        <p:txBody>
          <a:bodyPr/>
          <a:lstStyle/>
          <a:p>
            <a:endParaRPr lang="id-ID"/>
          </a:p>
        </p:txBody>
      </p:sp>
      <p:sp>
        <p:nvSpPr>
          <p:cNvPr id="4" name="TextBox 4"/>
          <p:cNvSpPr txBox="1"/>
          <p:nvPr/>
        </p:nvSpPr>
        <p:spPr>
          <a:xfrm>
            <a:off x="2544614" y="818716"/>
            <a:ext cx="13198772" cy="1177246"/>
          </a:xfrm>
          <a:prstGeom prst="rect">
            <a:avLst/>
          </a:prstGeom>
        </p:spPr>
        <p:txBody>
          <a:bodyPr lIns="0" tIns="0" rIns="0" bIns="0" rtlCol="0" anchor="t">
            <a:spAutoFit/>
          </a:bodyPr>
          <a:lstStyle/>
          <a:p>
            <a:pPr marL="0" lvl="1" indent="0" algn="ctr">
              <a:lnSpc>
                <a:spcPts val="8730"/>
              </a:lnSpc>
              <a:spcBef>
                <a:spcPct val="0"/>
              </a:spcBef>
            </a:pPr>
            <a:r>
              <a:rPr lang="en-US" sz="9000">
                <a:solidFill>
                  <a:srgbClr val="000000"/>
                </a:solidFill>
                <a:latin typeface="DM Sans Bold"/>
              </a:rPr>
              <a:t>Prediction Results (3/4)</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id-ID"/>
          </a:p>
        </p:txBody>
      </p:sp>
      <p:sp>
        <p:nvSpPr>
          <p:cNvPr id="3" name="Freeform 3"/>
          <p:cNvSpPr/>
          <p:nvPr/>
        </p:nvSpPr>
        <p:spPr>
          <a:xfrm>
            <a:off x="2593309" y="2743879"/>
            <a:ext cx="13101382" cy="6208687"/>
          </a:xfrm>
          <a:custGeom>
            <a:avLst/>
            <a:gdLst/>
            <a:ahLst/>
            <a:cxnLst/>
            <a:rect l="l" t="t" r="r" b="b"/>
            <a:pathLst>
              <a:path w="13101382" h="6208687">
                <a:moveTo>
                  <a:pt x="0" y="0"/>
                </a:moveTo>
                <a:lnTo>
                  <a:pt x="13101382" y="0"/>
                </a:lnTo>
                <a:lnTo>
                  <a:pt x="13101382" y="6208687"/>
                </a:lnTo>
                <a:lnTo>
                  <a:pt x="0" y="6208687"/>
                </a:lnTo>
                <a:lnTo>
                  <a:pt x="0" y="0"/>
                </a:lnTo>
                <a:close/>
              </a:path>
            </a:pathLst>
          </a:custGeom>
          <a:blipFill>
            <a:blip r:embed="rId3"/>
            <a:stretch>
              <a:fillRect/>
            </a:stretch>
          </a:blipFill>
        </p:spPr>
        <p:txBody>
          <a:bodyPr/>
          <a:lstStyle/>
          <a:p>
            <a:endParaRPr lang="id-ID"/>
          </a:p>
        </p:txBody>
      </p:sp>
      <p:sp>
        <p:nvSpPr>
          <p:cNvPr id="4" name="TextBox 4"/>
          <p:cNvSpPr txBox="1"/>
          <p:nvPr/>
        </p:nvSpPr>
        <p:spPr>
          <a:xfrm>
            <a:off x="2087618" y="818716"/>
            <a:ext cx="14112765" cy="1177246"/>
          </a:xfrm>
          <a:prstGeom prst="rect">
            <a:avLst/>
          </a:prstGeom>
        </p:spPr>
        <p:txBody>
          <a:bodyPr lIns="0" tIns="0" rIns="0" bIns="0" rtlCol="0" anchor="t">
            <a:spAutoFit/>
          </a:bodyPr>
          <a:lstStyle/>
          <a:p>
            <a:pPr marL="0" lvl="1" indent="0" algn="ctr">
              <a:lnSpc>
                <a:spcPts val="8730"/>
              </a:lnSpc>
              <a:spcBef>
                <a:spcPct val="0"/>
              </a:spcBef>
            </a:pPr>
            <a:r>
              <a:rPr lang="en-US" sz="9000">
                <a:solidFill>
                  <a:srgbClr val="000000"/>
                </a:solidFill>
                <a:latin typeface="DM Sans Bold"/>
              </a:rPr>
              <a:t>Prediction Results (4/4)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txBody>
          <a:bodyPr/>
          <a:lstStyle/>
          <a:p>
            <a:endParaRPr lang="id-ID"/>
          </a:p>
        </p:txBody>
      </p:sp>
      <p:sp>
        <p:nvSpPr>
          <p:cNvPr id="3" name="Freeform 3"/>
          <p:cNvSpPr/>
          <p:nvPr/>
        </p:nvSpPr>
        <p:spPr>
          <a:xfrm>
            <a:off x="11182942" y="2675754"/>
            <a:ext cx="5875999" cy="4935492"/>
          </a:xfrm>
          <a:custGeom>
            <a:avLst/>
            <a:gdLst/>
            <a:ahLst/>
            <a:cxnLst/>
            <a:rect l="l" t="t" r="r" b="b"/>
            <a:pathLst>
              <a:path w="5875999" h="4935492">
                <a:moveTo>
                  <a:pt x="0" y="0"/>
                </a:moveTo>
                <a:lnTo>
                  <a:pt x="5875999" y="0"/>
                </a:lnTo>
                <a:lnTo>
                  <a:pt x="5875999" y="4935492"/>
                </a:lnTo>
                <a:lnTo>
                  <a:pt x="0" y="4935492"/>
                </a:lnTo>
                <a:lnTo>
                  <a:pt x="0" y="0"/>
                </a:lnTo>
                <a:close/>
              </a:path>
            </a:pathLst>
          </a:custGeom>
          <a:blipFill>
            <a:blip r:embed="rId4"/>
            <a:stretch>
              <a:fillRect l="-29514" r="-30474"/>
            </a:stretch>
          </a:blipFill>
        </p:spPr>
        <p:txBody>
          <a:bodyPr/>
          <a:lstStyle/>
          <a:p>
            <a:endParaRPr lang="id-ID"/>
          </a:p>
        </p:txBody>
      </p:sp>
      <p:sp>
        <p:nvSpPr>
          <p:cNvPr id="4" name="TextBox 4"/>
          <p:cNvSpPr txBox="1"/>
          <p:nvPr/>
        </p:nvSpPr>
        <p:spPr>
          <a:xfrm>
            <a:off x="1028700" y="1924894"/>
            <a:ext cx="8711123" cy="1298889"/>
          </a:xfrm>
          <a:prstGeom prst="rect">
            <a:avLst/>
          </a:prstGeom>
        </p:spPr>
        <p:txBody>
          <a:bodyPr lIns="0" tIns="0" rIns="0" bIns="0" rtlCol="0" anchor="t">
            <a:spAutoFit/>
          </a:bodyPr>
          <a:lstStyle/>
          <a:p>
            <a:pPr algn="l">
              <a:lnSpc>
                <a:spcPts val="9689"/>
              </a:lnSpc>
            </a:pPr>
            <a:r>
              <a:rPr lang="en-US" sz="9988">
                <a:solidFill>
                  <a:srgbClr val="000000"/>
                </a:solidFill>
                <a:latin typeface="DM Sans Bold"/>
              </a:rPr>
              <a:t>Tuberculosis</a:t>
            </a:r>
          </a:p>
        </p:txBody>
      </p:sp>
      <p:sp>
        <p:nvSpPr>
          <p:cNvPr id="5" name="TextBox 5"/>
          <p:cNvSpPr txBox="1"/>
          <p:nvPr/>
        </p:nvSpPr>
        <p:spPr>
          <a:xfrm>
            <a:off x="1028700" y="3723785"/>
            <a:ext cx="8554429" cy="5534515"/>
          </a:xfrm>
          <a:prstGeom prst="rect">
            <a:avLst/>
          </a:prstGeom>
        </p:spPr>
        <p:txBody>
          <a:bodyPr lIns="0" tIns="0" rIns="0" bIns="0" rtlCol="0" anchor="t">
            <a:spAutoFit/>
          </a:bodyPr>
          <a:lstStyle/>
          <a:p>
            <a:pPr algn="l">
              <a:lnSpc>
                <a:spcPts val="2996"/>
              </a:lnSpc>
            </a:pPr>
            <a:r>
              <a:rPr lang="en-US" sz="2219" spc="133">
                <a:solidFill>
                  <a:srgbClr val="000000"/>
                </a:solidFill>
                <a:latin typeface="DM Sans"/>
              </a:rPr>
              <a:t>Tuberculosis (TB) is a contagious respiratory disease caused by the bacterium Mycobacterium tuberculosis (Adigun &amp; Singh, 2023). The disease is spread through the air when an infected person coughs, sneezes or spits, posing a risk to those nearby. </a:t>
            </a:r>
          </a:p>
          <a:p>
            <a:pPr algn="l">
              <a:lnSpc>
                <a:spcPts val="2996"/>
              </a:lnSpc>
            </a:pPr>
            <a:endParaRPr lang="en-US" sz="2219" spc="133">
              <a:solidFill>
                <a:srgbClr val="000000"/>
              </a:solidFill>
              <a:latin typeface="DM Sans"/>
            </a:endParaRPr>
          </a:p>
          <a:p>
            <a:pPr algn="l">
              <a:lnSpc>
                <a:spcPts val="2996"/>
              </a:lnSpc>
            </a:pPr>
            <a:r>
              <a:rPr lang="en-US" sz="2219" spc="133">
                <a:solidFill>
                  <a:srgbClr val="000000"/>
                </a:solidFill>
                <a:latin typeface="DM Sans"/>
              </a:rPr>
              <a:t>Although preventable and curable with antibiotics, TB remains a significant global health challenge. About a quarter of the world's population has been infected with Mycobacterium tuberculosis, with 5-10% eventually developing TB symptoms. In 2022 alone, tuberculosis claimed the lives of 1.3 Million people  (World Health Organization, 2023).</a:t>
            </a:r>
          </a:p>
          <a:p>
            <a:pPr algn="l">
              <a:lnSpc>
                <a:spcPts val="2996"/>
              </a:lnSpc>
            </a:pPr>
            <a:endParaRPr lang="en-US" sz="2219" spc="133">
              <a:solidFill>
                <a:srgbClr val="000000"/>
              </a:solidFill>
              <a:latin typeface="DM Sans"/>
            </a:endParaRPr>
          </a:p>
          <a:p>
            <a:pPr marL="0" lvl="0" indent="0" algn="l">
              <a:lnSpc>
                <a:spcPts val="2996"/>
              </a:lnSpc>
              <a:spcBef>
                <a:spcPct val="0"/>
              </a:spcBef>
            </a:pPr>
            <a:endParaRPr lang="en-US" sz="2219" spc="133">
              <a:solidFill>
                <a:srgbClr val="000000"/>
              </a:solidFill>
              <a:latin typeface="DM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id-ID"/>
          </a:p>
        </p:txBody>
      </p:sp>
      <p:sp>
        <p:nvSpPr>
          <p:cNvPr id="3" name="Freeform 3"/>
          <p:cNvSpPr/>
          <p:nvPr/>
        </p:nvSpPr>
        <p:spPr>
          <a:xfrm>
            <a:off x="9598768" y="2174054"/>
            <a:ext cx="8121561" cy="5938891"/>
          </a:xfrm>
          <a:custGeom>
            <a:avLst/>
            <a:gdLst/>
            <a:ahLst/>
            <a:cxnLst/>
            <a:rect l="l" t="t" r="r" b="b"/>
            <a:pathLst>
              <a:path w="8121561" h="5938891">
                <a:moveTo>
                  <a:pt x="0" y="0"/>
                </a:moveTo>
                <a:lnTo>
                  <a:pt x="8121561" y="0"/>
                </a:lnTo>
                <a:lnTo>
                  <a:pt x="8121561" y="5938892"/>
                </a:lnTo>
                <a:lnTo>
                  <a:pt x="0" y="5938892"/>
                </a:lnTo>
                <a:lnTo>
                  <a:pt x="0" y="0"/>
                </a:lnTo>
                <a:close/>
              </a:path>
            </a:pathLst>
          </a:custGeom>
          <a:blipFill>
            <a:blip r:embed="rId3"/>
            <a:stretch>
              <a:fillRect/>
            </a:stretch>
          </a:blipFill>
        </p:spPr>
        <p:txBody>
          <a:bodyPr/>
          <a:lstStyle/>
          <a:p>
            <a:endParaRPr lang="id-ID"/>
          </a:p>
        </p:txBody>
      </p:sp>
      <p:sp>
        <p:nvSpPr>
          <p:cNvPr id="4" name="TextBox 4"/>
          <p:cNvSpPr txBox="1"/>
          <p:nvPr/>
        </p:nvSpPr>
        <p:spPr>
          <a:xfrm>
            <a:off x="1028700" y="1680681"/>
            <a:ext cx="8751165" cy="1177246"/>
          </a:xfrm>
          <a:prstGeom prst="rect">
            <a:avLst/>
          </a:prstGeom>
        </p:spPr>
        <p:txBody>
          <a:bodyPr lIns="0" tIns="0" rIns="0" bIns="0" rtlCol="0" anchor="t">
            <a:spAutoFit/>
          </a:bodyPr>
          <a:lstStyle/>
          <a:p>
            <a:pPr algn="l">
              <a:lnSpc>
                <a:spcPts val="8730"/>
              </a:lnSpc>
            </a:pPr>
            <a:r>
              <a:rPr lang="en-US" sz="9000">
                <a:solidFill>
                  <a:srgbClr val="000000"/>
                </a:solidFill>
                <a:latin typeface="DM Sans Bold"/>
              </a:rPr>
              <a:t>Conclusion</a:t>
            </a:r>
          </a:p>
        </p:txBody>
      </p:sp>
      <p:sp>
        <p:nvSpPr>
          <p:cNvPr id="5" name="TextBox 5"/>
          <p:cNvSpPr txBox="1"/>
          <p:nvPr/>
        </p:nvSpPr>
        <p:spPr>
          <a:xfrm>
            <a:off x="1028700" y="3354427"/>
            <a:ext cx="8570068" cy="5991225"/>
          </a:xfrm>
          <a:prstGeom prst="rect">
            <a:avLst/>
          </a:prstGeom>
        </p:spPr>
        <p:txBody>
          <a:bodyPr lIns="0" tIns="0" rIns="0" bIns="0" rtlCol="0" anchor="t">
            <a:spAutoFit/>
          </a:bodyPr>
          <a:lstStyle/>
          <a:p>
            <a:pPr algn="l">
              <a:lnSpc>
                <a:spcPts val="2699"/>
              </a:lnSpc>
            </a:pPr>
            <a:r>
              <a:rPr lang="en-US" sz="1999" spc="119">
                <a:solidFill>
                  <a:srgbClr val="000000"/>
                </a:solidFill>
                <a:latin typeface="DM Sans"/>
              </a:rPr>
              <a:t>In a recent study, computational biology techniques, including machine learning and image processing, were utilized to detect tuberculosis in sputum samples using a Convolutional Neural Network (CNN). The model, which was trained on images of sputum samples, demonstrated high precision, accuracy, and recall, indicating the effectiveness of automated systems in improving diagnostic processes. Notably, the model's compatibility with minimal computational resources makes it especially advantageous in resource-limited settings where tuberculosis is prevalent. </a:t>
            </a:r>
          </a:p>
          <a:p>
            <a:pPr algn="l">
              <a:lnSpc>
                <a:spcPts val="2699"/>
              </a:lnSpc>
            </a:pPr>
            <a:endParaRPr lang="en-US" sz="1999" spc="119">
              <a:solidFill>
                <a:srgbClr val="000000"/>
              </a:solidFill>
              <a:latin typeface="DM Sans"/>
            </a:endParaRPr>
          </a:p>
          <a:p>
            <a:pPr marL="0" lvl="0" indent="0" algn="l">
              <a:lnSpc>
                <a:spcPts val="2699"/>
              </a:lnSpc>
              <a:spcBef>
                <a:spcPct val="0"/>
              </a:spcBef>
            </a:pPr>
            <a:r>
              <a:rPr lang="en-US" sz="1999" spc="119">
                <a:solidFill>
                  <a:srgbClr val="000000"/>
                </a:solidFill>
                <a:latin typeface="DM Sans"/>
              </a:rPr>
              <a:t>The results advocate for incorporating artificial intelligence into medical diagnostics to enhance the speed and accuracy of tuberculosis detection, which could improve patient outcomes. Future research should aim to expand the dataset, improve model accuracy, test its clinical applicability, and increase the interpretability of model decisions to foster wider acceptance in medical practice.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id-ID"/>
          </a:p>
        </p:txBody>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id-ID"/>
          </a:p>
        </p:txBody>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id-ID"/>
          </a:p>
        </p:txBody>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id-ID"/>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id-ID"/>
          </a:p>
        </p:txBody>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id-ID"/>
          </a:p>
        </p:txBody>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id-ID"/>
          </a:p>
        </p:txBody>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id-ID"/>
          </a:p>
        </p:txBody>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id-ID"/>
          </a:p>
        </p:txBody>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txBody>
          <a:bodyPr/>
          <a:lstStyle/>
          <a:p>
            <a:endParaRPr lang="id-ID"/>
          </a:p>
        </p:txBody>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txBody>
          <a:bodyPr/>
          <a:lstStyle/>
          <a:p>
            <a:endParaRPr lang="id-ID"/>
          </a:p>
        </p:txBody>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txBody>
          <a:bodyPr/>
          <a:lstStyle/>
          <a:p>
            <a:endParaRPr lang="id-ID"/>
          </a:p>
        </p:txBody>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txBody>
          <a:bodyPr/>
          <a:lstStyle/>
          <a:p>
            <a:endParaRPr lang="id-ID"/>
          </a:p>
        </p:txBody>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txBody>
          <a:bodyPr/>
          <a:lstStyle/>
          <a:p>
            <a:endParaRPr lang="id-ID"/>
          </a:p>
        </p:txBody>
      </p:sp>
      <p:sp>
        <p:nvSpPr>
          <p:cNvPr id="16" name="TextBox 16"/>
          <p:cNvSpPr txBox="1"/>
          <p:nvPr/>
        </p:nvSpPr>
        <p:spPr>
          <a:xfrm>
            <a:off x="2445620" y="4242179"/>
            <a:ext cx="13289836" cy="2143944"/>
          </a:xfrm>
          <a:prstGeom prst="rect">
            <a:avLst/>
          </a:prstGeom>
        </p:spPr>
        <p:txBody>
          <a:bodyPr lIns="0" tIns="0" rIns="0" bIns="0" rtlCol="0" anchor="t">
            <a:spAutoFit/>
          </a:bodyPr>
          <a:lstStyle/>
          <a:p>
            <a:pPr algn="ctr">
              <a:lnSpc>
                <a:spcPts val="15469"/>
              </a:lnSpc>
            </a:pPr>
            <a:r>
              <a:rPr lang="en-US" sz="17781">
                <a:solidFill>
                  <a:srgbClr val="000000"/>
                </a:solidFill>
                <a:latin typeface="DM Sans Bold"/>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txBody>
          <a:bodyPr/>
          <a:lstStyle/>
          <a:p>
            <a:endParaRPr lang="id-ID"/>
          </a:p>
        </p:txBody>
      </p:sp>
      <p:grpSp>
        <p:nvGrpSpPr>
          <p:cNvPr id="3" name="Group 3"/>
          <p:cNvGrpSpPr/>
          <p:nvPr/>
        </p:nvGrpSpPr>
        <p:grpSpPr>
          <a:xfrm>
            <a:off x="1028700" y="1261827"/>
            <a:ext cx="5038071" cy="7831910"/>
            <a:chOff x="0" y="0"/>
            <a:chExt cx="1048738" cy="1630310"/>
          </a:xfrm>
        </p:grpSpPr>
        <p:sp>
          <p:nvSpPr>
            <p:cNvPr id="4" name="Freeform 4"/>
            <p:cNvSpPr/>
            <p:nvPr/>
          </p:nvSpPr>
          <p:spPr>
            <a:xfrm>
              <a:off x="0" y="0"/>
              <a:ext cx="1048738" cy="1630310"/>
            </a:xfrm>
            <a:custGeom>
              <a:avLst/>
              <a:gdLst/>
              <a:ahLst/>
              <a:cxnLst/>
              <a:rect l="l" t="t" r="r" b="b"/>
              <a:pathLst>
                <a:path w="1048738" h="1630310">
                  <a:moveTo>
                    <a:pt x="52247" y="0"/>
                  </a:moveTo>
                  <a:lnTo>
                    <a:pt x="996490" y="0"/>
                  </a:lnTo>
                  <a:cubicBezTo>
                    <a:pt x="1010347" y="0"/>
                    <a:pt x="1023636" y="5505"/>
                    <a:pt x="1033435" y="15303"/>
                  </a:cubicBezTo>
                  <a:cubicBezTo>
                    <a:pt x="1043233" y="25101"/>
                    <a:pt x="1048738" y="38390"/>
                    <a:pt x="1048738" y="52247"/>
                  </a:cubicBezTo>
                  <a:lnTo>
                    <a:pt x="1048738" y="1578063"/>
                  </a:lnTo>
                  <a:cubicBezTo>
                    <a:pt x="1048738" y="1591920"/>
                    <a:pt x="1043233" y="1605209"/>
                    <a:pt x="1033435" y="1615007"/>
                  </a:cubicBezTo>
                  <a:cubicBezTo>
                    <a:pt x="1023636" y="1624806"/>
                    <a:pt x="1010347" y="1630310"/>
                    <a:pt x="996490" y="1630310"/>
                  </a:cubicBezTo>
                  <a:lnTo>
                    <a:pt x="52247" y="1630310"/>
                  </a:lnTo>
                  <a:cubicBezTo>
                    <a:pt x="23392" y="1630310"/>
                    <a:pt x="0" y="1606918"/>
                    <a:pt x="0" y="1578063"/>
                  </a:cubicBezTo>
                  <a:lnTo>
                    <a:pt x="0" y="52247"/>
                  </a:lnTo>
                  <a:cubicBezTo>
                    <a:pt x="0" y="23392"/>
                    <a:pt x="23392" y="0"/>
                    <a:pt x="52247" y="0"/>
                  </a:cubicBezTo>
                  <a:close/>
                </a:path>
              </a:pathLst>
            </a:custGeom>
            <a:solidFill>
              <a:srgbClr val="8AB7E2"/>
            </a:solidFill>
            <a:ln w="19050" cap="rnd">
              <a:solidFill>
                <a:srgbClr val="000000"/>
              </a:solidFill>
              <a:prstDash val="solid"/>
              <a:round/>
            </a:ln>
          </p:spPr>
          <p:txBody>
            <a:bodyPr/>
            <a:lstStyle/>
            <a:p>
              <a:endParaRPr lang="id-ID"/>
            </a:p>
          </p:txBody>
        </p:sp>
        <p:sp>
          <p:nvSpPr>
            <p:cNvPr id="5" name="TextBox 5"/>
            <p:cNvSpPr txBox="1"/>
            <p:nvPr/>
          </p:nvSpPr>
          <p:spPr>
            <a:xfrm>
              <a:off x="0" y="-38100"/>
              <a:ext cx="1048738" cy="1668410"/>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6692531" y="1261827"/>
            <a:ext cx="5038071" cy="7831910"/>
            <a:chOff x="0" y="0"/>
            <a:chExt cx="1048738" cy="1630310"/>
          </a:xfrm>
        </p:grpSpPr>
        <p:sp>
          <p:nvSpPr>
            <p:cNvPr id="7" name="Freeform 7"/>
            <p:cNvSpPr/>
            <p:nvPr/>
          </p:nvSpPr>
          <p:spPr>
            <a:xfrm>
              <a:off x="0" y="0"/>
              <a:ext cx="1048738" cy="1630310"/>
            </a:xfrm>
            <a:custGeom>
              <a:avLst/>
              <a:gdLst/>
              <a:ahLst/>
              <a:cxnLst/>
              <a:rect l="l" t="t" r="r" b="b"/>
              <a:pathLst>
                <a:path w="1048738" h="1630310">
                  <a:moveTo>
                    <a:pt x="52247" y="0"/>
                  </a:moveTo>
                  <a:lnTo>
                    <a:pt x="996490" y="0"/>
                  </a:lnTo>
                  <a:cubicBezTo>
                    <a:pt x="1010347" y="0"/>
                    <a:pt x="1023636" y="5505"/>
                    <a:pt x="1033435" y="15303"/>
                  </a:cubicBezTo>
                  <a:cubicBezTo>
                    <a:pt x="1043233" y="25101"/>
                    <a:pt x="1048738" y="38390"/>
                    <a:pt x="1048738" y="52247"/>
                  </a:cubicBezTo>
                  <a:lnTo>
                    <a:pt x="1048738" y="1578063"/>
                  </a:lnTo>
                  <a:cubicBezTo>
                    <a:pt x="1048738" y="1591920"/>
                    <a:pt x="1043233" y="1605209"/>
                    <a:pt x="1033435" y="1615007"/>
                  </a:cubicBezTo>
                  <a:cubicBezTo>
                    <a:pt x="1023636" y="1624806"/>
                    <a:pt x="1010347" y="1630310"/>
                    <a:pt x="996490" y="1630310"/>
                  </a:cubicBezTo>
                  <a:lnTo>
                    <a:pt x="52247" y="1630310"/>
                  </a:lnTo>
                  <a:cubicBezTo>
                    <a:pt x="23392" y="1630310"/>
                    <a:pt x="0" y="1606918"/>
                    <a:pt x="0" y="1578063"/>
                  </a:cubicBezTo>
                  <a:lnTo>
                    <a:pt x="0" y="52247"/>
                  </a:lnTo>
                  <a:cubicBezTo>
                    <a:pt x="0" y="23392"/>
                    <a:pt x="23392" y="0"/>
                    <a:pt x="52247" y="0"/>
                  </a:cubicBezTo>
                  <a:close/>
                </a:path>
              </a:pathLst>
            </a:custGeom>
            <a:solidFill>
              <a:srgbClr val="8AB7E2"/>
            </a:solidFill>
            <a:ln w="19050" cap="rnd">
              <a:solidFill>
                <a:srgbClr val="000000"/>
              </a:solidFill>
              <a:prstDash val="solid"/>
              <a:round/>
            </a:ln>
          </p:spPr>
          <p:txBody>
            <a:bodyPr/>
            <a:lstStyle/>
            <a:p>
              <a:endParaRPr lang="id-ID"/>
            </a:p>
          </p:txBody>
        </p:sp>
        <p:sp>
          <p:nvSpPr>
            <p:cNvPr id="8" name="TextBox 8"/>
            <p:cNvSpPr txBox="1"/>
            <p:nvPr/>
          </p:nvSpPr>
          <p:spPr>
            <a:xfrm>
              <a:off x="0" y="-38100"/>
              <a:ext cx="1048738" cy="166841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028700" y="1261827"/>
            <a:ext cx="5038071" cy="668736"/>
            <a:chOff x="0" y="0"/>
            <a:chExt cx="1048738" cy="139206"/>
          </a:xfrm>
        </p:grpSpPr>
        <p:sp>
          <p:nvSpPr>
            <p:cNvPr id="10" name="Freeform 10"/>
            <p:cNvSpPr/>
            <p:nvPr/>
          </p:nvSpPr>
          <p:spPr>
            <a:xfrm>
              <a:off x="0" y="0"/>
              <a:ext cx="1048738" cy="139206"/>
            </a:xfrm>
            <a:custGeom>
              <a:avLst/>
              <a:gdLst/>
              <a:ahLst/>
              <a:cxnLst/>
              <a:rect l="l" t="t" r="r" b="b"/>
              <a:pathLst>
                <a:path w="1048738" h="139206">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txBody>
            <a:bodyPr/>
            <a:lstStyle/>
            <a:p>
              <a:endParaRPr lang="id-ID"/>
            </a:p>
          </p:txBody>
        </p:sp>
        <p:sp>
          <p:nvSpPr>
            <p:cNvPr id="11" name="TextBox 11"/>
            <p:cNvSpPr txBox="1"/>
            <p:nvPr/>
          </p:nvSpPr>
          <p:spPr>
            <a:xfrm>
              <a:off x="0" y="-38100"/>
              <a:ext cx="1048738" cy="177306"/>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6692531" y="1261827"/>
            <a:ext cx="5038071" cy="668736"/>
            <a:chOff x="0" y="0"/>
            <a:chExt cx="1048738" cy="139206"/>
          </a:xfrm>
        </p:grpSpPr>
        <p:sp>
          <p:nvSpPr>
            <p:cNvPr id="13" name="Freeform 13"/>
            <p:cNvSpPr/>
            <p:nvPr/>
          </p:nvSpPr>
          <p:spPr>
            <a:xfrm>
              <a:off x="0" y="0"/>
              <a:ext cx="1048738" cy="139206"/>
            </a:xfrm>
            <a:custGeom>
              <a:avLst/>
              <a:gdLst/>
              <a:ahLst/>
              <a:cxnLst/>
              <a:rect l="l" t="t" r="r" b="b"/>
              <a:pathLst>
                <a:path w="1048738" h="139206">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txBody>
            <a:bodyPr/>
            <a:lstStyle/>
            <a:p>
              <a:endParaRPr lang="id-ID"/>
            </a:p>
          </p:txBody>
        </p:sp>
        <p:sp>
          <p:nvSpPr>
            <p:cNvPr id="14" name="TextBox 14"/>
            <p:cNvSpPr txBox="1"/>
            <p:nvPr/>
          </p:nvSpPr>
          <p:spPr>
            <a:xfrm>
              <a:off x="0" y="-38100"/>
              <a:ext cx="1048738" cy="177306"/>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1345712" y="1452532"/>
            <a:ext cx="4524361" cy="312793"/>
          </a:xfrm>
          <a:prstGeom prst="rect">
            <a:avLst/>
          </a:prstGeom>
        </p:spPr>
        <p:txBody>
          <a:bodyPr lIns="0" tIns="0" rIns="0" bIns="0" rtlCol="0" anchor="t">
            <a:spAutoFit/>
          </a:bodyPr>
          <a:lstStyle/>
          <a:p>
            <a:pPr algn="ctr">
              <a:lnSpc>
                <a:spcPts val="2495"/>
              </a:lnSpc>
            </a:pPr>
            <a:r>
              <a:rPr lang="en-US" sz="2132">
                <a:solidFill>
                  <a:srgbClr val="000000"/>
                </a:solidFill>
                <a:latin typeface="DM Sans Bold"/>
              </a:rPr>
              <a:t>Symptoms</a:t>
            </a:r>
          </a:p>
        </p:txBody>
      </p:sp>
      <p:sp>
        <p:nvSpPr>
          <p:cNvPr id="16" name="TextBox 16"/>
          <p:cNvSpPr txBox="1"/>
          <p:nvPr/>
        </p:nvSpPr>
        <p:spPr>
          <a:xfrm>
            <a:off x="7062826" y="1452532"/>
            <a:ext cx="4392233" cy="312793"/>
          </a:xfrm>
          <a:prstGeom prst="rect">
            <a:avLst/>
          </a:prstGeom>
        </p:spPr>
        <p:txBody>
          <a:bodyPr lIns="0" tIns="0" rIns="0" bIns="0" rtlCol="0" anchor="t">
            <a:spAutoFit/>
          </a:bodyPr>
          <a:lstStyle/>
          <a:p>
            <a:pPr algn="ctr">
              <a:lnSpc>
                <a:spcPts val="2495"/>
              </a:lnSpc>
            </a:pPr>
            <a:r>
              <a:rPr lang="en-US" sz="2132">
                <a:solidFill>
                  <a:srgbClr val="000000"/>
                </a:solidFill>
                <a:latin typeface="DM Sans Bold"/>
              </a:rPr>
              <a:t>Risk Factors</a:t>
            </a:r>
          </a:p>
        </p:txBody>
      </p:sp>
      <p:sp>
        <p:nvSpPr>
          <p:cNvPr id="17" name="TextBox 17"/>
          <p:cNvSpPr txBox="1"/>
          <p:nvPr/>
        </p:nvSpPr>
        <p:spPr>
          <a:xfrm>
            <a:off x="12042793" y="3579636"/>
            <a:ext cx="6113990" cy="3386793"/>
          </a:xfrm>
          <a:prstGeom prst="rect">
            <a:avLst/>
          </a:prstGeom>
        </p:spPr>
        <p:txBody>
          <a:bodyPr lIns="0" tIns="0" rIns="0" bIns="0" rtlCol="0" anchor="t">
            <a:spAutoFit/>
          </a:bodyPr>
          <a:lstStyle/>
          <a:p>
            <a:pPr algn="l">
              <a:lnSpc>
                <a:spcPts val="8730"/>
              </a:lnSpc>
            </a:pPr>
            <a:r>
              <a:rPr lang="en-US" sz="9000">
                <a:solidFill>
                  <a:srgbClr val="000000"/>
                </a:solidFill>
                <a:latin typeface="DM Sans Bold"/>
              </a:rPr>
              <a:t>Symptoms &amp; Risk Factors</a:t>
            </a:r>
          </a:p>
        </p:txBody>
      </p:sp>
      <p:sp>
        <p:nvSpPr>
          <p:cNvPr id="18" name="TextBox 18"/>
          <p:cNvSpPr txBox="1"/>
          <p:nvPr/>
        </p:nvSpPr>
        <p:spPr>
          <a:xfrm>
            <a:off x="1285555" y="2371309"/>
            <a:ext cx="4524361" cy="3114387"/>
          </a:xfrm>
          <a:prstGeom prst="rect">
            <a:avLst/>
          </a:prstGeom>
        </p:spPr>
        <p:txBody>
          <a:bodyPr lIns="0" tIns="0" rIns="0" bIns="0" rtlCol="0" anchor="t">
            <a:spAutoFit/>
          </a:bodyPr>
          <a:lstStyle/>
          <a:p>
            <a:pPr marL="568386" lvl="1" indent="-284193" algn="l">
              <a:lnSpc>
                <a:spcPts val="3080"/>
              </a:lnSpc>
              <a:buFont typeface="Arial"/>
              <a:buChar char="•"/>
            </a:pPr>
            <a:r>
              <a:rPr lang="en-US" sz="2632">
                <a:solidFill>
                  <a:srgbClr val="000000"/>
                </a:solidFill>
                <a:latin typeface="DM Sans Bold"/>
              </a:rPr>
              <a:t>Persistent coughs with or without blood</a:t>
            </a:r>
          </a:p>
          <a:p>
            <a:pPr marL="568386" lvl="1" indent="-284193" algn="l">
              <a:lnSpc>
                <a:spcPts val="3080"/>
              </a:lnSpc>
              <a:buFont typeface="Arial"/>
              <a:buChar char="•"/>
            </a:pPr>
            <a:r>
              <a:rPr lang="en-US" sz="2632">
                <a:solidFill>
                  <a:srgbClr val="000000"/>
                </a:solidFill>
                <a:latin typeface="DM Sans Bold"/>
              </a:rPr>
              <a:t>Discomfort in the chest</a:t>
            </a:r>
          </a:p>
          <a:p>
            <a:pPr marL="568386" lvl="1" indent="-284193" algn="l">
              <a:lnSpc>
                <a:spcPts val="3080"/>
              </a:lnSpc>
              <a:buFont typeface="Arial"/>
              <a:buChar char="•"/>
            </a:pPr>
            <a:r>
              <a:rPr lang="en-US" sz="2632">
                <a:solidFill>
                  <a:srgbClr val="000000"/>
                </a:solidFill>
                <a:latin typeface="DM Sans Bold"/>
              </a:rPr>
              <a:t>Weakness</a:t>
            </a:r>
          </a:p>
          <a:p>
            <a:pPr marL="568386" lvl="1" indent="-284193" algn="l">
              <a:lnSpc>
                <a:spcPts val="3080"/>
              </a:lnSpc>
              <a:buFont typeface="Arial"/>
              <a:buChar char="•"/>
            </a:pPr>
            <a:r>
              <a:rPr lang="en-US" sz="2632">
                <a:solidFill>
                  <a:srgbClr val="000000"/>
                </a:solidFill>
                <a:latin typeface="DM Sans Bold"/>
              </a:rPr>
              <a:t>Fatigue</a:t>
            </a:r>
          </a:p>
          <a:p>
            <a:pPr marL="568386" lvl="1" indent="-284193" algn="l">
              <a:lnSpc>
                <a:spcPts val="3080"/>
              </a:lnSpc>
              <a:buFont typeface="Arial"/>
              <a:buChar char="•"/>
            </a:pPr>
            <a:r>
              <a:rPr lang="en-US" sz="2632">
                <a:solidFill>
                  <a:srgbClr val="000000"/>
                </a:solidFill>
                <a:latin typeface="DM Sans Bold"/>
              </a:rPr>
              <a:t>Loss of appetite</a:t>
            </a:r>
          </a:p>
          <a:p>
            <a:pPr marL="568386" lvl="1" indent="-284193" algn="l">
              <a:lnSpc>
                <a:spcPts val="3080"/>
              </a:lnSpc>
              <a:buFont typeface="Arial"/>
              <a:buChar char="•"/>
            </a:pPr>
            <a:r>
              <a:rPr lang="en-US" sz="2632">
                <a:solidFill>
                  <a:srgbClr val="000000"/>
                </a:solidFill>
                <a:latin typeface="DM Sans Bold"/>
              </a:rPr>
              <a:t>A high body temprature</a:t>
            </a:r>
          </a:p>
          <a:p>
            <a:pPr marL="568386" lvl="1" indent="-284193" algn="l">
              <a:lnSpc>
                <a:spcPts val="3080"/>
              </a:lnSpc>
              <a:buFont typeface="Arial"/>
              <a:buChar char="•"/>
            </a:pPr>
            <a:r>
              <a:rPr lang="en-US" sz="2632">
                <a:solidFill>
                  <a:srgbClr val="000000"/>
                </a:solidFill>
                <a:latin typeface="DM Sans Bold"/>
              </a:rPr>
              <a:t>Night Sweats</a:t>
            </a:r>
          </a:p>
        </p:txBody>
      </p:sp>
      <p:sp>
        <p:nvSpPr>
          <p:cNvPr id="19" name="TextBox 19"/>
          <p:cNvSpPr txBox="1"/>
          <p:nvPr/>
        </p:nvSpPr>
        <p:spPr>
          <a:xfrm>
            <a:off x="6949386" y="2371309"/>
            <a:ext cx="4524361" cy="2723951"/>
          </a:xfrm>
          <a:prstGeom prst="rect">
            <a:avLst/>
          </a:prstGeom>
        </p:spPr>
        <p:txBody>
          <a:bodyPr lIns="0" tIns="0" rIns="0" bIns="0" rtlCol="0" anchor="t">
            <a:spAutoFit/>
          </a:bodyPr>
          <a:lstStyle/>
          <a:p>
            <a:pPr marL="567818" lvl="1" indent="-283909" algn="l">
              <a:lnSpc>
                <a:spcPts val="3077"/>
              </a:lnSpc>
              <a:buFont typeface="Arial"/>
              <a:buChar char="•"/>
            </a:pPr>
            <a:r>
              <a:rPr lang="en-US" sz="2630">
                <a:solidFill>
                  <a:srgbClr val="000000"/>
                </a:solidFill>
                <a:latin typeface="DM Sans Bold"/>
              </a:rPr>
              <a:t>A compromised immune system</a:t>
            </a:r>
          </a:p>
          <a:p>
            <a:pPr marL="567818" lvl="1" indent="-283909" algn="l">
              <a:lnSpc>
                <a:spcPts val="3077"/>
              </a:lnSpc>
              <a:buFont typeface="Arial"/>
              <a:buChar char="•"/>
            </a:pPr>
            <a:r>
              <a:rPr lang="en-US" sz="2630">
                <a:solidFill>
                  <a:srgbClr val="000000"/>
                </a:solidFill>
                <a:latin typeface="DM Sans Bold"/>
              </a:rPr>
              <a:t>HIV / AIDS</a:t>
            </a:r>
          </a:p>
          <a:p>
            <a:pPr marL="567818" lvl="1" indent="-283909" algn="l">
              <a:lnSpc>
                <a:spcPts val="3077"/>
              </a:lnSpc>
              <a:buFont typeface="Arial"/>
              <a:buChar char="•"/>
            </a:pPr>
            <a:r>
              <a:rPr lang="en-US" sz="2630">
                <a:solidFill>
                  <a:srgbClr val="000000"/>
                </a:solidFill>
                <a:latin typeface="DM Sans Bold"/>
              </a:rPr>
              <a:t>Diabetes</a:t>
            </a:r>
          </a:p>
          <a:p>
            <a:pPr marL="567818" lvl="1" indent="-283909" algn="l">
              <a:lnSpc>
                <a:spcPts val="3077"/>
              </a:lnSpc>
              <a:buFont typeface="Arial"/>
              <a:buChar char="•"/>
            </a:pPr>
            <a:r>
              <a:rPr lang="en-US" sz="2630">
                <a:solidFill>
                  <a:srgbClr val="000000"/>
                </a:solidFill>
                <a:latin typeface="DM Sans Bold"/>
              </a:rPr>
              <a:t>Malnutrion</a:t>
            </a:r>
          </a:p>
          <a:p>
            <a:pPr marL="567818" lvl="1" indent="-283909" algn="l">
              <a:lnSpc>
                <a:spcPts val="3077"/>
              </a:lnSpc>
              <a:buFont typeface="Arial"/>
              <a:buChar char="•"/>
            </a:pPr>
            <a:r>
              <a:rPr lang="en-US" sz="2630">
                <a:solidFill>
                  <a:srgbClr val="000000"/>
                </a:solidFill>
                <a:latin typeface="DM Sans Bold"/>
              </a:rPr>
              <a:t>Use of Tobacco Products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txBody>
          <a:bodyPr/>
          <a:lstStyle/>
          <a:p>
            <a:endParaRPr lang="id-ID"/>
          </a:p>
        </p:txBody>
      </p:sp>
      <p:sp>
        <p:nvSpPr>
          <p:cNvPr id="3" name="Freeform 3"/>
          <p:cNvSpPr/>
          <p:nvPr/>
        </p:nvSpPr>
        <p:spPr>
          <a:xfrm>
            <a:off x="10633923" y="2649967"/>
            <a:ext cx="6625377" cy="5300301"/>
          </a:xfrm>
          <a:custGeom>
            <a:avLst/>
            <a:gdLst/>
            <a:ahLst/>
            <a:cxnLst/>
            <a:rect l="l" t="t" r="r" b="b"/>
            <a:pathLst>
              <a:path w="6625377" h="5300301">
                <a:moveTo>
                  <a:pt x="0" y="0"/>
                </a:moveTo>
                <a:lnTo>
                  <a:pt x="6625377" y="0"/>
                </a:lnTo>
                <a:lnTo>
                  <a:pt x="6625377" y="5300301"/>
                </a:lnTo>
                <a:lnTo>
                  <a:pt x="0" y="5300301"/>
                </a:lnTo>
                <a:lnTo>
                  <a:pt x="0" y="0"/>
                </a:lnTo>
                <a:close/>
              </a:path>
            </a:pathLst>
          </a:custGeom>
          <a:blipFill>
            <a:blip r:embed="rId4"/>
            <a:stretch>
              <a:fillRect/>
            </a:stretch>
          </a:blipFill>
        </p:spPr>
        <p:txBody>
          <a:bodyPr/>
          <a:lstStyle/>
          <a:p>
            <a:endParaRPr lang="id-ID"/>
          </a:p>
        </p:txBody>
      </p:sp>
      <p:sp>
        <p:nvSpPr>
          <p:cNvPr id="4" name="TextBox 4"/>
          <p:cNvSpPr txBox="1"/>
          <p:nvPr/>
        </p:nvSpPr>
        <p:spPr>
          <a:xfrm>
            <a:off x="1028700" y="5481093"/>
            <a:ext cx="8796937" cy="1068152"/>
          </a:xfrm>
          <a:prstGeom prst="rect">
            <a:avLst/>
          </a:prstGeom>
        </p:spPr>
        <p:txBody>
          <a:bodyPr lIns="0" tIns="0" rIns="0" bIns="0" rtlCol="0" anchor="t">
            <a:spAutoFit/>
          </a:bodyPr>
          <a:lstStyle/>
          <a:p>
            <a:pPr algn="l">
              <a:lnSpc>
                <a:spcPts val="7953"/>
              </a:lnSpc>
            </a:pPr>
            <a:r>
              <a:rPr lang="en-US" sz="8199">
                <a:solidFill>
                  <a:srgbClr val="000000"/>
                </a:solidFill>
                <a:latin typeface="DM Sans Bold"/>
              </a:rPr>
              <a:t>Sputum Test</a:t>
            </a:r>
          </a:p>
        </p:txBody>
      </p:sp>
      <p:sp>
        <p:nvSpPr>
          <p:cNvPr id="5" name="TextBox 5"/>
          <p:cNvSpPr txBox="1"/>
          <p:nvPr/>
        </p:nvSpPr>
        <p:spPr>
          <a:xfrm>
            <a:off x="1028700" y="6947979"/>
            <a:ext cx="7483303" cy="2656593"/>
          </a:xfrm>
          <a:prstGeom prst="rect">
            <a:avLst/>
          </a:prstGeom>
        </p:spPr>
        <p:txBody>
          <a:bodyPr lIns="0" tIns="0" rIns="0" bIns="0" rtlCol="0" anchor="t">
            <a:spAutoFit/>
          </a:bodyPr>
          <a:lstStyle/>
          <a:p>
            <a:pPr algn="l">
              <a:lnSpc>
                <a:spcPts val="2699"/>
              </a:lnSpc>
            </a:pPr>
            <a:r>
              <a:rPr lang="en-US" sz="1999" spc="119">
                <a:solidFill>
                  <a:srgbClr val="000000"/>
                </a:solidFill>
                <a:latin typeface="DM Sans"/>
              </a:rPr>
              <a:t>One method of diagnosing tuberculosis is through a sputum test, which involves collecting sputum from inside the lungs where TB bacteria may be present (MN Department of Health, 2023). </a:t>
            </a:r>
          </a:p>
          <a:p>
            <a:pPr algn="l">
              <a:lnSpc>
                <a:spcPts val="2699"/>
              </a:lnSpc>
            </a:pPr>
            <a:endParaRPr lang="en-US" sz="1999" spc="119">
              <a:solidFill>
                <a:srgbClr val="000000"/>
              </a:solidFill>
              <a:latin typeface="DM Sans"/>
            </a:endParaRPr>
          </a:p>
          <a:p>
            <a:pPr marL="0" lvl="0" indent="0" algn="l">
              <a:lnSpc>
                <a:spcPts val="2699"/>
              </a:lnSpc>
              <a:spcBef>
                <a:spcPct val="0"/>
              </a:spcBef>
            </a:pPr>
            <a:r>
              <a:rPr lang="en-US" sz="1999" spc="119">
                <a:solidFill>
                  <a:srgbClr val="000000"/>
                </a:solidFill>
                <a:latin typeface="DM Sans"/>
              </a:rPr>
              <a:t>The sample undergoes smear analysis and sputum culture in the laboratory to detect Mycobacterium tuberculosis.</a:t>
            </a:r>
          </a:p>
        </p:txBody>
      </p:sp>
      <p:sp>
        <p:nvSpPr>
          <p:cNvPr id="6" name="TextBox 6"/>
          <p:cNvSpPr txBox="1"/>
          <p:nvPr/>
        </p:nvSpPr>
        <p:spPr>
          <a:xfrm>
            <a:off x="1028700" y="1415853"/>
            <a:ext cx="10345980" cy="1068159"/>
          </a:xfrm>
          <a:prstGeom prst="rect">
            <a:avLst/>
          </a:prstGeom>
        </p:spPr>
        <p:txBody>
          <a:bodyPr lIns="0" tIns="0" rIns="0" bIns="0" rtlCol="0" anchor="t">
            <a:spAutoFit/>
          </a:bodyPr>
          <a:lstStyle/>
          <a:p>
            <a:pPr algn="l">
              <a:lnSpc>
                <a:spcPts val="7954"/>
              </a:lnSpc>
            </a:pPr>
            <a:r>
              <a:rPr lang="en-US" sz="8200">
                <a:solidFill>
                  <a:srgbClr val="000000"/>
                </a:solidFill>
                <a:latin typeface="DM Sans Bold"/>
              </a:rPr>
              <a:t>Early Identification</a:t>
            </a:r>
          </a:p>
        </p:txBody>
      </p:sp>
      <p:sp>
        <p:nvSpPr>
          <p:cNvPr id="7" name="TextBox 7"/>
          <p:cNvSpPr txBox="1"/>
          <p:nvPr/>
        </p:nvSpPr>
        <p:spPr>
          <a:xfrm>
            <a:off x="1028700" y="2882746"/>
            <a:ext cx="7483303" cy="1990064"/>
          </a:xfrm>
          <a:prstGeom prst="rect">
            <a:avLst/>
          </a:prstGeom>
        </p:spPr>
        <p:txBody>
          <a:bodyPr lIns="0" tIns="0" rIns="0" bIns="0" rtlCol="0" anchor="t">
            <a:spAutoFit/>
          </a:bodyPr>
          <a:lstStyle/>
          <a:p>
            <a:pPr marL="0" lvl="0" indent="0" algn="l">
              <a:lnSpc>
                <a:spcPts val="2699"/>
              </a:lnSpc>
              <a:spcBef>
                <a:spcPct val="0"/>
              </a:spcBef>
            </a:pPr>
            <a:r>
              <a:rPr lang="en-US" sz="1999" spc="119">
                <a:solidFill>
                  <a:srgbClr val="000000"/>
                </a:solidFill>
                <a:latin typeface="DM Sans"/>
              </a:rPr>
              <a:t>Early identification is crucial in preventing the spread of tuberculosis. Individuals should seek medical attention if experiencing symptoms, undergo testing if at risk, complete prescribed treatment, and practice good hygiene, including having proper coughing and sputum disposal etiquette (Lovering, 2023).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txBody>
          <a:bodyPr/>
          <a:lstStyle/>
          <a:p>
            <a:endParaRPr lang="id-ID"/>
          </a:p>
        </p:txBody>
      </p:sp>
      <p:sp>
        <p:nvSpPr>
          <p:cNvPr id="3" name="TextBox 3"/>
          <p:cNvSpPr txBox="1"/>
          <p:nvPr/>
        </p:nvSpPr>
        <p:spPr>
          <a:xfrm>
            <a:off x="702217" y="1093169"/>
            <a:ext cx="16883567" cy="2281992"/>
          </a:xfrm>
          <a:prstGeom prst="rect">
            <a:avLst/>
          </a:prstGeom>
        </p:spPr>
        <p:txBody>
          <a:bodyPr lIns="0" tIns="0" rIns="0" bIns="0" rtlCol="0" anchor="t">
            <a:spAutoFit/>
          </a:bodyPr>
          <a:lstStyle/>
          <a:p>
            <a:pPr algn="ctr">
              <a:lnSpc>
                <a:spcPts val="8730"/>
              </a:lnSpc>
            </a:pPr>
            <a:r>
              <a:rPr lang="en-US" sz="9000">
                <a:solidFill>
                  <a:srgbClr val="000000"/>
                </a:solidFill>
                <a:latin typeface="DM Sans Bold"/>
              </a:rPr>
              <a:t>Challenges of Traditional Methods</a:t>
            </a:r>
          </a:p>
        </p:txBody>
      </p:sp>
      <p:sp>
        <p:nvSpPr>
          <p:cNvPr id="4" name="TextBox 4"/>
          <p:cNvSpPr txBox="1"/>
          <p:nvPr/>
        </p:nvSpPr>
        <p:spPr>
          <a:xfrm>
            <a:off x="2441931" y="4519151"/>
            <a:ext cx="13404139" cy="4093082"/>
          </a:xfrm>
          <a:prstGeom prst="rect">
            <a:avLst/>
          </a:prstGeom>
        </p:spPr>
        <p:txBody>
          <a:bodyPr lIns="0" tIns="0" rIns="0" bIns="0" rtlCol="0" anchor="t">
            <a:spAutoFit/>
          </a:bodyPr>
          <a:lstStyle/>
          <a:p>
            <a:pPr marL="928373" lvl="1" indent="-464186" algn="ctr">
              <a:lnSpc>
                <a:spcPts val="8256"/>
              </a:lnSpc>
              <a:buAutoNum type="arabicPeriod"/>
            </a:pPr>
            <a:r>
              <a:rPr lang="en-US" sz="4300">
                <a:solidFill>
                  <a:srgbClr val="000000"/>
                </a:solidFill>
                <a:latin typeface="DM Sans Bold"/>
              </a:rPr>
              <a:t>Take it takes up a lot of time</a:t>
            </a:r>
          </a:p>
          <a:p>
            <a:pPr marL="928373" lvl="1" indent="-464186" algn="ctr">
              <a:lnSpc>
                <a:spcPts val="8256"/>
              </a:lnSpc>
              <a:buAutoNum type="arabicPeriod"/>
            </a:pPr>
            <a:r>
              <a:rPr lang="en-US" sz="4300">
                <a:solidFill>
                  <a:srgbClr val="000000"/>
                </a:solidFill>
                <a:latin typeface="DM Sans Bold"/>
              </a:rPr>
              <a:t>Subjectivity and inter-observability</a:t>
            </a:r>
          </a:p>
          <a:p>
            <a:pPr marL="928373" lvl="1" indent="-464186" algn="ctr">
              <a:lnSpc>
                <a:spcPts val="8256"/>
              </a:lnSpc>
              <a:buAutoNum type="arabicPeriod"/>
            </a:pPr>
            <a:r>
              <a:rPr lang="en-US" sz="4300">
                <a:solidFill>
                  <a:srgbClr val="000000"/>
                </a:solidFill>
                <a:latin typeface="DM Sans Bold"/>
              </a:rPr>
              <a:t>Reliance of Specialized Equipments in resource limited areas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txBody>
          <a:bodyPr/>
          <a:lstStyle/>
          <a:p>
            <a:endParaRPr lang="id-ID"/>
          </a:p>
        </p:txBody>
      </p:sp>
      <p:sp>
        <p:nvSpPr>
          <p:cNvPr id="3" name="Freeform 3"/>
          <p:cNvSpPr/>
          <p:nvPr/>
        </p:nvSpPr>
        <p:spPr>
          <a:xfrm>
            <a:off x="10010276" y="1028700"/>
            <a:ext cx="4740870" cy="4740870"/>
          </a:xfrm>
          <a:custGeom>
            <a:avLst/>
            <a:gdLst/>
            <a:ahLst/>
            <a:cxnLst/>
            <a:rect l="l" t="t" r="r" b="b"/>
            <a:pathLst>
              <a:path w="4740870" h="4740870">
                <a:moveTo>
                  <a:pt x="0" y="0"/>
                </a:moveTo>
                <a:lnTo>
                  <a:pt x="4740870" y="0"/>
                </a:lnTo>
                <a:lnTo>
                  <a:pt x="4740870" y="4740870"/>
                </a:lnTo>
                <a:lnTo>
                  <a:pt x="0" y="4740870"/>
                </a:lnTo>
                <a:lnTo>
                  <a:pt x="0" y="0"/>
                </a:lnTo>
                <a:close/>
              </a:path>
            </a:pathLst>
          </a:custGeom>
          <a:blipFill>
            <a:blip r:embed="rId4"/>
            <a:stretch>
              <a:fillRect/>
            </a:stretch>
          </a:blipFill>
        </p:spPr>
        <p:txBody>
          <a:bodyPr/>
          <a:lstStyle/>
          <a:p>
            <a:endParaRPr lang="id-ID"/>
          </a:p>
        </p:txBody>
      </p:sp>
      <p:sp>
        <p:nvSpPr>
          <p:cNvPr id="4" name="Freeform 4"/>
          <p:cNvSpPr/>
          <p:nvPr/>
        </p:nvSpPr>
        <p:spPr>
          <a:xfrm>
            <a:off x="13293644" y="4716753"/>
            <a:ext cx="3965656" cy="4310496"/>
          </a:xfrm>
          <a:custGeom>
            <a:avLst/>
            <a:gdLst/>
            <a:ahLst/>
            <a:cxnLst/>
            <a:rect l="l" t="t" r="r" b="b"/>
            <a:pathLst>
              <a:path w="3965656" h="4310496">
                <a:moveTo>
                  <a:pt x="0" y="0"/>
                </a:moveTo>
                <a:lnTo>
                  <a:pt x="3965656" y="0"/>
                </a:lnTo>
                <a:lnTo>
                  <a:pt x="3965656" y="4310495"/>
                </a:lnTo>
                <a:lnTo>
                  <a:pt x="0" y="4310495"/>
                </a:lnTo>
                <a:lnTo>
                  <a:pt x="0" y="0"/>
                </a:lnTo>
                <a:close/>
              </a:path>
            </a:pathLst>
          </a:custGeom>
          <a:blipFill>
            <a:blip r:embed="rId5"/>
            <a:stretch>
              <a:fillRect/>
            </a:stretch>
          </a:blipFill>
        </p:spPr>
        <p:txBody>
          <a:bodyPr/>
          <a:lstStyle/>
          <a:p>
            <a:endParaRPr lang="id-ID"/>
          </a:p>
        </p:txBody>
      </p:sp>
      <p:sp>
        <p:nvSpPr>
          <p:cNvPr id="5" name="TextBox 5"/>
          <p:cNvSpPr txBox="1"/>
          <p:nvPr/>
        </p:nvSpPr>
        <p:spPr>
          <a:xfrm>
            <a:off x="1295247" y="2148981"/>
            <a:ext cx="7848753" cy="1301392"/>
          </a:xfrm>
          <a:prstGeom prst="rect">
            <a:avLst/>
          </a:prstGeom>
        </p:spPr>
        <p:txBody>
          <a:bodyPr lIns="0" tIns="0" rIns="0" bIns="0" rtlCol="0" anchor="t">
            <a:spAutoFit/>
          </a:bodyPr>
          <a:lstStyle/>
          <a:p>
            <a:pPr algn="l">
              <a:lnSpc>
                <a:spcPts val="9690"/>
              </a:lnSpc>
            </a:pPr>
            <a:r>
              <a:rPr lang="en-US" sz="9990">
                <a:solidFill>
                  <a:srgbClr val="000000"/>
                </a:solidFill>
                <a:latin typeface="DM Sans Bold"/>
              </a:rPr>
              <a:t>Our Solution</a:t>
            </a:r>
          </a:p>
        </p:txBody>
      </p:sp>
      <p:sp>
        <p:nvSpPr>
          <p:cNvPr id="6" name="TextBox 6"/>
          <p:cNvSpPr txBox="1"/>
          <p:nvPr/>
        </p:nvSpPr>
        <p:spPr>
          <a:xfrm>
            <a:off x="1295247" y="3913904"/>
            <a:ext cx="7707571" cy="4443190"/>
          </a:xfrm>
          <a:prstGeom prst="rect">
            <a:avLst/>
          </a:prstGeom>
        </p:spPr>
        <p:txBody>
          <a:bodyPr lIns="0" tIns="0" rIns="0" bIns="0" rtlCol="0" anchor="t">
            <a:spAutoFit/>
          </a:bodyPr>
          <a:lstStyle/>
          <a:p>
            <a:pPr algn="l">
              <a:lnSpc>
                <a:spcPts val="2997"/>
              </a:lnSpc>
            </a:pPr>
            <a:r>
              <a:rPr lang="en-US" sz="2220" spc="133">
                <a:solidFill>
                  <a:srgbClr val="000000"/>
                </a:solidFill>
                <a:latin typeface="DM Sans"/>
              </a:rPr>
              <a:t>Automation which combines machine learning and image processing, offers a promising solution to overcome these challenges. Machine learning algorithms can standardize and objectively analyze sputum samples, reducing variability and improving reliability. </a:t>
            </a:r>
          </a:p>
          <a:p>
            <a:pPr algn="l">
              <a:lnSpc>
                <a:spcPts val="2997"/>
              </a:lnSpc>
            </a:pPr>
            <a:endParaRPr lang="en-US" sz="2220" spc="133">
              <a:solidFill>
                <a:srgbClr val="000000"/>
              </a:solidFill>
              <a:latin typeface="DM Sans"/>
            </a:endParaRPr>
          </a:p>
          <a:p>
            <a:pPr marL="0" lvl="0" indent="0" algn="l">
              <a:lnSpc>
                <a:spcPts val="2997"/>
              </a:lnSpc>
              <a:spcBef>
                <a:spcPct val="0"/>
              </a:spcBef>
            </a:pPr>
            <a:r>
              <a:rPr lang="en-US" sz="2220" spc="133">
                <a:solidFill>
                  <a:srgbClr val="000000"/>
                </a:solidFill>
                <a:latin typeface="DM Sans"/>
              </a:rPr>
              <a:t>In addition, automation can speed up result turnaround time and reduce labor intensity, and can adapt to low-cost computing platforms, thereby improving accessibility in resource-constrained areas.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txBody>
          <a:bodyPr/>
          <a:lstStyle/>
          <a:p>
            <a:endParaRPr lang="id-ID"/>
          </a:p>
        </p:txBody>
      </p:sp>
      <p:sp>
        <p:nvSpPr>
          <p:cNvPr id="3" name="TextBox 3"/>
          <p:cNvSpPr txBox="1"/>
          <p:nvPr/>
        </p:nvSpPr>
        <p:spPr>
          <a:xfrm>
            <a:off x="1295247" y="1388747"/>
            <a:ext cx="11649297" cy="1301392"/>
          </a:xfrm>
          <a:prstGeom prst="rect">
            <a:avLst/>
          </a:prstGeom>
        </p:spPr>
        <p:txBody>
          <a:bodyPr lIns="0" tIns="0" rIns="0" bIns="0" rtlCol="0" anchor="t">
            <a:spAutoFit/>
          </a:bodyPr>
          <a:lstStyle/>
          <a:p>
            <a:pPr algn="l">
              <a:lnSpc>
                <a:spcPts val="9690"/>
              </a:lnSpc>
            </a:pPr>
            <a:r>
              <a:rPr lang="en-US" sz="9990">
                <a:solidFill>
                  <a:srgbClr val="000000"/>
                </a:solidFill>
                <a:latin typeface="DM Sans Bold"/>
              </a:rPr>
              <a:t>Literature Review</a:t>
            </a:r>
          </a:p>
        </p:txBody>
      </p:sp>
      <p:sp>
        <p:nvSpPr>
          <p:cNvPr id="4" name="TextBox 4"/>
          <p:cNvSpPr txBox="1"/>
          <p:nvPr/>
        </p:nvSpPr>
        <p:spPr>
          <a:xfrm>
            <a:off x="1295247" y="3243947"/>
            <a:ext cx="14194213" cy="7043053"/>
          </a:xfrm>
          <a:prstGeom prst="rect">
            <a:avLst/>
          </a:prstGeom>
        </p:spPr>
        <p:txBody>
          <a:bodyPr lIns="0" tIns="0" rIns="0" bIns="0" rtlCol="0" anchor="t">
            <a:spAutoFit/>
          </a:bodyPr>
          <a:lstStyle/>
          <a:p>
            <a:pPr algn="l">
              <a:lnSpc>
                <a:spcPts val="2997"/>
              </a:lnSpc>
            </a:pPr>
            <a:r>
              <a:rPr lang="en-US" sz="2220" spc="133">
                <a:solidFill>
                  <a:srgbClr val="000000"/>
                </a:solidFill>
                <a:latin typeface="DM Sans Bold"/>
              </a:rPr>
              <a:t>Standardization and Objectivity:</a:t>
            </a:r>
            <a:r>
              <a:rPr lang="en-US" sz="2220" spc="133">
                <a:solidFill>
                  <a:srgbClr val="000000"/>
                </a:solidFill>
                <a:latin typeface="DM Sans"/>
              </a:rPr>
              <a:t> Evident in papers such as Alsaffar et al. (2021), which uses SVM, Logistic Regression, and K-Nearest Neighbours to classify chest X-ray images and Yashwant Kurmi et al. (2021), which utilizes image enhancement, bacteria region masking, and Bayesian optimization for segmentation and classification without any assistance from humans.</a:t>
            </a:r>
          </a:p>
          <a:p>
            <a:pPr algn="l">
              <a:lnSpc>
                <a:spcPts val="2997"/>
              </a:lnSpc>
            </a:pPr>
            <a:endParaRPr lang="en-US" sz="2220" spc="133">
              <a:solidFill>
                <a:srgbClr val="000000"/>
              </a:solidFill>
              <a:latin typeface="DM Sans"/>
            </a:endParaRPr>
          </a:p>
          <a:p>
            <a:pPr algn="l">
              <a:lnSpc>
                <a:spcPts val="2997"/>
              </a:lnSpc>
            </a:pPr>
            <a:r>
              <a:rPr lang="en-US" sz="2220" spc="133">
                <a:solidFill>
                  <a:srgbClr val="000000"/>
                </a:solidFill>
                <a:latin typeface="DM Sans Bold"/>
              </a:rPr>
              <a:t>Faster Result Turnaround Time: </a:t>
            </a:r>
            <a:r>
              <a:rPr lang="en-US" sz="2220" spc="133">
                <a:solidFill>
                  <a:srgbClr val="000000"/>
                </a:solidFill>
                <a:latin typeface="DM Sans"/>
              </a:rPr>
              <a:t>Automation can speed up result turnaround time, which is critical in healthcare. Papers such as Amarech Kiﬂie et al. (2023) and Yikai Xu and Philippe Lambin (2022) show that automated systems can quickly process and analyze images, reducing the time required for diagnosis.</a:t>
            </a:r>
          </a:p>
          <a:p>
            <a:pPr algn="l">
              <a:lnSpc>
                <a:spcPts val="2997"/>
              </a:lnSpc>
            </a:pPr>
            <a:endParaRPr lang="en-US" sz="2220" spc="133">
              <a:solidFill>
                <a:srgbClr val="000000"/>
              </a:solidFill>
              <a:latin typeface="DM Sans"/>
            </a:endParaRPr>
          </a:p>
          <a:p>
            <a:pPr algn="l">
              <a:lnSpc>
                <a:spcPts val="2997"/>
              </a:lnSpc>
            </a:pPr>
            <a:r>
              <a:rPr lang="en-US" sz="2220" spc="133">
                <a:solidFill>
                  <a:srgbClr val="000000"/>
                </a:solidFill>
                <a:latin typeface="DM Sans Bold"/>
              </a:rPr>
              <a:t>Accessibility in Resource-Constrained Areas</a:t>
            </a:r>
            <a:r>
              <a:rPr lang="en-US" sz="2220" spc="133">
                <a:solidFill>
                  <a:srgbClr val="000000"/>
                </a:solidFill>
                <a:latin typeface="DM Sans"/>
              </a:rPr>
              <a:t>: Automation can adapt to low-cost computing platforms, making it more accessible in resource-constrained areas. Papers such as Amarech Kiﬂie et al. (2023), Yikai Xu and Philippe Lambin (2022) demonstrate the feasibility of using automated systems in resource-constrained settings due to its portability and low-resource costs.</a:t>
            </a:r>
          </a:p>
          <a:p>
            <a:pPr algn="l">
              <a:lnSpc>
                <a:spcPts val="2997"/>
              </a:lnSpc>
            </a:pPr>
            <a:endParaRPr lang="en-US" sz="2220" spc="133">
              <a:solidFill>
                <a:srgbClr val="000000"/>
              </a:solidFill>
              <a:latin typeface="DM Sans"/>
            </a:endParaRPr>
          </a:p>
          <a:p>
            <a:pPr algn="l">
              <a:lnSpc>
                <a:spcPts val="2997"/>
              </a:lnSpc>
            </a:pPr>
            <a:endParaRPr lang="en-US" sz="2220" spc="133">
              <a:solidFill>
                <a:srgbClr val="000000"/>
              </a:solidFill>
              <a:latin typeface="DM Sans"/>
            </a:endParaRPr>
          </a:p>
          <a:p>
            <a:pPr algn="l">
              <a:lnSpc>
                <a:spcPts val="2997"/>
              </a:lnSpc>
            </a:pPr>
            <a:endParaRPr lang="en-US" sz="2220" spc="133">
              <a:solidFill>
                <a:srgbClr val="000000"/>
              </a:solidFill>
              <a:latin typeface="DM Sans"/>
            </a:endParaRPr>
          </a:p>
          <a:p>
            <a:pPr marL="0" lvl="0" indent="0" algn="l">
              <a:lnSpc>
                <a:spcPts val="2997"/>
              </a:lnSpc>
              <a:spcBef>
                <a:spcPct val="0"/>
              </a:spcBef>
            </a:pPr>
            <a:endParaRPr lang="en-US" sz="2220" spc="133">
              <a:solidFill>
                <a:srgbClr val="000000"/>
              </a:solidFill>
              <a:latin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txBody>
          <a:bodyPr/>
          <a:lstStyle/>
          <a:p>
            <a:endParaRPr lang="id-ID"/>
          </a:p>
        </p:txBody>
      </p:sp>
      <p:sp>
        <p:nvSpPr>
          <p:cNvPr id="3" name="Freeform 3"/>
          <p:cNvSpPr/>
          <p:nvPr/>
        </p:nvSpPr>
        <p:spPr>
          <a:xfrm>
            <a:off x="11100514" y="1799028"/>
            <a:ext cx="3448470" cy="4330271"/>
          </a:xfrm>
          <a:custGeom>
            <a:avLst/>
            <a:gdLst/>
            <a:ahLst/>
            <a:cxnLst/>
            <a:rect l="l" t="t" r="r" b="b"/>
            <a:pathLst>
              <a:path w="3448470" h="4330271">
                <a:moveTo>
                  <a:pt x="0" y="0"/>
                </a:moveTo>
                <a:lnTo>
                  <a:pt x="3448470" y="0"/>
                </a:lnTo>
                <a:lnTo>
                  <a:pt x="3448470" y="4330271"/>
                </a:lnTo>
                <a:lnTo>
                  <a:pt x="0" y="433027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id-ID"/>
          </a:p>
        </p:txBody>
      </p:sp>
      <p:sp>
        <p:nvSpPr>
          <p:cNvPr id="4" name="Freeform 4"/>
          <p:cNvSpPr/>
          <p:nvPr/>
        </p:nvSpPr>
        <p:spPr>
          <a:xfrm>
            <a:off x="10371613" y="6611232"/>
            <a:ext cx="5420632" cy="1804674"/>
          </a:xfrm>
          <a:custGeom>
            <a:avLst/>
            <a:gdLst/>
            <a:ahLst/>
            <a:cxnLst/>
            <a:rect l="l" t="t" r="r" b="b"/>
            <a:pathLst>
              <a:path w="5420632" h="1804674">
                <a:moveTo>
                  <a:pt x="0" y="0"/>
                </a:moveTo>
                <a:lnTo>
                  <a:pt x="5420632" y="0"/>
                </a:lnTo>
                <a:lnTo>
                  <a:pt x="5420632" y="1804674"/>
                </a:lnTo>
                <a:lnTo>
                  <a:pt x="0" y="1804674"/>
                </a:lnTo>
                <a:lnTo>
                  <a:pt x="0" y="0"/>
                </a:lnTo>
                <a:close/>
              </a:path>
            </a:pathLst>
          </a:custGeom>
          <a:blipFill>
            <a:blip r:embed="rId6"/>
            <a:stretch>
              <a:fillRect/>
            </a:stretch>
          </a:blipFill>
        </p:spPr>
        <p:txBody>
          <a:bodyPr/>
          <a:lstStyle/>
          <a:p>
            <a:endParaRPr lang="id-ID"/>
          </a:p>
        </p:txBody>
      </p:sp>
      <p:sp>
        <p:nvSpPr>
          <p:cNvPr id="5" name="TextBox 5"/>
          <p:cNvSpPr txBox="1"/>
          <p:nvPr/>
        </p:nvSpPr>
        <p:spPr>
          <a:xfrm>
            <a:off x="1295247" y="1434738"/>
            <a:ext cx="7848753" cy="2282190"/>
          </a:xfrm>
          <a:prstGeom prst="rect">
            <a:avLst/>
          </a:prstGeom>
        </p:spPr>
        <p:txBody>
          <a:bodyPr lIns="0" tIns="0" rIns="0" bIns="0" rtlCol="0" anchor="t">
            <a:spAutoFit/>
          </a:bodyPr>
          <a:lstStyle/>
          <a:p>
            <a:pPr algn="l">
              <a:lnSpc>
                <a:spcPts val="8730"/>
              </a:lnSpc>
            </a:pPr>
            <a:r>
              <a:rPr lang="en-US" sz="9000">
                <a:solidFill>
                  <a:srgbClr val="000000"/>
                </a:solidFill>
                <a:latin typeface="DM Sans Bold"/>
              </a:rPr>
              <a:t>State of The Art Method</a:t>
            </a:r>
          </a:p>
        </p:txBody>
      </p:sp>
      <p:sp>
        <p:nvSpPr>
          <p:cNvPr id="6" name="TextBox 6"/>
          <p:cNvSpPr txBox="1"/>
          <p:nvPr/>
        </p:nvSpPr>
        <p:spPr>
          <a:xfrm>
            <a:off x="1295247" y="3935589"/>
            <a:ext cx="7707571" cy="5322711"/>
          </a:xfrm>
          <a:prstGeom prst="rect">
            <a:avLst/>
          </a:prstGeom>
        </p:spPr>
        <p:txBody>
          <a:bodyPr lIns="0" tIns="0" rIns="0" bIns="0" rtlCol="0" anchor="t">
            <a:spAutoFit/>
          </a:bodyPr>
          <a:lstStyle/>
          <a:p>
            <a:pPr algn="l">
              <a:lnSpc>
                <a:spcPts val="2699"/>
              </a:lnSpc>
            </a:pPr>
            <a:r>
              <a:rPr lang="en-US" sz="1999" spc="119">
                <a:solidFill>
                  <a:srgbClr val="000000"/>
                </a:solidFill>
                <a:latin typeface="DM Sans"/>
              </a:rPr>
              <a:t>Methods used in this research will involve usage of Convolution Neural Network (CNN) Algorithm as part of deep learning which works around the usage of image processing as a pre-trained model. The pre-trained model itself is acquired by the usage of torchvision model library collection which have pre-trained model and have been tested to the COCO (Common Object Context) Dataset which is a popular dataset used to establish pre-trained model. For this research, </a:t>
            </a:r>
          </a:p>
          <a:p>
            <a:pPr algn="l">
              <a:lnSpc>
                <a:spcPts val="2699"/>
              </a:lnSpc>
            </a:pPr>
            <a:endParaRPr lang="en-US" sz="1999" spc="119">
              <a:solidFill>
                <a:srgbClr val="000000"/>
              </a:solidFill>
              <a:latin typeface="DM Sans"/>
            </a:endParaRPr>
          </a:p>
          <a:p>
            <a:pPr marL="0" lvl="0" indent="0" algn="l">
              <a:lnSpc>
                <a:spcPts val="2699"/>
              </a:lnSpc>
              <a:spcBef>
                <a:spcPct val="0"/>
              </a:spcBef>
            </a:pPr>
            <a:r>
              <a:rPr lang="en-US" sz="1999" spc="119">
                <a:solidFill>
                  <a:srgbClr val="000000"/>
                </a:solidFill>
                <a:latin typeface="DM Sans"/>
              </a:rPr>
              <a:t>FasterRCNN_Resnet50_FPN will be used as the main pre-trained model to processed the dataset.  The dataset used in this research is Tuberculosis image dataset 19d4ae81-a which contains 2530 images of sputum samples which were the main sample used in medical diagnosis of Tuberculosis Disease.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txBody>
          <a:bodyPr/>
          <a:lstStyle/>
          <a:p>
            <a:endParaRPr lang="id-ID"/>
          </a:p>
        </p:txBody>
      </p:sp>
      <p:sp>
        <p:nvSpPr>
          <p:cNvPr id="3" name="Freeform 3"/>
          <p:cNvSpPr/>
          <p:nvPr/>
        </p:nvSpPr>
        <p:spPr>
          <a:xfrm>
            <a:off x="10874385" y="3171149"/>
            <a:ext cx="4608354" cy="5786746"/>
          </a:xfrm>
          <a:custGeom>
            <a:avLst/>
            <a:gdLst/>
            <a:ahLst/>
            <a:cxnLst/>
            <a:rect l="l" t="t" r="r" b="b"/>
            <a:pathLst>
              <a:path w="4608354" h="5786746">
                <a:moveTo>
                  <a:pt x="0" y="0"/>
                </a:moveTo>
                <a:lnTo>
                  <a:pt x="4608354" y="0"/>
                </a:lnTo>
                <a:lnTo>
                  <a:pt x="4608354" y="5786746"/>
                </a:lnTo>
                <a:lnTo>
                  <a:pt x="0" y="57867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id-ID"/>
          </a:p>
        </p:txBody>
      </p:sp>
      <p:sp>
        <p:nvSpPr>
          <p:cNvPr id="4" name="Freeform 4"/>
          <p:cNvSpPr/>
          <p:nvPr/>
        </p:nvSpPr>
        <p:spPr>
          <a:xfrm>
            <a:off x="2083667" y="4075092"/>
            <a:ext cx="6181443" cy="3978860"/>
          </a:xfrm>
          <a:custGeom>
            <a:avLst/>
            <a:gdLst/>
            <a:ahLst/>
            <a:cxnLst/>
            <a:rect l="l" t="t" r="r" b="b"/>
            <a:pathLst>
              <a:path w="6181443" h="3978860">
                <a:moveTo>
                  <a:pt x="0" y="0"/>
                </a:moveTo>
                <a:lnTo>
                  <a:pt x="6181443" y="0"/>
                </a:lnTo>
                <a:lnTo>
                  <a:pt x="6181443" y="3978860"/>
                </a:lnTo>
                <a:lnTo>
                  <a:pt x="0" y="3978860"/>
                </a:lnTo>
                <a:lnTo>
                  <a:pt x="0" y="0"/>
                </a:lnTo>
                <a:close/>
              </a:path>
            </a:pathLst>
          </a:custGeom>
          <a:blipFill>
            <a:blip r:embed="rId6"/>
            <a:stretch>
              <a:fillRect/>
            </a:stretch>
          </a:blipFill>
        </p:spPr>
        <p:txBody>
          <a:bodyPr/>
          <a:lstStyle/>
          <a:p>
            <a:endParaRPr lang="id-ID"/>
          </a:p>
        </p:txBody>
      </p:sp>
      <p:sp>
        <p:nvSpPr>
          <p:cNvPr id="5" name="TextBox 5"/>
          <p:cNvSpPr txBox="1"/>
          <p:nvPr/>
        </p:nvSpPr>
        <p:spPr>
          <a:xfrm>
            <a:off x="2083667" y="1247775"/>
            <a:ext cx="14120667" cy="1301392"/>
          </a:xfrm>
          <a:prstGeom prst="rect">
            <a:avLst/>
          </a:prstGeom>
        </p:spPr>
        <p:txBody>
          <a:bodyPr lIns="0" tIns="0" rIns="0" bIns="0" rtlCol="0" anchor="t">
            <a:spAutoFit/>
          </a:bodyPr>
          <a:lstStyle/>
          <a:p>
            <a:pPr algn="ctr">
              <a:lnSpc>
                <a:spcPts val="9690"/>
              </a:lnSpc>
            </a:pPr>
            <a:r>
              <a:rPr lang="en-US" sz="9990">
                <a:solidFill>
                  <a:srgbClr val="000000"/>
                </a:solidFill>
                <a:latin typeface="DM Sans Bold"/>
              </a:rPr>
              <a:t>Methods to Compare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1078</Words>
  <Application>Microsoft Office PowerPoint</Application>
  <PresentationFormat>Custom</PresentationFormat>
  <Paragraphs>121</Paragraphs>
  <Slides>21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DM Sans Bold</vt:lpstr>
      <vt:lpstr>DM Sans</vt:lpstr>
      <vt:lpstr>Calibri</vt:lpstr>
      <vt:lpstr>Arial</vt:lpstr>
      <vt:lpstr>Open Sans Bold</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PPT_COMPBIO_KELOMPOK 15</dc:title>
  <cp:lastModifiedBy>kanaya ravensca</cp:lastModifiedBy>
  <cp:revision>2</cp:revision>
  <dcterms:created xsi:type="dcterms:W3CDTF">2006-08-16T00:00:00Z</dcterms:created>
  <dcterms:modified xsi:type="dcterms:W3CDTF">2024-05-31T09:06:28Z</dcterms:modified>
  <dc:identifier>DAGAtZbusWw</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1069421</vt:lpwstr>
  </property>
  <property fmtid="{D5CDD505-2E9C-101B-9397-08002B2CF9AE}" pid="3" name="NXPowerLiteSettings">
    <vt:lpwstr>F7000400038000</vt:lpwstr>
  </property>
  <property fmtid="{D5CDD505-2E9C-101B-9397-08002B2CF9AE}" pid="4" name="NXPowerLiteVersion">
    <vt:lpwstr>S10.2.0</vt:lpwstr>
  </property>
</Properties>
</file>