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8"/>
  </p:notesMasterIdLst>
  <p:sldIdLst>
    <p:sldId id="284" r:id="rId2"/>
    <p:sldId id="286" r:id="rId3"/>
    <p:sldId id="287" r:id="rId4"/>
    <p:sldId id="288" r:id="rId5"/>
    <p:sldId id="289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</p:sldIdLst>
  <p:sldSz cx="9144000" cy="5143500" type="screen16x9"/>
  <p:notesSz cx="6858000" cy="9144000"/>
  <p:embeddedFontLst>
    <p:embeddedFont>
      <p:font typeface="Raleway ExtraBold" panose="020B0604020202020204" charset="0"/>
      <p:bold r:id="rId39"/>
      <p:boldItalic r:id="rId40"/>
    </p:embeddedFont>
    <p:embeddedFont>
      <p:font typeface="Raleway Light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600"/>
    <a:srgbClr val="666666"/>
    <a:srgbClr val="C1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1689E3-875B-47D8-9487-E876A3796B4B}">
  <a:tblStyle styleId="{651689E3-875B-47D8-9487-E876A3796B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094" autoAdjust="0"/>
  </p:normalViewPr>
  <p:slideViewPr>
    <p:cSldViewPr snapToGrid="0">
      <p:cViewPr varScale="1">
        <p:scale>
          <a:sx n="97" d="100"/>
          <a:sy n="97" d="100"/>
        </p:scale>
        <p:origin x="20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509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4014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Single responsibility principle is a computer programming principle that states that every module, class, or function[1] should have responsibility over a single part of the functionality provided by the software, and that responsibility should be entirely encapsulated by the class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2397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940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8321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3476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1950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722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1684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8051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6937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8717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3381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32095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6696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82136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2936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3426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63139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10840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0846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0346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6957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63101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1415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95920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71380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46051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76517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7868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7157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9802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6689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2371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Single responsibility principle is a computer programming principle that states that every module, class, or function[1] should have responsibility over a single part of the functionality provided by the software, and that responsibility should be entirely encapsulated by the class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5260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363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training.com/react-router/web/example/basic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ReactJS</a:t>
            </a:r>
            <a:endParaRPr dirty="0"/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421E91F-A8C8-4533-8F07-3D80C1152237}"/>
              </a:ext>
            </a:extLst>
          </p:cNvPr>
          <p:cNvSpPr/>
          <p:nvPr/>
        </p:nvSpPr>
        <p:spPr>
          <a:xfrm>
            <a:off x="4042047" y="2417862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solidFill>
                  <a:srgbClr val="FFB600"/>
                </a:solidFill>
              </a:rPr>
              <a:t>about new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2324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 lang="en-PH" sz="2800" dirty="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>
              <a:buNone/>
            </a:pPr>
            <a:r>
              <a:rPr lang="en-PH" sz="2800" dirty="0">
                <a:latin typeface="Raleway ExtraBold"/>
                <a:ea typeface="Raleway ExtraBold"/>
                <a:cs typeface="Raleway ExtraBold"/>
                <a:sym typeface="Raleway ExtraBold"/>
              </a:rPr>
              <a:t>Step 1: Break The UI Into A Component</a:t>
            </a:r>
          </a:p>
          <a:p>
            <a:pPr marL="2743200" lvl="6" indent="0">
              <a:buNone/>
            </a:pPr>
            <a:endParaRPr lang="en-PH" sz="2000" b="1" dirty="0">
              <a:solidFill>
                <a:srgbClr val="FFC000"/>
              </a:solidFill>
            </a:endParaRPr>
          </a:p>
          <a:p>
            <a:pPr marL="3086100" lvl="6"/>
            <a:endParaRPr lang="en-PH" sz="2000" b="1" dirty="0">
              <a:solidFill>
                <a:srgbClr val="FFC000"/>
              </a:solidFill>
            </a:endParaRPr>
          </a:p>
          <a:p>
            <a:pPr marL="3086100" lvl="6"/>
            <a:r>
              <a:rPr lang="en-PH" sz="2400" b="1" dirty="0" err="1">
                <a:solidFill>
                  <a:srgbClr val="FFC000"/>
                </a:solidFill>
              </a:rPr>
              <a:t>FilterableProductTable</a:t>
            </a:r>
            <a:r>
              <a:rPr lang="en-PH" sz="2400" b="1" dirty="0">
                <a:solidFill>
                  <a:srgbClr val="FFC000"/>
                </a:solidFill>
              </a:rPr>
              <a:t> </a:t>
            </a:r>
          </a:p>
          <a:p>
            <a:pPr marL="3543300" lvl="7"/>
            <a:r>
              <a:rPr lang="en-PH" sz="2400" b="1" dirty="0" err="1">
                <a:solidFill>
                  <a:srgbClr val="0070C0"/>
                </a:solidFill>
              </a:rPr>
              <a:t>SearchBar</a:t>
            </a:r>
            <a:endParaRPr lang="en-PH" sz="2400" b="1" dirty="0">
              <a:solidFill>
                <a:srgbClr val="0070C0"/>
              </a:solidFill>
            </a:endParaRPr>
          </a:p>
          <a:p>
            <a:pPr marL="3543300" lvl="7"/>
            <a:r>
              <a:rPr lang="en-PH" sz="2400" b="1" dirty="0" err="1">
                <a:solidFill>
                  <a:srgbClr val="00B050"/>
                </a:solidFill>
              </a:rPr>
              <a:t>ProductTable</a:t>
            </a:r>
            <a:endParaRPr lang="en-PH" sz="2400" dirty="0"/>
          </a:p>
          <a:p>
            <a:pPr marL="4000500" lvl="8"/>
            <a:r>
              <a:rPr lang="en-PH" sz="2400" b="1" dirty="0" err="1">
                <a:solidFill>
                  <a:srgbClr val="00B0F0"/>
                </a:solidFill>
              </a:rPr>
              <a:t>ProductCategoryRow</a:t>
            </a:r>
            <a:endParaRPr lang="en-PH" sz="2400" dirty="0"/>
          </a:p>
          <a:p>
            <a:pPr marL="4000500" lvl="8"/>
            <a:r>
              <a:rPr lang="en-PH" sz="2400" b="1" dirty="0" err="1">
                <a:solidFill>
                  <a:srgbClr val="FF0000"/>
                </a:solidFill>
              </a:rPr>
              <a:t>ProductRow</a:t>
            </a:r>
            <a:r>
              <a:rPr lang="en-PH" sz="2400" b="1" dirty="0">
                <a:solidFill>
                  <a:srgbClr val="FF0000"/>
                </a:solidFill>
              </a:rPr>
              <a:t> (red)</a:t>
            </a:r>
            <a:br>
              <a:rPr lang="en-PH" dirty="0"/>
            </a:br>
            <a:endParaRPr lang="en-PH" dirty="0"/>
          </a:p>
          <a:p>
            <a:pPr marL="3086100" lvl="6"/>
            <a:endParaRPr lang="en-PH" dirty="0"/>
          </a:p>
          <a:p>
            <a:pPr marL="3086100" lvl="6"/>
            <a:endParaRPr lang="en-PH" dirty="0"/>
          </a:p>
          <a:p>
            <a:pPr marL="3086100" lvl="6"/>
            <a:endParaRPr lang="en-PH" dirty="0"/>
          </a:p>
          <a:p>
            <a:pPr marL="3086100" lvl="6"/>
            <a:endParaRPr lang="en-PH" dirty="0"/>
          </a:p>
          <a:p>
            <a:pPr marL="3086100" lvl="6"/>
            <a:endParaRPr lang="en-PH" dirty="0"/>
          </a:p>
          <a:p>
            <a:pPr marL="3086100" lvl="6"/>
            <a:endParaRPr lang="en-PH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04BE5CE-10AE-4A4D-A76B-F52069B34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24" y="1246463"/>
            <a:ext cx="2783313" cy="332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6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2800" dirty="0">
                <a:latin typeface="Raleway ExtraBold"/>
                <a:ea typeface="Raleway ExtraBold"/>
                <a:cs typeface="Raleway ExtraBold"/>
                <a:sym typeface="Raleway ExtraBold"/>
              </a:rPr>
              <a:t>Step 2: Build A Static Version in React </a:t>
            </a:r>
            <a:endParaRPr lang="en-PH" sz="2400" dirty="0"/>
          </a:p>
          <a:p>
            <a:pPr marL="342900"/>
            <a:r>
              <a:rPr lang="en-PH" sz="2400" dirty="0"/>
              <a:t>Build </a:t>
            </a:r>
            <a:r>
              <a:rPr lang="en-PH" sz="2400" b="1" dirty="0">
                <a:solidFill>
                  <a:srgbClr val="FFC000"/>
                </a:solidFill>
              </a:rPr>
              <a:t>top-down</a:t>
            </a:r>
            <a:r>
              <a:rPr lang="en-PH" sz="2400" dirty="0"/>
              <a:t> or </a:t>
            </a:r>
            <a:r>
              <a:rPr lang="en-PH" sz="2400" b="1" dirty="0">
                <a:solidFill>
                  <a:srgbClr val="FFC000"/>
                </a:solidFill>
              </a:rPr>
              <a:t>bottom-up</a:t>
            </a:r>
          </a:p>
          <a:p>
            <a:pPr marL="342900"/>
            <a:r>
              <a:rPr lang="en-PH" sz="2400" dirty="0"/>
              <a:t>For small and simple applications its convenient to go top-down</a:t>
            </a:r>
          </a:p>
          <a:p>
            <a:pPr marL="342900"/>
            <a:r>
              <a:rPr lang="en-PH" sz="2400" dirty="0"/>
              <a:t>For very big projects, bottom-up is more convenient since we can </a:t>
            </a:r>
            <a:r>
              <a:rPr lang="en-PH" sz="2400" b="1" dirty="0">
                <a:solidFill>
                  <a:srgbClr val="FFC000"/>
                </a:solidFill>
              </a:rPr>
              <a:t>write tests</a:t>
            </a:r>
            <a:r>
              <a:rPr lang="en-PH" sz="2400" dirty="0"/>
              <a:t> as we build up</a:t>
            </a:r>
            <a:endParaRPr lang="en-PH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7407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2800" dirty="0">
                <a:latin typeface="Raleway ExtraBold"/>
                <a:ea typeface="Raleway ExtraBold"/>
                <a:cs typeface="Raleway ExtraBold"/>
                <a:sym typeface="Raleway ExtraBold"/>
              </a:rPr>
              <a:t>Step 3: Identify The Minimal (but complete) Representation Of UI State </a:t>
            </a:r>
            <a:endParaRPr lang="en-PH" sz="2400" dirty="0"/>
          </a:p>
          <a:p>
            <a:pPr marL="342900"/>
            <a:r>
              <a:rPr lang="en-PH" sz="2400" dirty="0"/>
              <a:t>Think of the </a:t>
            </a:r>
            <a:r>
              <a:rPr lang="en-PH" sz="2400" b="1" dirty="0">
                <a:solidFill>
                  <a:srgbClr val="FFC000"/>
                </a:solidFill>
              </a:rPr>
              <a:t>minimal set of mutable state</a:t>
            </a:r>
            <a:r>
              <a:rPr lang="en-PH" sz="2400" dirty="0"/>
              <a:t> that your app needs. </a:t>
            </a:r>
          </a:p>
          <a:p>
            <a:pPr marL="342900"/>
            <a:r>
              <a:rPr lang="en-PH" sz="2400" dirty="0"/>
              <a:t>The key here is </a:t>
            </a:r>
            <a:r>
              <a:rPr lang="en-PH" sz="2400" b="1" i="1" dirty="0">
                <a:solidFill>
                  <a:srgbClr val="FFC000"/>
                </a:solidFill>
              </a:rPr>
              <a:t>DRY: Don’t Repeat Yourself</a:t>
            </a:r>
            <a:r>
              <a:rPr lang="en-PH" sz="2400" dirty="0"/>
              <a:t>. </a:t>
            </a:r>
          </a:p>
          <a:p>
            <a:pPr marL="342900"/>
            <a:r>
              <a:rPr lang="en-PH" sz="2400" dirty="0"/>
              <a:t>Figure out the absolute minimal representation of the state your application needs and compute everything else you need on-demand. </a:t>
            </a:r>
            <a:endParaRPr lang="en-PH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172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2800" dirty="0">
                <a:latin typeface="Raleway ExtraBold"/>
                <a:ea typeface="Raleway ExtraBold"/>
                <a:cs typeface="Raleway ExtraBold"/>
                <a:sym typeface="Raleway ExtraBold"/>
              </a:rPr>
              <a:t>Step 3: Identify The Minimal (but complete) Representation Of UI State </a:t>
            </a:r>
            <a:endParaRPr lang="en-PH" sz="2400" dirty="0"/>
          </a:p>
          <a:p>
            <a:pPr marL="342900"/>
            <a:r>
              <a:rPr lang="en-PH" sz="2400" dirty="0"/>
              <a:t>For example, if you’re building a </a:t>
            </a:r>
            <a:r>
              <a:rPr lang="en-PH" sz="2400" b="1" dirty="0">
                <a:solidFill>
                  <a:srgbClr val="FFC000"/>
                </a:solidFill>
              </a:rPr>
              <a:t>TODO list</a:t>
            </a:r>
            <a:r>
              <a:rPr lang="en-PH" sz="2400" dirty="0"/>
              <a:t>, just keep an </a:t>
            </a:r>
            <a:r>
              <a:rPr lang="en-PH" sz="2400" b="1" dirty="0">
                <a:solidFill>
                  <a:srgbClr val="FFC000"/>
                </a:solidFill>
              </a:rPr>
              <a:t>array</a:t>
            </a:r>
            <a:r>
              <a:rPr lang="en-PH" sz="2400" dirty="0"/>
              <a:t> of the TODO items around; don’t keep a separate state variable for the count. Instead, when you want to render the TODO count, simply take the </a:t>
            </a:r>
            <a:r>
              <a:rPr lang="en-PH" sz="2400" b="1" dirty="0">
                <a:solidFill>
                  <a:srgbClr val="FFC000"/>
                </a:solidFill>
              </a:rPr>
              <a:t>length of the TODO items array</a:t>
            </a:r>
            <a:r>
              <a:rPr lang="en-PH" sz="2400" dirty="0"/>
              <a:t>.</a:t>
            </a:r>
            <a:endParaRPr lang="en-PH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32707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2800" dirty="0">
                <a:latin typeface="Raleway ExtraBold"/>
                <a:ea typeface="Raleway ExtraBold"/>
                <a:cs typeface="Raleway ExtraBold"/>
                <a:sym typeface="Raleway ExtraBold"/>
              </a:rPr>
              <a:t>Step 3: Identify The Minimal (but complete) Representation Of UI State </a:t>
            </a:r>
            <a:endParaRPr lang="en-PH" sz="2400" dirty="0"/>
          </a:p>
          <a:p>
            <a:pPr marL="0" indent="0">
              <a:buNone/>
            </a:pPr>
            <a:r>
              <a:rPr lang="en-PH" sz="2400" dirty="0"/>
              <a:t>Think of all of the pieces of data in our example application. We have:</a:t>
            </a:r>
          </a:p>
          <a:p>
            <a:pPr marL="800100" lvl="1"/>
            <a:r>
              <a:rPr lang="en-PH" sz="2400" dirty="0"/>
              <a:t>The original list of products</a:t>
            </a:r>
          </a:p>
          <a:p>
            <a:pPr marL="800100" lvl="1"/>
            <a:r>
              <a:rPr lang="en-PH" sz="2400" dirty="0"/>
              <a:t>The search text the user has entered</a:t>
            </a:r>
          </a:p>
          <a:p>
            <a:pPr marL="800100" lvl="1"/>
            <a:r>
              <a:rPr lang="en-PH" sz="2400" dirty="0"/>
              <a:t>The value of the checkbox</a:t>
            </a:r>
          </a:p>
          <a:p>
            <a:pPr marL="800100" lvl="1"/>
            <a:r>
              <a:rPr lang="en-PH" sz="2400" dirty="0"/>
              <a:t>The filtered list of products</a:t>
            </a:r>
            <a:endParaRPr lang="en-PH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0466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2800" dirty="0">
                <a:latin typeface="Raleway ExtraBold"/>
                <a:ea typeface="Raleway ExtraBold"/>
                <a:cs typeface="Raleway ExtraBold"/>
                <a:sym typeface="Raleway ExtraBold"/>
              </a:rPr>
              <a:t>Step 3: Identify The Minimal (but complete) Representation Of UI State </a:t>
            </a:r>
            <a:endParaRPr lang="en-PH" sz="2400" dirty="0"/>
          </a:p>
          <a:p>
            <a:pPr marL="0" indent="0">
              <a:buNone/>
            </a:pPr>
            <a:r>
              <a:rPr lang="en-PH" sz="2000" dirty="0"/>
              <a:t>Let’s go through each one and figure out which one is state. Simply ask </a:t>
            </a:r>
            <a:r>
              <a:rPr lang="en-PH" sz="2000" b="1" dirty="0">
                <a:solidFill>
                  <a:srgbClr val="FFC000"/>
                </a:solidFill>
              </a:rPr>
              <a:t>three questions</a:t>
            </a:r>
            <a:r>
              <a:rPr lang="en-PH" sz="2000" dirty="0"/>
              <a:t> about each piece of data:</a:t>
            </a:r>
          </a:p>
          <a:p>
            <a:pPr marL="800100" lvl="1"/>
            <a:r>
              <a:rPr lang="en-PH" sz="2000" dirty="0"/>
              <a:t>Is it passed in from a </a:t>
            </a:r>
            <a:r>
              <a:rPr lang="en-PH" sz="2000" b="1" dirty="0">
                <a:solidFill>
                  <a:srgbClr val="FFC000"/>
                </a:solidFill>
              </a:rPr>
              <a:t>parent via props</a:t>
            </a:r>
            <a:r>
              <a:rPr lang="en-PH" sz="2000" dirty="0"/>
              <a:t>? If so, </a:t>
            </a:r>
            <a:r>
              <a:rPr lang="en-PH" sz="2000" b="1" dirty="0">
                <a:solidFill>
                  <a:srgbClr val="FFC000"/>
                </a:solidFill>
              </a:rPr>
              <a:t>it probably isn’t state</a:t>
            </a:r>
            <a:r>
              <a:rPr lang="en-PH" sz="2000" dirty="0"/>
              <a:t>.</a:t>
            </a:r>
          </a:p>
          <a:p>
            <a:pPr marL="800100" lvl="1"/>
            <a:r>
              <a:rPr lang="en-PH" sz="2000" dirty="0"/>
              <a:t>Does it remain </a:t>
            </a:r>
            <a:r>
              <a:rPr lang="en-PH" sz="2000" b="1" dirty="0">
                <a:solidFill>
                  <a:srgbClr val="FFC000"/>
                </a:solidFill>
              </a:rPr>
              <a:t>unchanged over time</a:t>
            </a:r>
            <a:r>
              <a:rPr lang="en-PH" sz="2000" dirty="0"/>
              <a:t>? If so, it probably isn’t state.</a:t>
            </a:r>
          </a:p>
          <a:p>
            <a:pPr marL="800100" lvl="1"/>
            <a:r>
              <a:rPr lang="en-PH" sz="2000" dirty="0"/>
              <a:t>Can you </a:t>
            </a:r>
            <a:r>
              <a:rPr lang="en-PH" sz="2000" b="1" dirty="0">
                <a:solidFill>
                  <a:srgbClr val="FFC000"/>
                </a:solidFill>
              </a:rPr>
              <a:t>compute it based on any other state or props in your component</a:t>
            </a:r>
            <a:r>
              <a:rPr lang="en-PH" sz="2000" dirty="0"/>
              <a:t>? If so, it isn’t state.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9509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2800" dirty="0">
                <a:latin typeface="Raleway ExtraBold"/>
                <a:ea typeface="Raleway ExtraBold"/>
                <a:cs typeface="Raleway ExtraBold"/>
                <a:sym typeface="Raleway ExtraBold"/>
              </a:rPr>
              <a:t>Step 3: Identify The Minimal (but complete) Representation Of UI State </a:t>
            </a:r>
            <a:endParaRPr lang="en-PH" sz="2400" dirty="0"/>
          </a:p>
          <a:p>
            <a:pPr marL="0" indent="0">
              <a:buNone/>
            </a:pPr>
            <a:r>
              <a:rPr lang="en-PH" sz="2000" dirty="0"/>
              <a:t>The </a:t>
            </a:r>
            <a:r>
              <a:rPr lang="en-PH" sz="2000" b="1" dirty="0">
                <a:solidFill>
                  <a:srgbClr val="FFC000"/>
                </a:solidFill>
              </a:rPr>
              <a:t>original list of products is passed</a:t>
            </a:r>
            <a:r>
              <a:rPr lang="en-PH" sz="2000" dirty="0"/>
              <a:t> in as props, so that’s </a:t>
            </a:r>
            <a:r>
              <a:rPr lang="en-PH" sz="2000" b="1" dirty="0">
                <a:solidFill>
                  <a:srgbClr val="FFC000"/>
                </a:solidFill>
              </a:rPr>
              <a:t>not state</a:t>
            </a:r>
            <a:r>
              <a:rPr lang="en-PH" sz="2000" dirty="0"/>
              <a:t>. The </a:t>
            </a:r>
            <a:r>
              <a:rPr lang="en-PH" sz="2000" b="1" dirty="0">
                <a:solidFill>
                  <a:srgbClr val="FFC000"/>
                </a:solidFill>
              </a:rPr>
              <a:t>search text and the checkbox</a:t>
            </a:r>
            <a:r>
              <a:rPr lang="en-PH" sz="2000" dirty="0"/>
              <a:t> seem to be state since they </a:t>
            </a:r>
            <a:r>
              <a:rPr lang="en-PH" sz="2000" b="1" dirty="0">
                <a:solidFill>
                  <a:srgbClr val="FFC000"/>
                </a:solidFill>
              </a:rPr>
              <a:t>change over time and can’t be computed from anything</a:t>
            </a:r>
            <a:r>
              <a:rPr lang="en-PH" sz="2000" dirty="0"/>
              <a:t>. And finally, the </a:t>
            </a:r>
            <a:r>
              <a:rPr lang="en-PH" sz="2000" b="1" dirty="0">
                <a:solidFill>
                  <a:srgbClr val="FFC000"/>
                </a:solidFill>
              </a:rPr>
              <a:t>filtered list of products</a:t>
            </a:r>
            <a:r>
              <a:rPr lang="en-PH" sz="2000" dirty="0"/>
              <a:t> isn’t state because it </a:t>
            </a:r>
            <a:r>
              <a:rPr lang="en-PH" sz="2000" b="1" dirty="0">
                <a:solidFill>
                  <a:srgbClr val="FFC000"/>
                </a:solidFill>
              </a:rPr>
              <a:t>can be computed by combining the original list of products with the search text and value of the checkbox</a:t>
            </a:r>
            <a:r>
              <a:rPr lang="en-PH" sz="2000" dirty="0"/>
              <a:t>.</a:t>
            </a:r>
          </a:p>
          <a:p>
            <a:pPr marL="0" indent="0">
              <a:buNone/>
            </a:pPr>
            <a:r>
              <a:rPr lang="en-PH" sz="2000" b="1" dirty="0"/>
              <a:t>So finally, our state is:</a:t>
            </a:r>
          </a:p>
          <a:p>
            <a:pPr marL="800100" lvl="1"/>
            <a:r>
              <a:rPr lang="en-PH" sz="2000" dirty="0"/>
              <a:t>The </a:t>
            </a:r>
            <a:r>
              <a:rPr lang="en-PH" sz="2000" b="1" dirty="0">
                <a:solidFill>
                  <a:srgbClr val="FFC000"/>
                </a:solidFill>
              </a:rPr>
              <a:t>search text </a:t>
            </a:r>
            <a:r>
              <a:rPr lang="en-PH" sz="2000" dirty="0"/>
              <a:t>the user has entered</a:t>
            </a:r>
          </a:p>
          <a:p>
            <a:pPr marL="800100" lvl="1"/>
            <a:r>
              <a:rPr lang="en-PH" sz="2000" dirty="0"/>
              <a:t>The value of the </a:t>
            </a:r>
            <a:r>
              <a:rPr lang="en-PH" sz="2000" b="1" dirty="0">
                <a:solidFill>
                  <a:srgbClr val="FFC000"/>
                </a:solidFill>
              </a:rPr>
              <a:t>checkbox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0835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2800" dirty="0">
                <a:latin typeface="Raleway ExtraBold"/>
                <a:ea typeface="Raleway ExtraBold"/>
                <a:cs typeface="Raleway ExtraBold"/>
                <a:sym typeface="Raleway ExtraBold"/>
              </a:rPr>
              <a:t>Step 4: Identify Where Your State Should </a:t>
            </a:r>
          </a:p>
          <a:p>
            <a:pPr marL="0" lvl="0" indent="0">
              <a:buNone/>
            </a:pPr>
            <a:r>
              <a:rPr lang="en-PH" sz="2800" dirty="0">
                <a:latin typeface="Raleway ExtraBold"/>
                <a:ea typeface="Raleway ExtraBold"/>
                <a:cs typeface="Raleway ExtraBold"/>
                <a:sym typeface="Raleway ExtraBold"/>
              </a:rPr>
              <a:t>Live </a:t>
            </a:r>
            <a:endParaRPr lang="en-PH" sz="2400" dirty="0"/>
          </a:p>
          <a:p>
            <a:pPr marL="342900"/>
            <a:r>
              <a:rPr lang="en-PH" sz="2000" dirty="0"/>
              <a:t>We need to identify which component mutates, or owns, this state.</a:t>
            </a:r>
          </a:p>
          <a:p>
            <a:pPr marL="342900"/>
            <a:r>
              <a:rPr lang="en-PH" sz="2000" b="1" dirty="0">
                <a:solidFill>
                  <a:srgbClr val="FFC000"/>
                </a:solidFill>
              </a:rPr>
              <a:t>Remember: </a:t>
            </a:r>
            <a:r>
              <a:rPr lang="en-PH" sz="2000" dirty="0"/>
              <a:t>React is all about </a:t>
            </a:r>
            <a:r>
              <a:rPr lang="en-PH" sz="2000" b="1" i="1" dirty="0">
                <a:solidFill>
                  <a:srgbClr val="FFC000"/>
                </a:solidFill>
              </a:rPr>
              <a:t>one-way data flow</a:t>
            </a:r>
            <a:r>
              <a:rPr lang="en-PH" sz="2000" dirty="0"/>
              <a:t> down the component hierarchy. 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60299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2800" dirty="0">
                <a:latin typeface="Raleway ExtraBold"/>
                <a:ea typeface="Raleway ExtraBold"/>
                <a:cs typeface="Raleway ExtraBold"/>
                <a:sym typeface="Raleway ExtraBold"/>
              </a:rPr>
              <a:t>Step 4: Identify Where Your State Should </a:t>
            </a:r>
          </a:p>
          <a:p>
            <a:pPr marL="0" lvl="0" indent="0">
              <a:buNone/>
            </a:pPr>
            <a:r>
              <a:rPr lang="en-PH" sz="2800" dirty="0">
                <a:latin typeface="Raleway ExtraBold"/>
                <a:ea typeface="Raleway ExtraBold"/>
                <a:cs typeface="Raleway ExtraBold"/>
                <a:sym typeface="Raleway ExtraBold"/>
              </a:rPr>
              <a:t>Live </a:t>
            </a:r>
            <a:endParaRPr lang="en-PH" sz="2400" dirty="0"/>
          </a:p>
          <a:p>
            <a:pPr marL="342900"/>
            <a:r>
              <a:rPr lang="en-PH" sz="2000" dirty="0"/>
              <a:t>It may not be immediately clear which component should own what state. This is often the most </a:t>
            </a:r>
            <a:r>
              <a:rPr lang="en-PH" sz="2000" b="1" dirty="0">
                <a:solidFill>
                  <a:srgbClr val="FFC000"/>
                </a:solidFill>
              </a:rPr>
              <a:t>challenging part for newcomers to understand</a:t>
            </a:r>
            <a:r>
              <a:rPr lang="en-PH" sz="2000" dirty="0"/>
              <a:t>, so follow these steps to figure it out:</a:t>
            </a:r>
          </a:p>
          <a:p>
            <a:pPr lvl="1" indent="-457200">
              <a:buFont typeface="+mj-lt"/>
              <a:buAutoNum type="arabicPeriod"/>
            </a:pPr>
            <a:r>
              <a:rPr lang="en-PH" sz="2000" dirty="0"/>
              <a:t>Identify every component that renders something based on that state.</a:t>
            </a:r>
          </a:p>
          <a:p>
            <a:pPr lvl="1" indent="-457200">
              <a:buFont typeface="+mj-lt"/>
              <a:buAutoNum type="arabicPeriod"/>
            </a:pPr>
            <a:r>
              <a:rPr lang="en-PH" sz="2000" dirty="0"/>
              <a:t>Find a </a:t>
            </a:r>
            <a:r>
              <a:rPr lang="en-PH" sz="2000" b="1" dirty="0">
                <a:solidFill>
                  <a:srgbClr val="FFC000"/>
                </a:solidFill>
              </a:rPr>
              <a:t>common owner component</a:t>
            </a:r>
            <a:r>
              <a:rPr lang="en-PH" sz="2000" dirty="0"/>
              <a:t> (a single component above all the components that need the state in the hierarchy).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31162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2800" dirty="0">
                <a:latin typeface="Raleway ExtraBold"/>
                <a:ea typeface="Raleway ExtraBold"/>
                <a:cs typeface="Raleway ExtraBold"/>
                <a:sym typeface="Raleway ExtraBold"/>
              </a:rPr>
              <a:t>Step 4: Identify Where Your State Should </a:t>
            </a:r>
          </a:p>
          <a:p>
            <a:pPr marL="0" lvl="0" indent="0">
              <a:buNone/>
            </a:pPr>
            <a:r>
              <a:rPr lang="en-PH" sz="2800" dirty="0">
                <a:latin typeface="Raleway ExtraBold"/>
                <a:ea typeface="Raleway ExtraBold"/>
                <a:cs typeface="Raleway ExtraBold"/>
                <a:sym typeface="Raleway ExtraBold"/>
              </a:rPr>
              <a:t>Live </a:t>
            </a:r>
            <a:endParaRPr lang="en-PH" sz="2400" dirty="0"/>
          </a:p>
          <a:p>
            <a:pPr lvl="1" indent="-457200">
              <a:buFont typeface="+mj-lt"/>
              <a:buAutoNum type="arabicPeriod" startAt="3"/>
            </a:pPr>
            <a:r>
              <a:rPr lang="en-PH" sz="2000" dirty="0"/>
              <a:t>Either the </a:t>
            </a:r>
            <a:r>
              <a:rPr lang="en-PH" sz="2000" b="1" dirty="0">
                <a:solidFill>
                  <a:srgbClr val="FFC000"/>
                </a:solidFill>
              </a:rPr>
              <a:t>common owner</a:t>
            </a:r>
            <a:r>
              <a:rPr lang="en-PH" sz="2000" dirty="0"/>
              <a:t> or </a:t>
            </a:r>
            <a:r>
              <a:rPr lang="en-PH" sz="2000" b="1" dirty="0">
                <a:solidFill>
                  <a:srgbClr val="FFC000"/>
                </a:solidFill>
              </a:rPr>
              <a:t>another component higher up in the hierarchy</a:t>
            </a:r>
            <a:r>
              <a:rPr lang="en-PH" sz="2000" dirty="0"/>
              <a:t> should own the state.</a:t>
            </a:r>
          </a:p>
          <a:p>
            <a:pPr lvl="1" indent="-457200">
              <a:buFont typeface="+mj-lt"/>
              <a:buAutoNum type="arabicPeriod" startAt="3"/>
            </a:pPr>
            <a:r>
              <a:rPr lang="en-PH" sz="2000" dirty="0"/>
              <a:t>If you can’t find a component where it makes sense to own the state, create a new component simply for holding the state and add it somewhere in the hierarchy above the common owner component.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11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3600" dirty="0">
                <a:latin typeface="Raleway ExtraBold"/>
                <a:ea typeface="Raleway ExtraBold"/>
                <a:cs typeface="Raleway ExtraBold"/>
                <a:sym typeface="Raleway ExtraBold"/>
              </a:rPr>
              <a:t>Recap</a:t>
            </a:r>
          </a:p>
          <a:p>
            <a:pPr marL="342900"/>
            <a:r>
              <a:rPr lang="en-PH" sz="2400" b="1" dirty="0">
                <a:solidFill>
                  <a:srgbClr val="FFB600"/>
                </a:solidFill>
              </a:rPr>
              <a:t>Props</a:t>
            </a:r>
            <a:r>
              <a:rPr lang="en-PH" sz="2400" dirty="0"/>
              <a:t> is read only and is received by component</a:t>
            </a:r>
          </a:p>
          <a:p>
            <a:pPr marL="342900"/>
            <a:r>
              <a:rPr lang="en-PH" sz="2400" b="1" dirty="0">
                <a:solidFill>
                  <a:srgbClr val="FFB600"/>
                </a:solidFill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State</a:t>
            </a: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 can be mutated and is managed by the smart component</a:t>
            </a:r>
          </a:p>
          <a:p>
            <a:pPr marL="342900"/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State is updated via the </a:t>
            </a:r>
            <a:r>
              <a:rPr lang="en-PH" sz="2400" b="1" dirty="0" err="1">
                <a:solidFill>
                  <a:srgbClr val="FFB600"/>
                </a:solidFill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setState</a:t>
            </a: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 method</a:t>
            </a:r>
          </a:p>
          <a:p>
            <a:pPr marL="342900"/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Data flow is </a:t>
            </a:r>
            <a:r>
              <a:rPr lang="en-PH" sz="2400" b="1" dirty="0">
                <a:solidFill>
                  <a:srgbClr val="FFB600"/>
                </a:solidFill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one way</a:t>
            </a: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 only</a:t>
            </a:r>
            <a:br>
              <a:rPr lang="en-PH" dirty="0"/>
            </a:br>
            <a:endParaRPr lang="en-PH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1895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2400" dirty="0">
                <a:latin typeface="Raleway ExtraBold"/>
                <a:ea typeface="Raleway ExtraBold"/>
                <a:cs typeface="Raleway ExtraBold"/>
                <a:sym typeface="Raleway ExtraBold"/>
              </a:rPr>
              <a:t>Step 4: Identify Where Your State Should</a:t>
            </a:r>
          </a:p>
          <a:p>
            <a:pPr marL="0" lvl="0" indent="0">
              <a:buNone/>
            </a:pPr>
            <a:r>
              <a:rPr lang="en-PH" sz="2400" dirty="0">
                <a:latin typeface="Raleway ExtraBold"/>
                <a:ea typeface="Raleway ExtraBold"/>
                <a:cs typeface="Raleway ExtraBold"/>
                <a:sym typeface="Raleway ExtraBold"/>
              </a:rPr>
              <a:t>Live </a:t>
            </a:r>
            <a:endParaRPr lang="en-PH" sz="2400" dirty="0"/>
          </a:p>
          <a:p>
            <a:pPr lvl="7" indent="-457200"/>
            <a:r>
              <a:rPr lang="en-PH" b="1" dirty="0" err="1">
                <a:solidFill>
                  <a:srgbClr val="00B050"/>
                </a:solidFill>
              </a:rPr>
              <a:t>ProductTable</a:t>
            </a:r>
            <a:r>
              <a:rPr lang="en-PH" dirty="0"/>
              <a:t> needs to filter the product list based on state and </a:t>
            </a:r>
            <a:r>
              <a:rPr lang="en-PH" b="1" dirty="0" err="1">
                <a:solidFill>
                  <a:srgbClr val="0070C0"/>
                </a:solidFill>
              </a:rPr>
              <a:t>SearchBar</a:t>
            </a:r>
            <a:r>
              <a:rPr lang="en-PH" dirty="0"/>
              <a:t> needs to display the search text and checked state.</a:t>
            </a:r>
          </a:p>
          <a:p>
            <a:pPr lvl="7" indent="-457200"/>
            <a:r>
              <a:rPr lang="en-PH" dirty="0"/>
              <a:t>The common owner component is </a:t>
            </a:r>
            <a:r>
              <a:rPr lang="en-PH" b="1" dirty="0" err="1">
                <a:solidFill>
                  <a:srgbClr val="FFC000"/>
                </a:solidFill>
              </a:rPr>
              <a:t>FilterableProductTable</a:t>
            </a:r>
            <a:r>
              <a:rPr lang="en-PH" dirty="0"/>
              <a:t>.</a:t>
            </a:r>
          </a:p>
          <a:p>
            <a:pPr lvl="7" indent="-457200"/>
            <a:r>
              <a:rPr lang="en-PH" dirty="0"/>
              <a:t>It conceptually makes sense for the filter text and checked value to live in </a:t>
            </a:r>
            <a:r>
              <a:rPr lang="en-PH" b="1" dirty="0" err="1">
                <a:solidFill>
                  <a:srgbClr val="FFC000"/>
                </a:solidFill>
              </a:rPr>
              <a:t>FilterableProductTable</a:t>
            </a:r>
            <a:endParaRPr lang="en-PH" b="1" dirty="0">
              <a:solidFill>
                <a:srgbClr val="FFC000"/>
              </a:solidFill>
            </a:endParaRPr>
          </a:p>
          <a:p>
            <a:pPr lvl="7" indent="-457200"/>
            <a:endParaRPr lang="en-PH" dirty="0"/>
          </a:p>
          <a:p>
            <a:pPr lvl="7" indent="-457200"/>
            <a:endParaRPr lang="en-PH" dirty="0"/>
          </a:p>
          <a:p>
            <a:pPr lvl="7" indent="-457200"/>
            <a:endParaRPr lang="en-PH" dirty="0"/>
          </a:p>
          <a:p>
            <a:pPr lvl="7" indent="-457200"/>
            <a:endParaRPr lang="en-PH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F065567-6CE1-47CC-B4AF-FED5B6026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69" y="1246463"/>
            <a:ext cx="2783313" cy="332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08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2400" dirty="0">
                <a:latin typeface="Raleway ExtraBold"/>
                <a:ea typeface="Raleway ExtraBold"/>
                <a:cs typeface="Raleway ExtraBold"/>
                <a:sym typeface="Raleway ExtraBold"/>
              </a:rPr>
              <a:t>Step 4: Identify Where Your State Should</a:t>
            </a:r>
          </a:p>
          <a:p>
            <a:pPr marL="0" lvl="0" indent="0">
              <a:buNone/>
            </a:pPr>
            <a:r>
              <a:rPr lang="en-PH" sz="2400" dirty="0">
                <a:latin typeface="Raleway ExtraBold"/>
                <a:ea typeface="Raleway ExtraBold"/>
                <a:cs typeface="Raleway ExtraBold"/>
                <a:sym typeface="Raleway ExtraBold"/>
              </a:rPr>
              <a:t>Live </a:t>
            </a:r>
            <a:endParaRPr lang="en-PH" sz="2400" dirty="0"/>
          </a:p>
          <a:p>
            <a:pPr lvl="7" indent="-457200"/>
            <a:r>
              <a:rPr lang="en-PH" b="1" dirty="0" err="1">
                <a:solidFill>
                  <a:srgbClr val="00B050"/>
                </a:solidFill>
              </a:rPr>
              <a:t>ProductTable</a:t>
            </a:r>
            <a:r>
              <a:rPr lang="en-PH" dirty="0"/>
              <a:t> needs to filter the product list based on state and </a:t>
            </a:r>
            <a:r>
              <a:rPr lang="en-PH" b="1" dirty="0" err="1">
                <a:solidFill>
                  <a:srgbClr val="0070C0"/>
                </a:solidFill>
              </a:rPr>
              <a:t>SearchBar</a:t>
            </a:r>
            <a:r>
              <a:rPr lang="en-PH" dirty="0"/>
              <a:t> needs to display the search text and checked state.</a:t>
            </a:r>
          </a:p>
          <a:p>
            <a:pPr lvl="7" indent="-457200"/>
            <a:r>
              <a:rPr lang="en-PH" dirty="0"/>
              <a:t>The common owner component is </a:t>
            </a:r>
            <a:r>
              <a:rPr lang="en-PH" b="1" dirty="0" err="1">
                <a:solidFill>
                  <a:srgbClr val="FFC000"/>
                </a:solidFill>
              </a:rPr>
              <a:t>FilterableProductTable</a:t>
            </a:r>
            <a:r>
              <a:rPr lang="en-PH" dirty="0"/>
              <a:t>.</a:t>
            </a:r>
          </a:p>
          <a:p>
            <a:pPr lvl="7" indent="-457200"/>
            <a:r>
              <a:rPr lang="en-PH" dirty="0"/>
              <a:t>It conceptually makes sense for the filter text and checked value to live in </a:t>
            </a:r>
            <a:r>
              <a:rPr lang="en-PH" b="1" dirty="0" err="1">
                <a:solidFill>
                  <a:srgbClr val="FFC000"/>
                </a:solidFill>
              </a:rPr>
              <a:t>FilterableProductTable</a:t>
            </a:r>
            <a:endParaRPr lang="en-PH" b="1" dirty="0">
              <a:solidFill>
                <a:srgbClr val="FFC000"/>
              </a:solidFill>
            </a:endParaRPr>
          </a:p>
          <a:p>
            <a:pPr lvl="7" indent="-457200"/>
            <a:endParaRPr lang="en-PH" dirty="0"/>
          </a:p>
          <a:p>
            <a:pPr lvl="7" indent="-457200"/>
            <a:endParaRPr lang="en-PH" dirty="0"/>
          </a:p>
          <a:p>
            <a:pPr lvl="7" indent="-457200"/>
            <a:endParaRPr lang="en-PH" dirty="0"/>
          </a:p>
          <a:p>
            <a:pPr lvl="7" indent="-457200"/>
            <a:endParaRPr lang="en-PH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F065567-6CE1-47CC-B4AF-FED5B6026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69" y="1246463"/>
            <a:ext cx="2783313" cy="332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65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2400" dirty="0">
                <a:latin typeface="Raleway ExtraBold"/>
                <a:ea typeface="Raleway ExtraBold"/>
                <a:cs typeface="Raleway ExtraBold"/>
                <a:sym typeface="Raleway ExtraBold"/>
              </a:rPr>
              <a:t>Step 5: Add Inverse Data Flow </a:t>
            </a:r>
          </a:p>
          <a:p>
            <a:pPr marL="0" lvl="0" indent="0">
              <a:buNone/>
            </a:pPr>
            <a:endParaRPr lang="en-PH" dirty="0"/>
          </a:p>
          <a:p>
            <a:pPr lvl="7" indent="-457200"/>
            <a:r>
              <a:rPr lang="en-PH" dirty="0"/>
              <a:t>Since </a:t>
            </a:r>
            <a:r>
              <a:rPr lang="en-PH" b="1" dirty="0" err="1">
                <a:solidFill>
                  <a:srgbClr val="FFC000"/>
                </a:solidFill>
              </a:rPr>
              <a:t>FilterableProductTable</a:t>
            </a:r>
            <a:r>
              <a:rPr lang="en-PH" dirty="0"/>
              <a:t> is where the state resides this is also where the </a:t>
            </a:r>
            <a:r>
              <a:rPr lang="en-PH" b="1" dirty="0">
                <a:solidFill>
                  <a:srgbClr val="FFC000"/>
                </a:solidFill>
              </a:rPr>
              <a:t>state should be changed</a:t>
            </a:r>
          </a:p>
          <a:p>
            <a:pPr lvl="7" indent="-457200"/>
            <a:r>
              <a:rPr lang="en-PH" dirty="0"/>
              <a:t>We need to pass </a:t>
            </a:r>
            <a:r>
              <a:rPr lang="en-PH" b="1" dirty="0">
                <a:solidFill>
                  <a:srgbClr val="FFC000"/>
                </a:solidFill>
              </a:rPr>
              <a:t>callbacks</a:t>
            </a:r>
            <a:r>
              <a:rPr lang="en-PH" dirty="0"/>
              <a:t> to the </a:t>
            </a:r>
            <a:r>
              <a:rPr lang="en-PH" b="1" dirty="0" err="1">
                <a:solidFill>
                  <a:srgbClr val="0070C0"/>
                </a:solidFill>
              </a:rPr>
              <a:t>SearchBar</a:t>
            </a:r>
            <a:r>
              <a:rPr lang="en-PH" dirty="0"/>
              <a:t> that will fire whenever the state is updated.</a:t>
            </a:r>
          </a:p>
          <a:p>
            <a:pPr lvl="7" indent="-457200"/>
            <a:r>
              <a:rPr lang="en-PH" dirty="0"/>
              <a:t>We can use the </a:t>
            </a:r>
            <a:r>
              <a:rPr lang="en-PH" b="1" dirty="0" err="1">
                <a:solidFill>
                  <a:srgbClr val="FFC000"/>
                </a:solidFill>
              </a:rPr>
              <a:t>onChange</a:t>
            </a:r>
            <a:r>
              <a:rPr lang="en-PH" dirty="0"/>
              <a:t> event to update the inputs</a:t>
            </a:r>
          </a:p>
          <a:p>
            <a:pPr lvl="7" indent="-457200"/>
            <a:r>
              <a:rPr lang="en-PH" dirty="0"/>
              <a:t>The passed functions will call </a:t>
            </a:r>
            <a:r>
              <a:rPr lang="en-PH" b="1" dirty="0" err="1">
                <a:solidFill>
                  <a:srgbClr val="FFC000"/>
                </a:solidFill>
              </a:rPr>
              <a:t>setState</a:t>
            </a:r>
            <a:r>
              <a:rPr lang="en-PH" dirty="0"/>
              <a:t> then the app will be updated</a:t>
            </a:r>
          </a:p>
          <a:p>
            <a:pPr lvl="7" indent="-457200"/>
            <a:endParaRPr lang="en-PH" dirty="0"/>
          </a:p>
          <a:p>
            <a:pPr lvl="7" indent="-457200"/>
            <a:endParaRPr lang="en-PH" b="1" dirty="0">
              <a:solidFill>
                <a:srgbClr val="FFC000"/>
              </a:solidFill>
            </a:endParaRPr>
          </a:p>
        </p:txBody>
      </p:sp>
      <p:grpSp>
        <p:nvGrpSpPr>
          <p:cNvPr id="341" name="Shape 341"/>
          <p:cNvGrpSpPr/>
          <p:nvPr/>
        </p:nvGrpSpPr>
        <p:grpSpPr>
          <a:xfrm>
            <a:off x="7906535" y="154490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F065567-6CE1-47CC-B4AF-FED5B6026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33" y="1050804"/>
            <a:ext cx="2783313" cy="332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22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3600" dirty="0">
                <a:latin typeface="Raleway ExtraBold"/>
                <a:ea typeface="Raleway ExtraBold"/>
                <a:cs typeface="Raleway ExtraBold"/>
                <a:sym typeface="Raleway ExtraBold"/>
              </a:rPr>
              <a:t>Recap</a:t>
            </a:r>
          </a:p>
          <a:p>
            <a:pPr marL="0" indent="0">
              <a:buNone/>
            </a:pP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Steps in creating design a React application</a:t>
            </a:r>
          </a:p>
          <a:p>
            <a:pPr marL="342900"/>
            <a:r>
              <a:rPr lang="en-PH" sz="2400" b="1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Step 1</a:t>
            </a: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: Break The UI Into A Component Hierarchy</a:t>
            </a:r>
          </a:p>
          <a:p>
            <a:pPr marL="342900"/>
            <a:r>
              <a:rPr lang="en-PH" sz="2400" b="1" dirty="0"/>
              <a:t>Step 2</a:t>
            </a:r>
            <a:r>
              <a:rPr lang="en-PH" sz="2400" dirty="0"/>
              <a:t>: Build A Static Version in React</a:t>
            </a:r>
          </a:p>
          <a:p>
            <a:pPr marL="342900"/>
            <a:r>
              <a:rPr lang="en-PH" sz="2400" b="1" dirty="0"/>
              <a:t>Step 3</a:t>
            </a:r>
            <a:r>
              <a:rPr lang="en-PH" sz="2400" dirty="0"/>
              <a:t>: Identify The Minimal (but complete) Representation Of UI State</a:t>
            </a:r>
          </a:p>
          <a:p>
            <a:pPr marL="342900"/>
            <a:r>
              <a:rPr lang="en-PH" sz="2400" b="1" dirty="0"/>
              <a:t>Step 4</a:t>
            </a:r>
            <a:r>
              <a:rPr lang="en-PH" sz="2400" dirty="0"/>
              <a:t>: Identify Where Your State Should Live</a:t>
            </a:r>
          </a:p>
          <a:p>
            <a:pPr marL="342900"/>
            <a:r>
              <a:rPr lang="en-PH" sz="2400" b="1" dirty="0"/>
              <a:t>Step 5</a:t>
            </a:r>
            <a:r>
              <a:rPr lang="en-PH" sz="2400" dirty="0"/>
              <a:t>: Add Inverse Data Flow</a:t>
            </a:r>
            <a:br>
              <a:rPr lang="en-PH" dirty="0"/>
            </a:br>
            <a:endParaRPr lang="en-PH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0102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Routing</a:t>
            </a:r>
            <a:endParaRPr dirty="0"/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421E91F-A8C8-4533-8F07-3D80C1152237}"/>
              </a:ext>
            </a:extLst>
          </p:cNvPr>
          <p:cNvSpPr/>
          <p:nvPr/>
        </p:nvSpPr>
        <p:spPr>
          <a:xfrm>
            <a:off x="4042047" y="2417862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solidFill>
                  <a:srgbClr val="FFB600"/>
                </a:solidFill>
              </a:rPr>
              <a:t>about new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2527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3600" dirty="0">
                <a:latin typeface="Raleway ExtraBold"/>
                <a:ea typeface="Raleway ExtraBold"/>
                <a:cs typeface="Raleway ExtraBold"/>
                <a:sym typeface="Raleway ExtraBold"/>
              </a:rPr>
              <a:t>Routing</a:t>
            </a:r>
          </a:p>
          <a:p>
            <a:pPr marL="285750" indent="-285750"/>
            <a:r>
              <a:rPr lang="en-PH" sz="2400" dirty="0">
                <a:latin typeface="Raleway Light" panose="020B0604020202020204" charset="0"/>
                <a:sym typeface="Raleway ExtraBold"/>
              </a:rPr>
              <a:t>We need a separate package (</a:t>
            </a:r>
            <a:r>
              <a:rPr lang="en-PH" sz="2400" b="1" dirty="0">
                <a:solidFill>
                  <a:srgbClr val="FFC000"/>
                </a:solidFill>
                <a:latin typeface="Raleway Light" panose="020B0604020202020204" charset="0"/>
                <a:sym typeface="Raleway ExtraBold"/>
              </a:rPr>
              <a:t>react-router-</a:t>
            </a:r>
            <a:r>
              <a:rPr lang="en-PH" sz="2400" b="1" dirty="0" err="1">
                <a:solidFill>
                  <a:srgbClr val="FFC000"/>
                </a:solidFill>
                <a:latin typeface="Raleway Light" panose="020B0604020202020204" charset="0"/>
                <a:sym typeface="Raleway ExtraBold"/>
              </a:rPr>
              <a:t>dom</a:t>
            </a:r>
            <a:r>
              <a:rPr lang="en-PH" sz="2400" dirty="0">
                <a:latin typeface="Raleway Light" panose="020B0604020202020204" charset="0"/>
                <a:sym typeface="Raleway ExtraBold"/>
              </a:rPr>
              <a:t>) for routing since ReactJS is only used for rendering</a:t>
            </a:r>
          </a:p>
          <a:p>
            <a:pPr marL="285750" indent="-285750"/>
            <a:endParaRPr lang="en-PH" dirty="0"/>
          </a:p>
          <a:p>
            <a:pPr marL="285750" indent="-285750"/>
            <a:endParaRPr lang="en-PH" dirty="0"/>
          </a:p>
          <a:p>
            <a:pPr marL="285750" indent="-285750"/>
            <a:endParaRPr lang="en-PH" dirty="0"/>
          </a:p>
          <a:p>
            <a:pPr marL="285750" indent="-285750"/>
            <a:r>
              <a:rPr lang="en-PH" dirty="0">
                <a:hlinkClick r:id="rId3"/>
              </a:rPr>
              <a:t>https://reacttraining.com/react-router/web/example/basic</a:t>
            </a:r>
            <a:br>
              <a:rPr lang="en-PH" dirty="0"/>
            </a:br>
            <a:endParaRPr lang="en-PH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A123654-C66E-4A3A-B040-76D089E4C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021" y="2528118"/>
            <a:ext cx="5034728" cy="86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99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3600" dirty="0">
                <a:latin typeface="Raleway ExtraBold"/>
                <a:ea typeface="Raleway ExtraBold"/>
                <a:cs typeface="Raleway ExtraBold"/>
                <a:sym typeface="Raleway ExtraBold"/>
              </a:rPr>
              <a:t>Routing</a:t>
            </a:r>
          </a:p>
          <a:p>
            <a:pPr marL="285750" indent="-285750"/>
            <a:r>
              <a:rPr lang="en-PH" sz="2400" dirty="0"/>
              <a:t>Instead of </a:t>
            </a:r>
            <a:r>
              <a:rPr lang="en-PH" sz="2400" b="1" dirty="0">
                <a:solidFill>
                  <a:srgbClr val="FFC000"/>
                </a:solidFill>
              </a:rPr>
              <a:t>&lt;a </a:t>
            </a:r>
            <a:r>
              <a:rPr lang="en-PH" sz="2400" b="1" dirty="0" err="1">
                <a:solidFill>
                  <a:srgbClr val="FFC000"/>
                </a:solidFill>
              </a:rPr>
              <a:t>href</a:t>
            </a:r>
            <a:r>
              <a:rPr lang="en-PH" sz="2400" b="1" dirty="0">
                <a:solidFill>
                  <a:srgbClr val="FFC000"/>
                </a:solidFill>
              </a:rPr>
              <a:t>="/"&gt; </a:t>
            </a:r>
            <a:r>
              <a:rPr lang="en-PH" sz="2400" dirty="0"/>
              <a:t>we use </a:t>
            </a:r>
            <a:r>
              <a:rPr lang="en-PH" sz="2400" b="1" dirty="0">
                <a:solidFill>
                  <a:srgbClr val="FFC000"/>
                </a:solidFill>
              </a:rPr>
              <a:t>&lt;Link to="/"&gt;</a:t>
            </a:r>
          </a:p>
          <a:p>
            <a:pPr marL="285750" indent="-285750"/>
            <a:r>
              <a:rPr lang="en-PH" sz="2400" dirty="0"/>
              <a:t>To route, your components should be enclosed by a </a:t>
            </a:r>
            <a:r>
              <a:rPr lang="en-PH" sz="2400" b="1" dirty="0">
                <a:solidFill>
                  <a:srgbClr val="FFC000"/>
                </a:solidFill>
              </a:rPr>
              <a:t>Router</a:t>
            </a:r>
            <a:r>
              <a:rPr lang="en-PH" sz="2400" dirty="0"/>
              <a:t> component from the package</a:t>
            </a:r>
          </a:p>
          <a:p>
            <a:pPr marL="285750" indent="-285750"/>
            <a:r>
              <a:rPr lang="en-PH" sz="2400" dirty="0"/>
              <a:t>To render a component based on the current route, insert the component inside the </a:t>
            </a:r>
            <a:r>
              <a:rPr lang="en-PH" sz="2400" b="1" dirty="0">
                <a:solidFill>
                  <a:srgbClr val="FFC000"/>
                </a:solidFill>
              </a:rPr>
              <a:t>Route</a:t>
            </a:r>
            <a:r>
              <a:rPr lang="en-PH" sz="2400" dirty="0"/>
              <a:t> component</a:t>
            </a:r>
          </a:p>
          <a:p>
            <a:pPr marL="285750" indent="-285750"/>
            <a:r>
              <a:rPr lang="en-PH" sz="2400" dirty="0"/>
              <a:t>See code examples</a:t>
            </a:r>
            <a:br>
              <a:rPr lang="en-PH" dirty="0"/>
            </a:br>
            <a:endParaRPr lang="en-PH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05081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Redux</a:t>
            </a:r>
            <a:endParaRPr dirty="0"/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421E91F-A8C8-4533-8F07-3D80C1152237}"/>
              </a:ext>
            </a:extLst>
          </p:cNvPr>
          <p:cNvSpPr/>
          <p:nvPr/>
        </p:nvSpPr>
        <p:spPr>
          <a:xfrm>
            <a:off x="4042047" y="2417862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solidFill>
                  <a:srgbClr val="FFB600"/>
                </a:solidFill>
              </a:rPr>
              <a:t>about new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74951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3600" dirty="0">
                <a:latin typeface="Raleway ExtraBold"/>
                <a:ea typeface="Raleway ExtraBold"/>
                <a:cs typeface="Raleway ExtraBold"/>
                <a:sym typeface="Raleway ExtraBold"/>
              </a:rPr>
              <a:t>Managing State</a:t>
            </a:r>
          </a:p>
          <a:p>
            <a:pPr marL="285750" indent="-285750"/>
            <a:r>
              <a:rPr lang="en-PH" sz="2400" dirty="0"/>
              <a:t>A component should manage its own state</a:t>
            </a:r>
          </a:p>
          <a:p>
            <a:pPr marL="285750" indent="-285750"/>
            <a:r>
              <a:rPr lang="en-PH" sz="2400" dirty="0"/>
              <a:t>Imagine building a very big react application where many components will need the state of other components, managing state would be a nightmare</a:t>
            </a:r>
          </a:p>
          <a:p>
            <a:pPr marL="285750" indent="-285750"/>
            <a:r>
              <a:rPr lang="en-PH" sz="2400" dirty="0"/>
              <a:t>This is the problem </a:t>
            </a:r>
            <a:r>
              <a:rPr lang="en-PH" sz="2400" b="1" dirty="0">
                <a:solidFill>
                  <a:srgbClr val="FFC000"/>
                </a:solidFill>
              </a:rPr>
              <a:t>Redux</a:t>
            </a:r>
            <a:r>
              <a:rPr lang="en-PH" sz="2400" dirty="0"/>
              <a:t> is trying to solve: it helps </a:t>
            </a:r>
            <a:r>
              <a:rPr lang="en-PH" sz="2400" b="1" dirty="0">
                <a:solidFill>
                  <a:srgbClr val="FFC000"/>
                </a:solidFill>
              </a:rPr>
              <a:t>giving each React component the exact piece of state it needs</a:t>
            </a:r>
            <a:r>
              <a:rPr lang="en-PH" sz="2400" dirty="0"/>
              <a:t>.</a:t>
            </a:r>
            <a:br>
              <a:rPr lang="en-PH" sz="2400" dirty="0"/>
            </a:br>
            <a:endParaRPr lang="en-PH" sz="2400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0629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3600" dirty="0">
                <a:latin typeface="Raleway ExtraBold"/>
                <a:ea typeface="Raleway ExtraBold"/>
                <a:cs typeface="Raleway ExtraBold"/>
                <a:sym typeface="Raleway ExtraBold"/>
              </a:rPr>
              <a:t>Redux</a:t>
            </a:r>
          </a:p>
          <a:p>
            <a:pPr marL="285750" indent="-285750"/>
            <a:r>
              <a:rPr lang="en-PH" sz="2400" dirty="0"/>
              <a:t>Redux is a node module that can also be used to other node projects like ReactJS. It is </a:t>
            </a:r>
            <a:r>
              <a:rPr lang="en-PH" sz="2400" b="1" dirty="0">
                <a:solidFill>
                  <a:srgbClr val="FFC000"/>
                </a:solidFill>
              </a:rPr>
              <a:t>platform agonistic</a:t>
            </a:r>
          </a:p>
          <a:p>
            <a:pPr marL="285750" indent="-285750"/>
            <a:r>
              <a:rPr lang="en-PH" sz="2400" dirty="0"/>
              <a:t>Redux holds up the </a:t>
            </a:r>
            <a:r>
              <a:rPr lang="en-PH" sz="2400" b="1" dirty="0">
                <a:solidFill>
                  <a:srgbClr val="FFC000"/>
                </a:solidFill>
              </a:rPr>
              <a:t>state</a:t>
            </a:r>
            <a:r>
              <a:rPr lang="en-PH" sz="2400" dirty="0"/>
              <a:t> within a </a:t>
            </a:r>
            <a:r>
              <a:rPr lang="en-PH" sz="2400" b="1" dirty="0">
                <a:solidFill>
                  <a:srgbClr val="FFC000"/>
                </a:solidFill>
              </a:rPr>
              <a:t>single location</a:t>
            </a:r>
            <a:r>
              <a:rPr lang="en-PH" sz="2400" dirty="0"/>
              <a:t>.</a:t>
            </a:r>
          </a:p>
          <a:p>
            <a:pPr marL="285750" indent="-285750"/>
            <a:r>
              <a:rPr lang="en-PH" sz="2400" dirty="0"/>
              <a:t>Logic for fetching and managing the state lives outside React</a:t>
            </a:r>
            <a:br>
              <a:rPr lang="en-PH" sz="2400" dirty="0"/>
            </a:br>
            <a:endParaRPr lang="en-PH" sz="2400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735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3600" dirty="0">
                <a:latin typeface="Raleway ExtraBold"/>
                <a:ea typeface="Raleway ExtraBold"/>
                <a:cs typeface="Raleway ExtraBold"/>
                <a:sym typeface="Raleway ExtraBold"/>
              </a:rPr>
              <a:t>Recap</a:t>
            </a:r>
          </a:p>
          <a:p>
            <a:pPr marL="342900"/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Components have different </a:t>
            </a:r>
            <a:r>
              <a:rPr lang="en-PH" sz="2400" b="1" dirty="0">
                <a:solidFill>
                  <a:srgbClr val="FFB600"/>
                </a:solidFill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life cycle methods</a:t>
            </a: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 that can be overridden</a:t>
            </a:r>
          </a:p>
          <a:p>
            <a:pPr marL="342900"/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You can force a component to render using </a:t>
            </a:r>
            <a:r>
              <a:rPr lang="en-PH" sz="2400" b="1" dirty="0" err="1">
                <a:solidFill>
                  <a:srgbClr val="FFB600"/>
                </a:solidFill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forceUpdate</a:t>
            </a:r>
            <a:r>
              <a:rPr lang="en-PH" sz="2400" b="1" dirty="0">
                <a:solidFill>
                  <a:srgbClr val="FFB600"/>
                </a:solidFill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()</a:t>
            </a:r>
            <a:endParaRPr lang="en-PH" sz="2400" dirty="0"/>
          </a:p>
          <a:p>
            <a:pPr marL="342900"/>
            <a:r>
              <a:rPr lang="en-PH" sz="2400" dirty="0"/>
              <a:t>You can pass functions as event handlers for tag events like </a:t>
            </a:r>
            <a:r>
              <a:rPr lang="en-PH" sz="2400" dirty="0" err="1"/>
              <a:t>onClick</a:t>
            </a:r>
            <a:r>
              <a:rPr lang="en-PH" sz="2400" dirty="0"/>
              <a:t> and </a:t>
            </a:r>
            <a:r>
              <a:rPr lang="en-PH" sz="2400" dirty="0" err="1"/>
              <a:t>onChange</a:t>
            </a:r>
            <a:br>
              <a:rPr lang="en-PH" dirty="0"/>
            </a:br>
            <a:endParaRPr lang="en-PH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2743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3600" dirty="0">
                <a:latin typeface="Raleway ExtraBold"/>
                <a:ea typeface="Raleway ExtraBold"/>
                <a:cs typeface="Raleway ExtraBold"/>
                <a:sym typeface="Raleway ExtraBold"/>
              </a:rPr>
              <a:t>Redux</a:t>
            </a:r>
          </a:p>
          <a:p>
            <a:pPr marL="285750" indent="-285750"/>
            <a:r>
              <a:rPr lang="en-PH" sz="2400" dirty="0"/>
              <a:t>Redux can be intimidating but not that hard</a:t>
            </a:r>
          </a:p>
          <a:p>
            <a:pPr marL="285750" indent="-285750"/>
            <a:r>
              <a:rPr lang="en-PH" sz="2400" dirty="0"/>
              <a:t>You need redux if:</a:t>
            </a:r>
          </a:p>
          <a:p>
            <a:pPr marL="742950" lvl="1" indent="-285750"/>
            <a:r>
              <a:rPr lang="en-PH" sz="2400" dirty="0"/>
              <a:t>multiple React components needs to access the same state but do not have any parent/child relationship</a:t>
            </a:r>
          </a:p>
          <a:p>
            <a:pPr marL="742950" lvl="1" indent="-285750"/>
            <a:r>
              <a:rPr lang="en-PH" sz="2400" dirty="0"/>
              <a:t>you start to feel awkward passing down the state to multiple components with props</a:t>
            </a:r>
            <a:br>
              <a:rPr lang="en-PH" sz="2400" dirty="0"/>
            </a:br>
            <a:endParaRPr lang="en-PH" sz="2400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76325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3600" dirty="0">
                <a:latin typeface="Raleway ExtraBold"/>
                <a:ea typeface="Raleway ExtraBold"/>
                <a:cs typeface="Raleway ExtraBold"/>
                <a:sym typeface="Raleway ExtraBold"/>
              </a:rPr>
              <a:t>Redux Store</a:t>
            </a:r>
          </a:p>
          <a:p>
            <a:pPr marL="285750" indent="-285750"/>
            <a:r>
              <a:rPr lang="en-PH" sz="2400" b="1" dirty="0">
                <a:solidFill>
                  <a:srgbClr val="FFC000"/>
                </a:solidFill>
              </a:rPr>
              <a:t>store</a:t>
            </a:r>
            <a:r>
              <a:rPr lang="en-PH" sz="2400" dirty="0"/>
              <a:t> - state of the whole application lives inside the store</a:t>
            </a:r>
          </a:p>
          <a:p>
            <a:pPr marL="342900"/>
            <a:r>
              <a:rPr lang="en-PH" sz="2400" dirty="0"/>
              <a:t>Instead of the state being in each component, it now resides in the </a:t>
            </a:r>
            <a:r>
              <a:rPr lang="en-PH" sz="2400" b="1" dirty="0">
                <a:solidFill>
                  <a:srgbClr val="FFC000"/>
                </a:solidFill>
              </a:rPr>
              <a:t>store</a:t>
            </a:r>
          </a:p>
          <a:p>
            <a:pPr marL="342900"/>
            <a:r>
              <a:rPr lang="en-PH" sz="2400" dirty="0"/>
              <a:t>A </a:t>
            </a:r>
            <a:r>
              <a:rPr lang="en-PH" sz="2400" b="1" dirty="0">
                <a:solidFill>
                  <a:srgbClr val="FFC000"/>
                </a:solidFill>
              </a:rPr>
              <a:t>reducer</a:t>
            </a:r>
            <a:r>
              <a:rPr lang="en-PH" sz="2400" dirty="0"/>
              <a:t> is just a JavaScript function. A reducer takes two parameters: the </a:t>
            </a:r>
            <a:r>
              <a:rPr lang="en-PH" sz="2400" b="1" dirty="0">
                <a:solidFill>
                  <a:srgbClr val="FFC000"/>
                </a:solidFill>
              </a:rPr>
              <a:t>current state</a:t>
            </a:r>
            <a:r>
              <a:rPr lang="en-PH" sz="2400" dirty="0"/>
              <a:t> and an </a:t>
            </a:r>
            <a:r>
              <a:rPr lang="en-PH" sz="2400" b="1" dirty="0">
                <a:solidFill>
                  <a:srgbClr val="FFC000"/>
                </a:solidFill>
              </a:rPr>
              <a:t>action</a:t>
            </a:r>
            <a:r>
              <a:rPr lang="en-PH" sz="2400" dirty="0"/>
              <a:t>. Its main job is to </a:t>
            </a:r>
            <a:r>
              <a:rPr lang="en-PH" sz="2400" b="1" dirty="0">
                <a:solidFill>
                  <a:srgbClr val="FFC000"/>
                </a:solidFill>
              </a:rPr>
              <a:t>update the store</a:t>
            </a:r>
            <a:r>
              <a:rPr lang="en-PH" sz="2400" dirty="0"/>
              <a:t>.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6179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3600" dirty="0">
                <a:latin typeface="Raleway ExtraBold"/>
                <a:ea typeface="Raleway ExtraBold"/>
                <a:cs typeface="Raleway ExtraBold"/>
                <a:sym typeface="Raleway ExtraBold"/>
              </a:rPr>
              <a:t>Redux Store</a:t>
            </a:r>
          </a:p>
          <a:p>
            <a:pPr marL="285750" indent="-285750"/>
            <a:r>
              <a:rPr lang="en-PH" sz="2400" b="1" dirty="0">
                <a:solidFill>
                  <a:srgbClr val="FFC000"/>
                </a:solidFill>
              </a:rPr>
              <a:t>Redux actions</a:t>
            </a:r>
            <a:r>
              <a:rPr lang="en-PH" sz="2400" dirty="0"/>
              <a:t> are nothing more than JavaScript objects</a:t>
            </a:r>
          </a:p>
          <a:p>
            <a:pPr marL="285750" indent="-285750"/>
            <a:endParaRPr lang="en-PH" sz="2400" dirty="0"/>
          </a:p>
          <a:p>
            <a:pPr marL="0" indent="0">
              <a:buNone/>
            </a:pPr>
            <a:endParaRPr lang="en-PH" sz="2400" dirty="0"/>
          </a:p>
          <a:p>
            <a:pPr marL="0" indent="0">
              <a:buNone/>
            </a:pPr>
            <a:endParaRPr lang="en-PH" sz="2400" dirty="0"/>
          </a:p>
          <a:p>
            <a:pPr marL="285750" indent="-285750"/>
            <a:r>
              <a:rPr lang="en-PH" sz="2400" dirty="0"/>
              <a:t>Every </a:t>
            </a:r>
            <a:r>
              <a:rPr lang="en-PH" sz="2400" b="1" dirty="0"/>
              <a:t>action needs a type property</a:t>
            </a:r>
            <a:r>
              <a:rPr lang="en-PH" sz="2400" dirty="0"/>
              <a:t> for describing how the state should change.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264B105-8BC6-42F8-81CA-62F3966BD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02" y="2302473"/>
            <a:ext cx="787827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45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3600" dirty="0">
                <a:latin typeface="Raleway ExtraBold"/>
                <a:ea typeface="Raleway ExtraBold"/>
                <a:cs typeface="Raleway ExtraBold"/>
                <a:sym typeface="Raleway ExtraBold"/>
              </a:rPr>
              <a:t>Redux Store</a:t>
            </a:r>
          </a:p>
          <a:p>
            <a:pPr marL="285750" indent="-285750"/>
            <a:r>
              <a:rPr lang="en-PH" sz="2400" b="1" dirty="0">
                <a:solidFill>
                  <a:srgbClr val="FFC000"/>
                </a:solidFill>
              </a:rPr>
              <a:t>Demo</a:t>
            </a:r>
            <a:endParaRPr lang="en-PH" sz="2400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79549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PH" sz="2400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56B13C2-DBE7-49C3-8843-973A589C3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51" y="233036"/>
            <a:ext cx="8744881" cy="457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4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PH" sz="2400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F071AAA-2B9C-44EF-82E0-478ECBE76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508" y="747097"/>
            <a:ext cx="5676208" cy="357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55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PH" sz="2400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83BB992-3D78-45C4-BBAB-1A352CE1E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776287"/>
            <a:ext cx="64770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8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3600" dirty="0">
                <a:latin typeface="Raleway ExtraBold"/>
                <a:ea typeface="Raleway ExtraBold"/>
                <a:cs typeface="Raleway ExtraBold"/>
                <a:sym typeface="Raleway ExtraBold"/>
              </a:rPr>
              <a:t>Recap</a:t>
            </a:r>
          </a:p>
          <a:p>
            <a:pPr marL="342900"/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Components have different </a:t>
            </a:r>
            <a:r>
              <a:rPr lang="en-PH" sz="2400" b="1" dirty="0">
                <a:solidFill>
                  <a:srgbClr val="FFB600"/>
                </a:solidFill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life cycle methods</a:t>
            </a: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 that can be overridden</a:t>
            </a:r>
          </a:p>
          <a:p>
            <a:pPr marL="342900"/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You can force a component to render using </a:t>
            </a:r>
            <a:r>
              <a:rPr lang="en-PH" sz="2400" b="1" dirty="0" err="1">
                <a:solidFill>
                  <a:srgbClr val="FFB600"/>
                </a:solidFill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forceUpdate</a:t>
            </a:r>
            <a:r>
              <a:rPr lang="en-PH" sz="2400" b="1" dirty="0">
                <a:solidFill>
                  <a:srgbClr val="FFB600"/>
                </a:solidFill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()</a:t>
            </a:r>
            <a:endParaRPr lang="en-PH" sz="2400" dirty="0"/>
          </a:p>
          <a:p>
            <a:pPr marL="342900"/>
            <a:r>
              <a:rPr lang="en-PH" sz="2400" dirty="0"/>
              <a:t>You can pass functions as event handlers for tag events like </a:t>
            </a:r>
            <a:r>
              <a:rPr lang="en-PH" sz="2400" dirty="0" err="1"/>
              <a:t>onClick</a:t>
            </a:r>
            <a:r>
              <a:rPr lang="en-PH" sz="2400" dirty="0"/>
              <a:t> and </a:t>
            </a:r>
            <a:r>
              <a:rPr lang="en-PH" sz="2400" dirty="0" err="1"/>
              <a:t>onChange</a:t>
            </a:r>
            <a:br>
              <a:rPr lang="en-PH" dirty="0"/>
            </a:br>
            <a:endParaRPr lang="en-PH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971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Thinking in React</a:t>
            </a:r>
            <a:endParaRPr dirty="0"/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421E91F-A8C8-4533-8F07-3D80C1152237}"/>
              </a:ext>
            </a:extLst>
          </p:cNvPr>
          <p:cNvSpPr/>
          <p:nvPr/>
        </p:nvSpPr>
        <p:spPr>
          <a:xfrm>
            <a:off x="4042047" y="2417862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solidFill>
                  <a:srgbClr val="FFB600"/>
                </a:solidFill>
              </a:rPr>
              <a:t>about new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6852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71176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3600" dirty="0">
                <a:latin typeface="Raleway ExtraBold"/>
                <a:ea typeface="Raleway ExtraBold"/>
                <a:cs typeface="Raleway ExtraBold"/>
                <a:sym typeface="Raleway ExtraBold"/>
              </a:rPr>
              <a:t>Thinking in React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PH" sz="3600" dirty="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PH" sz="3600" dirty="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PH" sz="3600" dirty="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PH" sz="3600" dirty="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PH" sz="3600" dirty="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PH" sz="3600" dirty="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DB4419C-0664-4E2C-A62B-62A169218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95" y="1003241"/>
            <a:ext cx="2950525" cy="35870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BB45C5-F278-4F3A-85FC-58F93EF89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5586" y="2020161"/>
            <a:ext cx="4932563" cy="121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3600" dirty="0">
                <a:latin typeface="Raleway ExtraBold"/>
                <a:ea typeface="Raleway ExtraBold"/>
                <a:cs typeface="Raleway ExtraBold"/>
                <a:sym typeface="Raleway ExtraBold"/>
              </a:rPr>
              <a:t>How to think in ReactJS</a:t>
            </a:r>
          </a:p>
          <a:p>
            <a:pPr marL="342900"/>
            <a:r>
              <a:rPr lang="en-PH" sz="2400" b="1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Step 1</a:t>
            </a: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: Break The UI Into A Component Hierarchy</a:t>
            </a:r>
          </a:p>
          <a:p>
            <a:pPr marL="342900"/>
            <a:r>
              <a:rPr lang="en-PH" sz="2400" b="1" dirty="0"/>
              <a:t>Step 2</a:t>
            </a:r>
            <a:r>
              <a:rPr lang="en-PH" sz="2400" dirty="0"/>
              <a:t>: Build A Static Version in React</a:t>
            </a:r>
          </a:p>
          <a:p>
            <a:pPr marL="342900"/>
            <a:r>
              <a:rPr lang="en-PH" sz="2400" b="1" dirty="0"/>
              <a:t>Step 3</a:t>
            </a:r>
            <a:r>
              <a:rPr lang="en-PH" sz="2400" dirty="0"/>
              <a:t>: Identify The Minimal (but complete) Representation Of UI State</a:t>
            </a:r>
          </a:p>
          <a:p>
            <a:pPr marL="342900"/>
            <a:r>
              <a:rPr lang="en-PH" sz="2400" b="1" dirty="0"/>
              <a:t>Step 4</a:t>
            </a:r>
            <a:r>
              <a:rPr lang="en-PH" sz="2400" dirty="0"/>
              <a:t>: Identify Where Your State Should Live</a:t>
            </a:r>
          </a:p>
          <a:p>
            <a:pPr marL="342900"/>
            <a:r>
              <a:rPr lang="en-PH" sz="2400" b="1" dirty="0"/>
              <a:t>Step 5</a:t>
            </a:r>
            <a:r>
              <a:rPr lang="en-PH" sz="2400" dirty="0"/>
              <a:t>: Add Inverse Data Flow</a:t>
            </a:r>
            <a:br>
              <a:rPr lang="en-PH" dirty="0"/>
            </a:br>
            <a:endParaRPr lang="en-PH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454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3600" dirty="0">
                <a:latin typeface="Raleway ExtraBold"/>
                <a:ea typeface="Raleway ExtraBold"/>
                <a:cs typeface="Raleway ExtraBold"/>
                <a:sym typeface="Raleway ExtraBold"/>
              </a:rPr>
              <a:t>Step 1: Break The UI Into A Component </a:t>
            </a:r>
          </a:p>
          <a:p>
            <a:pPr marL="342900"/>
            <a:r>
              <a:rPr lang="en-PH" sz="2400" dirty="0"/>
              <a:t>Draw boxes around every component and subcomponent</a:t>
            </a:r>
          </a:p>
          <a:p>
            <a:pPr marL="342900"/>
            <a:r>
              <a:rPr lang="en-PH" sz="2400" dirty="0"/>
              <a:t>Take note of the single responsibility principle</a:t>
            </a:r>
          </a:p>
          <a:p>
            <a:pPr marL="342900"/>
            <a:r>
              <a:rPr lang="en-PH" sz="2400" dirty="0"/>
              <a:t>Ideally one component should focus in doing 1 thing, if its continue to grow, decompose it to smaller ones</a:t>
            </a:r>
          </a:p>
          <a:p>
            <a:pPr marL="342900"/>
            <a:br>
              <a:rPr lang="en-PH" dirty="0"/>
            </a:br>
            <a:endParaRPr lang="en-PH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700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2800" dirty="0">
                <a:latin typeface="Raleway ExtraBold"/>
                <a:ea typeface="Raleway ExtraBold"/>
                <a:cs typeface="Raleway ExtraBold"/>
                <a:sym typeface="Raleway ExtraBold"/>
              </a:rPr>
              <a:t>Step 1: Break The UI Into A Component</a:t>
            </a:r>
          </a:p>
          <a:p>
            <a:pPr marL="3086100" lvl="6"/>
            <a:r>
              <a:rPr lang="en-PH" sz="2000" b="1" dirty="0" err="1">
                <a:solidFill>
                  <a:srgbClr val="FFC000"/>
                </a:solidFill>
              </a:rPr>
              <a:t>FilterableProductTable</a:t>
            </a:r>
            <a:r>
              <a:rPr lang="en-PH" sz="2000" b="1" dirty="0">
                <a:solidFill>
                  <a:srgbClr val="FFC000"/>
                </a:solidFill>
              </a:rPr>
              <a:t> (orange)</a:t>
            </a:r>
            <a:r>
              <a:rPr lang="en-PH" sz="2000" dirty="0"/>
              <a:t>: contains the entirety of the example</a:t>
            </a:r>
          </a:p>
          <a:p>
            <a:pPr marL="3086100" lvl="6"/>
            <a:r>
              <a:rPr lang="en-PH" sz="2000" b="1" dirty="0" err="1">
                <a:solidFill>
                  <a:srgbClr val="0070C0"/>
                </a:solidFill>
              </a:rPr>
              <a:t>SearchBar</a:t>
            </a:r>
            <a:r>
              <a:rPr lang="en-PH" sz="2000" b="1" dirty="0">
                <a:solidFill>
                  <a:srgbClr val="0070C0"/>
                </a:solidFill>
              </a:rPr>
              <a:t> (blue)</a:t>
            </a:r>
            <a:r>
              <a:rPr lang="en-PH" sz="2000" dirty="0"/>
              <a:t>: receives all user input</a:t>
            </a:r>
          </a:p>
          <a:p>
            <a:pPr marL="3086100" lvl="6"/>
            <a:r>
              <a:rPr lang="en-PH" sz="2000" b="1" dirty="0" err="1">
                <a:solidFill>
                  <a:srgbClr val="00B050"/>
                </a:solidFill>
              </a:rPr>
              <a:t>ProductTable</a:t>
            </a:r>
            <a:r>
              <a:rPr lang="en-PH" sz="2000" b="1" dirty="0">
                <a:solidFill>
                  <a:srgbClr val="00B050"/>
                </a:solidFill>
              </a:rPr>
              <a:t> (green)</a:t>
            </a:r>
            <a:r>
              <a:rPr lang="en-PH" sz="2000" dirty="0"/>
              <a:t>: displays and filters the data collection based on user input</a:t>
            </a:r>
          </a:p>
          <a:p>
            <a:pPr marL="3086100" lvl="6"/>
            <a:r>
              <a:rPr lang="en-PH" sz="2000" b="1" dirty="0" err="1">
                <a:solidFill>
                  <a:srgbClr val="00B0F0"/>
                </a:solidFill>
              </a:rPr>
              <a:t>ProductCategoryRow</a:t>
            </a:r>
            <a:r>
              <a:rPr lang="en-PH" sz="2000" b="1" dirty="0">
                <a:solidFill>
                  <a:srgbClr val="00B0F0"/>
                </a:solidFill>
              </a:rPr>
              <a:t> (turquoise): </a:t>
            </a:r>
            <a:r>
              <a:rPr lang="en-PH" sz="2000" dirty="0"/>
              <a:t>displays a heading for each category</a:t>
            </a:r>
          </a:p>
          <a:p>
            <a:pPr marL="3086100" lvl="6"/>
            <a:r>
              <a:rPr lang="en-PH" sz="2000" b="1" dirty="0" err="1">
                <a:solidFill>
                  <a:srgbClr val="FF0000"/>
                </a:solidFill>
              </a:rPr>
              <a:t>ProductRow</a:t>
            </a:r>
            <a:r>
              <a:rPr lang="en-PH" sz="2000" b="1" dirty="0">
                <a:solidFill>
                  <a:srgbClr val="FF0000"/>
                </a:solidFill>
              </a:rPr>
              <a:t> (red):</a:t>
            </a:r>
            <a:r>
              <a:rPr lang="en-PH" sz="2000" dirty="0"/>
              <a:t> displays a row for each product</a:t>
            </a:r>
            <a:br>
              <a:rPr lang="en-PH" dirty="0"/>
            </a:br>
            <a:endParaRPr lang="en-PH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04BE5CE-10AE-4A4D-A76B-F52069B34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24" y="1246463"/>
            <a:ext cx="2783313" cy="332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5202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1527</Words>
  <Application>Microsoft Office PowerPoint</Application>
  <PresentationFormat>On-screen Show (16:9)</PresentationFormat>
  <Paragraphs>192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Raleway ExtraBold</vt:lpstr>
      <vt:lpstr>Arial</vt:lpstr>
      <vt:lpstr>Raleway Light</vt:lpstr>
      <vt:lpstr>Olivia template</vt:lpstr>
      <vt:lpstr>ReactJS</vt:lpstr>
      <vt:lpstr>PowerPoint Presentation</vt:lpstr>
      <vt:lpstr>PowerPoint Presentation</vt:lpstr>
      <vt:lpstr>PowerPoint Presentation</vt:lpstr>
      <vt:lpstr>Thinking in React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Routing</vt:lpstr>
      <vt:lpstr>PowerPoint Presentation</vt:lpstr>
      <vt:lpstr>PowerPoint Presentation</vt:lpstr>
      <vt:lpstr>Redux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bryan</dc:creator>
  <cp:lastModifiedBy>Bryan Agustine Cabansay</cp:lastModifiedBy>
  <cp:revision>404</cp:revision>
  <dcterms:modified xsi:type="dcterms:W3CDTF">2019-06-07T01:07:19Z</dcterms:modified>
</cp:coreProperties>
</file>