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5"/>
  </p:notesMasterIdLst>
  <p:sldIdLst>
    <p:sldId id="284" r:id="rId2"/>
    <p:sldId id="285" r:id="rId3"/>
    <p:sldId id="286" r:id="rId4"/>
    <p:sldId id="287" r:id="rId5"/>
    <p:sldId id="307" r:id="rId6"/>
    <p:sldId id="308" r:id="rId7"/>
    <p:sldId id="309" r:id="rId8"/>
    <p:sldId id="310" r:id="rId9"/>
    <p:sldId id="311" r:id="rId10"/>
    <p:sldId id="312" r:id="rId11"/>
    <p:sldId id="313" r:id="rId12"/>
    <p:sldId id="315" r:id="rId13"/>
    <p:sldId id="260"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256"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28" r:id="rId44"/>
  </p:sldIdLst>
  <p:sldSz cx="9144000" cy="5143500" type="screen16x9"/>
  <p:notesSz cx="6858000" cy="9144000"/>
  <p:embeddedFontLst>
    <p:embeddedFont>
      <p:font typeface="Raleway" panose="020B0604020202020204" charset="0"/>
      <p:regular r:id="rId46"/>
      <p:bold r:id="rId47"/>
      <p:italic r:id="rId48"/>
      <p:boldItalic r:id="rId49"/>
    </p:embeddedFont>
    <p:embeddedFont>
      <p:font typeface="Raleway ExtraBold" panose="020B0604020202020204" charset="0"/>
      <p:bold r:id="rId50"/>
      <p:boldItalic r:id="rId51"/>
    </p:embeddedFont>
    <p:embeddedFont>
      <p:font typeface="Raleway Light" panose="020B060402020202020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600"/>
    <a:srgbClr val="666666"/>
    <a:srgbClr val="C1C1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1689E3-875B-47D8-9487-E876A3796B4B}">
  <a:tblStyle styleId="{651689E3-875B-47D8-9487-E876A3796B4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596" autoAdjust="0"/>
  </p:normalViewPr>
  <p:slideViewPr>
    <p:cSldViewPr snapToGrid="0">
      <p:cViewPr varScale="1">
        <p:scale>
          <a:sx n="97" d="100"/>
          <a:sy n="97" d="100"/>
        </p:scale>
        <p:origin x="200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npmjs.com/files/package.json#dependenci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53509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1472801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r>
              <a:rPr lang="en-PH" b="0" dirty="0">
                <a:effectLst/>
              </a:rPr>
              <a:t>Show demo</a:t>
            </a:r>
          </a:p>
        </p:txBody>
      </p:sp>
    </p:spTree>
    <p:extLst>
      <p:ext uri="{BB962C8B-B14F-4D97-AF65-F5344CB8AC3E}">
        <p14:creationId xmlns:p14="http://schemas.microsoft.com/office/powerpoint/2010/main" val="684260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101261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PH" dirty="0"/>
              <a:t>Think of DRY and WET principles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r>
              <a:rPr lang="en-PH" sz="1100" b="0" i="0" u="none" strike="noStrike" cap="none" dirty="0">
                <a:solidFill>
                  <a:srgbClr val="000000"/>
                </a:solidFill>
                <a:effectLst/>
                <a:latin typeface="Arial"/>
                <a:ea typeface="Arial"/>
                <a:cs typeface="Arial"/>
                <a:sym typeface="Arial"/>
              </a:rPr>
              <a:t>We will not be discussing the other tools. We will be focusing on Create React App since we are building a Single Page App.</a:t>
            </a:r>
            <a:endParaRPr lang="en-PH" b="0" dirty="0">
              <a:effectLst/>
            </a:endParaRPr>
          </a:p>
        </p:txBody>
      </p:sp>
    </p:spTree>
    <p:extLst>
      <p:ext uri="{BB962C8B-B14F-4D97-AF65-F5344CB8AC3E}">
        <p14:creationId xmlns:p14="http://schemas.microsoft.com/office/powerpoint/2010/main" val="4175697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PH" sz="1100" b="1" i="1" u="none" strike="noStrike" cap="none" dirty="0">
                <a:solidFill>
                  <a:srgbClr val="000000"/>
                </a:solidFill>
                <a:effectLst/>
                <a:latin typeface="Arial"/>
                <a:ea typeface="Arial"/>
                <a:cs typeface="Arial"/>
                <a:sym typeface="Arial"/>
              </a:rPr>
              <a:t>Create React App</a:t>
            </a:r>
            <a:r>
              <a:rPr lang="en-PH" sz="1100" b="0" i="0" u="none" strike="noStrike" cap="none" dirty="0">
                <a:solidFill>
                  <a:srgbClr val="000000"/>
                </a:solidFill>
                <a:effectLst/>
                <a:latin typeface="Arial"/>
                <a:ea typeface="Arial"/>
                <a:cs typeface="Arial"/>
                <a:sym typeface="Arial"/>
              </a:rPr>
              <a:t> is a comfortable environment for learning React, and is the best way to start building a new single-page application in React.</a:t>
            </a:r>
            <a:endParaRPr lang="en-PH" b="0" dirty="0">
              <a:effectLst/>
            </a:endParaRPr>
          </a:p>
          <a:p>
            <a:pPr rtl="0"/>
            <a:r>
              <a:rPr lang="en-PH" sz="1100" b="0" i="0" u="none" strike="noStrike" cap="none" dirty="0">
                <a:solidFill>
                  <a:srgbClr val="000000"/>
                </a:solidFill>
                <a:effectLst/>
                <a:latin typeface="Arial"/>
                <a:ea typeface="Arial"/>
                <a:cs typeface="Arial"/>
                <a:sym typeface="Arial"/>
              </a:rPr>
              <a:t>Typically, you need to use a bundler like webpack to start using ReactJS. It creates an abstraction wherein you get to make ReactJS apps right away.</a:t>
            </a:r>
            <a:endParaRPr lang="en-PH" b="0" dirty="0">
              <a:effectLst/>
            </a:endParaRPr>
          </a:p>
          <a:p>
            <a:pPr rtl="0"/>
            <a:r>
              <a:rPr lang="en-PH" sz="1100" b="0" i="0" u="none" strike="noStrike" cap="none" dirty="0">
                <a:solidFill>
                  <a:srgbClr val="000000"/>
                </a:solidFill>
                <a:effectLst/>
                <a:latin typeface="Arial"/>
                <a:ea typeface="Arial"/>
                <a:cs typeface="Arial"/>
                <a:sym typeface="Arial"/>
              </a:rPr>
              <a:t>Also endorsed/suggested by Facebook.</a:t>
            </a:r>
            <a:endParaRPr lang="en-PH" b="0" dirty="0">
              <a:effectLst/>
            </a:endParaRPr>
          </a:p>
        </p:txBody>
      </p:sp>
    </p:spTree>
    <p:extLst>
      <p:ext uri="{BB962C8B-B14F-4D97-AF65-F5344CB8AC3E}">
        <p14:creationId xmlns:p14="http://schemas.microsoft.com/office/powerpoint/2010/main" val="2554409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2307819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2477528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2288790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4023846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PH" dirty="0"/>
              <a:t>Before we start, I highly encourage you to ask questions. </a:t>
            </a:r>
          </a:p>
          <a:p>
            <a:pPr marL="0" lvl="0" indent="0">
              <a:spcBef>
                <a:spcPts val="0"/>
              </a:spcBef>
              <a:spcAft>
                <a:spcPts val="0"/>
              </a:spcAft>
              <a:buNone/>
            </a:pPr>
            <a:r>
              <a:rPr lang="en-PH" dirty="0"/>
              <a:t>If you have questions or clarifications that you want to ask me, please do not hesitate to raise your hands.</a:t>
            </a:r>
          </a:p>
          <a:p>
            <a:pPr marL="0" lvl="0" indent="0">
              <a:spcBef>
                <a:spcPts val="0"/>
              </a:spcBef>
              <a:spcAft>
                <a:spcPts val="0"/>
              </a:spcAft>
              <a:buNone/>
            </a:pPr>
            <a:r>
              <a:rPr lang="en-PH" dirty="0"/>
              <a:t>I highly encourage you to ask questions. ReactJS can be very confusing or hard, </a:t>
            </a:r>
          </a:p>
          <a:p>
            <a:pPr marL="0" lvl="0" indent="0">
              <a:spcBef>
                <a:spcPts val="0"/>
              </a:spcBef>
              <a:spcAft>
                <a:spcPts val="0"/>
              </a:spcAft>
              <a:buNone/>
            </a:pPr>
            <a:r>
              <a:rPr lang="en-PH" dirty="0"/>
              <a:t>even for those who have experience programming.</a:t>
            </a:r>
          </a:p>
          <a:p>
            <a:pPr marL="0" lvl="0" indent="0">
              <a:spcBef>
                <a:spcPts val="0"/>
              </a:spcBef>
              <a:spcAft>
                <a:spcPts val="0"/>
              </a:spcAft>
              <a:buNone/>
            </a:pPr>
            <a:r>
              <a:rPr lang="en-PH" dirty="0"/>
              <a:t>Third, you are most welcome to clarify things before we proceed with the next topic.</a:t>
            </a:r>
          </a:p>
          <a:p>
            <a:pPr marL="0" lvl="0" indent="0">
              <a:spcBef>
                <a:spcPts val="0"/>
              </a:spcBef>
              <a:spcAft>
                <a:spcPts val="0"/>
              </a:spcAft>
              <a:buNone/>
            </a:pPr>
            <a:r>
              <a:rPr lang="en-PH" dirty="0"/>
              <a:t>Finally, please relax. Just chill and have fun. Programming can sometimes be difficult but it is what it make it fun too.</a:t>
            </a:r>
          </a:p>
          <a:p>
            <a:pPr marL="0" lvl="0" indent="0">
              <a:spcBef>
                <a:spcPts val="0"/>
              </a:spcBef>
              <a:spcAft>
                <a:spcPts val="0"/>
              </a:spcAft>
              <a:buNone/>
            </a:pPr>
            <a:r>
              <a:rPr lang="en-PH" dirty="0"/>
              <a:t>This course takes into account that you have no prior knowledge with programming.</a:t>
            </a:r>
          </a:p>
        </p:txBody>
      </p:sp>
    </p:spTree>
    <p:extLst>
      <p:ext uri="{BB962C8B-B14F-4D97-AF65-F5344CB8AC3E}">
        <p14:creationId xmlns:p14="http://schemas.microsoft.com/office/powerpoint/2010/main" val="1099657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982158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2386645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3898709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671118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2834323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9341973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PH" dirty="0"/>
              <a:t>Before we start learning ReactJS we </a:t>
            </a:r>
            <a:r>
              <a:rPr lang="en-PH" sz="1100" b="0" i="0" u="none" strike="noStrike" cap="none" dirty="0">
                <a:solidFill>
                  <a:srgbClr val="000000"/>
                </a:solidFill>
                <a:effectLst/>
                <a:latin typeface="Arial"/>
                <a:ea typeface="Arial"/>
                <a:cs typeface="Arial"/>
                <a:sym typeface="Arial"/>
              </a:rPr>
              <a:t>will need to familiarize ourselves with basic </a:t>
            </a:r>
            <a:r>
              <a:rPr lang="en-PH" sz="1100" b="0" i="0" u="none" strike="noStrike" cap="none" dirty="0" err="1">
                <a:solidFill>
                  <a:srgbClr val="000000"/>
                </a:solidFill>
                <a:effectLst/>
                <a:latin typeface="Arial"/>
                <a:ea typeface="Arial"/>
                <a:cs typeface="Arial"/>
                <a:sym typeface="Arial"/>
              </a:rPr>
              <a:t>javascript</a:t>
            </a:r>
            <a:r>
              <a:rPr lang="en-PH" sz="1100" b="0" i="0" u="none" strike="noStrike" cap="none" dirty="0">
                <a:solidFill>
                  <a:srgbClr val="000000"/>
                </a:solidFill>
                <a:effectLst/>
                <a:latin typeface="Arial"/>
                <a:ea typeface="Arial"/>
                <a:cs typeface="Arial"/>
                <a:sym typeface="Arial"/>
              </a:rPr>
              <a:t> because it might get confusing if we are not able to follow the syntax</a:t>
            </a:r>
          </a:p>
          <a:p>
            <a:pPr marL="0" lvl="0" indent="0">
              <a:spcBef>
                <a:spcPts val="0"/>
              </a:spcBef>
              <a:spcAft>
                <a:spcPts val="0"/>
              </a:spcAft>
              <a:buNone/>
            </a:pPr>
            <a:r>
              <a:rPr lang="en-PH" sz="1100" b="0" i="0" u="none" strike="noStrike" cap="none" dirty="0">
                <a:solidFill>
                  <a:srgbClr val="000000"/>
                </a:solidFill>
                <a:effectLst/>
                <a:latin typeface="Arial"/>
                <a:ea typeface="Arial"/>
                <a:cs typeface="Arial"/>
                <a:sym typeface="Arial"/>
              </a:rPr>
              <a:t>Please note that we will be using a new form of </a:t>
            </a:r>
            <a:r>
              <a:rPr lang="en-PH" sz="1100" b="0" i="0" u="none" strike="noStrike" cap="none" dirty="0" err="1">
                <a:solidFill>
                  <a:srgbClr val="000000"/>
                </a:solidFill>
                <a:effectLst/>
                <a:latin typeface="Arial"/>
                <a:ea typeface="Arial"/>
                <a:cs typeface="Arial"/>
                <a:sym typeface="Arial"/>
              </a:rPr>
              <a:t>Javascript</a:t>
            </a:r>
            <a:r>
              <a:rPr lang="en-PH" sz="1100" b="0" i="0" u="none" strike="noStrike" cap="none" dirty="0">
                <a:solidFill>
                  <a:srgbClr val="000000"/>
                </a:solidFill>
                <a:effectLst/>
                <a:latin typeface="Arial"/>
                <a:ea typeface="Arial"/>
                <a:cs typeface="Arial"/>
                <a:sym typeface="Arial"/>
              </a:rPr>
              <a:t> which is </a:t>
            </a:r>
            <a:r>
              <a:rPr lang="en-PH" sz="1100" b="0" i="0" u="none" strike="noStrike" cap="none" dirty="0" err="1">
                <a:solidFill>
                  <a:srgbClr val="000000"/>
                </a:solidFill>
                <a:effectLst/>
                <a:latin typeface="Arial"/>
                <a:ea typeface="Arial"/>
                <a:cs typeface="Arial"/>
                <a:sym typeface="Arial"/>
              </a:rPr>
              <a:t>EcmaScript</a:t>
            </a:r>
            <a:r>
              <a:rPr lang="en-PH" sz="1100" b="0" i="0" u="none" strike="noStrike" cap="none" dirty="0">
                <a:solidFill>
                  <a:srgbClr val="000000"/>
                </a:solidFill>
                <a:effectLst/>
                <a:latin typeface="Arial"/>
                <a:ea typeface="Arial"/>
                <a:cs typeface="Arial"/>
                <a:sym typeface="Arial"/>
              </a:rPr>
              <a:t> 6 (ES6). Typically, current browsers are not able to read ES6. We are using Babel, a </a:t>
            </a:r>
            <a:r>
              <a:rPr lang="en-PH" sz="1100" b="0" i="0" u="none" strike="noStrike" cap="none" dirty="0" err="1">
                <a:solidFill>
                  <a:srgbClr val="000000"/>
                </a:solidFill>
                <a:effectLst/>
                <a:latin typeface="Arial"/>
                <a:ea typeface="Arial"/>
                <a:cs typeface="Arial"/>
                <a:sym typeface="Arial"/>
              </a:rPr>
              <a:t>javascript</a:t>
            </a:r>
            <a:r>
              <a:rPr lang="en-PH" sz="1100" b="0" i="0" u="none" strike="noStrike" cap="none" dirty="0">
                <a:solidFill>
                  <a:srgbClr val="000000"/>
                </a:solidFill>
                <a:effectLst/>
                <a:latin typeface="Arial"/>
                <a:ea typeface="Arial"/>
                <a:cs typeface="Arial"/>
                <a:sym typeface="Arial"/>
              </a:rPr>
              <a:t> compiler/</a:t>
            </a:r>
            <a:r>
              <a:rPr lang="en-PH" sz="1100" b="0" i="0" u="none" strike="noStrike" cap="none" dirty="0" err="1">
                <a:solidFill>
                  <a:srgbClr val="000000"/>
                </a:solidFill>
                <a:effectLst/>
                <a:latin typeface="Arial"/>
                <a:ea typeface="Arial"/>
                <a:cs typeface="Arial"/>
                <a:sym typeface="Arial"/>
              </a:rPr>
              <a:t>transpiler</a:t>
            </a:r>
            <a:r>
              <a:rPr lang="en-PH" sz="1100" b="0" i="0" u="none" strike="noStrike" cap="none" dirty="0">
                <a:solidFill>
                  <a:srgbClr val="000000"/>
                </a:solidFill>
                <a:effectLst/>
                <a:latin typeface="Arial"/>
                <a:ea typeface="Arial"/>
                <a:cs typeface="Arial"/>
                <a:sym typeface="Arial"/>
              </a:rPr>
              <a:t> to convert our code to old </a:t>
            </a:r>
            <a:r>
              <a:rPr lang="en-PH" sz="1100" b="0" i="0" u="none" strike="noStrike" cap="none" dirty="0" err="1">
                <a:solidFill>
                  <a:srgbClr val="000000"/>
                </a:solidFill>
                <a:effectLst/>
                <a:latin typeface="Arial"/>
                <a:ea typeface="Arial"/>
                <a:cs typeface="Arial"/>
                <a:sym typeface="Arial"/>
              </a:rPr>
              <a:t>javascript</a:t>
            </a:r>
            <a:r>
              <a:rPr lang="en-PH" sz="1100" b="0" i="0" u="none" strike="noStrike" cap="none" dirty="0">
                <a:solidFill>
                  <a:srgbClr val="000000"/>
                </a:solidFill>
                <a:effectLst/>
                <a:latin typeface="Arial"/>
                <a:ea typeface="Arial"/>
                <a:cs typeface="Arial"/>
                <a:sym typeface="Arial"/>
              </a:rPr>
              <a:t>. </a:t>
            </a:r>
            <a:endParaRPr dirty="0"/>
          </a:p>
        </p:txBody>
      </p:sp>
    </p:spTree>
    <p:extLst>
      <p:ext uri="{BB962C8B-B14F-4D97-AF65-F5344CB8AC3E}">
        <p14:creationId xmlns:p14="http://schemas.microsoft.com/office/powerpoint/2010/main" val="9975455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PH" dirty="0"/>
              <a:t>JSON is short for JavaScript Object Notation, and is a way to store information in an organized, easy-to-access manner. In a nutshell, it gives us a human-readable collection of data that we can access in a really logical manner.</a:t>
            </a:r>
          </a:p>
          <a:p>
            <a:pPr marL="0" lvl="0" indent="0">
              <a:spcBef>
                <a:spcPts val="0"/>
              </a:spcBef>
              <a:spcAft>
                <a:spcPts val="0"/>
              </a:spcAft>
              <a:buNone/>
            </a:pPr>
            <a:r>
              <a:rPr lang="en-PH" dirty="0"/>
              <a:t>This also represents an object in </a:t>
            </a:r>
            <a:r>
              <a:rPr lang="en-PH" dirty="0" err="1"/>
              <a:t>Javascript</a:t>
            </a:r>
            <a:endParaRPr dirty="0"/>
          </a:p>
        </p:txBody>
      </p:sp>
    </p:spTree>
    <p:extLst>
      <p:ext uri="{BB962C8B-B14F-4D97-AF65-F5344CB8AC3E}">
        <p14:creationId xmlns:p14="http://schemas.microsoft.com/office/powerpoint/2010/main" val="7043158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PH" sz="1100" dirty="0"/>
              <a:t>Data is in name or key/value pairs</a:t>
            </a:r>
          </a:p>
          <a:p>
            <a:r>
              <a:rPr lang="en-PH" sz="1100" dirty="0"/>
              <a:t>Data is separated by commas</a:t>
            </a:r>
          </a:p>
          <a:p>
            <a:r>
              <a:rPr lang="en-PH" sz="1100" dirty="0"/>
              <a:t>Curly braces hold objects</a:t>
            </a:r>
          </a:p>
          <a:p>
            <a:r>
              <a:rPr lang="en-PH" sz="1100" dirty="0"/>
              <a:t>Square brackets hold arrays</a:t>
            </a:r>
          </a:p>
        </p:txBody>
      </p:sp>
    </p:spTree>
    <p:extLst>
      <p:ext uri="{BB962C8B-B14F-4D97-AF65-F5344CB8AC3E}">
        <p14:creationId xmlns:p14="http://schemas.microsoft.com/office/powerpoint/2010/main" val="4211075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PH" dirty="0"/>
              <a:t>Assumed that we know the basics of HTML and </a:t>
            </a:r>
            <a:r>
              <a:rPr lang="en-PH" dirty="0" err="1"/>
              <a:t>javascript</a:t>
            </a:r>
            <a:r>
              <a:rPr lang="en-PH" dirty="0"/>
              <a:t>. We are also familiar with object oriented programming concepts.</a:t>
            </a:r>
            <a:endParaRPr lang="en-PH" sz="1000" dirty="0"/>
          </a:p>
          <a:p>
            <a:r>
              <a:rPr lang="en-PH" dirty="0"/>
              <a:t>Cover the basics only. We will not tackle advanced concepts in React. If we already know React, we had designed this curriculum with newbies in React in mind. We will provide the initial push towards learning, it is up to us to further our knowledge or skill.</a:t>
            </a:r>
            <a:endParaRPr lang="en-PH" sz="1000" dirty="0"/>
          </a:p>
          <a:p>
            <a:r>
              <a:rPr lang="en-PH" dirty="0"/>
              <a:t>We will discuss the overview of how react works but not in detail. We will focus more on how to use React to build a single page application</a:t>
            </a:r>
            <a:endParaRPr lang="en-PH" sz="1000" dirty="0"/>
          </a:p>
          <a:p>
            <a:r>
              <a:rPr lang="en-PH" dirty="0"/>
              <a:t>What we are building is a single page application. We will not tackle server side rendering or lazy loading. We will discuss what is a single page application later.</a:t>
            </a:r>
            <a:endParaRPr lang="en-PH" sz="1000" dirty="0"/>
          </a:p>
          <a:p>
            <a:pPr marL="0" lvl="0" indent="0" rtl="0">
              <a:spcBef>
                <a:spcPts val="0"/>
              </a:spcBef>
              <a:spcAft>
                <a:spcPts val="0"/>
              </a:spcAft>
              <a:buNone/>
            </a:pPr>
            <a:endParaRPr dirty="0"/>
          </a:p>
        </p:txBody>
      </p:sp>
    </p:spTree>
    <p:extLst>
      <p:ext uri="{BB962C8B-B14F-4D97-AF65-F5344CB8AC3E}">
        <p14:creationId xmlns:p14="http://schemas.microsoft.com/office/powerpoint/2010/main" val="3958717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r>
              <a:rPr lang="en-PH" sz="1100" b="0" i="0" u="none" strike="noStrike" cap="none" dirty="0">
                <a:solidFill>
                  <a:srgbClr val="000000"/>
                </a:solidFill>
                <a:effectLst/>
                <a:latin typeface="Arial"/>
                <a:ea typeface="Arial"/>
                <a:cs typeface="Arial"/>
                <a:sym typeface="Arial"/>
              </a:rPr>
              <a:t>let allows you to declare variables that are limited in scope to the block, statement, or expression on which it is used. From now on, practice using let instead of var.</a:t>
            </a:r>
            <a:endParaRPr lang="en-PH" b="0" dirty="0">
              <a:effectLst/>
            </a:endParaRPr>
          </a:p>
        </p:txBody>
      </p:sp>
    </p:spTree>
    <p:extLst>
      <p:ext uri="{BB962C8B-B14F-4D97-AF65-F5344CB8AC3E}">
        <p14:creationId xmlns:p14="http://schemas.microsoft.com/office/powerpoint/2010/main" val="4014073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r>
              <a:rPr lang="en-PH" sz="1100" b="0" i="0" u="none" strike="noStrike" cap="none" dirty="0">
                <a:solidFill>
                  <a:srgbClr val="000000"/>
                </a:solidFill>
                <a:effectLst/>
                <a:latin typeface="Arial"/>
                <a:ea typeface="Arial"/>
                <a:cs typeface="Arial"/>
                <a:sym typeface="Arial"/>
              </a:rPr>
              <a:t>const is used for declaring constants. This means you are not able to reassign the variable to another value. But you can mutate the value.</a:t>
            </a:r>
            <a:br>
              <a:rPr lang="en-PH" dirty="0"/>
            </a:br>
            <a:r>
              <a:rPr lang="en-PH" dirty="0"/>
              <a:t>The code will cause an error since you are reassigning the variable name to another value</a:t>
            </a:r>
            <a:endParaRPr lang="en-PH" b="0" dirty="0">
              <a:effectLst/>
            </a:endParaRPr>
          </a:p>
        </p:txBody>
      </p:sp>
    </p:spTree>
    <p:extLst>
      <p:ext uri="{BB962C8B-B14F-4D97-AF65-F5344CB8AC3E}">
        <p14:creationId xmlns:p14="http://schemas.microsoft.com/office/powerpoint/2010/main" val="3151321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r>
              <a:rPr lang="en-PH" sz="1100" b="0" i="0" u="none" strike="noStrike" cap="none" dirty="0">
                <a:solidFill>
                  <a:srgbClr val="000000"/>
                </a:solidFill>
                <a:effectLst/>
                <a:latin typeface="Arial"/>
                <a:ea typeface="Arial"/>
                <a:cs typeface="Arial"/>
                <a:sym typeface="Arial"/>
              </a:rPr>
              <a:t>const is used for declaring constants. This means you are not able to reassign the variable to another value. But you can mutate the value.</a:t>
            </a:r>
            <a:br>
              <a:rPr lang="en-PH" dirty="0"/>
            </a:br>
            <a:r>
              <a:rPr lang="en-PH" dirty="0"/>
              <a:t>The code will cause an error since you are reassigning the variable name to another value</a:t>
            </a:r>
            <a:endParaRPr lang="en-PH" b="0" dirty="0">
              <a:effectLst/>
            </a:endParaRPr>
          </a:p>
        </p:txBody>
      </p:sp>
    </p:spTree>
    <p:extLst>
      <p:ext uri="{BB962C8B-B14F-4D97-AF65-F5344CB8AC3E}">
        <p14:creationId xmlns:p14="http://schemas.microsoft.com/office/powerpoint/2010/main" val="119087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26747443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r>
              <a:rPr lang="en-PH" sz="1100" b="0" i="0" u="none" strike="noStrike" cap="none" dirty="0">
                <a:solidFill>
                  <a:srgbClr val="000000"/>
                </a:solidFill>
                <a:effectLst/>
                <a:latin typeface="Arial"/>
                <a:ea typeface="Arial"/>
                <a:cs typeface="Arial"/>
                <a:sym typeface="Arial"/>
              </a:rPr>
              <a:t>Also called fat arrows more concise syntax for writing function expressions. They utilize a new token, =&gt;, that looks like a fat arrow. Arrow functions are anonymous and change the way this binds in functions.</a:t>
            </a:r>
            <a:endParaRPr lang="en-PH" b="0" dirty="0">
              <a:effectLst/>
            </a:endParaRPr>
          </a:p>
        </p:txBody>
      </p:sp>
    </p:spTree>
    <p:extLst>
      <p:ext uri="{BB962C8B-B14F-4D97-AF65-F5344CB8AC3E}">
        <p14:creationId xmlns:p14="http://schemas.microsoft.com/office/powerpoint/2010/main" val="13076077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r>
              <a:rPr lang="en-PH" sz="1100" b="0" i="0" u="none" strike="noStrike" cap="none" dirty="0">
                <a:solidFill>
                  <a:srgbClr val="000000"/>
                </a:solidFill>
                <a:effectLst/>
                <a:latin typeface="Arial"/>
                <a:ea typeface="Arial"/>
                <a:cs typeface="Arial"/>
                <a:sym typeface="Arial"/>
              </a:rPr>
              <a:t>Also called fat arrows more concise syntax for writing function expressions. They utilize a new token, =&gt;, that looks like a fat arrow. Arrow functions are anonymous and change the way this binds in functions.</a:t>
            </a:r>
            <a:endParaRPr lang="en-PH" b="0" dirty="0">
              <a:effectLst/>
            </a:endParaRPr>
          </a:p>
        </p:txBody>
      </p:sp>
    </p:spTree>
    <p:extLst>
      <p:ext uri="{BB962C8B-B14F-4D97-AF65-F5344CB8AC3E}">
        <p14:creationId xmlns:p14="http://schemas.microsoft.com/office/powerpoint/2010/main" val="3170685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29828896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43208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10687798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10652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PH" sz="1100" b="0" i="0" u="none" strike="noStrike" cap="none" dirty="0">
                <a:solidFill>
                  <a:srgbClr val="000000"/>
                </a:solidFill>
                <a:effectLst/>
                <a:latin typeface="Arial"/>
                <a:ea typeface="Arial"/>
                <a:cs typeface="Arial"/>
                <a:sym typeface="Arial"/>
              </a:rPr>
              <a:t>We should also know how to use git. Activities are checked via </a:t>
            </a:r>
            <a:r>
              <a:rPr lang="en-PH" sz="1100" b="0" i="0" u="none" strike="noStrike" cap="none" dirty="0" err="1">
                <a:solidFill>
                  <a:srgbClr val="000000"/>
                </a:solidFill>
                <a:effectLst/>
                <a:latin typeface="Arial"/>
                <a:ea typeface="Arial"/>
                <a:cs typeface="Arial"/>
                <a:sym typeface="Arial"/>
              </a:rPr>
              <a:t>github</a:t>
            </a:r>
            <a:r>
              <a:rPr lang="en-PH" sz="1100" b="0" i="0" u="none" strike="noStrike" cap="none" dirty="0">
                <a:solidFill>
                  <a:srgbClr val="000000"/>
                </a:solidFill>
                <a:effectLst/>
                <a:latin typeface="Arial"/>
                <a:ea typeface="Arial"/>
                <a:cs typeface="Arial"/>
                <a:sym typeface="Arial"/>
              </a:rPr>
              <a:t>. I'll discuss this later.</a:t>
            </a:r>
            <a:endParaRPr lang="en-PH" b="0" dirty="0">
              <a:effectLst/>
            </a:endParaRPr>
          </a:p>
          <a:p>
            <a:pPr rtl="0"/>
            <a:r>
              <a:rPr lang="en-PH" sz="1100" b="0" i="0" u="none" strike="noStrike" cap="none" dirty="0">
                <a:solidFill>
                  <a:srgbClr val="000000"/>
                </a:solidFill>
                <a:effectLst/>
                <a:latin typeface="Arial"/>
                <a:ea typeface="Arial"/>
                <a:cs typeface="Arial"/>
                <a:sym typeface="Arial"/>
              </a:rPr>
              <a:t>Please ask questions. If a concept is confusing, please let me know.</a:t>
            </a:r>
            <a:endParaRPr lang="en-PH" b="0" dirty="0">
              <a:effectLst/>
            </a:endParaRPr>
          </a:p>
          <a:p>
            <a:pPr rtl="0"/>
            <a:r>
              <a:rPr lang="en-PH" sz="1100" b="0" i="0" u="none" strike="noStrike" cap="none" dirty="0">
                <a:solidFill>
                  <a:srgbClr val="000000"/>
                </a:solidFill>
                <a:effectLst/>
                <a:latin typeface="Arial"/>
                <a:ea typeface="Arial"/>
                <a:cs typeface="Arial"/>
                <a:sym typeface="Arial"/>
              </a:rPr>
              <a:t>Disclaimer: I am not an expert in React. You might have a question that I can't answer right away, I'll take note of it and answer you after the session.</a:t>
            </a:r>
            <a:endParaRPr lang="en-PH" b="0" dirty="0">
              <a:effectLst/>
            </a:endParaRPr>
          </a:p>
          <a:p>
            <a:pPr rtl="0"/>
            <a:r>
              <a:rPr lang="en-PH" sz="1100" b="0" i="0" u="none" strike="noStrike" cap="none" dirty="0">
                <a:solidFill>
                  <a:srgbClr val="000000"/>
                </a:solidFill>
                <a:effectLst/>
                <a:latin typeface="Arial"/>
                <a:ea typeface="Arial"/>
                <a:cs typeface="Arial"/>
                <a:sym typeface="Arial"/>
              </a:rPr>
              <a:t>Google is your friend. React is a new framework. It changes every month. What you may know now is different next few months after.</a:t>
            </a:r>
            <a:endParaRPr lang="en-PH" b="0" dirty="0">
              <a:effectLst/>
            </a:endParaRPr>
          </a:p>
          <a:p>
            <a:pPr rtl="0"/>
            <a:r>
              <a:rPr lang="en-PH" sz="1100" b="0" i="0" u="none" strike="noStrike" cap="none" dirty="0">
                <a:solidFill>
                  <a:srgbClr val="000000"/>
                </a:solidFill>
                <a:effectLst/>
                <a:latin typeface="Arial"/>
                <a:ea typeface="Arial"/>
                <a:cs typeface="Arial"/>
                <a:sym typeface="Arial"/>
              </a:rPr>
              <a:t>Lastly, do not give up. Learning ReactJS is hard. It will introduce new programming paradigms that will be completely new to you. So don't give up. Relax and have fun especially when you hit a wall. </a:t>
            </a:r>
            <a:endParaRPr lang="en-PH" b="0" dirty="0">
              <a:effectLst/>
            </a:endParaRPr>
          </a:p>
        </p:txBody>
      </p:sp>
    </p:spTree>
    <p:extLst>
      <p:ext uri="{BB962C8B-B14F-4D97-AF65-F5344CB8AC3E}">
        <p14:creationId xmlns:p14="http://schemas.microsoft.com/office/powerpoint/2010/main" val="9910772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14793025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2643012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38988845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3081638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7843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3262535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2018507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r>
              <a:rPr lang="en-PH" sz="1100" b="0" i="0" u="none" strike="noStrike" cap="none" dirty="0">
                <a:solidFill>
                  <a:srgbClr val="000000"/>
                </a:solidFill>
                <a:effectLst/>
                <a:latin typeface="Arial"/>
                <a:ea typeface="Arial"/>
                <a:cs typeface="Arial"/>
                <a:sym typeface="Arial"/>
              </a:rPr>
              <a:t>The main goal, as you touched upon, is automated dependency and package management. This means that you can </a:t>
            </a:r>
            <a:r>
              <a:rPr lang="en-PH" sz="1100" b="0" i="0" u="sng" strike="noStrike" cap="none" dirty="0">
                <a:solidFill>
                  <a:srgbClr val="000000"/>
                </a:solidFill>
                <a:effectLst/>
                <a:latin typeface="Arial"/>
                <a:ea typeface="Arial"/>
                <a:cs typeface="Arial"/>
                <a:sym typeface="Arial"/>
                <a:hlinkClick r:id="rId3"/>
              </a:rPr>
              <a:t>specify all of your project's dependencies</a:t>
            </a:r>
            <a:r>
              <a:rPr lang="en-PH" sz="1100" b="0" i="0" u="none" strike="noStrike" cap="none" dirty="0">
                <a:solidFill>
                  <a:srgbClr val="000000"/>
                </a:solidFill>
                <a:effectLst/>
                <a:latin typeface="Arial"/>
                <a:ea typeface="Arial"/>
                <a:cs typeface="Arial"/>
                <a:sym typeface="Arial"/>
              </a:rPr>
              <a:t> inside your </a:t>
            </a:r>
            <a:r>
              <a:rPr lang="en-PH" dirty="0" err="1"/>
              <a:t>package.json</a:t>
            </a:r>
            <a:r>
              <a:rPr lang="en-PH" sz="1100" b="0" i="0" u="none" strike="noStrike" cap="none" dirty="0">
                <a:solidFill>
                  <a:srgbClr val="000000"/>
                </a:solidFill>
                <a:effectLst/>
                <a:latin typeface="Arial"/>
                <a:ea typeface="Arial"/>
                <a:cs typeface="Arial"/>
                <a:sym typeface="Arial"/>
              </a:rPr>
              <a:t> file, then any time you (or anyone else) needs to get started with your project they can just run </a:t>
            </a:r>
            <a:r>
              <a:rPr lang="en-PH" dirty="0" err="1"/>
              <a:t>npm</a:t>
            </a:r>
            <a:r>
              <a:rPr lang="en-PH" dirty="0"/>
              <a:t> install</a:t>
            </a:r>
            <a:r>
              <a:rPr lang="en-PH" sz="1100" b="0" i="0" u="none" strike="noStrike" cap="none" dirty="0">
                <a:solidFill>
                  <a:srgbClr val="000000"/>
                </a:solidFill>
                <a:effectLst/>
                <a:latin typeface="Arial"/>
                <a:ea typeface="Arial"/>
                <a:cs typeface="Arial"/>
                <a:sym typeface="Arial"/>
              </a:rPr>
              <a:t> and immediately have all of the dependencies installed. On top of this, it is also possible to specify what </a:t>
            </a:r>
            <a:r>
              <a:rPr lang="en-PH" sz="1100" b="1" i="0" u="none" strike="noStrike" cap="none" dirty="0">
                <a:solidFill>
                  <a:srgbClr val="000000"/>
                </a:solidFill>
                <a:effectLst/>
                <a:latin typeface="Arial"/>
                <a:ea typeface="Arial"/>
                <a:cs typeface="Arial"/>
                <a:sym typeface="Arial"/>
              </a:rPr>
              <a:t>versions</a:t>
            </a:r>
            <a:r>
              <a:rPr lang="en-PH" sz="1100" b="0" i="0" u="none" strike="noStrike" cap="none" dirty="0">
                <a:solidFill>
                  <a:srgbClr val="000000"/>
                </a:solidFill>
                <a:effectLst/>
                <a:latin typeface="Arial"/>
                <a:ea typeface="Arial"/>
                <a:cs typeface="Arial"/>
                <a:sym typeface="Arial"/>
              </a:rPr>
              <a:t> your project depends upon to prevent updates from breaking your project.</a:t>
            </a:r>
            <a:endParaRPr lang="en-PH" b="0" dirty="0">
              <a:effectLst/>
            </a:endParaRPr>
          </a:p>
        </p:txBody>
      </p:sp>
    </p:spTree>
    <p:extLst>
      <p:ext uri="{BB962C8B-B14F-4D97-AF65-F5344CB8AC3E}">
        <p14:creationId xmlns:p14="http://schemas.microsoft.com/office/powerpoint/2010/main" val="1776342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endParaRPr lang="en-PH" b="0" dirty="0">
              <a:effectLst/>
            </a:endParaRPr>
          </a:p>
        </p:txBody>
      </p:sp>
    </p:spTree>
    <p:extLst>
      <p:ext uri="{BB962C8B-B14F-4D97-AF65-F5344CB8AC3E}">
        <p14:creationId xmlns:p14="http://schemas.microsoft.com/office/powerpoint/2010/main" val="408162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FB600"/>
        </a:solidFill>
        <a:effectLst/>
      </p:bgPr>
    </p:bg>
    <p:spTree>
      <p:nvGrpSpPr>
        <p:cNvPr id="1" name="Shape 9"/>
        <p:cNvGrpSpPr/>
        <p:nvPr/>
      </p:nvGrpSpPr>
      <p:grpSpPr>
        <a:xfrm>
          <a:off x="0" y="0"/>
          <a:ext cx="0" cy="0"/>
          <a:chOff x="0" y="0"/>
          <a:chExt cx="0" cy="0"/>
        </a:xfrm>
      </p:grpSpPr>
      <p:sp>
        <p:nvSpPr>
          <p:cNvPr id="10" name="Shape 10"/>
          <p:cNvSpPr/>
          <p:nvPr/>
        </p:nvSpPr>
        <p:spPr>
          <a:xfrm>
            <a:off x="390735"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Shape 22"/>
          <p:cNvSpPr/>
          <p:nvPr/>
        </p:nvSpPr>
        <p:spPr>
          <a:xfrm>
            <a:off x="390735"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Shape 24"/>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Shape 2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49" name="Shape 49"/>
          <p:cNvSpPr/>
          <p:nvPr/>
        </p:nvSpPr>
        <p:spPr>
          <a:xfrm>
            <a:off x="390735"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B600"/>
        </a:solidFill>
        <a:effectLst/>
      </p:bgPr>
    </p:bg>
    <p:spTree>
      <p:nvGrpSpPr>
        <p:cNvPr id="1" name="Shape 16"/>
        <p:cNvGrpSpPr/>
        <p:nvPr/>
      </p:nvGrpSpPr>
      <p:grpSpPr>
        <a:xfrm>
          <a:off x="0" y="0"/>
          <a:ext cx="0" cy="0"/>
          <a:chOff x="0" y="0"/>
          <a:chExt cx="0" cy="0"/>
        </a:xfrm>
      </p:grpSpPr>
      <p:sp>
        <p:nvSpPr>
          <p:cNvPr id="17" name="Shape 17"/>
          <p:cNvSpPr/>
          <p:nvPr/>
        </p:nvSpPr>
        <p:spPr>
          <a:xfrm flipH="1">
            <a:off x="390735"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a:spcBef>
                <a:spcPts val="0"/>
              </a:spcBef>
              <a:spcAft>
                <a:spcPts val="0"/>
              </a:spcAft>
              <a:buClr>
                <a:srgbClr val="434343"/>
              </a:buClr>
              <a:buSzPts val="3000"/>
              <a:buChar char="■"/>
              <a:defRPr sz="3000" i="1">
                <a:solidFill>
                  <a:srgbClr val="434343"/>
                </a:solidFill>
              </a:defRPr>
            </a:lvl9pPr>
          </a:lstStyle>
          <a:p>
            <a:endParaRPr/>
          </a:p>
        </p:txBody>
      </p:sp>
      <p:sp>
        <p:nvSpPr>
          <p:cNvPr id="19" name="Shape 19"/>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2000" b="1">
                <a:solidFill>
                  <a:srgbClr val="434343"/>
                </a:solidFill>
                <a:latin typeface="Raleway"/>
                <a:ea typeface="Raleway"/>
                <a:cs typeface="Raleway"/>
                <a:sym typeface="Raleway"/>
              </a:rPr>
              <a:t>“</a:t>
            </a:r>
            <a:endParaRPr sz="12000" b="1">
              <a:solidFill>
                <a:srgbClr val="434343"/>
              </a:solidFill>
              <a:latin typeface="Raleway"/>
              <a:ea typeface="Raleway"/>
              <a:cs typeface="Raleway"/>
              <a:sym typeface="Raleway"/>
            </a:endParaRPr>
          </a:p>
        </p:txBody>
      </p:sp>
      <p:sp>
        <p:nvSpPr>
          <p:cNvPr id="20" name="Shape 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690818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Shape 7"/>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Shape 8"/>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facebook/create-react-ap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bryancabansay/react-trainin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javascript.info/"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youtube.com/watch?v=ZNbFagCBlwo"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hyperlink" Target="https://www.youtube.com/watch?v=Jakoi0G8lBg" TargetMode="External"/><Relationship Id="rId4" Type="http://schemas.openxmlformats.org/officeDocument/2006/relationships/hyperlink" Target="https://www.youtube.com/watch?v=xfGciVdbktI"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PH" dirty="0"/>
              <a:t>ReactJS</a:t>
            </a:r>
            <a:endParaRPr dirty="0"/>
          </a:p>
        </p:txBody>
      </p:sp>
      <p:grpSp>
        <p:nvGrpSpPr>
          <p:cNvPr id="58" name="Shape 58"/>
          <p:cNvGrpSpPr/>
          <p:nvPr/>
        </p:nvGrpSpPr>
        <p:grpSpPr>
          <a:xfrm>
            <a:off x="7864658" y="371176"/>
            <a:ext cx="896264" cy="896314"/>
            <a:chOff x="570875" y="4322250"/>
            <a:chExt cx="443300" cy="443325"/>
          </a:xfrm>
        </p:grpSpPr>
        <p:sp>
          <p:nvSpPr>
            <p:cNvPr id="59" name="Shape 5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 name="Rectangle 1">
            <a:extLst>
              <a:ext uri="{FF2B5EF4-FFF2-40B4-BE49-F238E27FC236}">
                <a16:creationId xmlns:a16="http://schemas.microsoft.com/office/drawing/2014/main" id="{1421E91F-A8C8-4533-8F07-3D80C1152237}"/>
              </a:ext>
            </a:extLst>
          </p:cNvPr>
          <p:cNvSpPr/>
          <p:nvPr/>
        </p:nvSpPr>
        <p:spPr>
          <a:xfrm>
            <a:off x="4042047" y="2417862"/>
            <a:ext cx="1059906" cy="307777"/>
          </a:xfrm>
          <a:prstGeom prst="rect">
            <a:avLst/>
          </a:prstGeom>
        </p:spPr>
        <p:txBody>
          <a:bodyPr wrap="none">
            <a:spAutoFit/>
          </a:bodyPr>
          <a:lstStyle/>
          <a:p>
            <a:r>
              <a:rPr lang="en-PH" dirty="0">
                <a:solidFill>
                  <a:srgbClr val="FFB600"/>
                </a:solidFill>
              </a:rPr>
              <a:t>about new </a:t>
            </a:r>
            <a:endParaRPr lang="en-PH" dirty="0"/>
          </a:p>
        </p:txBody>
      </p:sp>
    </p:spTree>
    <p:extLst>
      <p:ext uri="{BB962C8B-B14F-4D97-AF65-F5344CB8AC3E}">
        <p14:creationId xmlns:p14="http://schemas.microsoft.com/office/powerpoint/2010/main" val="412324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Node Package Manager (</a:t>
            </a:r>
            <a:r>
              <a:rPr lang="en-PH" sz="2700" dirty="0" err="1"/>
              <a:t>npm</a:t>
            </a:r>
            <a:r>
              <a:rPr lang="en-PH" sz="2700" dirty="0"/>
              <a:t>)</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r>
              <a:rPr lang="en-PH" sz="2500" b="1" dirty="0">
                <a:solidFill>
                  <a:srgbClr val="FFB600"/>
                </a:solidFill>
              </a:rPr>
              <a:t>What is a package?</a:t>
            </a:r>
          </a:p>
          <a:p>
            <a:pPr lvl="1"/>
            <a:r>
              <a:rPr lang="en-PH" sz="2400" dirty="0"/>
              <a:t>A package contains all the files you need for a module.</a:t>
            </a:r>
          </a:p>
          <a:p>
            <a:pPr lvl="1"/>
            <a:r>
              <a:rPr lang="en-PH" sz="2400" dirty="0"/>
              <a:t>Modules are JavaScript libraries you can include in your project.</a:t>
            </a:r>
            <a:br>
              <a:rPr lang="en-PH" sz="2400" dirty="0"/>
            </a:br>
            <a:endParaRPr lang="en-PH" sz="2400" b="1" dirty="0">
              <a:solidFill>
                <a:srgbClr val="FFB600"/>
              </a:solidFill>
            </a:endParaRP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207014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922000" y="586975"/>
            <a:ext cx="6866100" cy="857400"/>
          </a:xfrm>
          <a:prstGeom prst="rect">
            <a:avLst/>
          </a:prstGeom>
        </p:spPr>
        <p:txBody>
          <a:bodyPr spcFirstLastPara="1" wrap="square" lIns="91425" tIns="91425" rIns="91425" bIns="91425" anchor="t" anchorCtr="0">
            <a:noAutofit/>
          </a:bodyPr>
          <a:lstStyle/>
          <a:p>
            <a:pPr lvl="0"/>
            <a:r>
              <a:rPr lang="en-PH" sz="2700" dirty="0"/>
              <a:t>Node Package Manager (</a:t>
            </a:r>
            <a:r>
              <a:rPr lang="en-PH" sz="2700" dirty="0" err="1"/>
              <a:t>npm</a:t>
            </a:r>
            <a:r>
              <a:rPr lang="en-PH" sz="2700" dirty="0"/>
              <a:t>)</a:t>
            </a:r>
            <a:endParaRPr sz="2700" dirty="0"/>
          </a:p>
        </p:txBody>
      </p:sp>
      <p:sp>
        <p:nvSpPr>
          <p:cNvPr id="102" name="Shape 102"/>
          <p:cNvSpPr txBox="1">
            <a:spLocks noGrp="1"/>
          </p:cNvSpPr>
          <p:nvPr>
            <p:ph type="body" idx="1"/>
          </p:nvPr>
        </p:nvSpPr>
        <p:spPr>
          <a:xfrm>
            <a:off x="922000" y="1090829"/>
            <a:ext cx="7091290" cy="2889782"/>
          </a:xfrm>
          <a:prstGeom prst="rect">
            <a:avLst/>
          </a:prstGeom>
        </p:spPr>
        <p:txBody>
          <a:bodyPr spcFirstLastPara="1" wrap="square" lIns="91425" tIns="91425" rIns="91425" bIns="91425" anchor="t" anchorCtr="0">
            <a:noAutofit/>
          </a:bodyPr>
          <a:lstStyle/>
          <a:p>
            <a:r>
              <a:rPr lang="en-PH" sz="2500" b="1" dirty="0">
                <a:solidFill>
                  <a:srgbClr val="FFB600"/>
                </a:solidFill>
              </a:rPr>
              <a:t>How do you download a package?</a:t>
            </a:r>
          </a:p>
          <a:p>
            <a:pPr lvl="1"/>
            <a:r>
              <a:rPr lang="en-PH" sz="2400" dirty="0"/>
              <a:t>You can download it manually but it is tiresome</a:t>
            </a:r>
          </a:p>
          <a:p>
            <a:pPr lvl="1"/>
            <a:r>
              <a:rPr lang="en-PH" sz="2400" dirty="0"/>
              <a:t>Use </a:t>
            </a:r>
            <a:r>
              <a:rPr lang="en-PH" sz="2400" dirty="0" err="1"/>
              <a:t>npm</a:t>
            </a:r>
            <a:r>
              <a:rPr lang="en-PH" sz="2400" dirty="0"/>
              <a:t> and install it in app</a:t>
            </a:r>
          </a:p>
          <a:p>
            <a:pPr lvl="2"/>
            <a:r>
              <a:rPr lang="en-PH" sz="2400" b="1" i="1" dirty="0"/>
              <a:t>Example:</a:t>
            </a:r>
          </a:p>
          <a:p>
            <a:pPr lvl="3"/>
            <a:r>
              <a:rPr lang="en-PH" sz="2400" i="1" dirty="0"/>
              <a:t>You want to install react-mic</a:t>
            </a:r>
          </a:p>
          <a:p>
            <a:pPr lvl="4"/>
            <a:r>
              <a:rPr lang="en-PH" sz="2400" b="1" i="1" dirty="0" err="1">
                <a:solidFill>
                  <a:srgbClr val="FFB600"/>
                </a:solidFill>
              </a:rPr>
              <a:t>npm</a:t>
            </a:r>
            <a:r>
              <a:rPr lang="en-PH" sz="2400" b="1" i="1" dirty="0">
                <a:solidFill>
                  <a:srgbClr val="FFB600"/>
                </a:solidFill>
              </a:rPr>
              <a:t> install react-mic </a:t>
            </a:r>
          </a:p>
          <a:p>
            <a:pPr lvl="4"/>
            <a:r>
              <a:rPr lang="en-PH" sz="2400" i="1" dirty="0"/>
              <a:t>Add </a:t>
            </a:r>
            <a:r>
              <a:rPr lang="en-PH" sz="2400" b="1" i="1" dirty="0">
                <a:solidFill>
                  <a:srgbClr val="FFB600"/>
                </a:solidFill>
              </a:rPr>
              <a:t>--save </a:t>
            </a:r>
            <a:r>
              <a:rPr lang="en-PH" sz="2400" i="1" dirty="0"/>
              <a:t>to automatically save to </a:t>
            </a:r>
            <a:r>
              <a:rPr lang="en-PH" sz="2400" b="1" i="1" dirty="0" err="1">
                <a:solidFill>
                  <a:srgbClr val="FFB600"/>
                </a:solidFill>
              </a:rPr>
              <a:t>package.json</a:t>
            </a:r>
            <a:br>
              <a:rPr lang="en-PH" sz="2400" dirty="0"/>
            </a:br>
            <a:endParaRPr lang="en-PH" sz="2400" b="1" dirty="0">
              <a:solidFill>
                <a:srgbClr val="FFB600"/>
              </a:solidFill>
            </a:endParaRPr>
          </a:p>
          <a:p>
            <a:pPr marL="114300" indent="0">
              <a:buNone/>
            </a:pPr>
            <a:br>
              <a:rPr lang="en-PH" sz="2400" dirty="0"/>
            </a:br>
            <a:endParaRPr lang="en-PH" sz="2400" b="1" dirty="0">
              <a:solidFill>
                <a:srgbClr val="FFB600"/>
              </a:solidFill>
            </a:endParaRP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40985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Node Package Manager (</a:t>
            </a:r>
            <a:r>
              <a:rPr lang="en-PH" sz="2700" dirty="0" err="1"/>
              <a:t>npm</a:t>
            </a:r>
            <a:r>
              <a:rPr lang="en-PH" sz="2700" dirty="0"/>
              <a:t>)</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r>
              <a:rPr lang="en-PH" sz="2500" b="1" dirty="0">
                <a:solidFill>
                  <a:srgbClr val="FFB600"/>
                </a:solidFill>
              </a:rPr>
              <a:t>How do you use the package?</a:t>
            </a:r>
          </a:p>
          <a:p>
            <a:pPr lvl="1"/>
            <a:r>
              <a:rPr lang="en-PH" sz="2400" b="1" dirty="0"/>
              <a:t>Old way:</a:t>
            </a:r>
          </a:p>
          <a:p>
            <a:pPr lvl="2"/>
            <a:r>
              <a:rPr lang="en-PH" sz="2400" dirty="0"/>
              <a:t>const rm = require('react-mic);</a:t>
            </a:r>
          </a:p>
          <a:p>
            <a:pPr lvl="1"/>
            <a:r>
              <a:rPr lang="en-PH" sz="2400" b="1" dirty="0"/>
              <a:t>ES6 way:</a:t>
            </a:r>
          </a:p>
          <a:p>
            <a:pPr lvl="2"/>
            <a:r>
              <a:rPr lang="en-PH" sz="2400" dirty="0"/>
              <a:t>import { </a:t>
            </a:r>
            <a:r>
              <a:rPr lang="en-PH" sz="2400" dirty="0" err="1"/>
              <a:t>ReactMic</a:t>
            </a:r>
            <a:r>
              <a:rPr lang="en-PH" sz="2400" dirty="0"/>
              <a:t> } from 'react-mic’;</a:t>
            </a:r>
          </a:p>
          <a:p>
            <a:pPr lvl="2"/>
            <a:endParaRPr lang="en-PH" sz="2400" dirty="0"/>
          </a:p>
          <a:p>
            <a:pPr lvl="2"/>
            <a:endParaRPr lang="en-PH" sz="2400" dirty="0"/>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2292960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1757100" y="2587113"/>
            <a:ext cx="5629800" cy="819900"/>
          </a:xfrm>
          <a:prstGeom prst="rect">
            <a:avLst/>
          </a:prstGeom>
        </p:spPr>
        <p:txBody>
          <a:bodyPr spcFirstLastPara="1" wrap="square" lIns="91425" tIns="91425" rIns="91425" bIns="91425" anchor="ctr" anchorCtr="0">
            <a:noAutofit/>
          </a:bodyPr>
          <a:lstStyle/>
          <a:p>
            <a:pPr marL="0" lvl="0" indent="0">
              <a:buNone/>
            </a:pPr>
            <a:r>
              <a:rPr lang="en-PH" sz="3200" dirty="0"/>
              <a:t>To make development easier, search for libraries that will help you in development. </a:t>
            </a:r>
          </a:p>
        </p:txBody>
      </p:sp>
      <p:sp>
        <p:nvSpPr>
          <p:cNvPr id="96" name="Shape 9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a:p>
        </p:txBody>
      </p:sp>
      <p:sp>
        <p:nvSpPr>
          <p:cNvPr id="4" name="Shape 281">
            <a:extLst>
              <a:ext uri="{FF2B5EF4-FFF2-40B4-BE49-F238E27FC236}">
                <a16:creationId xmlns:a16="http://schemas.microsoft.com/office/drawing/2014/main" id="{824748EC-3E9B-4C5D-99CF-174AACB0FF38}"/>
              </a:ext>
            </a:extLst>
          </p:cNvPr>
          <p:cNvSpPr txBox="1">
            <a:spLocks/>
          </p:cNvSpPr>
          <p:nvPr/>
        </p:nvSpPr>
        <p:spPr>
          <a:xfrm>
            <a:off x="1138950" y="1049091"/>
            <a:ext cx="6866100" cy="85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3600" i="1" dirty="0">
                <a:solidFill>
                  <a:srgbClr val="666666"/>
                </a:solidFill>
              </a:rPr>
              <a:t>Tip: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Good Tools for ReactJS Development</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r>
              <a:rPr lang="en-PH" sz="2500" dirty="0"/>
              <a:t>If you’re learning React or creating a new single-page app, use </a:t>
            </a:r>
            <a:r>
              <a:rPr lang="en-PH" sz="2500" b="1" dirty="0">
                <a:solidFill>
                  <a:srgbClr val="FFB600"/>
                </a:solidFill>
              </a:rPr>
              <a:t>Create React App</a:t>
            </a:r>
            <a:r>
              <a:rPr lang="en-PH" sz="2500" dirty="0"/>
              <a:t>.</a:t>
            </a:r>
          </a:p>
          <a:p>
            <a:r>
              <a:rPr lang="en-PH" sz="2500" dirty="0"/>
              <a:t>If you’re building a server-rendered website with Node.js, try </a:t>
            </a:r>
            <a:r>
              <a:rPr lang="en-PH" sz="2500" b="1" dirty="0">
                <a:solidFill>
                  <a:srgbClr val="FFB600"/>
                </a:solidFill>
              </a:rPr>
              <a:t>Next.js</a:t>
            </a:r>
            <a:r>
              <a:rPr lang="en-PH" sz="2500" dirty="0"/>
              <a:t>.</a:t>
            </a:r>
          </a:p>
          <a:p>
            <a:r>
              <a:rPr lang="en-PH" sz="2500" dirty="0"/>
              <a:t>If you’re building a static content-oriented website, try </a:t>
            </a:r>
            <a:r>
              <a:rPr lang="en-PH" sz="2500" b="1" dirty="0">
                <a:solidFill>
                  <a:srgbClr val="FFB600"/>
                </a:solidFill>
              </a:rPr>
              <a:t>Gatsby</a:t>
            </a:r>
            <a:r>
              <a:rPr lang="en-PH" sz="2500" dirty="0"/>
              <a:t>.</a:t>
            </a:r>
            <a:endParaRPr lang="en-PH" sz="2400" dirty="0"/>
          </a:p>
          <a:p>
            <a:pPr lvl="2"/>
            <a:endParaRPr lang="en-PH" sz="2400" dirty="0"/>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488619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create-react-app</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r>
              <a:rPr lang="en-PH" sz="2500" dirty="0" err="1"/>
              <a:t>Github</a:t>
            </a:r>
            <a:r>
              <a:rPr lang="en-PH" sz="2500" dirty="0"/>
              <a:t> Repository </a:t>
            </a:r>
            <a:r>
              <a:rPr lang="en-PH" sz="2000" dirty="0">
                <a:hlinkClick r:id="rId3"/>
              </a:rPr>
              <a:t>https://github.com/facebook/create-react-app</a:t>
            </a:r>
            <a:endParaRPr lang="en-PH" sz="2000" dirty="0"/>
          </a:p>
          <a:p>
            <a:r>
              <a:rPr lang="en-PH" sz="2400" dirty="0"/>
              <a:t>A node module that allows us to build single page ReactJS application quickly</a:t>
            </a:r>
          </a:p>
          <a:p>
            <a:r>
              <a:rPr lang="en-PH" sz="2400" dirty="0"/>
              <a:t>It is also ideal for learning ReactJS</a:t>
            </a:r>
          </a:p>
          <a:p>
            <a:r>
              <a:rPr lang="en-PH" sz="2400" dirty="0"/>
              <a:t>Maintained by Facebook</a:t>
            </a:r>
            <a:br>
              <a:rPr lang="en-PH" sz="2400" dirty="0"/>
            </a:br>
            <a:endParaRPr lang="en-PH" sz="2400" dirty="0"/>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432666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create-react-app</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r>
              <a:rPr lang="en-PH" sz="2500" b="1" dirty="0">
                <a:solidFill>
                  <a:srgbClr val="FFB600"/>
                </a:solidFill>
              </a:rPr>
              <a:t>How do I install create-react-app?</a:t>
            </a:r>
          </a:p>
          <a:p>
            <a:pPr lvl="1"/>
            <a:r>
              <a:rPr lang="en-PH" sz="2500" dirty="0" err="1"/>
              <a:t>npm</a:t>
            </a:r>
            <a:r>
              <a:rPr lang="en-PH" sz="2500" dirty="0"/>
              <a:t> install -g create-react-app</a:t>
            </a:r>
          </a:p>
          <a:p>
            <a:pPr lvl="1"/>
            <a:r>
              <a:rPr lang="en-PH" sz="2500" dirty="0"/>
              <a:t>-g stands for global (it will be installed in your PC and not your project)</a:t>
            </a: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16</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455811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create-react-app</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r>
              <a:rPr lang="en-PH" sz="2500" b="1" dirty="0">
                <a:solidFill>
                  <a:srgbClr val="FFB600"/>
                </a:solidFill>
              </a:rPr>
              <a:t>How do I create and start a project in create-react-app?</a:t>
            </a:r>
          </a:p>
          <a:p>
            <a:pPr lvl="1"/>
            <a:r>
              <a:rPr lang="en-PH" sz="2500" dirty="0"/>
              <a:t>Run the following lines:</a:t>
            </a:r>
          </a:p>
          <a:p>
            <a:pPr lvl="2"/>
            <a:r>
              <a:rPr lang="en-PH" sz="2500" dirty="0" err="1"/>
              <a:t>npx</a:t>
            </a:r>
            <a:r>
              <a:rPr lang="en-PH" sz="2500" dirty="0"/>
              <a:t> create-react-app &lt;name of your app&gt;</a:t>
            </a:r>
          </a:p>
          <a:p>
            <a:pPr lvl="2"/>
            <a:r>
              <a:rPr lang="en-PH" sz="2500" dirty="0"/>
              <a:t>cd &lt;name of your app&gt;</a:t>
            </a:r>
          </a:p>
          <a:p>
            <a:pPr lvl="2"/>
            <a:r>
              <a:rPr lang="en-PH" sz="2500" dirty="0" err="1"/>
              <a:t>npm</a:t>
            </a:r>
            <a:r>
              <a:rPr lang="en-PH" sz="2500" dirty="0"/>
              <a:t> start</a:t>
            </a: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17</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797909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Traditional Web Application</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pPr marL="114300" indent="0">
              <a:buNone/>
            </a:pPr>
            <a:endParaRPr lang="en-PH" sz="2500" dirty="0"/>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18</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3" name="Picture 2">
            <a:extLst>
              <a:ext uri="{FF2B5EF4-FFF2-40B4-BE49-F238E27FC236}">
                <a16:creationId xmlns:a16="http://schemas.microsoft.com/office/drawing/2014/main" id="{E9F7C3FC-F074-47D3-8D0B-C11C6F619F69}"/>
              </a:ext>
            </a:extLst>
          </p:cNvPr>
          <p:cNvPicPr>
            <a:picLocks noChangeAspect="1"/>
          </p:cNvPicPr>
          <p:nvPr/>
        </p:nvPicPr>
        <p:blipFill>
          <a:blip r:embed="rId3"/>
          <a:stretch>
            <a:fillRect/>
          </a:stretch>
        </p:blipFill>
        <p:spPr>
          <a:xfrm>
            <a:off x="1866522" y="1395629"/>
            <a:ext cx="5410955" cy="2991267"/>
          </a:xfrm>
          <a:prstGeom prst="rect">
            <a:avLst/>
          </a:prstGeom>
        </p:spPr>
      </p:pic>
    </p:spTree>
    <p:extLst>
      <p:ext uri="{BB962C8B-B14F-4D97-AF65-F5344CB8AC3E}">
        <p14:creationId xmlns:p14="http://schemas.microsoft.com/office/powerpoint/2010/main" val="4230216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Single Page Application</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pPr marL="114300" indent="0">
              <a:buNone/>
            </a:pPr>
            <a:endParaRPr lang="en-PH" sz="2500" dirty="0"/>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19</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4" name="Picture 3">
            <a:extLst>
              <a:ext uri="{FF2B5EF4-FFF2-40B4-BE49-F238E27FC236}">
                <a16:creationId xmlns:a16="http://schemas.microsoft.com/office/drawing/2014/main" id="{5AB51DAE-513B-482F-905D-211D10362059}"/>
              </a:ext>
            </a:extLst>
          </p:cNvPr>
          <p:cNvPicPr>
            <a:picLocks noChangeAspect="1"/>
          </p:cNvPicPr>
          <p:nvPr/>
        </p:nvPicPr>
        <p:blipFill>
          <a:blip r:embed="rId3"/>
          <a:stretch>
            <a:fillRect/>
          </a:stretch>
        </p:blipFill>
        <p:spPr>
          <a:xfrm>
            <a:off x="1871285" y="1503275"/>
            <a:ext cx="5401429" cy="2934109"/>
          </a:xfrm>
          <a:prstGeom prst="rect">
            <a:avLst/>
          </a:prstGeom>
        </p:spPr>
      </p:pic>
    </p:spTree>
    <p:extLst>
      <p:ext uri="{BB962C8B-B14F-4D97-AF65-F5344CB8AC3E}">
        <p14:creationId xmlns:p14="http://schemas.microsoft.com/office/powerpoint/2010/main" val="1231716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922000" y="1272775"/>
            <a:ext cx="6866100" cy="85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PH" dirty="0"/>
              <a:t>It’s aright to:</a:t>
            </a:r>
            <a:endParaRPr dirty="0"/>
          </a:p>
        </p:txBody>
      </p:sp>
      <p:sp>
        <p:nvSpPr>
          <p:cNvPr id="372" name="Shape 372"/>
          <p:cNvSpPr txBox="1">
            <a:spLocks noGrp="1"/>
          </p:cNvSpPr>
          <p:nvPr>
            <p:ph type="body" idx="1"/>
          </p:nvPr>
        </p:nvSpPr>
        <p:spPr>
          <a:xfrm>
            <a:off x="922000" y="2266951"/>
            <a:ext cx="6866100" cy="2366100"/>
          </a:xfrm>
          <a:prstGeom prst="rect">
            <a:avLst/>
          </a:prstGeom>
        </p:spPr>
        <p:txBody>
          <a:bodyPr spcFirstLastPara="1" wrap="square" lIns="91425" tIns="91425" rIns="91425" bIns="91425" anchor="t" anchorCtr="0">
            <a:noAutofit/>
          </a:bodyPr>
          <a:lstStyle/>
          <a:p>
            <a:pPr lvl="0" indent="-457200" rtl="0">
              <a:spcBef>
                <a:spcPts val="600"/>
              </a:spcBef>
              <a:spcAft>
                <a:spcPts val="0"/>
              </a:spcAft>
              <a:buAutoNum type="arabicPeriod"/>
            </a:pPr>
            <a:r>
              <a:rPr lang="en-PH" sz="2400" b="1" dirty="0">
                <a:solidFill>
                  <a:srgbClr val="FFB600"/>
                </a:solidFill>
              </a:rPr>
              <a:t>Ask questions</a:t>
            </a:r>
          </a:p>
          <a:p>
            <a:pPr lvl="0" indent="-457200" rtl="0">
              <a:spcBef>
                <a:spcPts val="600"/>
              </a:spcBef>
              <a:spcAft>
                <a:spcPts val="0"/>
              </a:spcAft>
              <a:buAutoNum type="arabicPeriod"/>
            </a:pPr>
            <a:r>
              <a:rPr lang="en-PH" sz="2400" b="1" dirty="0">
                <a:solidFill>
                  <a:srgbClr val="FFB600"/>
                </a:solidFill>
              </a:rPr>
              <a:t>Ask about new words or terms</a:t>
            </a:r>
          </a:p>
          <a:p>
            <a:pPr lvl="0" indent="-457200" rtl="0">
              <a:spcBef>
                <a:spcPts val="600"/>
              </a:spcBef>
              <a:spcAft>
                <a:spcPts val="0"/>
              </a:spcAft>
              <a:buAutoNum type="arabicPeriod"/>
            </a:pPr>
            <a:r>
              <a:rPr lang="en-PH" sz="2400" b="1" dirty="0">
                <a:solidFill>
                  <a:srgbClr val="FFB600"/>
                </a:solidFill>
              </a:rPr>
              <a:t>Clarify confusing concepts</a:t>
            </a:r>
          </a:p>
          <a:p>
            <a:pPr lvl="0" indent="-457200" rtl="0">
              <a:spcBef>
                <a:spcPts val="600"/>
              </a:spcBef>
              <a:spcAft>
                <a:spcPts val="0"/>
              </a:spcAft>
              <a:buAutoNum type="arabicPeriod"/>
            </a:pPr>
            <a:r>
              <a:rPr lang="en-PH" sz="2400" b="1" dirty="0">
                <a:solidFill>
                  <a:srgbClr val="FFB600"/>
                </a:solidFill>
              </a:rPr>
              <a:t>Relax and have fun</a:t>
            </a:r>
          </a:p>
          <a:p>
            <a:pPr lvl="0" indent="-457200" rtl="0">
              <a:spcBef>
                <a:spcPts val="600"/>
              </a:spcBef>
              <a:spcAft>
                <a:spcPts val="0"/>
              </a:spcAft>
              <a:buAutoNum type="arabicPeriod"/>
            </a:pPr>
            <a:endParaRPr lang="en-PH" sz="2400" dirty="0">
              <a:solidFill>
                <a:srgbClr val="FFB600"/>
              </a:solidFill>
            </a:endParaRPr>
          </a:p>
          <a:p>
            <a:pPr lvl="0" indent="-457200" rtl="0">
              <a:spcBef>
                <a:spcPts val="600"/>
              </a:spcBef>
              <a:spcAft>
                <a:spcPts val="0"/>
              </a:spcAft>
              <a:buAutoNum type="arabicPeriod"/>
            </a:pPr>
            <a:endParaRPr sz="2400" dirty="0">
              <a:solidFill>
                <a:srgbClr val="FFB600"/>
              </a:solidFill>
            </a:endParaRPr>
          </a:p>
        </p:txBody>
      </p:sp>
      <p:sp>
        <p:nvSpPr>
          <p:cNvPr id="373" name="Shape 37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grpSp>
        <p:nvGrpSpPr>
          <p:cNvPr id="374" name="Shape 374"/>
          <p:cNvGrpSpPr/>
          <p:nvPr/>
        </p:nvGrpSpPr>
        <p:grpSpPr>
          <a:xfrm>
            <a:off x="8020981" y="291515"/>
            <a:ext cx="863978" cy="798681"/>
            <a:chOff x="5975075" y="2327500"/>
            <a:chExt cx="420100" cy="388350"/>
          </a:xfrm>
        </p:grpSpPr>
        <p:sp>
          <p:nvSpPr>
            <p:cNvPr id="375" name="Shape 375"/>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Shape 376"/>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707411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Summary</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r>
              <a:rPr lang="en-PH" sz="2400" dirty="0"/>
              <a:t>NPM is used for installing libraries/modules for project</a:t>
            </a:r>
          </a:p>
          <a:p>
            <a:r>
              <a:rPr lang="en-PH" sz="2400" dirty="0"/>
              <a:t>create-react-app is used for starting react projects that are single page applications right away</a:t>
            </a:r>
          </a:p>
          <a:p>
            <a:endParaRPr lang="en-PH" sz="2400" b="1" dirty="0">
              <a:solidFill>
                <a:srgbClr val="FFB600"/>
              </a:solidFill>
            </a:endParaRP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20</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2159047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Tools Used in this Training</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r>
              <a:rPr lang="en-PH" sz="2400" dirty="0"/>
              <a:t>Text editor of your choice</a:t>
            </a:r>
          </a:p>
          <a:p>
            <a:r>
              <a:rPr lang="en-PH" sz="2400" dirty="0" err="1"/>
              <a:t>npm</a:t>
            </a:r>
            <a:r>
              <a:rPr lang="en-PH" sz="2400" dirty="0"/>
              <a:t> for installing create-react-app and other modules</a:t>
            </a:r>
          </a:p>
          <a:p>
            <a:r>
              <a:rPr lang="en-PH" sz="2400" dirty="0"/>
              <a:t>git</a:t>
            </a:r>
          </a:p>
          <a:p>
            <a:endParaRPr lang="en-PH" sz="2400" b="1" dirty="0">
              <a:solidFill>
                <a:srgbClr val="FFB600"/>
              </a:solidFill>
            </a:endParaRP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257911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Activity 1</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r>
              <a:rPr lang="en-PH" sz="2400" dirty="0"/>
              <a:t>Before starting do this first:</a:t>
            </a:r>
          </a:p>
          <a:p>
            <a:pPr marL="1028700" lvl="1" indent="-457200">
              <a:buFont typeface="+mj-lt"/>
              <a:buAutoNum type="arabicPeriod"/>
            </a:pPr>
            <a:r>
              <a:rPr lang="en-PH" sz="2400" dirty="0"/>
              <a:t>Login to your GitHub account</a:t>
            </a:r>
          </a:p>
          <a:p>
            <a:pPr marL="1028700" lvl="1" indent="-457200">
              <a:buFont typeface="+mj-lt"/>
              <a:buAutoNum type="arabicPeriod"/>
            </a:pPr>
            <a:r>
              <a:rPr lang="en-PH" sz="2400" dirty="0"/>
              <a:t>Fork the repository below </a:t>
            </a:r>
            <a:r>
              <a:rPr lang="en-PH" sz="2400" dirty="0">
                <a:hlinkClick r:id="rId3"/>
              </a:rPr>
              <a:t>https://github.com/bryancabansay/react-training</a:t>
            </a:r>
            <a:r>
              <a:rPr lang="en-PH" sz="2400" dirty="0"/>
              <a:t> using </a:t>
            </a:r>
            <a:r>
              <a:rPr lang="en-PH" sz="2400" dirty="0" err="1"/>
              <a:t>github</a:t>
            </a:r>
            <a:endParaRPr lang="en-PH" sz="2400" dirty="0"/>
          </a:p>
          <a:p>
            <a:pPr marL="1028700" lvl="1" indent="-457200">
              <a:buFont typeface="+mj-lt"/>
              <a:buAutoNum type="arabicPeriod"/>
            </a:pPr>
            <a:r>
              <a:rPr lang="en-PH" sz="2400" dirty="0"/>
              <a:t>Clone your fork to your PC</a:t>
            </a:r>
          </a:p>
          <a:p>
            <a:pPr marL="1028700" lvl="1" indent="-457200">
              <a:buFont typeface="+mj-lt"/>
              <a:buAutoNum type="arabicPeriod"/>
            </a:pPr>
            <a:r>
              <a:rPr lang="en-PH" sz="2400" dirty="0"/>
              <a:t>Read and follow the instructions found in activities/instructions.txt</a:t>
            </a: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540116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Activity 1</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pPr marL="1028700" lvl="1" indent="-457200">
              <a:buFont typeface="+mj-lt"/>
              <a:buAutoNum type="arabicPeriod" startAt="5"/>
            </a:pPr>
            <a:r>
              <a:rPr lang="en-PH" sz="2400" dirty="0"/>
              <a:t>Create a new branch from master named </a:t>
            </a:r>
            <a:r>
              <a:rPr lang="en-PH" sz="2400" b="1" dirty="0">
                <a:solidFill>
                  <a:srgbClr val="FFC000"/>
                </a:solidFill>
              </a:rPr>
              <a:t>activity/&lt;folder name based on instructions.txt&gt;</a:t>
            </a:r>
          </a:p>
          <a:p>
            <a:pPr marL="1028700" lvl="2" indent="0">
              <a:buNone/>
            </a:pPr>
            <a:r>
              <a:rPr lang="en-PH" sz="2400" b="1" dirty="0"/>
              <a:t>Example:</a:t>
            </a:r>
            <a:r>
              <a:rPr lang="en-PH" sz="2400" dirty="0"/>
              <a:t> </a:t>
            </a:r>
            <a:r>
              <a:rPr lang="en-PH" sz="2400" i="1" dirty="0"/>
              <a:t>activity/</a:t>
            </a:r>
            <a:r>
              <a:rPr lang="en-PH" sz="2400" i="1" dirty="0" err="1"/>
              <a:t>jappleseed</a:t>
            </a:r>
            <a:endParaRPr lang="en-PH" sz="2400" i="1" dirty="0"/>
          </a:p>
          <a:p>
            <a:pPr marL="1028700" lvl="1" indent="-457200">
              <a:buFont typeface="+mj-lt"/>
              <a:buAutoNum type="arabicPeriod" startAt="5"/>
            </a:pPr>
            <a:r>
              <a:rPr lang="en-PH" sz="2400" dirty="0"/>
              <a:t>Checkout to your new branch</a:t>
            </a:r>
          </a:p>
          <a:p>
            <a:pPr marL="1028700" lvl="1" indent="-457200">
              <a:buFont typeface="+mj-lt"/>
              <a:buAutoNum type="arabicPeriod" startAt="5"/>
            </a:pPr>
            <a:r>
              <a:rPr lang="en-PH" sz="2400" dirty="0"/>
              <a:t>Work on the activity</a:t>
            </a:r>
          </a:p>
          <a:p>
            <a:pPr marL="1028700" lvl="1" indent="-457200">
              <a:buFont typeface="+mj-lt"/>
              <a:buAutoNum type="arabicPeriod" startAt="5"/>
            </a:pPr>
            <a:r>
              <a:rPr lang="en-PH" sz="2400" dirty="0"/>
              <a:t>Save your work in your folder</a:t>
            </a: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23</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2165571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Activity 1</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pPr marL="1028700" lvl="1" indent="-457200">
              <a:buFont typeface="+mj-lt"/>
              <a:buAutoNum type="arabicPeriod" startAt="9"/>
            </a:pPr>
            <a:r>
              <a:rPr lang="en-PH" sz="2400" dirty="0"/>
              <a:t>Commit your changes (Commit message should contain the words “Activity &lt;number of the activity&gt;”</a:t>
            </a:r>
          </a:p>
          <a:p>
            <a:pPr marL="571500" lvl="1" indent="0">
              <a:buNone/>
            </a:pPr>
            <a:r>
              <a:rPr lang="en-PH" sz="2400" b="1" dirty="0"/>
              <a:t>	 Example: Activity 1 – First commit</a:t>
            </a:r>
          </a:p>
          <a:p>
            <a:pPr marL="1028700" lvl="1" indent="-457200">
              <a:buFont typeface="+mj-lt"/>
              <a:buAutoNum type="arabicPeriod" startAt="9"/>
            </a:pPr>
            <a:r>
              <a:rPr lang="en-PH" sz="2400" dirty="0"/>
              <a:t>Push changes to your fork</a:t>
            </a:r>
          </a:p>
          <a:p>
            <a:pPr marL="1028700" lvl="1" indent="-457200">
              <a:buFont typeface="+mj-lt"/>
              <a:buAutoNum type="arabicPeriod" startAt="9"/>
            </a:pPr>
            <a:r>
              <a:rPr lang="en-PH" sz="2400" dirty="0"/>
              <a:t>Create a pull request</a:t>
            </a: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24</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329656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Activity 1</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pPr marL="114300" indent="0" fontAlgn="base">
              <a:buNone/>
            </a:pPr>
            <a:r>
              <a:rPr lang="en-PH" sz="2500" b="1" dirty="0"/>
              <a:t>Requirement:</a:t>
            </a:r>
          </a:p>
          <a:p>
            <a:pPr lvl="1" fontAlgn="base"/>
            <a:r>
              <a:rPr lang="en-PH" sz="2400" dirty="0"/>
              <a:t>Create a ReactJS application using create-react-app and save to your folder.</a:t>
            </a:r>
          </a:p>
          <a:p>
            <a:pPr lvl="1" fontAlgn="base"/>
            <a:r>
              <a:rPr lang="en-PH" sz="2400" dirty="0"/>
              <a:t>It should say: </a:t>
            </a:r>
          </a:p>
          <a:p>
            <a:pPr marL="571500" lvl="1" indent="0" fontAlgn="base">
              <a:buNone/>
            </a:pPr>
            <a:r>
              <a:rPr lang="en-PH" sz="2400" b="1" dirty="0">
                <a:solidFill>
                  <a:srgbClr val="FFB600"/>
                </a:solidFill>
              </a:rPr>
              <a:t>	“Hello World, I am &lt;</a:t>
            </a:r>
            <a:r>
              <a:rPr lang="en-PH" sz="2400" b="1" dirty="0" err="1">
                <a:solidFill>
                  <a:srgbClr val="FFB600"/>
                </a:solidFill>
              </a:rPr>
              <a:t>YourName</a:t>
            </a:r>
            <a:r>
              <a:rPr lang="en-PH" sz="2400" b="1" dirty="0">
                <a:solidFill>
                  <a:srgbClr val="FFB600"/>
                </a:solidFill>
              </a:rPr>
              <a:t>&gt;!”</a:t>
            </a:r>
          </a:p>
          <a:p>
            <a:pPr marL="571500" lvl="1" indent="0">
              <a:buNone/>
            </a:pPr>
            <a:endParaRPr lang="en-PH" sz="2400" b="1" dirty="0"/>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25</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2443483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PH" dirty="0" err="1">
                <a:solidFill>
                  <a:srgbClr val="434343"/>
                </a:solidFill>
              </a:rPr>
              <a:t>Javascript</a:t>
            </a:r>
            <a:r>
              <a:rPr lang="en-PH" dirty="0">
                <a:solidFill>
                  <a:srgbClr val="434343"/>
                </a:solidFill>
              </a:rPr>
              <a:t> Basics</a:t>
            </a:r>
            <a:br>
              <a:rPr lang="en" dirty="0"/>
            </a:br>
            <a:r>
              <a:rPr lang="en-PH" dirty="0"/>
              <a:t>ECMAScript 6 </a:t>
            </a:r>
            <a:r>
              <a:rPr lang="en" dirty="0"/>
              <a:t>(</a:t>
            </a:r>
            <a:r>
              <a:rPr lang="en-PH" dirty="0"/>
              <a:t>ES6)</a:t>
            </a:r>
            <a:endParaRPr dirty="0"/>
          </a:p>
        </p:txBody>
      </p:sp>
      <p:grpSp>
        <p:nvGrpSpPr>
          <p:cNvPr id="58" name="Shape 58"/>
          <p:cNvGrpSpPr/>
          <p:nvPr/>
        </p:nvGrpSpPr>
        <p:grpSpPr>
          <a:xfrm>
            <a:off x="7864658" y="371176"/>
            <a:ext cx="896264" cy="896314"/>
            <a:chOff x="570875" y="4322250"/>
            <a:chExt cx="443300" cy="443325"/>
          </a:xfrm>
        </p:grpSpPr>
        <p:sp>
          <p:nvSpPr>
            <p:cNvPr id="59" name="Shape 5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ECMAScript 6</a:t>
            </a:r>
            <a:endParaRPr sz="2700" dirty="0"/>
          </a:p>
        </p:txBody>
      </p:sp>
      <p:sp>
        <p:nvSpPr>
          <p:cNvPr id="102" name="Shape 102"/>
          <p:cNvSpPr txBox="1">
            <a:spLocks noGrp="1"/>
          </p:cNvSpPr>
          <p:nvPr>
            <p:ph type="body" idx="1"/>
          </p:nvPr>
        </p:nvSpPr>
        <p:spPr>
          <a:xfrm>
            <a:off x="922000" y="1362269"/>
            <a:ext cx="6866100" cy="2889782"/>
          </a:xfrm>
          <a:prstGeom prst="rect">
            <a:avLst/>
          </a:prstGeom>
        </p:spPr>
        <p:txBody>
          <a:bodyPr spcFirstLastPara="1" wrap="square" lIns="91425" tIns="91425" rIns="91425" bIns="91425" anchor="t" anchorCtr="0">
            <a:noAutofit/>
          </a:bodyPr>
          <a:lstStyle/>
          <a:p>
            <a:pPr lvl="0"/>
            <a:r>
              <a:rPr lang="en-PH" sz="2400" dirty="0"/>
              <a:t>Also known as </a:t>
            </a:r>
            <a:r>
              <a:rPr lang="en-PH" sz="2400" b="1" dirty="0">
                <a:solidFill>
                  <a:srgbClr val="FFB600"/>
                </a:solidFill>
              </a:rPr>
              <a:t>ES6</a:t>
            </a:r>
            <a:r>
              <a:rPr lang="en-PH" sz="2400" dirty="0"/>
              <a:t> and </a:t>
            </a:r>
            <a:r>
              <a:rPr lang="en-PH" sz="2400" b="1" dirty="0">
                <a:solidFill>
                  <a:srgbClr val="FFB600"/>
                </a:solidFill>
              </a:rPr>
              <a:t>ECMAScript 2015</a:t>
            </a:r>
            <a:r>
              <a:rPr lang="en-PH" sz="2400" dirty="0"/>
              <a:t>.</a:t>
            </a:r>
          </a:p>
          <a:p>
            <a:pPr lvl="0"/>
            <a:r>
              <a:rPr lang="en-PH" sz="2400" dirty="0"/>
              <a:t>New syntax for </a:t>
            </a:r>
            <a:r>
              <a:rPr lang="en-PH" sz="2400" dirty="0" err="1"/>
              <a:t>Javascript</a:t>
            </a:r>
            <a:endParaRPr lang="en-PH" sz="2400" dirty="0"/>
          </a:p>
          <a:p>
            <a:pPr lvl="0"/>
            <a:r>
              <a:rPr lang="en-PH" sz="2400" dirty="0"/>
              <a:t>Nice training site for </a:t>
            </a:r>
            <a:r>
              <a:rPr lang="en-PH" sz="2400" dirty="0" err="1"/>
              <a:t>Javascript</a:t>
            </a:r>
            <a:r>
              <a:rPr lang="en-PH" sz="2400" dirty="0"/>
              <a:t>: </a:t>
            </a:r>
            <a:r>
              <a:rPr lang="en-PH" sz="2000" b="1" u="sng" dirty="0">
                <a:solidFill>
                  <a:srgbClr val="FFB600"/>
                </a:solidFill>
                <a:hlinkClick r:id="rId3"/>
              </a:rPr>
              <a:t>https://javascript.info/</a:t>
            </a:r>
            <a:endParaRPr lang="en-PH" sz="2000" b="1" u="sng" dirty="0">
              <a:solidFill>
                <a:srgbClr val="FFB600"/>
              </a:solidFill>
            </a:endParaRPr>
          </a:p>
          <a:p>
            <a:r>
              <a:rPr lang="en-PH" sz="2400" b="1" dirty="0">
                <a:solidFill>
                  <a:srgbClr val="FFB600"/>
                </a:solidFill>
              </a:rPr>
              <a:t>Babel</a:t>
            </a:r>
            <a:r>
              <a:rPr lang="en-PH" sz="2400" dirty="0"/>
              <a:t> is used to convert ES6 to old </a:t>
            </a:r>
            <a:r>
              <a:rPr lang="en-PH" sz="2400" dirty="0" err="1"/>
              <a:t>Javascript</a:t>
            </a:r>
            <a:endParaRPr lang="en-PH" sz="2400" u="sng" dirty="0">
              <a:solidFill>
                <a:srgbClr val="FFB600"/>
              </a:solidFill>
            </a:endParaRP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27</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029249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JSON – </a:t>
            </a:r>
            <a:r>
              <a:rPr lang="en-PH" sz="2700" dirty="0" err="1"/>
              <a:t>Javascript</a:t>
            </a:r>
            <a:r>
              <a:rPr lang="en-PH" sz="2700" dirty="0"/>
              <a:t> Object Notation</a:t>
            </a:r>
            <a:endParaRPr sz="2700" dirty="0"/>
          </a:p>
        </p:txBody>
      </p:sp>
      <p:sp>
        <p:nvSpPr>
          <p:cNvPr id="102" name="Shape 102"/>
          <p:cNvSpPr txBox="1">
            <a:spLocks noGrp="1"/>
          </p:cNvSpPr>
          <p:nvPr>
            <p:ph type="body" idx="1"/>
          </p:nvPr>
        </p:nvSpPr>
        <p:spPr>
          <a:xfrm>
            <a:off x="922000" y="1362269"/>
            <a:ext cx="6866100" cy="2889782"/>
          </a:xfrm>
          <a:prstGeom prst="rect">
            <a:avLst/>
          </a:prstGeom>
        </p:spPr>
        <p:txBody>
          <a:bodyPr spcFirstLastPara="1" wrap="square" lIns="91425" tIns="91425" rIns="91425" bIns="91425" anchor="t" anchorCtr="0">
            <a:noAutofit/>
          </a:bodyPr>
          <a:lstStyle/>
          <a:p>
            <a:r>
              <a:rPr lang="en-PH" sz="2400" dirty="0"/>
              <a:t>Data is in name or key/value pairs</a:t>
            </a:r>
          </a:p>
          <a:p>
            <a:r>
              <a:rPr lang="en-PH" sz="2400" dirty="0"/>
              <a:t>Data is separated by commas</a:t>
            </a:r>
          </a:p>
          <a:p>
            <a:r>
              <a:rPr lang="en-PH" sz="2400" dirty="0"/>
              <a:t>Curly braces hold objects</a:t>
            </a:r>
          </a:p>
          <a:p>
            <a:r>
              <a:rPr lang="en-PH" sz="2400" dirty="0"/>
              <a:t>Square brackets hold arrays</a:t>
            </a: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28</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2696359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JSON – </a:t>
            </a:r>
            <a:r>
              <a:rPr lang="en-PH" sz="2700" dirty="0" err="1"/>
              <a:t>Javascript</a:t>
            </a:r>
            <a:r>
              <a:rPr lang="en-PH" sz="2700" dirty="0"/>
              <a:t> Object Notation</a:t>
            </a:r>
            <a:endParaRPr sz="2700" dirty="0"/>
          </a:p>
        </p:txBody>
      </p:sp>
      <p:sp>
        <p:nvSpPr>
          <p:cNvPr id="102" name="Shape 102"/>
          <p:cNvSpPr txBox="1">
            <a:spLocks noGrp="1"/>
          </p:cNvSpPr>
          <p:nvPr>
            <p:ph type="body" idx="1"/>
          </p:nvPr>
        </p:nvSpPr>
        <p:spPr>
          <a:xfrm>
            <a:off x="922000" y="1362269"/>
            <a:ext cx="6866100" cy="2889782"/>
          </a:xfrm>
          <a:prstGeom prst="rect">
            <a:avLst/>
          </a:prstGeom>
        </p:spPr>
        <p:txBody>
          <a:bodyPr spcFirstLastPara="1" wrap="square" lIns="91425" tIns="91425" rIns="91425" bIns="91425" anchor="t" anchorCtr="0">
            <a:noAutofit/>
          </a:bodyPr>
          <a:lstStyle/>
          <a:p>
            <a:pPr marL="114300" indent="0">
              <a:buNone/>
            </a:pPr>
            <a:endParaRPr lang="en-PH" sz="2400" dirty="0"/>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29</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3" name="Picture 2">
            <a:extLst>
              <a:ext uri="{FF2B5EF4-FFF2-40B4-BE49-F238E27FC236}">
                <a16:creationId xmlns:a16="http://schemas.microsoft.com/office/drawing/2014/main" id="{830C9E5C-E42C-4478-B4F3-99824B80B70A}"/>
              </a:ext>
            </a:extLst>
          </p:cNvPr>
          <p:cNvPicPr>
            <a:picLocks noChangeAspect="1"/>
          </p:cNvPicPr>
          <p:nvPr/>
        </p:nvPicPr>
        <p:blipFill>
          <a:blip r:embed="rId3"/>
          <a:stretch>
            <a:fillRect/>
          </a:stretch>
        </p:blipFill>
        <p:spPr>
          <a:xfrm>
            <a:off x="1084929" y="1644160"/>
            <a:ext cx="7137071" cy="2379023"/>
          </a:xfrm>
          <a:prstGeom prst="rect">
            <a:avLst/>
          </a:prstGeom>
        </p:spPr>
      </p:pic>
    </p:spTree>
    <p:extLst>
      <p:ext uri="{BB962C8B-B14F-4D97-AF65-F5344CB8AC3E}">
        <p14:creationId xmlns:p14="http://schemas.microsoft.com/office/powerpoint/2010/main" val="141565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9" name="Shape 33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
        <p:nvSpPr>
          <p:cNvPr id="340" name="Shape 340"/>
          <p:cNvSpPr txBox="1">
            <a:spLocks noGrp="1"/>
          </p:cNvSpPr>
          <p:nvPr>
            <p:ph type="body" idx="4294967295"/>
          </p:nvPr>
        </p:nvSpPr>
        <p:spPr>
          <a:xfrm>
            <a:off x="573024" y="384350"/>
            <a:ext cx="8031376" cy="43860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PH" sz="3600" dirty="0">
                <a:latin typeface="Raleway ExtraBold"/>
                <a:ea typeface="Raleway ExtraBold"/>
                <a:cs typeface="Raleway ExtraBold"/>
                <a:sym typeface="Raleway ExtraBold"/>
              </a:rPr>
              <a:t>First things first …</a:t>
            </a:r>
          </a:p>
          <a:p>
            <a:r>
              <a:rPr lang="en-PH" sz="2400" dirty="0"/>
              <a:t>We already know the basics of </a:t>
            </a:r>
            <a:r>
              <a:rPr lang="en-PH" sz="2400" b="1" dirty="0" err="1">
                <a:solidFill>
                  <a:srgbClr val="FFB600"/>
                </a:solidFill>
              </a:rPr>
              <a:t>Javascript</a:t>
            </a:r>
            <a:r>
              <a:rPr lang="en-PH" sz="2400" dirty="0"/>
              <a:t> and </a:t>
            </a:r>
            <a:r>
              <a:rPr lang="en-PH" sz="2400" b="1" dirty="0">
                <a:solidFill>
                  <a:srgbClr val="FFB600"/>
                </a:solidFill>
              </a:rPr>
              <a:t>HTML</a:t>
            </a:r>
          </a:p>
          <a:p>
            <a:r>
              <a:rPr lang="en-PH" sz="2400" dirty="0"/>
              <a:t>We will cover the </a:t>
            </a:r>
            <a:r>
              <a:rPr lang="en-PH" sz="2400" b="1" dirty="0">
                <a:solidFill>
                  <a:srgbClr val="FFB600"/>
                </a:solidFill>
              </a:rPr>
              <a:t>basics</a:t>
            </a:r>
            <a:r>
              <a:rPr lang="en-PH" sz="2400" dirty="0"/>
              <a:t> of ReactJS only</a:t>
            </a:r>
          </a:p>
          <a:p>
            <a:r>
              <a:rPr lang="en-PH" sz="2400" dirty="0"/>
              <a:t>We will be building a </a:t>
            </a:r>
            <a:r>
              <a:rPr lang="en-PH" sz="2400" b="1" dirty="0">
                <a:solidFill>
                  <a:srgbClr val="FFB600"/>
                </a:solidFill>
              </a:rPr>
              <a:t>single page application</a:t>
            </a:r>
            <a:br>
              <a:rPr lang="en-PH" dirty="0"/>
            </a:br>
            <a:endParaRPr lang="en-PH" dirty="0"/>
          </a:p>
        </p:txBody>
      </p:sp>
      <p:grpSp>
        <p:nvGrpSpPr>
          <p:cNvPr id="341" name="Shape 341"/>
          <p:cNvGrpSpPr/>
          <p:nvPr/>
        </p:nvGrpSpPr>
        <p:grpSpPr>
          <a:xfrm>
            <a:off x="7864658" y="371176"/>
            <a:ext cx="896264" cy="896314"/>
            <a:chOff x="570875" y="4322250"/>
            <a:chExt cx="443300" cy="443325"/>
          </a:xfrm>
        </p:grpSpPr>
        <p:sp>
          <p:nvSpPr>
            <p:cNvPr id="342" name="Shape 342"/>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Shape 343"/>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Shape 344"/>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 name="Shape 345"/>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401895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Variable declaration</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r>
              <a:rPr lang="en-PH" sz="2400" b="1" dirty="0">
                <a:solidFill>
                  <a:srgbClr val="FFB600"/>
                </a:solidFill>
              </a:rPr>
              <a:t>let</a:t>
            </a:r>
            <a:r>
              <a:rPr lang="en-PH" sz="2400" dirty="0"/>
              <a:t> allows you to declare variables that are limited in scope to the block, statement, or expression on which it is used.</a:t>
            </a:r>
          </a:p>
          <a:p>
            <a:r>
              <a:rPr lang="en-PH" sz="2400" dirty="0"/>
              <a:t>Use this instead of </a:t>
            </a:r>
            <a:r>
              <a:rPr lang="en-PH" sz="2400" b="1" dirty="0">
                <a:solidFill>
                  <a:srgbClr val="FFB600"/>
                </a:solidFill>
              </a:rPr>
              <a:t>var</a:t>
            </a: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30</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4" name="Picture 3">
            <a:extLst>
              <a:ext uri="{FF2B5EF4-FFF2-40B4-BE49-F238E27FC236}">
                <a16:creationId xmlns:a16="http://schemas.microsoft.com/office/drawing/2014/main" id="{6B5222DD-51FF-495D-8C12-DA5DDC9AA01B}"/>
              </a:ext>
            </a:extLst>
          </p:cNvPr>
          <p:cNvPicPr>
            <a:picLocks noChangeAspect="1"/>
          </p:cNvPicPr>
          <p:nvPr/>
        </p:nvPicPr>
        <p:blipFill>
          <a:blip r:embed="rId3"/>
          <a:stretch>
            <a:fillRect/>
          </a:stretch>
        </p:blipFill>
        <p:spPr>
          <a:xfrm>
            <a:off x="2114207" y="3394326"/>
            <a:ext cx="4915586" cy="1057423"/>
          </a:xfrm>
          <a:prstGeom prst="rect">
            <a:avLst/>
          </a:prstGeom>
        </p:spPr>
      </p:pic>
    </p:spTree>
    <p:extLst>
      <p:ext uri="{BB962C8B-B14F-4D97-AF65-F5344CB8AC3E}">
        <p14:creationId xmlns:p14="http://schemas.microsoft.com/office/powerpoint/2010/main" val="3227106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Variable declaration</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r>
              <a:rPr lang="en-PH" sz="2400" b="1" dirty="0">
                <a:solidFill>
                  <a:srgbClr val="FFB600"/>
                </a:solidFill>
              </a:rPr>
              <a:t>const</a:t>
            </a:r>
            <a:r>
              <a:rPr lang="en-PH" sz="2400" dirty="0"/>
              <a:t> is used for declaring constants.</a:t>
            </a:r>
          </a:p>
          <a:p>
            <a:r>
              <a:rPr lang="en-PH" sz="2400" dirty="0"/>
              <a:t>Means you are not able to reassign the variable to another value. But you can </a:t>
            </a:r>
            <a:r>
              <a:rPr lang="en-PH" sz="2400" i="1" dirty="0"/>
              <a:t>mutate</a:t>
            </a:r>
            <a:r>
              <a:rPr lang="en-PH" sz="2400" dirty="0"/>
              <a:t> the value.</a:t>
            </a:r>
            <a:endParaRPr lang="en-PH" sz="2400" b="1" dirty="0">
              <a:solidFill>
                <a:srgbClr val="FFB600"/>
              </a:solidFill>
            </a:endParaRP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31</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3" name="Picture 2">
            <a:extLst>
              <a:ext uri="{FF2B5EF4-FFF2-40B4-BE49-F238E27FC236}">
                <a16:creationId xmlns:a16="http://schemas.microsoft.com/office/drawing/2014/main" id="{46958B32-8435-4200-AF83-AD7FA80BEA9F}"/>
              </a:ext>
            </a:extLst>
          </p:cNvPr>
          <p:cNvPicPr>
            <a:picLocks noChangeAspect="1"/>
          </p:cNvPicPr>
          <p:nvPr/>
        </p:nvPicPr>
        <p:blipFill>
          <a:blip r:embed="rId3"/>
          <a:stretch>
            <a:fillRect/>
          </a:stretch>
        </p:blipFill>
        <p:spPr>
          <a:xfrm>
            <a:off x="922000" y="3394326"/>
            <a:ext cx="4791744" cy="1028844"/>
          </a:xfrm>
          <a:prstGeom prst="rect">
            <a:avLst/>
          </a:prstGeom>
        </p:spPr>
      </p:pic>
      <p:sp>
        <p:nvSpPr>
          <p:cNvPr id="4" name="TextBox 3">
            <a:extLst>
              <a:ext uri="{FF2B5EF4-FFF2-40B4-BE49-F238E27FC236}">
                <a16:creationId xmlns:a16="http://schemas.microsoft.com/office/drawing/2014/main" id="{2AD3BE34-DEF3-4657-8A04-CD98150FA732}"/>
              </a:ext>
            </a:extLst>
          </p:cNvPr>
          <p:cNvSpPr txBox="1"/>
          <p:nvPr/>
        </p:nvSpPr>
        <p:spPr>
          <a:xfrm>
            <a:off x="5775745" y="3577525"/>
            <a:ext cx="2828655" cy="707886"/>
          </a:xfrm>
          <a:prstGeom prst="rect">
            <a:avLst/>
          </a:prstGeom>
          <a:noFill/>
        </p:spPr>
        <p:txBody>
          <a:bodyPr wrap="square" rtlCol="0">
            <a:spAutoFit/>
          </a:bodyPr>
          <a:lstStyle/>
          <a:p>
            <a:r>
              <a:rPr lang="en-PH" sz="2000" b="1" dirty="0">
                <a:solidFill>
                  <a:srgbClr val="FF0000"/>
                </a:solidFill>
                <a:latin typeface="Raleway Light" panose="020B0604020202020204" charset="0"/>
              </a:rPr>
              <a:t>* This will cause an error</a:t>
            </a:r>
          </a:p>
        </p:txBody>
      </p:sp>
    </p:spTree>
    <p:extLst>
      <p:ext uri="{BB962C8B-B14F-4D97-AF65-F5344CB8AC3E}">
        <p14:creationId xmlns:p14="http://schemas.microsoft.com/office/powerpoint/2010/main" val="1427016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Variable declaration</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pPr marL="114300" indent="0">
              <a:buNone/>
            </a:pPr>
            <a:endParaRPr lang="en-PH" sz="2400" b="1" dirty="0">
              <a:solidFill>
                <a:srgbClr val="FFB600"/>
              </a:solidFill>
            </a:endParaRP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32</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5" name="Picture 4">
            <a:extLst>
              <a:ext uri="{FF2B5EF4-FFF2-40B4-BE49-F238E27FC236}">
                <a16:creationId xmlns:a16="http://schemas.microsoft.com/office/drawing/2014/main" id="{23DF94BE-65E7-4339-9703-2B5D2BEC797F}"/>
              </a:ext>
            </a:extLst>
          </p:cNvPr>
          <p:cNvPicPr>
            <a:picLocks noChangeAspect="1"/>
          </p:cNvPicPr>
          <p:nvPr/>
        </p:nvPicPr>
        <p:blipFill>
          <a:blip r:embed="rId3"/>
          <a:stretch>
            <a:fillRect/>
          </a:stretch>
        </p:blipFill>
        <p:spPr>
          <a:xfrm>
            <a:off x="899600" y="1795354"/>
            <a:ext cx="7344800" cy="1552792"/>
          </a:xfrm>
          <a:prstGeom prst="rect">
            <a:avLst/>
          </a:prstGeom>
        </p:spPr>
      </p:pic>
    </p:spTree>
    <p:extLst>
      <p:ext uri="{BB962C8B-B14F-4D97-AF65-F5344CB8AC3E}">
        <p14:creationId xmlns:p14="http://schemas.microsoft.com/office/powerpoint/2010/main" val="2514070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Variable declaration</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pPr marL="114300" indent="0">
              <a:buNone/>
            </a:pPr>
            <a:endParaRPr lang="en-PH" sz="2400" b="1" dirty="0">
              <a:solidFill>
                <a:srgbClr val="FFB600"/>
              </a:solidFill>
            </a:endParaRP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33</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3" name="Picture 2">
            <a:extLst>
              <a:ext uri="{FF2B5EF4-FFF2-40B4-BE49-F238E27FC236}">
                <a16:creationId xmlns:a16="http://schemas.microsoft.com/office/drawing/2014/main" id="{848E9E57-002A-469C-A13F-FF3E8EC082A3}"/>
              </a:ext>
            </a:extLst>
          </p:cNvPr>
          <p:cNvPicPr>
            <a:picLocks noChangeAspect="1"/>
          </p:cNvPicPr>
          <p:nvPr/>
        </p:nvPicPr>
        <p:blipFill>
          <a:blip r:embed="rId3"/>
          <a:stretch>
            <a:fillRect/>
          </a:stretch>
        </p:blipFill>
        <p:spPr>
          <a:xfrm>
            <a:off x="1042495" y="1597334"/>
            <a:ext cx="7059010" cy="2486372"/>
          </a:xfrm>
          <a:prstGeom prst="rect">
            <a:avLst/>
          </a:prstGeom>
        </p:spPr>
      </p:pic>
    </p:spTree>
    <p:extLst>
      <p:ext uri="{BB962C8B-B14F-4D97-AF65-F5344CB8AC3E}">
        <p14:creationId xmlns:p14="http://schemas.microsoft.com/office/powerpoint/2010/main" val="3011548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Arrow Functions</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r>
              <a:rPr lang="en-PH" sz="2400" dirty="0"/>
              <a:t>Concise syntax for writing </a:t>
            </a:r>
            <a:r>
              <a:rPr lang="en-PH" sz="2400" b="1" dirty="0">
                <a:solidFill>
                  <a:srgbClr val="FFB600"/>
                </a:solidFill>
              </a:rPr>
              <a:t>function expressions</a:t>
            </a:r>
          </a:p>
          <a:p>
            <a:r>
              <a:rPr lang="en-PH" sz="2400" dirty="0"/>
              <a:t>Utilizes the </a:t>
            </a:r>
            <a:r>
              <a:rPr lang="en-PH" sz="3600" b="1" dirty="0">
                <a:solidFill>
                  <a:srgbClr val="FFB600"/>
                </a:solidFill>
              </a:rPr>
              <a:t>=&gt;</a:t>
            </a:r>
            <a:r>
              <a:rPr lang="en-PH" sz="2400" dirty="0"/>
              <a:t> token</a:t>
            </a:r>
            <a:endParaRPr lang="en-PH" sz="2400" b="1" dirty="0">
              <a:solidFill>
                <a:srgbClr val="FFB600"/>
              </a:solidFill>
            </a:endParaRPr>
          </a:p>
          <a:p>
            <a:pPr marL="114300" indent="0">
              <a:buNone/>
            </a:pPr>
            <a:endParaRPr lang="en-PH" sz="2400" b="1" dirty="0">
              <a:solidFill>
                <a:srgbClr val="FFB600"/>
              </a:solidFill>
            </a:endParaRP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34</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354987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Normal Function</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pPr marL="114300" indent="0">
              <a:buNone/>
            </a:pPr>
            <a:endParaRPr lang="en-PH" sz="2400" b="1" dirty="0">
              <a:solidFill>
                <a:srgbClr val="FFB600"/>
              </a:solidFill>
            </a:endParaRP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35</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3" name="Picture 2">
            <a:extLst>
              <a:ext uri="{FF2B5EF4-FFF2-40B4-BE49-F238E27FC236}">
                <a16:creationId xmlns:a16="http://schemas.microsoft.com/office/drawing/2014/main" id="{E4ADF208-5709-49BB-B538-402B3ABE3305}"/>
              </a:ext>
            </a:extLst>
          </p:cNvPr>
          <p:cNvPicPr>
            <a:picLocks noChangeAspect="1"/>
          </p:cNvPicPr>
          <p:nvPr/>
        </p:nvPicPr>
        <p:blipFill>
          <a:blip r:embed="rId3"/>
          <a:stretch>
            <a:fillRect/>
          </a:stretch>
        </p:blipFill>
        <p:spPr>
          <a:xfrm>
            <a:off x="2366654" y="1652459"/>
            <a:ext cx="4410691" cy="1838582"/>
          </a:xfrm>
          <a:prstGeom prst="rect">
            <a:avLst/>
          </a:prstGeom>
        </p:spPr>
      </p:pic>
    </p:spTree>
    <p:extLst>
      <p:ext uri="{BB962C8B-B14F-4D97-AF65-F5344CB8AC3E}">
        <p14:creationId xmlns:p14="http://schemas.microsoft.com/office/powerpoint/2010/main" val="3221353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Arrow Function</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pPr marL="114300" indent="0">
              <a:buNone/>
            </a:pPr>
            <a:endParaRPr lang="en-PH" sz="2400" b="1" dirty="0">
              <a:solidFill>
                <a:srgbClr val="FFB600"/>
              </a:solidFill>
            </a:endParaRP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36</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4" name="Picture 3">
            <a:extLst>
              <a:ext uri="{FF2B5EF4-FFF2-40B4-BE49-F238E27FC236}">
                <a16:creationId xmlns:a16="http://schemas.microsoft.com/office/drawing/2014/main" id="{BBD82F4B-43FA-4274-A75F-4A27A3C093B6}"/>
              </a:ext>
            </a:extLst>
          </p:cNvPr>
          <p:cNvPicPr>
            <a:picLocks noChangeAspect="1"/>
          </p:cNvPicPr>
          <p:nvPr/>
        </p:nvPicPr>
        <p:blipFill>
          <a:blip r:embed="rId3"/>
          <a:stretch>
            <a:fillRect/>
          </a:stretch>
        </p:blipFill>
        <p:spPr>
          <a:xfrm>
            <a:off x="1804601" y="2138302"/>
            <a:ext cx="5534797" cy="866896"/>
          </a:xfrm>
          <a:prstGeom prst="rect">
            <a:avLst/>
          </a:prstGeom>
        </p:spPr>
      </p:pic>
    </p:spTree>
    <p:extLst>
      <p:ext uri="{BB962C8B-B14F-4D97-AF65-F5344CB8AC3E}">
        <p14:creationId xmlns:p14="http://schemas.microsoft.com/office/powerpoint/2010/main" val="1125187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Arrow Function Patterns</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r>
              <a:rPr lang="en-PH" sz="2400" dirty="0"/>
              <a:t>(parameters) =&gt; { statement/s }</a:t>
            </a:r>
          </a:p>
          <a:p>
            <a:r>
              <a:rPr lang="en-PH" sz="2400" dirty="0"/>
              <a:t>() =&gt; { statement/s }</a:t>
            </a:r>
          </a:p>
          <a:p>
            <a:r>
              <a:rPr lang="en-PH" sz="2400" dirty="0"/>
              <a:t>parameter =&gt; { statement/s }</a:t>
            </a:r>
          </a:p>
          <a:p>
            <a:endParaRPr lang="en-PH" sz="2400" b="1" dirty="0">
              <a:solidFill>
                <a:srgbClr val="FFB600"/>
              </a:solidFill>
            </a:endParaRP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37</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762255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Arrow Function Patterns</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pPr marL="114300" indent="0">
              <a:buNone/>
            </a:pPr>
            <a:endParaRPr lang="en-PH" sz="2400" b="1" dirty="0">
              <a:solidFill>
                <a:srgbClr val="FFB600"/>
              </a:solidFill>
            </a:endParaRP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38</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3" name="Picture 2">
            <a:extLst>
              <a:ext uri="{FF2B5EF4-FFF2-40B4-BE49-F238E27FC236}">
                <a16:creationId xmlns:a16="http://schemas.microsoft.com/office/drawing/2014/main" id="{8AFE16BE-172C-4BE8-8928-DC3770AF0678}"/>
              </a:ext>
            </a:extLst>
          </p:cNvPr>
          <p:cNvPicPr>
            <a:picLocks noChangeAspect="1"/>
          </p:cNvPicPr>
          <p:nvPr/>
        </p:nvPicPr>
        <p:blipFill>
          <a:blip r:embed="rId3"/>
          <a:stretch>
            <a:fillRect/>
          </a:stretch>
        </p:blipFill>
        <p:spPr>
          <a:xfrm>
            <a:off x="1689683" y="1749175"/>
            <a:ext cx="5764634" cy="2016941"/>
          </a:xfrm>
          <a:prstGeom prst="rect">
            <a:avLst/>
          </a:prstGeom>
        </p:spPr>
      </p:pic>
    </p:spTree>
    <p:extLst>
      <p:ext uri="{BB962C8B-B14F-4D97-AF65-F5344CB8AC3E}">
        <p14:creationId xmlns:p14="http://schemas.microsoft.com/office/powerpoint/2010/main" val="1756416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Class Declaration</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pPr marL="114300" indent="0">
              <a:buNone/>
            </a:pPr>
            <a:endParaRPr lang="en-PH" sz="2400" b="1" dirty="0">
              <a:solidFill>
                <a:srgbClr val="FFB600"/>
              </a:solidFill>
            </a:endParaRP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39</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4" name="Picture 3">
            <a:extLst>
              <a:ext uri="{FF2B5EF4-FFF2-40B4-BE49-F238E27FC236}">
                <a16:creationId xmlns:a16="http://schemas.microsoft.com/office/drawing/2014/main" id="{C75B810D-FA17-4205-A321-5C221EEEEBF1}"/>
              </a:ext>
            </a:extLst>
          </p:cNvPr>
          <p:cNvPicPr>
            <a:picLocks noChangeAspect="1"/>
          </p:cNvPicPr>
          <p:nvPr/>
        </p:nvPicPr>
        <p:blipFill>
          <a:blip r:embed="rId3"/>
          <a:stretch>
            <a:fillRect/>
          </a:stretch>
        </p:blipFill>
        <p:spPr>
          <a:xfrm>
            <a:off x="1885575" y="1535949"/>
            <a:ext cx="5372850" cy="2962688"/>
          </a:xfrm>
          <a:prstGeom prst="rect">
            <a:avLst/>
          </a:prstGeom>
        </p:spPr>
      </p:pic>
    </p:spTree>
    <p:extLst>
      <p:ext uri="{BB962C8B-B14F-4D97-AF65-F5344CB8AC3E}">
        <p14:creationId xmlns:p14="http://schemas.microsoft.com/office/powerpoint/2010/main" val="356368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9" name="Shape 33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sp>
        <p:nvSpPr>
          <p:cNvPr id="340" name="Shape 340"/>
          <p:cNvSpPr txBox="1">
            <a:spLocks noGrp="1"/>
          </p:cNvSpPr>
          <p:nvPr>
            <p:ph type="body" idx="4294967295"/>
          </p:nvPr>
        </p:nvSpPr>
        <p:spPr>
          <a:xfrm>
            <a:off x="573024" y="384350"/>
            <a:ext cx="8031376" cy="43860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PH" sz="3600" dirty="0">
                <a:latin typeface="Raleway ExtraBold"/>
                <a:ea typeface="Raleway ExtraBold"/>
                <a:cs typeface="Raleway ExtraBold"/>
                <a:sym typeface="Raleway ExtraBold"/>
              </a:rPr>
              <a:t>First things first …</a:t>
            </a:r>
          </a:p>
          <a:p>
            <a:r>
              <a:rPr lang="en-PH" sz="2400" dirty="0"/>
              <a:t>We should know how to use </a:t>
            </a:r>
            <a:r>
              <a:rPr lang="en-PH" sz="2400" b="1" dirty="0">
                <a:solidFill>
                  <a:srgbClr val="FFB600"/>
                </a:solidFill>
              </a:rPr>
              <a:t>git</a:t>
            </a:r>
          </a:p>
          <a:p>
            <a:r>
              <a:rPr lang="en-PH" sz="2400" dirty="0"/>
              <a:t>Disclaimer: I am not an expert in React. </a:t>
            </a:r>
          </a:p>
          <a:p>
            <a:r>
              <a:rPr lang="en-PH" sz="2400" b="1" dirty="0">
                <a:solidFill>
                  <a:srgbClr val="FFB600"/>
                </a:solidFill>
              </a:rPr>
              <a:t>Google</a:t>
            </a:r>
            <a:r>
              <a:rPr lang="en-PH" sz="2400" dirty="0"/>
              <a:t> is your friend</a:t>
            </a:r>
          </a:p>
          <a:p>
            <a:r>
              <a:rPr lang="en-PH" sz="2400" dirty="0"/>
              <a:t>Do not give up</a:t>
            </a:r>
          </a:p>
        </p:txBody>
      </p:sp>
      <p:grpSp>
        <p:nvGrpSpPr>
          <p:cNvPr id="341" name="Shape 341"/>
          <p:cNvGrpSpPr/>
          <p:nvPr/>
        </p:nvGrpSpPr>
        <p:grpSpPr>
          <a:xfrm>
            <a:off x="7864658" y="371176"/>
            <a:ext cx="896264" cy="896314"/>
            <a:chOff x="570875" y="4322250"/>
            <a:chExt cx="443300" cy="443325"/>
          </a:xfrm>
        </p:grpSpPr>
        <p:sp>
          <p:nvSpPr>
            <p:cNvPr id="342" name="Shape 342"/>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Shape 343"/>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Shape 344"/>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 name="Shape 345"/>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7841805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Pass Functions as Variables</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pPr marL="114300" indent="0">
              <a:buNone/>
            </a:pPr>
            <a:endParaRPr lang="en-PH" sz="2400" b="1" dirty="0">
              <a:solidFill>
                <a:srgbClr val="FFB600"/>
              </a:solidFill>
            </a:endParaRP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40</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3" name="Picture 2">
            <a:extLst>
              <a:ext uri="{FF2B5EF4-FFF2-40B4-BE49-F238E27FC236}">
                <a16:creationId xmlns:a16="http://schemas.microsoft.com/office/drawing/2014/main" id="{69269B90-BA8D-4031-8B69-8F6FBFC38519}"/>
              </a:ext>
            </a:extLst>
          </p:cNvPr>
          <p:cNvPicPr>
            <a:picLocks noChangeAspect="1"/>
          </p:cNvPicPr>
          <p:nvPr/>
        </p:nvPicPr>
        <p:blipFill>
          <a:blip r:embed="rId3"/>
          <a:stretch>
            <a:fillRect/>
          </a:stretch>
        </p:blipFill>
        <p:spPr>
          <a:xfrm>
            <a:off x="1686987" y="1563002"/>
            <a:ext cx="6101113" cy="2722409"/>
          </a:xfrm>
          <a:prstGeom prst="rect">
            <a:avLst/>
          </a:prstGeom>
        </p:spPr>
      </p:pic>
    </p:spTree>
    <p:extLst>
      <p:ext uri="{BB962C8B-B14F-4D97-AF65-F5344CB8AC3E}">
        <p14:creationId xmlns:p14="http://schemas.microsoft.com/office/powerpoint/2010/main" val="2709536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Summary</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r>
              <a:rPr lang="en-PH" sz="2400" dirty="0"/>
              <a:t>We will be using </a:t>
            </a:r>
            <a:r>
              <a:rPr lang="en-PH" sz="2400" b="1" dirty="0">
                <a:solidFill>
                  <a:srgbClr val="FFB600"/>
                </a:solidFill>
              </a:rPr>
              <a:t>ES6 syntax</a:t>
            </a:r>
            <a:r>
              <a:rPr lang="en-PH" sz="2400" dirty="0"/>
              <a:t>. </a:t>
            </a:r>
          </a:p>
          <a:p>
            <a:r>
              <a:rPr lang="en-PH" sz="2400" b="1" dirty="0">
                <a:solidFill>
                  <a:srgbClr val="FFB600"/>
                </a:solidFill>
              </a:rPr>
              <a:t>JSON</a:t>
            </a:r>
            <a:r>
              <a:rPr lang="en-PH" sz="2400" dirty="0"/>
              <a:t> is used for describing objects in </a:t>
            </a:r>
            <a:r>
              <a:rPr lang="en-PH" sz="2400" dirty="0" err="1"/>
              <a:t>Javascript</a:t>
            </a:r>
            <a:endParaRPr lang="en-PH" sz="2400" dirty="0"/>
          </a:p>
          <a:p>
            <a:r>
              <a:rPr lang="en-PH" sz="2400" dirty="0"/>
              <a:t>Use </a:t>
            </a:r>
            <a:r>
              <a:rPr lang="en-PH" sz="2400" b="1" dirty="0">
                <a:solidFill>
                  <a:srgbClr val="FFB600"/>
                </a:solidFill>
              </a:rPr>
              <a:t>let</a:t>
            </a:r>
            <a:r>
              <a:rPr lang="en-PH" sz="2400" dirty="0"/>
              <a:t> for variables that are not reassigned. Use </a:t>
            </a:r>
            <a:r>
              <a:rPr lang="en-PH" sz="2400" b="1" dirty="0">
                <a:solidFill>
                  <a:srgbClr val="FFB600"/>
                </a:solidFill>
              </a:rPr>
              <a:t>const</a:t>
            </a:r>
            <a:r>
              <a:rPr lang="en-PH" sz="2400" dirty="0"/>
              <a:t> for non changing ones.</a:t>
            </a:r>
          </a:p>
          <a:p>
            <a:endParaRPr lang="en-PH" sz="2400" b="1" dirty="0">
              <a:solidFill>
                <a:srgbClr val="FFB600"/>
              </a:solidFill>
            </a:endParaRP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41</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636718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Summary</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r>
              <a:rPr lang="en-PH" sz="2400" dirty="0"/>
              <a:t>You can use </a:t>
            </a:r>
            <a:r>
              <a:rPr lang="en-PH" sz="2400" b="1" dirty="0">
                <a:solidFill>
                  <a:srgbClr val="FFB600"/>
                </a:solidFill>
              </a:rPr>
              <a:t>arrow functions [ =&gt; ]</a:t>
            </a:r>
          </a:p>
          <a:p>
            <a:r>
              <a:rPr lang="en-PH" sz="2400" dirty="0" err="1"/>
              <a:t>Javascript</a:t>
            </a:r>
            <a:r>
              <a:rPr lang="en-PH" sz="2400" dirty="0"/>
              <a:t> allows creation of classes and other OOP principles</a:t>
            </a:r>
          </a:p>
          <a:p>
            <a:r>
              <a:rPr lang="en-PH" sz="2400" dirty="0"/>
              <a:t>You can pass functions as variables in JS</a:t>
            </a:r>
          </a:p>
          <a:p>
            <a:endParaRPr lang="en-PH" sz="2400" b="1" dirty="0">
              <a:solidFill>
                <a:srgbClr val="FFB600"/>
              </a:solidFill>
            </a:endParaRP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42</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713425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Useful Videos</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r>
              <a:rPr lang="en-PH" sz="2400" dirty="0">
                <a:hlinkClick r:id="rId3"/>
              </a:rPr>
              <a:t>https://www.youtube.com/watch?v=ZNbFagCBlwo</a:t>
            </a:r>
            <a:endParaRPr lang="en-PH" sz="2400" dirty="0"/>
          </a:p>
          <a:p>
            <a:r>
              <a:rPr lang="en-PH" sz="2400" dirty="0">
                <a:hlinkClick r:id="rId4"/>
              </a:rPr>
              <a:t>https://www.youtube.com/watch?v=xfGciVdbktI</a:t>
            </a:r>
            <a:endParaRPr lang="en-PH" sz="2400" dirty="0"/>
          </a:p>
          <a:p>
            <a:r>
              <a:rPr lang="en-PH" sz="2400" dirty="0">
                <a:hlinkClick r:id="rId5"/>
              </a:rPr>
              <a:t>https://www.youtube.com/watch?v=Jakoi0G8lBg</a:t>
            </a:r>
            <a:endParaRPr lang="en-PH" sz="2400" b="1" dirty="0">
              <a:solidFill>
                <a:srgbClr val="FFB600"/>
              </a:solidFill>
            </a:endParaRP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43</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2275106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PH" dirty="0">
                <a:solidFill>
                  <a:srgbClr val="434343"/>
                </a:solidFill>
              </a:rPr>
              <a:t>Environment </a:t>
            </a:r>
            <a:br>
              <a:rPr lang="en-PH" dirty="0">
                <a:solidFill>
                  <a:srgbClr val="434343"/>
                </a:solidFill>
              </a:rPr>
            </a:br>
            <a:r>
              <a:rPr lang="en-PH" dirty="0">
                <a:solidFill>
                  <a:schemeClr val="bg1"/>
                </a:solidFill>
              </a:rPr>
              <a:t>Setup</a:t>
            </a:r>
            <a:endParaRPr dirty="0">
              <a:solidFill>
                <a:schemeClr val="bg1"/>
              </a:solidFill>
            </a:endParaRPr>
          </a:p>
        </p:txBody>
      </p:sp>
      <p:grpSp>
        <p:nvGrpSpPr>
          <p:cNvPr id="58" name="Shape 58"/>
          <p:cNvGrpSpPr/>
          <p:nvPr/>
        </p:nvGrpSpPr>
        <p:grpSpPr>
          <a:xfrm>
            <a:off x="7864658" y="371176"/>
            <a:ext cx="896264" cy="896314"/>
            <a:chOff x="570875" y="4322250"/>
            <a:chExt cx="443300" cy="443325"/>
          </a:xfrm>
        </p:grpSpPr>
        <p:sp>
          <p:nvSpPr>
            <p:cNvPr id="59" name="Shape 5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4223686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IDE / Text Editor</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r>
              <a:rPr lang="en-PH" sz="2400" dirty="0"/>
              <a:t>Use any text editors or IDEs (use what you prefer)</a:t>
            </a:r>
          </a:p>
          <a:p>
            <a:r>
              <a:rPr lang="en-PH" sz="2400" dirty="0"/>
              <a:t>Examples:</a:t>
            </a:r>
          </a:p>
          <a:p>
            <a:pPr lvl="1"/>
            <a:r>
              <a:rPr lang="en-PH" sz="2400" b="1" i="1" dirty="0">
                <a:solidFill>
                  <a:srgbClr val="FFB600"/>
                </a:solidFill>
              </a:rPr>
              <a:t>VS Code</a:t>
            </a:r>
          </a:p>
          <a:p>
            <a:pPr lvl="1"/>
            <a:r>
              <a:rPr lang="en-PH" sz="2400" b="1" i="1" dirty="0">
                <a:solidFill>
                  <a:srgbClr val="FFB600"/>
                </a:solidFill>
              </a:rPr>
              <a:t>Atom</a:t>
            </a:r>
          </a:p>
          <a:p>
            <a:pPr lvl="1"/>
            <a:r>
              <a:rPr lang="en-PH" sz="2400" b="1" i="1" dirty="0">
                <a:solidFill>
                  <a:srgbClr val="FFB600"/>
                </a:solidFill>
              </a:rPr>
              <a:t>Sublime Text</a:t>
            </a:r>
          </a:p>
          <a:p>
            <a:pPr lvl="1"/>
            <a:r>
              <a:rPr lang="en-PH" sz="2400" b="1" i="1" dirty="0">
                <a:solidFill>
                  <a:srgbClr val="FFB600"/>
                </a:solidFill>
              </a:rPr>
              <a:t>IntelliJ / </a:t>
            </a:r>
            <a:r>
              <a:rPr lang="en-PH" sz="2400" b="1" i="1" dirty="0" err="1">
                <a:solidFill>
                  <a:srgbClr val="FFB600"/>
                </a:solidFill>
              </a:rPr>
              <a:t>Webstorm</a:t>
            </a:r>
            <a:endParaRPr lang="en-PH" sz="2400" b="1" i="1" dirty="0">
              <a:solidFill>
                <a:srgbClr val="FFB600"/>
              </a:solidFill>
            </a:endParaRP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96002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Git and </a:t>
            </a:r>
            <a:r>
              <a:rPr lang="en-PH" sz="2700" dirty="0" err="1"/>
              <a:t>Github</a:t>
            </a:r>
            <a:r>
              <a:rPr lang="en-PH" sz="2700" dirty="0"/>
              <a:t> Account</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r>
              <a:rPr lang="en-PH" sz="2400" dirty="0"/>
              <a:t>All activities are sent via </a:t>
            </a:r>
            <a:r>
              <a:rPr lang="en-PH" sz="2400" dirty="0" err="1"/>
              <a:t>github</a:t>
            </a:r>
            <a:endParaRPr lang="en-PH" sz="2400" dirty="0"/>
          </a:p>
          <a:p>
            <a:r>
              <a:rPr lang="en-PH" sz="2400" dirty="0"/>
              <a:t>Discuss at the end of the session how to pass activities</a:t>
            </a:r>
          </a:p>
          <a:p>
            <a:r>
              <a:rPr lang="en-PH" sz="2400" dirty="0"/>
              <a:t>Use any git client you want </a:t>
            </a:r>
            <a:r>
              <a:rPr lang="en-PH" sz="2400" dirty="0" err="1"/>
              <a:t>eg.</a:t>
            </a:r>
            <a:r>
              <a:rPr lang="en-PH" sz="2400" dirty="0"/>
              <a:t> </a:t>
            </a:r>
            <a:r>
              <a:rPr lang="en-PH" sz="2400" b="1" dirty="0">
                <a:solidFill>
                  <a:srgbClr val="FFB600"/>
                </a:solidFill>
              </a:rPr>
              <a:t>SourceTree</a:t>
            </a:r>
            <a:r>
              <a:rPr lang="en-PH" sz="2400" dirty="0"/>
              <a:t>, </a:t>
            </a:r>
            <a:r>
              <a:rPr lang="en-PH" sz="2400" b="1" dirty="0">
                <a:solidFill>
                  <a:srgbClr val="FFB600"/>
                </a:solidFill>
              </a:rPr>
              <a:t>Git Kraken</a:t>
            </a:r>
            <a:r>
              <a:rPr lang="en-PH" sz="2400" dirty="0"/>
              <a:t>, </a:t>
            </a:r>
            <a:r>
              <a:rPr lang="en-PH" sz="2400" b="1" dirty="0">
                <a:solidFill>
                  <a:srgbClr val="FFB600"/>
                </a:solidFill>
              </a:rPr>
              <a:t>Tortoise Git</a:t>
            </a: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39643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Node Package Manager (</a:t>
            </a:r>
            <a:r>
              <a:rPr lang="en-PH" sz="2700" dirty="0" err="1"/>
              <a:t>npm</a:t>
            </a:r>
            <a:r>
              <a:rPr lang="en-PH" sz="2700" dirty="0"/>
              <a:t>)</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r>
              <a:rPr lang="en-PH" sz="2500" dirty="0" err="1"/>
              <a:t>npm</a:t>
            </a:r>
            <a:r>
              <a:rPr lang="en-PH" sz="2500" dirty="0"/>
              <a:t> is the standard package manager for Node.js.</a:t>
            </a:r>
          </a:p>
          <a:p>
            <a:r>
              <a:rPr lang="en-PH" sz="2500" dirty="0"/>
              <a:t>Used for dependency management</a:t>
            </a:r>
          </a:p>
          <a:p>
            <a:r>
              <a:rPr lang="en-PH" sz="2500" dirty="0"/>
              <a:t>Allows installation of thousands packages / modules</a:t>
            </a:r>
          </a:p>
          <a:p>
            <a:r>
              <a:rPr lang="en-PH" sz="2500" dirty="0"/>
              <a:t>Equivalent to Gradle, Maven, pip, </a:t>
            </a:r>
            <a:r>
              <a:rPr lang="en-PH" sz="2500" dirty="0" err="1"/>
              <a:t>etc</a:t>
            </a:r>
            <a:endParaRPr lang="en-PH" sz="2500" dirty="0"/>
          </a:p>
          <a:p>
            <a:pPr marL="114300" indent="0">
              <a:buNone/>
            </a:pPr>
            <a:br>
              <a:rPr lang="en-PH" sz="2400" dirty="0"/>
            </a:br>
            <a:endParaRPr lang="en-PH" sz="2400" b="1" dirty="0">
              <a:solidFill>
                <a:srgbClr val="FFB600"/>
              </a:solidFill>
            </a:endParaRP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054405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PH" sz="2700" dirty="0"/>
              <a:t>Node Package Manager (</a:t>
            </a:r>
            <a:r>
              <a:rPr lang="en-PH" sz="2700" dirty="0" err="1"/>
              <a:t>npm</a:t>
            </a:r>
            <a:r>
              <a:rPr lang="en-PH" sz="2700" dirty="0"/>
              <a:t>)</a:t>
            </a:r>
            <a:endParaRPr sz="2700" dirty="0"/>
          </a:p>
        </p:txBody>
      </p:sp>
      <p:sp>
        <p:nvSpPr>
          <p:cNvPr id="102" name="Shape 102"/>
          <p:cNvSpPr txBox="1">
            <a:spLocks noGrp="1"/>
          </p:cNvSpPr>
          <p:nvPr>
            <p:ph type="body" idx="1"/>
          </p:nvPr>
        </p:nvSpPr>
        <p:spPr>
          <a:xfrm>
            <a:off x="922000" y="1395629"/>
            <a:ext cx="6866100" cy="2889782"/>
          </a:xfrm>
          <a:prstGeom prst="rect">
            <a:avLst/>
          </a:prstGeom>
        </p:spPr>
        <p:txBody>
          <a:bodyPr spcFirstLastPara="1" wrap="square" lIns="91425" tIns="91425" rIns="91425" bIns="91425" anchor="t" anchorCtr="0">
            <a:noAutofit/>
          </a:bodyPr>
          <a:lstStyle/>
          <a:p>
            <a:r>
              <a:rPr lang="en-PH" sz="2500" dirty="0"/>
              <a:t>Installs the dependencies by running the command </a:t>
            </a:r>
            <a:r>
              <a:rPr lang="en-PH" sz="2500" b="1" dirty="0" err="1">
                <a:solidFill>
                  <a:srgbClr val="FFB600"/>
                </a:solidFill>
              </a:rPr>
              <a:t>npm</a:t>
            </a:r>
            <a:r>
              <a:rPr lang="en-PH" sz="2500" b="1" dirty="0">
                <a:solidFill>
                  <a:srgbClr val="FFB600"/>
                </a:solidFill>
              </a:rPr>
              <a:t> install</a:t>
            </a:r>
            <a:r>
              <a:rPr lang="en-PH" sz="2500" dirty="0"/>
              <a:t> </a:t>
            </a:r>
          </a:p>
          <a:p>
            <a:r>
              <a:rPr lang="en-PH" sz="2500" dirty="0"/>
              <a:t>Looks for </a:t>
            </a:r>
            <a:r>
              <a:rPr lang="en-PH" sz="2500" b="1" dirty="0" err="1">
                <a:solidFill>
                  <a:srgbClr val="FFB600"/>
                </a:solidFill>
              </a:rPr>
              <a:t>package.json</a:t>
            </a:r>
            <a:r>
              <a:rPr lang="en-PH" sz="2500" dirty="0"/>
              <a:t> in the project directory</a:t>
            </a:r>
          </a:p>
          <a:p>
            <a:pPr marL="114300" indent="0">
              <a:buNone/>
            </a:pPr>
            <a:br>
              <a:rPr lang="en-PH" sz="2400" dirty="0"/>
            </a:br>
            <a:endParaRPr lang="en-PH" sz="2400" b="1" dirty="0">
              <a:solidFill>
                <a:srgbClr val="FFB600"/>
              </a:solidFill>
            </a:endParaRPr>
          </a:p>
        </p:txBody>
      </p:sp>
      <p:sp>
        <p:nvSpPr>
          <p:cNvPr id="103" name="Shape 10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899969247"/>
      </p:ext>
    </p:extLst>
  </p:cSld>
  <p:clrMapOvr>
    <a:masterClrMapping/>
  </p:clrMapOvr>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1763</Words>
  <Application>Microsoft Office PowerPoint</Application>
  <PresentationFormat>On-screen Show (16:9)</PresentationFormat>
  <Paragraphs>230</Paragraphs>
  <Slides>43</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Raleway Light</vt:lpstr>
      <vt:lpstr>Raleway</vt:lpstr>
      <vt:lpstr>Raleway ExtraBold</vt:lpstr>
      <vt:lpstr>Olivia template</vt:lpstr>
      <vt:lpstr>ReactJS</vt:lpstr>
      <vt:lpstr>It’s aright to:</vt:lpstr>
      <vt:lpstr>PowerPoint Presentation</vt:lpstr>
      <vt:lpstr>PowerPoint Presentation</vt:lpstr>
      <vt:lpstr>Environment  Setup</vt:lpstr>
      <vt:lpstr>IDE / Text Editor</vt:lpstr>
      <vt:lpstr>Git and Github Account</vt:lpstr>
      <vt:lpstr>Node Package Manager (npm)</vt:lpstr>
      <vt:lpstr>Node Package Manager (npm)</vt:lpstr>
      <vt:lpstr>Node Package Manager (npm)</vt:lpstr>
      <vt:lpstr>Node Package Manager (npm)</vt:lpstr>
      <vt:lpstr>Node Package Manager (npm)</vt:lpstr>
      <vt:lpstr>PowerPoint Presentation</vt:lpstr>
      <vt:lpstr>Good Tools for ReactJS Development</vt:lpstr>
      <vt:lpstr>create-react-app</vt:lpstr>
      <vt:lpstr>create-react-app</vt:lpstr>
      <vt:lpstr>create-react-app</vt:lpstr>
      <vt:lpstr>Traditional Web Application</vt:lpstr>
      <vt:lpstr>Single Page Application</vt:lpstr>
      <vt:lpstr>Summary</vt:lpstr>
      <vt:lpstr>Tools Used in this Training</vt:lpstr>
      <vt:lpstr>Activity 1</vt:lpstr>
      <vt:lpstr>Activity 1</vt:lpstr>
      <vt:lpstr>Activity 1</vt:lpstr>
      <vt:lpstr>Activity 1</vt:lpstr>
      <vt:lpstr>Javascript Basics ECMAScript 6 (ES6)</vt:lpstr>
      <vt:lpstr>ECMAScript 6</vt:lpstr>
      <vt:lpstr>JSON – Javascript Object Notation</vt:lpstr>
      <vt:lpstr>JSON – Javascript Object Notation</vt:lpstr>
      <vt:lpstr>Variable declaration</vt:lpstr>
      <vt:lpstr>Variable declaration</vt:lpstr>
      <vt:lpstr>Variable declaration</vt:lpstr>
      <vt:lpstr>Variable declaration</vt:lpstr>
      <vt:lpstr>Arrow Functions</vt:lpstr>
      <vt:lpstr>Normal Function</vt:lpstr>
      <vt:lpstr>Arrow Function</vt:lpstr>
      <vt:lpstr>Arrow Function Patterns</vt:lpstr>
      <vt:lpstr>Arrow Function Patterns</vt:lpstr>
      <vt:lpstr>Class Declaration</vt:lpstr>
      <vt:lpstr>Pass Functions as Variables</vt:lpstr>
      <vt:lpstr>Summary</vt:lpstr>
      <vt:lpstr>Summary</vt:lpstr>
      <vt:lpstr>Useful Videos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bryan</dc:creator>
  <cp:lastModifiedBy>Bryan Agustine Cabansay</cp:lastModifiedBy>
  <cp:revision>113</cp:revision>
  <dcterms:modified xsi:type="dcterms:W3CDTF">2019-05-31T14:24:01Z</dcterms:modified>
</cp:coreProperties>
</file>