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284" r:id="rId2"/>
    <p:sldId id="286" r:id="rId3"/>
    <p:sldId id="289" r:id="rId4"/>
    <p:sldId id="288" r:id="rId5"/>
    <p:sldId id="290" r:id="rId6"/>
    <p:sldId id="287" r:id="rId7"/>
    <p:sldId id="296" r:id="rId8"/>
    <p:sldId id="297" r:id="rId9"/>
    <p:sldId id="292" r:id="rId10"/>
    <p:sldId id="295" r:id="rId11"/>
    <p:sldId id="298" r:id="rId12"/>
    <p:sldId id="293" r:id="rId13"/>
    <p:sldId id="294" r:id="rId14"/>
    <p:sldId id="291" r:id="rId15"/>
    <p:sldId id="299" r:id="rId16"/>
    <p:sldId id="302" r:id="rId17"/>
    <p:sldId id="303" r:id="rId18"/>
    <p:sldId id="300" r:id="rId19"/>
    <p:sldId id="304" r:id="rId20"/>
    <p:sldId id="301" r:id="rId21"/>
    <p:sldId id="305" r:id="rId22"/>
    <p:sldId id="306" r:id="rId23"/>
    <p:sldId id="307" r:id="rId24"/>
    <p:sldId id="308" r:id="rId25"/>
    <p:sldId id="309" r:id="rId26"/>
    <p:sldId id="311" r:id="rId27"/>
    <p:sldId id="310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</p:sldIdLst>
  <p:sldSz cx="9144000" cy="5143500" type="screen16x9"/>
  <p:notesSz cx="6858000" cy="9144000"/>
  <p:embeddedFontLst>
    <p:embeddedFont>
      <p:font typeface="Raleway ExtraBold" panose="020B0604020202020204" charset="0"/>
      <p:bold r:id="rId46"/>
      <p:boldItalic r:id="rId47"/>
    </p:embeddedFont>
    <p:embeddedFont>
      <p:font typeface="Raleway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00"/>
    <a:srgbClr val="666666"/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1689E3-875B-47D8-9487-E876A3796B4B}">
  <a:tblStyle styleId="{651689E3-875B-47D8-9487-E876A3796B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94" autoAdjust="0"/>
  </p:normalViewPr>
  <p:slideViewPr>
    <p:cSldViewPr snapToGrid="0">
      <p:cViewPr varScale="1">
        <p:scale>
          <a:sx n="97" d="100"/>
          <a:sy n="97" d="100"/>
        </p:scale>
        <p:origin x="20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509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state on and off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multiple On and off inside App.js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344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85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597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8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7390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123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717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40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269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84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17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56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764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737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659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388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239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2410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252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039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590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478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195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584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963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779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599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944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383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9286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771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315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926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4587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9228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5531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287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537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 how to pass props to both dumb and smart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3 levels smart -&gt; smart -&gt; dumb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Welcome(</a:t>
            </a:r>
            <a:r>
              <a:rPr lang="en-PH" dirty="0">
                <a:effectLst/>
              </a:rPr>
              <a:t>props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PH" dirty="0"/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PH" dirty="0">
                <a:effectLst/>
              </a:rPr>
              <a:t>Hello,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PH" dirty="0"/>
              <a:t>props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PH" dirty="0"/>
              <a:t>name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}&lt;/h1&gt;;</a:t>
            </a:r>
            <a:r>
              <a:rPr lang="en-PH" dirty="0"/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PH" dirty="0"/>
              <a:t> </a:t>
            </a:r>
            <a:br>
              <a:rPr lang="en-PH" dirty="0"/>
            </a:b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PH" dirty="0">
                <a:effectLst/>
              </a:rPr>
              <a:t> element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&lt;Welcome name="Sara" /&gt;;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80161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 how to pass props to both dumb and smart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3 levels smart -&gt; smart -&gt; dumb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Welcome(</a:t>
            </a:r>
            <a:r>
              <a:rPr lang="en-PH" dirty="0">
                <a:effectLst/>
              </a:rPr>
              <a:t>props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PH" dirty="0"/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PH" dirty="0">
                <a:effectLst/>
              </a:rPr>
              <a:t>Hello,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PH" dirty="0"/>
              <a:t>props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PH" dirty="0"/>
              <a:t>name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}&lt;/h1&gt;;</a:t>
            </a:r>
            <a:r>
              <a:rPr lang="en-PH" dirty="0"/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PH" dirty="0"/>
              <a:t> </a:t>
            </a:r>
            <a:br>
              <a:rPr lang="en-PH" dirty="0"/>
            </a:b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PH" dirty="0">
                <a:effectLst/>
              </a:rPr>
              <a:t> element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&lt;Welcome name="Sara" /&gt;;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034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 how to pass props to both dumb and smart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Demo 3 levels smart -&gt; smart -&gt; dumb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Welcome(</a:t>
            </a:r>
            <a:r>
              <a:rPr lang="en-PH" dirty="0">
                <a:effectLst/>
              </a:rPr>
              <a:t>props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PH" dirty="0"/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lang="en-PH" dirty="0">
                <a:effectLst/>
              </a:rPr>
              <a:t>Hello,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PH" dirty="0"/>
              <a:t>props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PH" dirty="0"/>
              <a:t>name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}&lt;/h1&gt;;</a:t>
            </a:r>
            <a:r>
              <a:rPr lang="en-PH" dirty="0"/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PH" dirty="0"/>
              <a:t> </a:t>
            </a:r>
            <a:br>
              <a:rPr lang="en-PH" dirty="0"/>
            </a:b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PH" dirty="0">
                <a:effectLst/>
              </a:rPr>
              <a:t> element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PH" dirty="0">
                <a:effectLst/>
              </a:rPr>
              <a:t> </a:t>
            </a:r>
            <a:r>
              <a:rPr lang="en-PH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&lt;Welcome name="Sara" /&gt;;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924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8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erVU/react-guide/blob/master/props-vs-state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ucybain.com/blog/2016/react-state-vs-pros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ReactJS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324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State</a:t>
            </a:r>
          </a:p>
          <a:p>
            <a:r>
              <a:rPr lang="en-PH" sz="2400" dirty="0"/>
              <a:t>Do not modify the state directly. Use the built in method </a:t>
            </a:r>
            <a:r>
              <a:rPr lang="en-PH" sz="2400" b="1" dirty="0" err="1">
                <a:solidFill>
                  <a:srgbClr val="FFB600"/>
                </a:solidFill>
              </a:rPr>
              <a:t>setState</a:t>
            </a:r>
            <a:r>
              <a:rPr lang="en-PH" sz="2400" b="1" dirty="0">
                <a:solidFill>
                  <a:srgbClr val="FFB600"/>
                </a:solidFill>
              </a:rPr>
              <a:t>()</a:t>
            </a:r>
          </a:p>
          <a:p>
            <a:r>
              <a:rPr lang="en-PH" sz="2400" dirty="0"/>
              <a:t>Be careful since the updating the state is asynchronous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531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Demo</a:t>
            </a:r>
          </a:p>
          <a:p>
            <a:r>
              <a:rPr lang="en-PH" sz="2400" dirty="0"/>
              <a:t>Demo state on and off</a:t>
            </a:r>
          </a:p>
          <a:p>
            <a:r>
              <a:rPr lang="en-PH" sz="2400" dirty="0"/>
              <a:t>Create multiple On and off inside App.js</a:t>
            </a:r>
          </a:p>
          <a:p>
            <a:r>
              <a:rPr lang="en-PH" sz="2400" dirty="0"/>
              <a:t>Conditional rendering if else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405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Props vs State</a:t>
            </a:r>
          </a:p>
          <a:p>
            <a:r>
              <a:rPr lang="en-PH" sz="2400" dirty="0"/>
              <a:t>Smart Components</a:t>
            </a:r>
          </a:p>
          <a:p>
            <a:pPr lvl="1"/>
            <a:r>
              <a:rPr lang="en-PH" sz="2400" dirty="0"/>
              <a:t>Can have </a:t>
            </a:r>
            <a:r>
              <a:rPr lang="en-PH" sz="2400" b="1" dirty="0">
                <a:solidFill>
                  <a:srgbClr val="FFB600"/>
                </a:solidFill>
              </a:rPr>
              <a:t>props</a:t>
            </a:r>
            <a:r>
              <a:rPr lang="en-PH" sz="2400" dirty="0"/>
              <a:t> and </a:t>
            </a:r>
            <a:r>
              <a:rPr lang="en-PH" sz="2400" b="1" dirty="0">
                <a:solidFill>
                  <a:srgbClr val="FFB600"/>
                </a:solidFill>
              </a:rPr>
              <a:t>state</a:t>
            </a:r>
          </a:p>
          <a:p>
            <a:r>
              <a:rPr lang="en-PH" sz="2400" dirty="0"/>
              <a:t>Dumb Components</a:t>
            </a:r>
          </a:p>
          <a:p>
            <a:pPr lvl="1"/>
            <a:r>
              <a:rPr lang="en-PH" sz="2400" dirty="0"/>
              <a:t>Can only have </a:t>
            </a:r>
            <a:r>
              <a:rPr lang="en-PH" sz="2400" b="1" dirty="0">
                <a:solidFill>
                  <a:srgbClr val="FFB600"/>
                </a:solidFill>
              </a:rPr>
              <a:t>props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23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Good resources to read:</a:t>
            </a:r>
          </a:p>
          <a:p>
            <a:r>
              <a:rPr lang="en-PH" sz="2400" dirty="0">
                <a:hlinkClick r:id="rId3"/>
              </a:rPr>
              <a:t>https://github.com/uberVU/react-guide/blob/master/props-vs-state.md</a:t>
            </a:r>
            <a:endParaRPr lang="en-PH" sz="2400" dirty="0"/>
          </a:p>
          <a:p>
            <a:r>
              <a:rPr lang="en-PH" sz="2400" dirty="0">
                <a:hlinkClick r:id="rId4"/>
              </a:rPr>
              <a:t>https://lucybain.com/blog/2016/react-state-vs-pros/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069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ctr">
              <a:buNone/>
            </a:pPr>
            <a:r>
              <a:rPr lang="en-PH" sz="4400" b="1" dirty="0"/>
              <a:t>Demo Timer with Delay</a:t>
            </a:r>
            <a:br>
              <a:rPr lang="en-PH" sz="4400" b="1" dirty="0"/>
            </a:br>
            <a:endParaRPr lang="en-PH" sz="4400" b="1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270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Component Life Cycle</a:t>
            </a:r>
          </a:p>
          <a:p>
            <a:r>
              <a:rPr lang="en-PH" sz="2400" dirty="0"/>
              <a:t>Each component has several </a:t>
            </a:r>
            <a:r>
              <a:rPr lang="en-PH" sz="2400" b="1" dirty="0">
                <a:solidFill>
                  <a:srgbClr val="FFB600"/>
                </a:solidFill>
              </a:rPr>
              <a:t>lifecycle methods</a:t>
            </a:r>
            <a:r>
              <a:rPr lang="en-PH" sz="2400" dirty="0"/>
              <a:t> that you can override to run code at particular times in the process.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035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Component Life Cycle</a:t>
            </a:r>
          </a:p>
          <a:p>
            <a:r>
              <a:rPr lang="en-PH" sz="2400" dirty="0"/>
              <a:t>Each component has several </a:t>
            </a:r>
            <a:r>
              <a:rPr lang="en-PH" sz="2400" b="1" dirty="0">
                <a:solidFill>
                  <a:srgbClr val="FFB600"/>
                </a:solidFill>
              </a:rPr>
              <a:t>lifecycle methods</a:t>
            </a:r>
            <a:r>
              <a:rPr lang="en-PH" sz="2400" dirty="0"/>
              <a:t> that you can override to run code at particular times in the process.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959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Mounting</a:t>
            </a:r>
          </a:p>
          <a:p>
            <a:pPr marL="0" lvl="0" indent="0">
              <a:buNone/>
            </a:pPr>
            <a:r>
              <a:rPr lang="en-PH" sz="2400" dirty="0"/>
              <a:t>These methods are called in the following order when an instance of a component is being created and inserted into the DOM:</a:t>
            </a:r>
            <a:endParaRPr lang="en-PH" sz="24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-457200">
              <a:buFont typeface="+mj-lt"/>
              <a:buAutoNum type="arabicPeriod"/>
            </a:pPr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constructor()</a:t>
            </a:r>
          </a:p>
          <a:p>
            <a:pPr indent="-457200">
              <a:buFont typeface="+mj-lt"/>
              <a:buAutoNum type="arabicPeriod"/>
            </a:pP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static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getDerivedStateFromProps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indent="-457200">
              <a:buFont typeface="+mj-lt"/>
              <a:buAutoNum type="arabicPeriod"/>
            </a:pPr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render()</a:t>
            </a:r>
          </a:p>
          <a:p>
            <a:pPr indent="-457200">
              <a:buFont typeface="+mj-lt"/>
              <a:buAutoNum type="arabicPeriod"/>
            </a:pPr>
            <a:r>
              <a:rPr lang="en-PH" sz="2400" b="1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componentDidMount</a:t>
            </a:r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011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Updating</a:t>
            </a:r>
          </a:p>
          <a:p>
            <a:pPr marL="0" lvl="0" indent="0">
              <a:buNone/>
            </a:pP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An update can be caused by changes to props or state. These methods are called in the following order when a component is being re-rendered:</a:t>
            </a:r>
          </a:p>
          <a:p>
            <a:pPr indent="-457200">
              <a:buFont typeface="+mj-lt"/>
              <a:buAutoNum type="arabicPeriod"/>
            </a:pP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static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getDerivedStateFromProps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indent="-457200">
              <a:buFont typeface="+mj-lt"/>
              <a:buAutoNum type="arabicPeriod"/>
            </a:pP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shouldComponentUpdate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indent="-457200">
              <a:buFont typeface="+mj-lt"/>
              <a:buAutoNum type="arabicPeriod"/>
            </a:pPr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render()</a:t>
            </a:r>
          </a:p>
          <a:p>
            <a:pPr indent="-457200">
              <a:buFont typeface="+mj-lt"/>
              <a:buAutoNum type="arabicPeriod"/>
            </a:pP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getSnapshotBeforeUpdate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indent="-457200">
              <a:buFont typeface="+mj-lt"/>
              <a:buAutoNum type="arabicPeriod"/>
            </a:pPr>
            <a:r>
              <a:rPr lang="en-PH" sz="2400" b="1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componentDidUpdate</a:t>
            </a:r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021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Unmounting</a:t>
            </a:r>
          </a:p>
          <a:p>
            <a:pPr marL="0" lvl="0" indent="0">
              <a:buNone/>
            </a:pPr>
            <a:r>
              <a:rPr lang="en-PH" sz="2400" dirty="0"/>
              <a:t>This method is called when a component is being removed from the DOM:</a:t>
            </a:r>
          </a:p>
          <a:p>
            <a:pPr lvl="0" indent="-457200">
              <a:buFont typeface="+mj-lt"/>
              <a:buAutoNum type="arabicPeriod"/>
            </a:pPr>
            <a:r>
              <a:rPr lang="en-PH" sz="2400" b="1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componentWillUnmount</a:t>
            </a:r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02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r>
              <a:rPr lang="en-PH" sz="2400" b="1" dirty="0">
                <a:solidFill>
                  <a:srgbClr val="FFC000"/>
                </a:solidFill>
              </a:rPr>
              <a:t>ReactJS</a:t>
            </a:r>
            <a:r>
              <a:rPr lang="en-PH" sz="2400" dirty="0"/>
              <a:t> is a micro library for UI rendering</a:t>
            </a:r>
          </a:p>
          <a:p>
            <a:r>
              <a:rPr lang="en-PH" sz="2400" dirty="0"/>
              <a:t>ReactJS uses </a:t>
            </a:r>
            <a:r>
              <a:rPr lang="en-PH" sz="2400" b="1" dirty="0" err="1">
                <a:solidFill>
                  <a:srgbClr val="FFC000"/>
                </a:solidFill>
              </a:rPr>
              <a:t>VirtualDOM</a:t>
            </a:r>
            <a:r>
              <a:rPr lang="en-PH" sz="2400" dirty="0"/>
              <a:t> to update the DOM that is why it's fast</a:t>
            </a:r>
          </a:p>
          <a:p>
            <a:r>
              <a:rPr lang="en-PH" sz="2400" dirty="0"/>
              <a:t>ReactJS applications are made up of components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1895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Component Life Cycle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PH" sz="3600" dirty="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84ED30-1B27-4FA3-82A4-B8643BF6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3" y="1020158"/>
            <a:ext cx="7244833" cy="37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8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Demo life cycles (alert)</a:t>
            </a: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845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render()</a:t>
            </a:r>
          </a:p>
          <a:p>
            <a:pPr marL="342900"/>
            <a:r>
              <a:rPr lang="en-PH" sz="2400" dirty="0"/>
              <a:t>Only required for class components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Do not change the state here (it will cause an endless loop)</a:t>
            </a:r>
          </a:p>
          <a:p>
            <a:pPr marL="342900"/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Note: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render() will not be invoked if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shouldComponentUpdate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 returns false.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820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constructor()</a:t>
            </a:r>
          </a:p>
          <a:p>
            <a:pPr marL="342900"/>
            <a:r>
              <a:rPr lang="en-PH" sz="2400" b="1" dirty="0"/>
              <a:t>Note: </a:t>
            </a:r>
            <a:r>
              <a:rPr lang="en-PH" sz="2400" dirty="0"/>
              <a:t>If you don’t initialize state and you don’t bind methods, you don’t need to implement a constructor for your React component.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Demo state initialization and binding of methods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You should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not call </a:t>
            </a:r>
            <a:r>
              <a:rPr lang="en-PH" sz="2400" b="1" dirty="0" err="1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setState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in the constructor().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57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 err="1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componentDidMount</a:t>
            </a: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marL="342900"/>
            <a:r>
              <a:rPr lang="en-PH" sz="2400" dirty="0"/>
              <a:t>Is invoked immediately after a component is mounted (inserted into the tree). </a:t>
            </a:r>
          </a:p>
          <a:p>
            <a:pPr marL="342900"/>
            <a:r>
              <a:rPr lang="en-PH" sz="2400" dirty="0"/>
              <a:t>Initialization that requires DOM nodes should go here. </a:t>
            </a:r>
          </a:p>
          <a:p>
            <a:pPr marL="342900"/>
            <a:r>
              <a:rPr lang="en-PH" sz="2400" dirty="0"/>
              <a:t>If you need to load data from a </a:t>
            </a:r>
            <a:r>
              <a:rPr lang="en-PH" sz="2400" b="1" dirty="0">
                <a:solidFill>
                  <a:srgbClr val="FFB600"/>
                </a:solidFill>
              </a:rPr>
              <a:t>remote endpoint</a:t>
            </a:r>
            <a:r>
              <a:rPr lang="en-PH" sz="2400" dirty="0"/>
              <a:t>, this is a good place to instantiate the network request.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You may call </a:t>
            </a:r>
            <a:r>
              <a:rPr lang="en-PH" sz="2400" b="1" dirty="0" err="1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setState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 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immediately in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componentDidMount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061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 err="1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componentDidUpdate</a:t>
            </a: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marL="342900"/>
            <a:r>
              <a:rPr lang="en-PH" sz="2400" dirty="0"/>
              <a:t>Is invoked immediately after updating occurs. </a:t>
            </a:r>
          </a:p>
          <a:p>
            <a:pPr marL="342900"/>
            <a:r>
              <a:rPr lang="en-PH" sz="2400" dirty="0"/>
              <a:t>This method is not called for the initial render.</a:t>
            </a:r>
          </a:p>
          <a:p>
            <a:pPr marL="342900"/>
            <a:r>
              <a:rPr lang="en-PH" sz="2400" dirty="0"/>
              <a:t>You may call </a:t>
            </a:r>
            <a:r>
              <a:rPr lang="en-PH" sz="2400" b="1" dirty="0" err="1">
                <a:solidFill>
                  <a:srgbClr val="FFB600"/>
                </a:solidFill>
              </a:rPr>
              <a:t>setState</a:t>
            </a:r>
            <a:r>
              <a:rPr lang="en-PH" sz="2400" b="1" dirty="0">
                <a:solidFill>
                  <a:srgbClr val="FFB600"/>
                </a:solidFill>
              </a:rPr>
              <a:t>()</a:t>
            </a:r>
            <a:r>
              <a:rPr lang="en-PH" sz="2400" dirty="0"/>
              <a:t> immediately in </a:t>
            </a:r>
            <a:r>
              <a:rPr lang="en-PH" sz="2400" dirty="0" err="1"/>
              <a:t>componentDidUpdate</a:t>
            </a:r>
            <a:r>
              <a:rPr lang="en-PH" sz="2400" dirty="0"/>
              <a:t>() but note that it must be wrapped </a:t>
            </a:r>
            <a:r>
              <a:rPr lang="en-PH" sz="2400" b="1" dirty="0">
                <a:solidFill>
                  <a:srgbClr val="FFB600"/>
                </a:solidFill>
              </a:rPr>
              <a:t>in a condition</a:t>
            </a:r>
            <a:r>
              <a:rPr lang="en-PH" sz="2400" dirty="0"/>
              <a:t>. If not, it will cause an endless loop.</a:t>
            </a:r>
          </a:p>
          <a:p>
            <a:pPr marL="342900"/>
            <a:r>
              <a:rPr lang="en-PH" sz="2400" b="1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Note: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componentDidUpdate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 will not be invoked if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shouldComponentUpdate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 returns false.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240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 err="1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componentWillUnmount</a:t>
            </a: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marL="342900"/>
            <a:r>
              <a:rPr lang="en-PH" sz="2400" dirty="0"/>
              <a:t>Is invoked immediately before a component is </a:t>
            </a:r>
            <a:r>
              <a:rPr lang="en-PH" sz="2400" b="1" dirty="0">
                <a:solidFill>
                  <a:srgbClr val="FFB600"/>
                </a:solidFill>
              </a:rPr>
              <a:t>unmounted</a:t>
            </a:r>
            <a:r>
              <a:rPr lang="en-PH" sz="2400" dirty="0"/>
              <a:t> and </a:t>
            </a:r>
            <a:r>
              <a:rPr lang="en-PH" sz="2400" b="1" dirty="0">
                <a:solidFill>
                  <a:srgbClr val="FFB600"/>
                </a:solidFill>
              </a:rPr>
              <a:t>destroyed</a:t>
            </a:r>
            <a:r>
              <a:rPr lang="en-PH" sz="2400" dirty="0"/>
              <a:t>.</a:t>
            </a:r>
          </a:p>
          <a:p>
            <a:pPr marL="342900"/>
            <a:r>
              <a:rPr lang="en-PH" sz="2400" dirty="0"/>
              <a:t>Perform any necessary </a:t>
            </a:r>
            <a:r>
              <a:rPr lang="en-PH" sz="2400" b="1" dirty="0">
                <a:solidFill>
                  <a:srgbClr val="FFB600"/>
                </a:solidFill>
              </a:rPr>
              <a:t>cleanup</a:t>
            </a:r>
            <a:r>
              <a:rPr lang="en-PH" sz="2400" dirty="0"/>
              <a:t> in this method, such as invalidating timers, canceling network requests, or cleaning up any subscriptions that were created in </a:t>
            </a:r>
            <a:r>
              <a:rPr lang="en-PH" sz="2400" dirty="0" err="1"/>
              <a:t>componentDidMount</a:t>
            </a:r>
            <a:r>
              <a:rPr lang="en-PH" sz="2400" dirty="0"/>
              <a:t>()</a:t>
            </a: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6064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 err="1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componentWillUnmount</a:t>
            </a: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marL="342900"/>
            <a:r>
              <a:rPr lang="en-PH" sz="2400" dirty="0"/>
              <a:t>You should not call </a:t>
            </a:r>
            <a:r>
              <a:rPr lang="en-PH" sz="2400" dirty="0" err="1"/>
              <a:t>setState</a:t>
            </a:r>
            <a:r>
              <a:rPr lang="en-PH" sz="2400" dirty="0"/>
              <a:t>() in </a:t>
            </a:r>
            <a:r>
              <a:rPr lang="en-PH" sz="2400" dirty="0" err="1"/>
              <a:t>componentWillUnmount</a:t>
            </a:r>
            <a:r>
              <a:rPr lang="en-PH" sz="2400" dirty="0"/>
              <a:t>() because the component will never be re-rendered. Once a component instance is unmounted, it will </a:t>
            </a:r>
            <a:r>
              <a:rPr lang="en-PH" sz="2400" b="1" dirty="0">
                <a:solidFill>
                  <a:srgbClr val="FFB600"/>
                </a:solidFill>
              </a:rPr>
              <a:t>never be mounted again</a:t>
            </a:r>
            <a:r>
              <a:rPr lang="en-PH" sz="2400" dirty="0"/>
              <a:t>.</a:t>
            </a: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3675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 err="1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forceUpdate</a:t>
            </a: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  <a:p>
            <a:pPr marL="342900"/>
            <a:r>
              <a:rPr lang="en-PH" sz="2400" dirty="0"/>
              <a:t>By default, when your component’s state or props change, your component will re-render. </a:t>
            </a:r>
          </a:p>
          <a:p>
            <a:pPr marL="342900"/>
            <a:r>
              <a:rPr lang="en-PH" sz="2400" dirty="0"/>
              <a:t>If your render() method depends on some other data, you can tell React that the component needs re-rendering by calling </a:t>
            </a:r>
            <a:r>
              <a:rPr lang="en-PH" sz="2400" dirty="0" err="1"/>
              <a:t>forceUpdate</a:t>
            </a:r>
            <a:r>
              <a:rPr lang="en-PH" sz="2400" dirty="0"/>
              <a:t>().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Demo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forceUpdate</a:t>
            </a: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89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Summary</a:t>
            </a:r>
          </a:p>
          <a:p>
            <a:pPr marL="342900"/>
            <a:r>
              <a:rPr lang="en-PH" sz="2400" dirty="0"/>
              <a:t>Props is read only and is received by component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State can be mutated and is managed by the smart component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Data flow is one way only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Components have different life cycle methods that can be overridden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You can force a component to render using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forceUpdate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()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6978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r>
              <a:rPr lang="en-PH" sz="2400" dirty="0"/>
              <a:t>Components are made up of elements</a:t>
            </a:r>
          </a:p>
          <a:p>
            <a:r>
              <a:rPr lang="en-PH" sz="2400" dirty="0"/>
              <a:t>There are 2 types of components </a:t>
            </a:r>
            <a:r>
              <a:rPr lang="en-PH" sz="2400" b="1" dirty="0">
                <a:solidFill>
                  <a:srgbClr val="FFC000"/>
                </a:solidFill>
              </a:rPr>
              <a:t>Smart</a:t>
            </a:r>
            <a:r>
              <a:rPr lang="en-PH" sz="2400" dirty="0"/>
              <a:t> vs </a:t>
            </a:r>
            <a:r>
              <a:rPr lang="en-PH" sz="2400" b="1" dirty="0">
                <a:solidFill>
                  <a:srgbClr val="FFC000"/>
                </a:solidFill>
              </a:rPr>
              <a:t>Dumb</a:t>
            </a:r>
          </a:p>
          <a:p>
            <a:r>
              <a:rPr lang="en-PH" sz="2400" dirty="0"/>
              <a:t>You can define components via </a:t>
            </a:r>
            <a:r>
              <a:rPr lang="en-PH" sz="2400" b="1" dirty="0">
                <a:solidFill>
                  <a:srgbClr val="FFC000"/>
                </a:solidFill>
              </a:rPr>
              <a:t>class</a:t>
            </a:r>
            <a:r>
              <a:rPr lang="en-PH" sz="2400" dirty="0"/>
              <a:t> or by a </a:t>
            </a:r>
            <a:r>
              <a:rPr lang="en-PH" sz="2400" b="1" dirty="0">
                <a:solidFill>
                  <a:srgbClr val="FFC000"/>
                </a:solidFill>
              </a:rPr>
              <a:t>function</a:t>
            </a:r>
          </a:p>
          <a:p>
            <a:r>
              <a:rPr lang="en-PH" sz="2400" dirty="0"/>
              <a:t>Its up to you how you compose your app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4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Handling Events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68407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Event Handling</a:t>
            </a:r>
          </a:p>
          <a:p>
            <a:pPr marL="342900"/>
            <a:r>
              <a:rPr lang="en-PH" sz="2400" dirty="0"/>
              <a:t>Handling events with React elements is very similar to handling events on DOM elements. There are some syntactic differences:</a:t>
            </a:r>
          </a:p>
          <a:p>
            <a:pPr lvl="1" indent="-457200">
              <a:buFont typeface="+mj-lt"/>
              <a:buAutoNum type="arabicPeriod"/>
            </a:pP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React events are named using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camelCase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, rather than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lowercase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.</a:t>
            </a:r>
          </a:p>
          <a:p>
            <a:pPr lvl="1" indent="-457200">
              <a:buFont typeface="+mj-lt"/>
              <a:buAutoNum type="arabicPeriod"/>
            </a:pP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With JSX you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pass a function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as the event handler, rather than a string.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0712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Traditional HTML</a:t>
            </a: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14FADB-8387-4208-8478-51DEBC26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42" y="2289337"/>
            <a:ext cx="7018916" cy="1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ReactJS</a:t>
            </a: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FE7C81-E736-4F4A-AF06-3EF92B42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" y="2061431"/>
            <a:ext cx="7904991" cy="14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6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HTML vs ReactJS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Another difference is that you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cannot return false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to prevent default behavior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in React. You must call </a:t>
            </a:r>
            <a:r>
              <a:rPr lang="en-PH" sz="2400" b="1" dirty="0" err="1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preventDefault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explicitly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. For example, with plain HTML, to prevent the default link behavior of opening a new page, you can write: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2973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Traditional HTML</a:t>
            </a: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90D2745-981A-48E4-B648-D509D9A5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5" y="2468371"/>
            <a:ext cx="8288594" cy="7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1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ReactJS</a:t>
            </a: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0" lvl="0" indent="0">
              <a:buNone/>
            </a:pPr>
            <a:endParaRPr lang="en-PH" sz="3600" b="1" dirty="0">
              <a:latin typeface="Raleway ExtraBold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56E91C-0592-4719-998F-E77CABC2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58" y="1267490"/>
            <a:ext cx="5023524" cy="31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5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ReactJS Event Handling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When using React you should generally not need to call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addEventListener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to add listeners to a DOM element after it is created. Instead, just provide a listener when the element is initially rendered.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When you define a component using an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ES6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class, a common pattern is for an event handler to be a method on the class. See example on and off component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121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Passing Arguments to Event Handlers</a:t>
            </a: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Inside a loop it is common to want to pass an extra parameter to an event handler. For example, if id is the row ID, either of the following would work:</a:t>
            </a: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41805B4-3752-4F97-8DBE-69EE0898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11" y="3327112"/>
            <a:ext cx="7725402" cy="7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4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Rendering Multiple Components </a:t>
            </a: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Use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javascript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 method map in arrays to iterate and return components/elements as lists.</a:t>
            </a:r>
          </a:p>
          <a:p>
            <a:pPr marL="342900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Demo timer from array of delays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967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Recap</a:t>
            </a:r>
          </a:p>
          <a:p>
            <a:r>
              <a:rPr lang="en-PH" sz="2400" dirty="0"/>
              <a:t>Components are made using </a:t>
            </a:r>
            <a:r>
              <a:rPr lang="en-PH" sz="2400" b="1" dirty="0">
                <a:solidFill>
                  <a:srgbClr val="FFC000"/>
                </a:solidFill>
              </a:rPr>
              <a:t>JSX</a:t>
            </a:r>
          </a:p>
          <a:p>
            <a:r>
              <a:rPr lang="en-PH" sz="2400" dirty="0"/>
              <a:t>JSX is </a:t>
            </a:r>
            <a:r>
              <a:rPr lang="en-PH" sz="2400" b="1" dirty="0" err="1">
                <a:solidFill>
                  <a:srgbClr val="FFC000"/>
                </a:solidFill>
              </a:rPr>
              <a:t>javascript</a:t>
            </a:r>
            <a:r>
              <a:rPr lang="en-PH" sz="2400" dirty="0"/>
              <a:t> </a:t>
            </a:r>
            <a:r>
              <a:rPr lang="en-PH" sz="2400" b="1" dirty="0"/>
              <a:t>+</a:t>
            </a:r>
            <a:r>
              <a:rPr lang="en-PH" sz="2400" dirty="0"/>
              <a:t> </a:t>
            </a:r>
            <a:r>
              <a:rPr lang="en-PH" sz="2400" b="1" dirty="0">
                <a:solidFill>
                  <a:srgbClr val="FFC000"/>
                </a:solidFill>
              </a:rPr>
              <a:t>html</a:t>
            </a:r>
          </a:p>
          <a:p>
            <a:r>
              <a:rPr lang="en-PH" sz="2400" dirty="0"/>
              <a:t>JSX is closer to </a:t>
            </a:r>
            <a:r>
              <a:rPr lang="en-PH" sz="2400" dirty="0" err="1"/>
              <a:t>javascript</a:t>
            </a:r>
            <a:r>
              <a:rPr lang="en-PH" sz="2400" dirty="0"/>
              <a:t> than to html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6434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Forms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8640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Demo:</a:t>
            </a:r>
          </a:p>
          <a:p>
            <a:pPr marL="800100" lvl="1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&lt;input/&gt;</a:t>
            </a:r>
          </a:p>
          <a:p>
            <a:pPr marL="800100" lvl="1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&lt;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textarea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/&gt;</a:t>
            </a:r>
          </a:p>
          <a:p>
            <a:pPr marL="800100" lvl="1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&lt;select/&gt;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3649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PH" sz="3600" b="1" dirty="0">
                <a:latin typeface="Raleway ExtraBold" panose="020B0604020202020204" charset="0"/>
                <a:ea typeface="Raleway ExtraBold"/>
                <a:cs typeface="Raleway ExtraBold"/>
                <a:sym typeface="Raleway ExtraBold"/>
              </a:rPr>
              <a:t>Activity 3:</a:t>
            </a:r>
          </a:p>
          <a:p>
            <a:pPr marL="800100" lvl="1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Create a form with at least 5 fields (input, checkbox, radio, </a:t>
            </a:r>
            <a:r>
              <a:rPr lang="en-PH" sz="2400" dirty="0" err="1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textarea</a:t>
            </a:r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, select) + 1 image input</a:t>
            </a:r>
          </a:p>
          <a:p>
            <a:pPr marL="800100" lvl="1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Create another part where the changes of the form would be seen </a:t>
            </a:r>
            <a:r>
              <a:rPr lang="en-PH" sz="2400" b="1" dirty="0">
                <a:solidFill>
                  <a:srgbClr val="FFB600"/>
                </a:solidFill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(it should update in real time)</a:t>
            </a:r>
          </a:p>
          <a:p>
            <a:pPr marL="800100" lvl="1"/>
            <a:r>
              <a:rPr lang="en-PH" sz="2400" dirty="0">
                <a:latin typeface="Raleway Light" panose="020B0604020202020204" charset="0"/>
                <a:ea typeface="Raleway ExtraBold"/>
                <a:cs typeface="Raleway ExtraBold"/>
                <a:sym typeface="Raleway ExtraBold"/>
              </a:rPr>
              <a:t>Create a timer at the top of the page</a:t>
            </a: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255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 lang="en-PH" sz="2400" dirty="0">
              <a:latin typeface="Raleway Light" panose="020B0604020202020204" charset="0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5D0BEF-E544-4154-A7C9-320F9529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8" y="0"/>
            <a:ext cx="83758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Props, State and Lifecycle</a:t>
            </a:r>
            <a:endParaRPr dirty="0"/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21E91F-A8C8-4533-8F07-3D80C1152237}"/>
              </a:ext>
            </a:extLst>
          </p:cNvPr>
          <p:cNvSpPr/>
          <p:nvPr/>
        </p:nvSpPr>
        <p:spPr>
          <a:xfrm>
            <a:off x="4042047" y="2417862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dirty="0">
                <a:solidFill>
                  <a:srgbClr val="FFB600"/>
                </a:solidFill>
              </a:rPr>
              <a:t>about new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267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Props</a:t>
            </a:r>
          </a:p>
          <a:p>
            <a:r>
              <a:rPr lang="en-PH" sz="2400" dirty="0"/>
              <a:t>Short term for properties</a:t>
            </a:r>
          </a:p>
          <a:p>
            <a:r>
              <a:rPr lang="en-PH" sz="2400" dirty="0"/>
              <a:t>Data </a:t>
            </a:r>
            <a:r>
              <a:rPr lang="en-PH" sz="2400" b="1" dirty="0">
                <a:solidFill>
                  <a:srgbClr val="FFC000"/>
                </a:solidFill>
              </a:rPr>
              <a:t>received by</a:t>
            </a:r>
            <a:r>
              <a:rPr lang="en-PH" sz="2400" dirty="0"/>
              <a:t> components</a:t>
            </a:r>
          </a:p>
          <a:p>
            <a:r>
              <a:rPr lang="en-PH" sz="2400" dirty="0"/>
              <a:t>Can be accessed by components defined by class and function</a:t>
            </a:r>
          </a:p>
          <a:p>
            <a:r>
              <a:rPr lang="en-PH" sz="2400" dirty="0"/>
              <a:t>Props are read only (never mutate or change your props) – this means they are </a:t>
            </a:r>
            <a:r>
              <a:rPr lang="en-PH" sz="2400" b="1" dirty="0">
                <a:solidFill>
                  <a:srgbClr val="FFC000"/>
                </a:solidFill>
              </a:rPr>
              <a:t>immutable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11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Props</a:t>
            </a:r>
          </a:p>
          <a:p>
            <a:r>
              <a:rPr lang="en-PH" sz="2400" dirty="0"/>
              <a:t>Short term for properties</a:t>
            </a:r>
          </a:p>
          <a:p>
            <a:r>
              <a:rPr lang="en-PH" sz="2400" dirty="0"/>
              <a:t>Data </a:t>
            </a:r>
            <a:r>
              <a:rPr lang="en-PH" sz="2400" b="1" dirty="0">
                <a:solidFill>
                  <a:srgbClr val="FFC000"/>
                </a:solidFill>
              </a:rPr>
              <a:t>received by</a:t>
            </a:r>
            <a:r>
              <a:rPr lang="en-PH" sz="2400" dirty="0"/>
              <a:t> components</a:t>
            </a:r>
          </a:p>
          <a:p>
            <a:r>
              <a:rPr lang="en-PH" sz="2400" dirty="0"/>
              <a:t>Can be accessed by components defined by class and function</a:t>
            </a:r>
          </a:p>
          <a:p>
            <a:r>
              <a:rPr lang="en-PH" sz="2400" dirty="0"/>
              <a:t>Props are read only (never mutate or change your props) – this means they are </a:t>
            </a:r>
            <a:r>
              <a:rPr lang="en-PH" sz="2400" b="1" dirty="0">
                <a:solidFill>
                  <a:srgbClr val="FFC000"/>
                </a:solidFill>
              </a:rPr>
              <a:t>immutable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2547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Demo</a:t>
            </a:r>
          </a:p>
          <a:p>
            <a:r>
              <a:rPr lang="en-PH" sz="2400" dirty="0"/>
              <a:t>Demo  how to pass props to both dumb and smart</a:t>
            </a:r>
          </a:p>
          <a:p>
            <a:r>
              <a:rPr lang="en-PH" sz="2400" dirty="0"/>
              <a:t>Demo 3 levels smart -&gt; smart -&gt; dumb</a:t>
            </a:r>
          </a:p>
          <a:p>
            <a:r>
              <a:rPr lang="en-PH" sz="2400" dirty="0"/>
              <a:t>Pass functions (alert) as props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903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40" name="Shape 340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8031376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3600" dirty="0">
                <a:latin typeface="Raleway ExtraBold"/>
                <a:ea typeface="Raleway ExtraBold"/>
                <a:cs typeface="Raleway ExtraBold"/>
                <a:sym typeface="Raleway ExtraBold"/>
              </a:rPr>
              <a:t>State</a:t>
            </a:r>
          </a:p>
          <a:p>
            <a:r>
              <a:rPr lang="en-PH" sz="2400" dirty="0"/>
              <a:t>Has a default value when a component is mounted</a:t>
            </a:r>
          </a:p>
          <a:p>
            <a:r>
              <a:rPr lang="en-PH" sz="2400" dirty="0"/>
              <a:t>Can be mutated or changed over time because of </a:t>
            </a:r>
            <a:r>
              <a:rPr lang="en-PH" sz="2400" b="1" dirty="0">
                <a:solidFill>
                  <a:srgbClr val="FFC000"/>
                </a:solidFill>
              </a:rPr>
              <a:t>user actions</a:t>
            </a:r>
            <a:r>
              <a:rPr lang="en-PH" sz="2400" dirty="0"/>
              <a:t>,</a:t>
            </a:r>
            <a:r>
              <a:rPr lang="en-PH" sz="2400" b="1" dirty="0">
                <a:solidFill>
                  <a:srgbClr val="FFC000"/>
                </a:solidFill>
              </a:rPr>
              <a:t> server response</a:t>
            </a:r>
            <a:r>
              <a:rPr lang="en-PH" sz="2400" dirty="0"/>
              <a:t>, etc.</a:t>
            </a:r>
          </a:p>
          <a:p>
            <a:r>
              <a:rPr lang="en-PH" sz="2400" dirty="0"/>
              <a:t>Components manage its own state internally</a:t>
            </a:r>
          </a:p>
          <a:p>
            <a:r>
              <a:rPr lang="en-PH" sz="2400" dirty="0"/>
              <a:t>It should not meddle with the state of its child components</a:t>
            </a:r>
          </a:p>
          <a:p>
            <a:r>
              <a:rPr lang="en-PH" sz="2400" dirty="0"/>
              <a:t>State is private or is owned and managed by the component</a:t>
            </a:r>
            <a:br>
              <a:rPr lang="en-PH" dirty="0"/>
            </a:br>
            <a:endParaRPr lang="en-PH" dirty="0"/>
          </a:p>
        </p:txBody>
      </p:sp>
      <p:grpSp>
        <p:nvGrpSpPr>
          <p:cNvPr id="341" name="Shape 341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42" name="Shape 34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39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1330</Words>
  <Application>Microsoft Office PowerPoint</Application>
  <PresentationFormat>On-screen Show (16:9)</PresentationFormat>
  <Paragraphs>206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Raleway Light</vt:lpstr>
      <vt:lpstr>Raleway ExtraBold</vt:lpstr>
      <vt:lpstr>Arial</vt:lpstr>
      <vt:lpstr>Olivia template</vt:lpstr>
      <vt:lpstr>ReactJS</vt:lpstr>
      <vt:lpstr>PowerPoint Presentation</vt:lpstr>
      <vt:lpstr>PowerPoint Presentation</vt:lpstr>
      <vt:lpstr>PowerPoint Presentation</vt:lpstr>
      <vt:lpstr>Props, State and Lifecycle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bryan</dc:creator>
  <cp:lastModifiedBy>Bryan Agustine Cabansay</cp:lastModifiedBy>
  <cp:revision>293</cp:revision>
  <dcterms:modified xsi:type="dcterms:W3CDTF">2019-06-05T10:47:00Z</dcterms:modified>
</cp:coreProperties>
</file>