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1" r:id="rId5"/>
    <p:sldId id="258" r:id="rId6"/>
    <p:sldId id="272" r:id="rId7"/>
    <p:sldId id="268" r:id="rId8"/>
    <p:sldId id="262" r:id="rId9"/>
    <p:sldId id="274" r:id="rId10"/>
    <p:sldId id="275" r:id="rId11"/>
    <p:sldId id="276" r:id="rId12"/>
    <p:sldId id="277" r:id="rId13"/>
    <p:sldId id="278" r:id="rId14"/>
    <p:sldId id="279" r:id="rId15"/>
    <p:sldId id="280" r:id="rId16"/>
    <p:sldId id="291" r:id="rId17"/>
    <p:sldId id="282" r:id="rId18"/>
    <p:sldId id="284" r:id="rId19"/>
    <p:sldId id="283" r:id="rId20"/>
    <p:sldId id="269" r:id="rId21"/>
    <p:sldId id="281" r:id="rId22"/>
    <p:sldId id="285" r:id="rId23"/>
    <p:sldId id="286" r:id="rId24"/>
    <p:sldId id="287" r:id="rId25"/>
    <p:sldId id="288" r:id="rId26"/>
    <p:sldId id="289" r:id="rId27"/>
    <p:sldId id="290"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4A4"/>
    <a:srgbClr val="EAE8ED"/>
    <a:srgbClr val="F8F5F2"/>
    <a:srgbClr val="EDDFDE"/>
    <a:srgbClr val="EAE1DA"/>
    <a:srgbClr val="EFE1D6"/>
    <a:srgbClr val="EEEBE5"/>
    <a:srgbClr val="E5DDD4"/>
    <a:srgbClr val="4A4A4A"/>
    <a:srgbClr val="A38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p:scale>
          <a:sx n="71" d="100"/>
          <a:sy n="71" d="100"/>
        </p:scale>
        <p:origin x="36"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3E1D-992C-F473-66F8-33CB2E927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878AD11-62D3-54DA-3109-7706204D9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FA6BDD3-C73A-9831-1731-9F9A088A30F7}"/>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5" name="Footer Placeholder 4">
            <a:extLst>
              <a:ext uri="{FF2B5EF4-FFF2-40B4-BE49-F238E27FC236}">
                <a16:creationId xmlns:a16="http://schemas.microsoft.com/office/drawing/2014/main" id="{5FAFF73D-3119-4BB8-3B66-516DF82691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304E1E-571D-B91A-9BDE-056B70FD904B}"/>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8407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0032-73CE-57AC-963C-F791021B8B7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D12674-6CE2-2C7F-F3A5-87223213D3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C3A6626-DBB5-A5F2-8BE3-EF82DCEE8E24}"/>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5" name="Footer Placeholder 4">
            <a:extLst>
              <a:ext uri="{FF2B5EF4-FFF2-40B4-BE49-F238E27FC236}">
                <a16:creationId xmlns:a16="http://schemas.microsoft.com/office/drawing/2014/main" id="{73FD2046-E485-8819-2D13-0192239993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D5711D1-2BC1-EDD3-D076-282BF80C38DF}"/>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53845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6264B-DF77-FEFF-C342-4C9B89E8EC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3EC35FF-F2D3-076C-2297-449A17C49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8A7BF12-A8FB-A3A7-FCA2-1AAB14487F7D}"/>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5" name="Footer Placeholder 4">
            <a:extLst>
              <a:ext uri="{FF2B5EF4-FFF2-40B4-BE49-F238E27FC236}">
                <a16:creationId xmlns:a16="http://schemas.microsoft.com/office/drawing/2014/main" id="{7CEDD6F7-5F52-BA92-373B-9A70EC32849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799C0A-8BFB-D686-5D5B-A41BE9838B72}"/>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264776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1BA3-A338-AB67-90B5-FC77ED401B7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3C84C6-EBB8-653F-D6D7-E2FDD075B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09541CE-73A6-BFF8-C22A-0EB595048CF6}"/>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5" name="Footer Placeholder 4">
            <a:extLst>
              <a:ext uri="{FF2B5EF4-FFF2-40B4-BE49-F238E27FC236}">
                <a16:creationId xmlns:a16="http://schemas.microsoft.com/office/drawing/2014/main" id="{B11B4609-234C-7319-F1D9-9FBD2ED2EA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E313B3E-75F3-F39B-F51A-3DBB6E424D57}"/>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308767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E102-64C9-BE97-8498-C40F4D149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5D676DB-90DB-143F-7A8D-C037A095A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B3F5EC-A135-68C2-FD20-8039D4D9E313}"/>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5" name="Footer Placeholder 4">
            <a:extLst>
              <a:ext uri="{FF2B5EF4-FFF2-40B4-BE49-F238E27FC236}">
                <a16:creationId xmlns:a16="http://schemas.microsoft.com/office/drawing/2014/main" id="{962E67A3-F546-F82D-97E4-2FA80198C42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E5A64A5-492C-CCBD-EEBF-3EFD215CC914}"/>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258813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9D29-8662-FF67-A12F-BEACD8D93FE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E46B312-B20B-7EC0-3448-E41BBA379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596BC7A-9624-3FF6-F054-803D0BE26E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4BB9F5A-3260-2D00-7EE2-57C245930127}"/>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6" name="Footer Placeholder 5">
            <a:extLst>
              <a:ext uri="{FF2B5EF4-FFF2-40B4-BE49-F238E27FC236}">
                <a16:creationId xmlns:a16="http://schemas.microsoft.com/office/drawing/2014/main" id="{CCB5531C-BBE5-C116-F6E5-F5AFE8C4DED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98EAF4B-18D5-B7AA-4D7B-1BBEE96AE93B}"/>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160401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E3A0-DA95-0A98-B14B-003DE6183E4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3C61221-038D-CEE6-5D96-52CD7B550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39429F-D922-7D16-26DF-D8582CFCB6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DC9B2AF-17BC-EA37-8080-952B5C445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0F7CC-BEF8-4305-2593-5A654FEE2E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BA0883A-A29F-EE94-F964-BA698FE3DB66}"/>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8" name="Footer Placeholder 7">
            <a:extLst>
              <a:ext uri="{FF2B5EF4-FFF2-40B4-BE49-F238E27FC236}">
                <a16:creationId xmlns:a16="http://schemas.microsoft.com/office/drawing/2014/main" id="{E3516733-3DD0-8E66-1F8D-8B68162FF57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EB75668-559D-4DAC-50DA-55D8FF754F77}"/>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403013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0399-B567-8D19-C7F3-45124E95628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93E1C76-1C3F-585D-93EC-48C70B3A48D3}"/>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4" name="Footer Placeholder 3">
            <a:extLst>
              <a:ext uri="{FF2B5EF4-FFF2-40B4-BE49-F238E27FC236}">
                <a16:creationId xmlns:a16="http://schemas.microsoft.com/office/drawing/2014/main" id="{CAD82CF1-FE66-5789-1C74-FCBBD2A49B1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19BC053-D63C-CBA0-A804-CCAD607CE88A}"/>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84038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9D336-5C55-C9A8-E006-52E28495AD39}"/>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3" name="Footer Placeholder 2">
            <a:extLst>
              <a:ext uri="{FF2B5EF4-FFF2-40B4-BE49-F238E27FC236}">
                <a16:creationId xmlns:a16="http://schemas.microsoft.com/office/drawing/2014/main" id="{BB178A02-4843-B59D-B70B-ECA87A0134D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FC9FFBF-F155-1CF2-1283-DA0BE0459A5E}"/>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358311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48D1-0A43-58AB-70E1-B366438F5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5205043-EF33-4304-669F-F548E89CC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CFD4F02-D922-D21E-315B-B4F455ABC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8BC28-0B49-70BC-E541-42A32E748972}"/>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6" name="Footer Placeholder 5">
            <a:extLst>
              <a:ext uri="{FF2B5EF4-FFF2-40B4-BE49-F238E27FC236}">
                <a16:creationId xmlns:a16="http://schemas.microsoft.com/office/drawing/2014/main" id="{486B7337-03A9-5F48-A473-6FF0DEA8979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29EA743-52B9-B6B7-4F1D-14F5C088D328}"/>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198417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0348-3CB5-01CA-D893-7C391DB48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FCBC574-8974-150F-6A17-0E31F00D6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4843900-4997-E1B6-F401-79B064D4D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0D48-E967-2878-B486-ADB0DABBA71B}"/>
              </a:ext>
            </a:extLst>
          </p:cNvPr>
          <p:cNvSpPr>
            <a:spLocks noGrp="1"/>
          </p:cNvSpPr>
          <p:nvPr>
            <p:ph type="dt" sz="half" idx="10"/>
          </p:nvPr>
        </p:nvSpPr>
        <p:spPr/>
        <p:txBody>
          <a:bodyPr/>
          <a:lstStyle/>
          <a:p>
            <a:fld id="{5EFE6B76-6D3D-4937-983C-F0B83A16AC8D}" type="datetimeFigureOut">
              <a:rPr lang="en-SG" smtClean="0"/>
              <a:t>4/7/2022</a:t>
            </a:fld>
            <a:endParaRPr lang="en-SG"/>
          </a:p>
        </p:txBody>
      </p:sp>
      <p:sp>
        <p:nvSpPr>
          <p:cNvPr id="6" name="Footer Placeholder 5">
            <a:extLst>
              <a:ext uri="{FF2B5EF4-FFF2-40B4-BE49-F238E27FC236}">
                <a16:creationId xmlns:a16="http://schemas.microsoft.com/office/drawing/2014/main" id="{81FEF9A0-1DE7-E2F0-39F7-7C22A921E6B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0DFE8BB-2E5F-BD46-D3F3-792A7810C2F2}"/>
              </a:ext>
            </a:extLst>
          </p:cNvPr>
          <p:cNvSpPr>
            <a:spLocks noGrp="1"/>
          </p:cNvSpPr>
          <p:nvPr>
            <p:ph type="sldNum" sz="quarter" idx="12"/>
          </p:nvPr>
        </p:nvSpPr>
        <p:spPr/>
        <p:txBody>
          <a:bodyPr/>
          <a:lstStyle/>
          <a:p>
            <a:fld id="{3AE550B6-585E-4FD6-82F4-F27046AE770E}" type="slidenum">
              <a:rPr lang="en-SG" smtClean="0"/>
              <a:t>‹#›</a:t>
            </a:fld>
            <a:endParaRPr lang="en-SG"/>
          </a:p>
        </p:txBody>
      </p:sp>
    </p:spTree>
    <p:extLst>
      <p:ext uri="{BB962C8B-B14F-4D97-AF65-F5344CB8AC3E}">
        <p14:creationId xmlns:p14="http://schemas.microsoft.com/office/powerpoint/2010/main" val="89978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D2ABE-74FA-4945-63C0-C0A614A14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290044D-43CB-BA17-6D39-063260AF0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BC65BD1-1110-9DED-53A1-C94DA7BD4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E6B76-6D3D-4937-983C-F0B83A16AC8D}" type="datetimeFigureOut">
              <a:rPr lang="en-SG" smtClean="0"/>
              <a:t>4/7/2022</a:t>
            </a:fld>
            <a:endParaRPr lang="en-SG"/>
          </a:p>
        </p:txBody>
      </p:sp>
      <p:sp>
        <p:nvSpPr>
          <p:cNvPr id="5" name="Footer Placeholder 4">
            <a:extLst>
              <a:ext uri="{FF2B5EF4-FFF2-40B4-BE49-F238E27FC236}">
                <a16:creationId xmlns:a16="http://schemas.microsoft.com/office/drawing/2014/main" id="{CBD60EA7-8AE0-954E-2D7E-0F43CADB2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B206ACD-D79E-C7C9-38A6-0DCA25CEAB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550B6-585E-4FD6-82F4-F27046AE770E}" type="slidenum">
              <a:rPr lang="en-SG" smtClean="0"/>
              <a:t>‹#›</a:t>
            </a:fld>
            <a:endParaRPr lang="en-SG"/>
          </a:p>
        </p:txBody>
      </p:sp>
    </p:spTree>
    <p:extLst>
      <p:ext uri="{BB962C8B-B14F-4D97-AF65-F5344CB8AC3E}">
        <p14:creationId xmlns:p14="http://schemas.microsoft.com/office/powerpoint/2010/main" val="1953585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gov.sg/dataset/resale-transaction-by-flat-type-based-on-registered-cases"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data.gov.sg/dataset/resale-flat-prices" TargetMode="External"/><Relationship Id="rId4" Type="http://schemas.openxmlformats.org/officeDocument/2006/relationships/hyperlink" Target="https://data.gov.sg/dataset/hdb-resale-price-index"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gov.sg/dataset/resale-flat-prices" TargetMode="External"/><Relationship Id="rId2" Type="http://schemas.openxmlformats.org/officeDocument/2006/relationships/hyperlink" Target="https://data.gov.sg/dataset/resale-transaction-by-flat-type-based-on-registered-cases" TargetMode="External"/><Relationship Id="rId1" Type="http://schemas.openxmlformats.org/officeDocument/2006/relationships/slideLayout" Target="../slideLayouts/slideLayout2.xml"/><Relationship Id="rId4" Type="http://schemas.openxmlformats.org/officeDocument/2006/relationships/hyperlink" Target="https://data.gov.sg/dataset/hdb-resale-price-inde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C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6F6CD-FE7A-55C8-378F-13C2657D710C}"/>
              </a:ext>
            </a:extLst>
          </p:cNvPr>
          <p:cNvSpPr/>
          <p:nvPr/>
        </p:nvSpPr>
        <p:spPr>
          <a:xfrm>
            <a:off x="0" y="2940424"/>
            <a:ext cx="12192000" cy="3917576"/>
          </a:xfrm>
          <a:prstGeom prst="rect">
            <a:avLst/>
          </a:prstGeom>
          <a:solidFill>
            <a:srgbClr val="FAF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954BD912-2755-D7BE-8675-8F2F753B45DA}"/>
              </a:ext>
            </a:extLst>
          </p:cNvPr>
          <p:cNvSpPr>
            <a:spLocks noGrp="1"/>
          </p:cNvSpPr>
          <p:nvPr>
            <p:ph type="ctrTitle"/>
          </p:nvPr>
        </p:nvSpPr>
        <p:spPr>
          <a:xfrm>
            <a:off x="4984375" y="1605937"/>
            <a:ext cx="7458635" cy="883304"/>
          </a:xfrm>
        </p:spPr>
        <p:txBody>
          <a:bodyPr>
            <a:normAutofit/>
          </a:bodyPr>
          <a:lstStyle/>
          <a:p>
            <a:r>
              <a:rPr lang="en-SG" sz="5000" dirty="0">
                <a:latin typeface="Century" panose="02040604050505020304" pitchFamily="18" charset="0"/>
              </a:rPr>
              <a:t>HDB Resale Price</a:t>
            </a:r>
          </a:p>
        </p:txBody>
      </p:sp>
      <p:sp>
        <p:nvSpPr>
          <p:cNvPr id="3" name="Subtitle 2">
            <a:extLst>
              <a:ext uri="{FF2B5EF4-FFF2-40B4-BE49-F238E27FC236}">
                <a16:creationId xmlns:a16="http://schemas.microsoft.com/office/drawing/2014/main" id="{F2F9AA5E-BA4D-7D1F-B1A7-C03475E8A120}"/>
              </a:ext>
            </a:extLst>
          </p:cNvPr>
          <p:cNvSpPr>
            <a:spLocks noGrp="1"/>
          </p:cNvSpPr>
          <p:nvPr>
            <p:ph type="subTitle" idx="1"/>
          </p:nvPr>
        </p:nvSpPr>
        <p:spPr>
          <a:xfrm>
            <a:off x="5728446" y="2468933"/>
            <a:ext cx="5970494" cy="883305"/>
          </a:xfrm>
        </p:spPr>
        <p:txBody>
          <a:bodyPr/>
          <a:lstStyle/>
          <a:p>
            <a:r>
              <a:rPr lang="en-SG" dirty="0">
                <a:latin typeface="Candara Light" panose="020E0502030303020204" pitchFamily="34" charset="0"/>
              </a:rPr>
              <a:t>Chai Shu Ying</a:t>
            </a:r>
          </a:p>
        </p:txBody>
      </p:sp>
      <p:pic>
        <p:nvPicPr>
          <p:cNvPr id="5" name="Picture 4">
            <a:extLst>
              <a:ext uri="{FF2B5EF4-FFF2-40B4-BE49-F238E27FC236}">
                <a16:creationId xmlns:a16="http://schemas.microsoft.com/office/drawing/2014/main" id="{35923EF4-09D9-2F4D-D4B6-938C0ADD2E35}"/>
              </a:ext>
            </a:extLst>
          </p:cNvPr>
          <p:cNvPicPr>
            <a:picLocks noChangeAspect="1"/>
          </p:cNvPicPr>
          <p:nvPr/>
        </p:nvPicPr>
        <p:blipFill>
          <a:blip r:embed="rId2"/>
          <a:stretch>
            <a:fillRect/>
          </a:stretch>
        </p:blipFill>
        <p:spPr>
          <a:xfrm>
            <a:off x="950258" y="1297500"/>
            <a:ext cx="4356847" cy="4356847"/>
          </a:xfrm>
          <a:prstGeom prst="rect">
            <a:avLst/>
          </a:prstGeom>
        </p:spPr>
      </p:pic>
      <p:sp>
        <p:nvSpPr>
          <p:cNvPr id="6" name="Subtitle 2">
            <a:extLst>
              <a:ext uri="{FF2B5EF4-FFF2-40B4-BE49-F238E27FC236}">
                <a16:creationId xmlns:a16="http://schemas.microsoft.com/office/drawing/2014/main" id="{41833B08-A83A-44C9-EC99-F82FFFC0C531}"/>
              </a:ext>
            </a:extLst>
          </p:cNvPr>
          <p:cNvSpPr txBox="1">
            <a:spLocks/>
          </p:cNvSpPr>
          <p:nvPr/>
        </p:nvSpPr>
        <p:spPr>
          <a:xfrm>
            <a:off x="5813611" y="3251242"/>
            <a:ext cx="5970494" cy="8940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SG" i="1" dirty="0">
                <a:latin typeface="Bradley Hand ITC" panose="03070402050302030203" pitchFamily="66" charset="0"/>
              </a:rPr>
              <a:t>House is a place that serves as living quarter for one or a few families</a:t>
            </a:r>
          </a:p>
        </p:txBody>
      </p:sp>
      <p:cxnSp>
        <p:nvCxnSpPr>
          <p:cNvPr id="8" name="Straight Connector 7">
            <a:extLst>
              <a:ext uri="{FF2B5EF4-FFF2-40B4-BE49-F238E27FC236}">
                <a16:creationId xmlns:a16="http://schemas.microsoft.com/office/drawing/2014/main" id="{E390620B-4737-3F9F-8524-6D9285665D62}"/>
              </a:ext>
            </a:extLst>
          </p:cNvPr>
          <p:cNvCxnSpPr/>
          <p:nvPr/>
        </p:nvCxnSpPr>
        <p:spPr>
          <a:xfrm>
            <a:off x="268940" y="6024282"/>
            <a:ext cx="2859741" cy="0"/>
          </a:xfrm>
          <a:prstGeom prst="line">
            <a:avLst/>
          </a:prstGeom>
          <a:ln w="31750">
            <a:solidFill>
              <a:srgbClr val="ADB5BE"/>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2641A0-C7AB-8984-EECA-0A183AB4794D}"/>
              </a:ext>
            </a:extLst>
          </p:cNvPr>
          <p:cNvCxnSpPr>
            <a:cxnSpLocks/>
          </p:cNvCxnSpPr>
          <p:nvPr/>
        </p:nvCxnSpPr>
        <p:spPr>
          <a:xfrm flipV="1">
            <a:off x="421340" y="3541059"/>
            <a:ext cx="0" cy="2635623"/>
          </a:xfrm>
          <a:prstGeom prst="line">
            <a:avLst/>
          </a:prstGeom>
          <a:ln w="31750">
            <a:solidFill>
              <a:srgbClr val="ADB5BE"/>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DF0828-2D21-A3F6-75DE-F8DB7DD101CB}"/>
              </a:ext>
            </a:extLst>
          </p:cNvPr>
          <p:cNvCxnSpPr>
            <a:cxnSpLocks/>
          </p:cNvCxnSpPr>
          <p:nvPr/>
        </p:nvCxnSpPr>
        <p:spPr>
          <a:xfrm flipV="1">
            <a:off x="591670" y="3810000"/>
            <a:ext cx="0" cy="2635623"/>
          </a:xfrm>
          <a:prstGeom prst="line">
            <a:avLst/>
          </a:prstGeom>
          <a:ln w="31750">
            <a:solidFill>
              <a:srgbClr val="ADB5BE"/>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D2AA76C-69CE-B190-F944-7B0822A7F3A9}"/>
              </a:ext>
            </a:extLst>
          </p:cNvPr>
          <p:cNvCxnSpPr>
            <a:cxnSpLocks/>
          </p:cNvCxnSpPr>
          <p:nvPr/>
        </p:nvCxnSpPr>
        <p:spPr>
          <a:xfrm flipV="1">
            <a:off x="5643280" y="274962"/>
            <a:ext cx="0" cy="2635623"/>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65323F-E191-5EBA-3E36-E5BA17DF69DC}"/>
              </a:ext>
            </a:extLst>
          </p:cNvPr>
          <p:cNvCxnSpPr>
            <a:cxnSpLocks/>
          </p:cNvCxnSpPr>
          <p:nvPr/>
        </p:nvCxnSpPr>
        <p:spPr>
          <a:xfrm>
            <a:off x="3505200" y="427362"/>
            <a:ext cx="238012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36DB865-3963-96E3-A252-6562319A8F48}"/>
              </a:ext>
            </a:extLst>
          </p:cNvPr>
          <p:cNvCxnSpPr>
            <a:cxnSpLocks/>
          </p:cNvCxnSpPr>
          <p:nvPr/>
        </p:nvCxnSpPr>
        <p:spPr>
          <a:xfrm>
            <a:off x="3657600" y="579762"/>
            <a:ext cx="238012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86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5F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DEB6A6-C8F0-0EAE-52E3-B4C237C9A5DF}"/>
              </a:ext>
            </a:extLst>
          </p:cNvPr>
          <p:cNvPicPr>
            <a:picLocks noChangeAspect="1"/>
          </p:cNvPicPr>
          <p:nvPr/>
        </p:nvPicPr>
        <p:blipFill>
          <a:blip r:embed="rId2"/>
          <a:stretch>
            <a:fillRect/>
          </a:stretch>
        </p:blipFill>
        <p:spPr>
          <a:xfrm>
            <a:off x="8320347" y="0"/>
            <a:ext cx="3871653" cy="6858000"/>
          </a:xfrm>
          <a:prstGeom prst="rect">
            <a:avLst/>
          </a:prstGeom>
        </p:spPr>
      </p:pic>
      <p:pic>
        <p:nvPicPr>
          <p:cNvPr id="9" name="Picture 8">
            <a:extLst>
              <a:ext uri="{FF2B5EF4-FFF2-40B4-BE49-F238E27FC236}">
                <a16:creationId xmlns:a16="http://schemas.microsoft.com/office/drawing/2014/main" id="{B258650C-A4CC-2C95-F7E8-1110C79128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
                    </a14:imgEffect>
                  </a14:imgLayer>
                </a14:imgProps>
              </a:ext>
            </a:extLst>
          </a:blip>
          <a:stretch>
            <a:fillRect/>
          </a:stretch>
        </p:blipFill>
        <p:spPr>
          <a:xfrm>
            <a:off x="0" y="0"/>
            <a:ext cx="3871652" cy="6858000"/>
          </a:xfrm>
          <a:prstGeom prst="rect">
            <a:avLst/>
          </a:prstGeom>
        </p:spPr>
      </p:pic>
      <p:sp>
        <p:nvSpPr>
          <p:cNvPr id="12" name="Rectangle 11">
            <a:extLst>
              <a:ext uri="{FF2B5EF4-FFF2-40B4-BE49-F238E27FC236}">
                <a16:creationId xmlns:a16="http://schemas.microsoft.com/office/drawing/2014/main" id="{217DE56E-0420-860F-3EB0-82D783DA50E7}"/>
              </a:ext>
            </a:extLst>
          </p:cNvPr>
          <p:cNvSpPr/>
          <p:nvPr/>
        </p:nvSpPr>
        <p:spPr>
          <a:xfrm>
            <a:off x="0" y="0"/>
            <a:ext cx="12192001" cy="6858000"/>
          </a:xfrm>
          <a:prstGeom prst="rect">
            <a:avLst/>
          </a:prstGeom>
          <a:solidFill>
            <a:srgbClr val="EEEBE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p>
        </p:txBody>
      </p:sp>
      <p:sp>
        <p:nvSpPr>
          <p:cNvPr id="13" name="TextBox 12">
            <a:extLst>
              <a:ext uri="{FF2B5EF4-FFF2-40B4-BE49-F238E27FC236}">
                <a16:creationId xmlns:a16="http://schemas.microsoft.com/office/drawing/2014/main" id="{5330C792-6D96-5CE4-4196-7F66197D7878}"/>
              </a:ext>
            </a:extLst>
          </p:cNvPr>
          <p:cNvSpPr txBox="1"/>
          <p:nvPr/>
        </p:nvSpPr>
        <p:spPr>
          <a:xfrm>
            <a:off x="4199964" y="206190"/>
            <a:ext cx="3792071" cy="1569660"/>
          </a:xfrm>
          <a:prstGeom prst="rect">
            <a:avLst/>
          </a:prstGeom>
          <a:noFill/>
        </p:spPr>
        <p:txBody>
          <a:bodyPr wrap="square" rtlCol="0">
            <a:spAutoFit/>
          </a:bodyPr>
          <a:lstStyle/>
          <a:p>
            <a:r>
              <a:rPr lang="en-SG" sz="3200" b="1" dirty="0">
                <a:latin typeface="Bradley Hand ITC" panose="03070402050302030203" pitchFamily="66" charset="0"/>
              </a:rPr>
              <a:t>Understand </a:t>
            </a:r>
          </a:p>
          <a:p>
            <a:r>
              <a:rPr lang="en-SG" sz="3200" b="1" dirty="0">
                <a:latin typeface="Bradley Hand ITC" panose="03070402050302030203" pitchFamily="66" charset="0"/>
              </a:rPr>
              <a:t>		the</a:t>
            </a:r>
          </a:p>
          <a:p>
            <a:r>
              <a:rPr lang="en-SG" sz="3200" b="1" dirty="0">
                <a:latin typeface="Bradley Hand ITC" panose="03070402050302030203" pitchFamily="66" charset="0"/>
              </a:rPr>
              <a:t>		   steps</a:t>
            </a:r>
          </a:p>
        </p:txBody>
      </p:sp>
      <p:sp>
        <p:nvSpPr>
          <p:cNvPr id="15" name="Rectangle 14">
            <a:extLst>
              <a:ext uri="{FF2B5EF4-FFF2-40B4-BE49-F238E27FC236}">
                <a16:creationId xmlns:a16="http://schemas.microsoft.com/office/drawing/2014/main" id="{1459D914-785C-0E1A-1F08-7DE24238E1C8}"/>
              </a:ext>
            </a:extLst>
          </p:cNvPr>
          <p:cNvSpPr/>
          <p:nvPr/>
        </p:nvSpPr>
        <p:spPr>
          <a:xfrm>
            <a:off x="923365" y="942714"/>
            <a:ext cx="4751294" cy="90401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82E9D335-9CF2-8A5F-8E1E-2ECBB414BFA2}"/>
              </a:ext>
            </a:extLst>
          </p:cNvPr>
          <p:cNvSpPr txBox="1"/>
          <p:nvPr/>
        </p:nvSpPr>
        <p:spPr>
          <a:xfrm>
            <a:off x="765931" y="1060161"/>
            <a:ext cx="5088022" cy="646331"/>
          </a:xfrm>
          <a:prstGeom prst="rect">
            <a:avLst/>
          </a:prstGeom>
          <a:noFill/>
        </p:spPr>
        <p:txBody>
          <a:bodyPr wrap="square" rtlCol="0">
            <a:spAutoFit/>
          </a:bodyPr>
          <a:lstStyle/>
          <a:p>
            <a:pPr algn="ctr"/>
            <a:r>
              <a:rPr lang="en-SG" sz="3600" dirty="0">
                <a:solidFill>
                  <a:schemeClr val="bg1">
                    <a:lumMod val="50000"/>
                  </a:schemeClr>
                </a:solidFill>
                <a:latin typeface="Bahnschrift SemiBold" panose="020B0502040204020203" pitchFamily="34" charset="0"/>
              </a:rPr>
              <a:t>Resale Price Index</a:t>
            </a:r>
          </a:p>
        </p:txBody>
      </p:sp>
      <p:sp>
        <p:nvSpPr>
          <p:cNvPr id="16" name="TextBox 15">
            <a:extLst>
              <a:ext uri="{FF2B5EF4-FFF2-40B4-BE49-F238E27FC236}">
                <a16:creationId xmlns:a16="http://schemas.microsoft.com/office/drawing/2014/main" id="{B5E6F92A-301A-2092-9A47-DDEFBBB9FEC3}"/>
              </a:ext>
            </a:extLst>
          </p:cNvPr>
          <p:cNvSpPr txBox="1"/>
          <p:nvPr/>
        </p:nvSpPr>
        <p:spPr>
          <a:xfrm>
            <a:off x="1662951" y="2269743"/>
            <a:ext cx="8794377" cy="3788858"/>
          </a:xfrm>
          <a:prstGeom prst="rect">
            <a:avLst/>
          </a:prstGeom>
          <a:noFill/>
          <a:ln>
            <a:solidFill>
              <a:schemeClr val="tx1">
                <a:lumMod val="65000"/>
                <a:lumOff val="35000"/>
              </a:schemeClr>
            </a:solidFill>
          </a:ln>
        </p:spPr>
        <p:txBody>
          <a:bodyPr wrap="square" rtlCol="0">
            <a:spAutoFit/>
          </a:bodyPr>
          <a:lstStyle/>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Using </a:t>
            </a:r>
            <a:r>
              <a:rPr lang="en-SG" sz="1800" b="0" i="0" u="none" strike="noStrike" dirty="0" err="1">
                <a:solidFill>
                  <a:srgbClr val="000000"/>
                </a:solidFill>
                <a:effectLst/>
                <a:latin typeface="Candara Light" panose="020E0502030303020204" pitchFamily="34" charset="0"/>
              </a:rPr>
              <a:t>np.genfromtxt</a:t>
            </a:r>
            <a:r>
              <a:rPr lang="en-SG" sz="1800" b="0" i="0" u="none" strike="noStrike" dirty="0">
                <a:solidFill>
                  <a:srgbClr val="000000"/>
                </a:solidFill>
                <a:effectLst/>
                <a:latin typeface="Candara Light" panose="020E0502030303020204" pitchFamily="34" charset="0"/>
              </a:rPr>
              <a:t>() to read the file type from </a:t>
            </a:r>
            <a:r>
              <a:rPr lang="en-SG" sz="1800" b="0" i="0" u="none" strike="noStrike" dirty="0" err="1">
                <a:solidFill>
                  <a:srgbClr val="000000"/>
                </a:solidFill>
                <a:effectLst/>
                <a:latin typeface="Candara Light" panose="020E0502030303020204" pitchFamily="34" charset="0"/>
              </a:rPr>
              <a:t>hdb</a:t>
            </a:r>
            <a:r>
              <a:rPr lang="en-SG" sz="1800" b="0" i="0" u="none" strike="noStrike" dirty="0">
                <a:solidFill>
                  <a:srgbClr val="000000"/>
                </a:solidFill>
                <a:effectLst/>
                <a:latin typeface="Candara Light" panose="020E0502030303020204" pitchFamily="34" charset="0"/>
              </a:rPr>
              <a:t> resale price index, skip header, replace missing values with 0.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a:t>
            </a:r>
            <a:r>
              <a:rPr lang="en-SG" sz="1800" b="0" i="0" u="none" strike="noStrike" dirty="0" err="1">
                <a:solidFill>
                  <a:srgbClr val="000000"/>
                </a:solidFill>
                <a:effectLst/>
                <a:latin typeface="Candara Light" panose="020E0502030303020204" pitchFamily="34" charset="0"/>
              </a:rPr>
              <a:t>isin</a:t>
            </a:r>
            <a:r>
              <a:rPr lang="en-SG" sz="1800" b="0" i="0" u="none" strike="noStrike" dirty="0">
                <a:solidFill>
                  <a:srgbClr val="000000"/>
                </a:solidFill>
                <a:effectLst/>
                <a:latin typeface="Candara Light" panose="020E0502030303020204" pitchFamily="34" charset="0"/>
              </a:rPr>
              <a:t>() to extract rows that contain keywords (include data from 2015 to 2021).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Print out total rows and columns in the dataset.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Print out all the unique values in the quarters.</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Print out all the unique values in the index column.</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a:t>
            </a:r>
            <a:r>
              <a:rPr lang="en-SG" sz="1800" b="0" i="0" u="none" strike="noStrike" dirty="0" err="1">
                <a:solidFill>
                  <a:srgbClr val="000000"/>
                </a:solidFill>
                <a:effectLst/>
                <a:latin typeface="Candara Light" panose="020E0502030303020204" pitchFamily="34" charset="0"/>
              </a:rPr>
              <a:t>np.argmax</a:t>
            </a:r>
            <a:r>
              <a:rPr lang="en-SG" sz="1800" b="0" i="0" u="none" strike="noStrike" dirty="0">
                <a:solidFill>
                  <a:srgbClr val="000000"/>
                </a:solidFill>
                <a:effectLst/>
                <a:latin typeface="Candara Light" panose="020E0502030303020204" pitchFamily="34" charset="0"/>
              </a:rPr>
              <a:t>() and </a:t>
            </a:r>
            <a:r>
              <a:rPr lang="en-SG" sz="1800" b="0" i="0" u="none" strike="noStrike" dirty="0" err="1">
                <a:solidFill>
                  <a:srgbClr val="000000"/>
                </a:solidFill>
                <a:effectLst/>
                <a:latin typeface="Candara Light" panose="020E0502030303020204" pitchFamily="34" charset="0"/>
              </a:rPr>
              <a:t>np.argmin</a:t>
            </a:r>
            <a:r>
              <a:rPr lang="en-SG" sz="1800" b="0" i="0" u="none" strike="noStrike" dirty="0">
                <a:solidFill>
                  <a:srgbClr val="000000"/>
                </a:solidFill>
                <a:effectLst/>
                <a:latin typeface="Candara Light" panose="020E0502030303020204" pitchFamily="34" charset="0"/>
              </a:rPr>
              <a:t>() to find highest and lowest resale price index in the quarter(year) and print it.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Plot </a:t>
            </a:r>
            <a:r>
              <a:rPr lang="en-SG" sz="1800" b="0" i="0" u="none" strike="noStrike" dirty="0" err="1">
                <a:solidFill>
                  <a:srgbClr val="000000"/>
                </a:solidFill>
                <a:effectLst/>
                <a:latin typeface="Candara Light" panose="020E0502030303020204" pitchFamily="34" charset="0"/>
              </a:rPr>
              <a:t>x,y</a:t>
            </a:r>
            <a:r>
              <a:rPr lang="en-SG" sz="1800" b="0" i="0" u="none" strike="noStrike" dirty="0">
                <a:solidFill>
                  <a:srgbClr val="000000"/>
                </a:solidFill>
                <a:effectLst/>
                <a:latin typeface="Candara Light" panose="020E0502030303020204" pitchFamily="34" charset="0"/>
              </a:rPr>
              <a:t> by using values from quarters and index. </a:t>
            </a:r>
          </a:p>
        </p:txBody>
      </p:sp>
    </p:spTree>
    <p:extLst>
      <p:ext uri="{BB962C8B-B14F-4D97-AF65-F5344CB8AC3E}">
        <p14:creationId xmlns:p14="http://schemas.microsoft.com/office/powerpoint/2010/main" val="355134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5F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DEB6A6-C8F0-0EAE-52E3-B4C237C9A5DF}"/>
              </a:ext>
            </a:extLst>
          </p:cNvPr>
          <p:cNvPicPr>
            <a:picLocks noChangeAspect="1"/>
          </p:cNvPicPr>
          <p:nvPr/>
        </p:nvPicPr>
        <p:blipFill>
          <a:blip r:embed="rId2"/>
          <a:stretch>
            <a:fillRect/>
          </a:stretch>
        </p:blipFill>
        <p:spPr>
          <a:xfrm>
            <a:off x="8320347" y="0"/>
            <a:ext cx="3871653" cy="6858000"/>
          </a:xfrm>
          <a:prstGeom prst="rect">
            <a:avLst/>
          </a:prstGeom>
        </p:spPr>
      </p:pic>
      <p:pic>
        <p:nvPicPr>
          <p:cNvPr id="9" name="Picture 8">
            <a:extLst>
              <a:ext uri="{FF2B5EF4-FFF2-40B4-BE49-F238E27FC236}">
                <a16:creationId xmlns:a16="http://schemas.microsoft.com/office/drawing/2014/main" id="{B258650C-A4CC-2C95-F7E8-1110C79128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
                    </a14:imgEffect>
                  </a14:imgLayer>
                </a14:imgProps>
              </a:ext>
            </a:extLst>
          </a:blip>
          <a:stretch>
            <a:fillRect/>
          </a:stretch>
        </p:blipFill>
        <p:spPr>
          <a:xfrm>
            <a:off x="0" y="0"/>
            <a:ext cx="3871652" cy="6858000"/>
          </a:xfrm>
          <a:prstGeom prst="rect">
            <a:avLst/>
          </a:prstGeom>
        </p:spPr>
      </p:pic>
      <p:sp>
        <p:nvSpPr>
          <p:cNvPr id="12" name="Rectangle 11">
            <a:extLst>
              <a:ext uri="{FF2B5EF4-FFF2-40B4-BE49-F238E27FC236}">
                <a16:creationId xmlns:a16="http://schemas.microsoft.com/office/drawing/2014/main" id="{217DE56E-0420-860F-3EB0-82D783DA50E7}"/>
              </a:ext>
            </a:extLst>
          </p:cNvPr>
          <p:cNvSpPr/>
          <p:nvPr/>
        </p:nvSpPr>
        <p:spPr>
          <a:xfrm>
            <a:off x="0" y="0"/>
            <a:ext cx="12192001" cy="6858000"/>
          </a:xfrm>
          <a:prstGeom prst="rect">
            <a:avLst/>
          </a:prstGeom>
          <a:solidFill>
            <a:srgbClr val="EEEBE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p>
        </p:txBody>
      </p:sp>
      <p:sp>
        <p:nvSpPr>
          <p:cNvPr id="15" name="Rectangle 14">
            <a:extLst>
              <a:ext uri="{FF2B5EF4-FFF2-40B4-BE49-F238E27FC236}">
                <a16:creationId xmlns:a16="http://schemas.microsoft.com/office/drawing/2014/main" id="{1459D914-785C-0E1A-1F08-7DE24238E1C8}"/>
              </a:ext>
            </a:extLst>
          </p:cNvPr>
          <p:cNvSpPr/>
          <p:nvPr/>
        </p:nvSpPr>
        <p:spPr>
          <a:xfrm>
            <a:off x="7491700" y="240408"/>
            <a:ext cx="4700299" cy="133170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5330C792-6D96-5CE4-4196-7F66197D7878}"/>
              </a:ext>
            </a:extLst>
          </p:cNvPr>
          <p:cNvSpPr txBox="1"/>
          <p:nvPr/>
        </p:nvSpPr>
        <p:spPr>
          <a:xfrm>
            <a:off x="4199964" y="206190"/>
            <a:ext cx="3792071" cy="1569660"/>
          </a:xfrm>
          <a:prstGeom prst="rect">
            <a:avLst/>
          </a:prstGeom>
          <a:noFill/>
        </p:spPr>
        <p:txBody>
          <a:bodyPr wrap="square" rtlCol="0">
            <a:spAutoFit/>
          </a:bodyPr>
          <a:lstStyle/>
          <a:p>
            <a:r>
              <a:rPr lang="en-SG" sz="3200" b="1" dirty="0">
                <a:latin typeface="Bradley Hand ITC" panose="03070402050302030203" pitchFamily="66" charset="0"/>
              </a:rPr>
              <a:t>Understand </a:t>
            </a:r>
          </a:p>
          <a:p>
            <a:r>
              <a:rPr lang="en-SG" sz="3200" b="1" dirty="0">
                <a:latin typeface="Bradley Hand ITC" panose="03070402050302030203" pitchFamily="66" charset="0"/>
              </a:rPr>
              <a:t>		the</a:t>
            </a:r>
          </a:p>
          <a:p>
            <a:r>
              <a:rPr lang="en-SG" sz="3200" b="1" dirty="0">
                <a:latin typeface="Bradley Hand ITC" panose="03070402050302030203" pitchFamily="66" charset="0"/>
              </a:rPr>
              <a:t>		   steps</a:t>
            </a:r>
          </a:p>
        </p:txBody>
      </p:sp>
      <p:sp>
        <p:nvSpPr>
          <p:cNvPr id="14" name="TextBox 13">
            <a:extLst>
              <a:ext uri="{FF2B5EF4-FFF2-40B4-BE49-F238E27FC236}">
                <a16:creationId xmlns:a16="http://schemas.microsoft.com/office/drawing/2014/main" id="{82E9D335-9CF2-8A5F-8E1E-2ECBB414BFA2}"/>
              </a:ext>
            </a:extLst>
          </p:cNvPr>
          <p:cNvSpPr txBox="1"/>
          <p:nvPr/>
        </p:nvSpPr>
        <p:spPr>
          <a:xfrm>
            <a:off x="7783760" y="306096"/>
            <a:ext cx="5449126" cy="1200329"/>
          </a:xfrm>
          <a:prstGeom prst="rect">
            <a:avLst/>
          </a:prstGeom>
          <a:noFill/>
        </p:spPr>
        <p:txBody>
          <a:bodyPr wrap="square" rtlCol="0">
            <a:spAutoFit/>
          </a:bodyPr>
          <a:lstStyle/>
          <a:p>
            <a:r>
              <a:rPr lang="en-SG" sz="3600" dirty="0">
                <a:solidFill>
                  <a:schemeClr val="bg1">
                    <a:lumMod val="50000"/>
                  </a:schemeClr>
                </a:solidFill>
                <a:latin typeface="Bahnschrift SemiBold" panose="020B0502040204020203" pitchFamily="34" charset="0"/>
              </a:rPr>
              <a:t>Resale transactions </a:t>
            </a:r>
          </a:p>
          <a:p>
            <a:r>
              <a:rPr lang="en-SG" sz="3600" dirty="0">
                <a:solidFill>
                  <a:schemeClr val="bg1">
                    <a:lumMod val="50000"/>
                  </a:schemeClr>
                </a:solidFill>
                <a:latin typeface="Bahnschrift SemiBold" panose="020B0502040204020203" pitchFamily="34" charset="0"/>
              </a:rPr>
              <a:t>by flat type </a:t>
            </a:r>
          </a:p>
        </p:txBody>
      </p:sp>
      <p:sp>
        <p:nvSpPr>
          <p:cNvPr id="16" name="TextBox 15">
            <a:extLst>
              <a:ext uri="{FF2B5EF4-FFF2-40B4-BE49-F238E27FC236}">
                <a16:creationId xmlns:a16="http://schemas.microsoft.com/office/drawing/2014/main" id="{B5E6F92A-301A-2092-9A47-DDEFBBB9FEC3}"/>
              </a:ext>
            </a:extLst>
          </p:cNvPr>
          <p:cNvSpPr txBox="1"/>
          <p:nvPr/>
        </p:nvSpPr>
        <p:spPr>
          <a:xfrm>
            <a:off x="1510552" y="1697381"/>
            <a:ext cx="9498107" cy="5035353"/>
          </a:xfrm>
          <a:prstGeom prst="rect">
            <a:avLst/>
          </a:prstGeom>
          <a:noFill/>
          <a:ln>
            <a:solidFill>
              <a:schemeClr val="tx1">
                <a:lumMod val="65000"/>
                <a:lumOff val="35000"/>
              </a:schemeClr>
            </a:solidFill>
          </a:ln>
        </p:spPr>
        <p:txBody>
          <a:bodyPr wrap="square" rtlCol="0">
            <a:spAutoFit/>
          </a:bodyPr>
          <a:lstStyle/>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Using </a:t>
            </a:r>
            <a:r>
              <a:rPr lang="en-SG" sz="1800" b="0" i="0" u="none" strike="noStrike" dirty="0" err="1">
                <a:solidFill>
                  <a:srgbClr val="000000"/>
                </a:solidFill>
                <a:effectLst/>
                <a:latin typeface="Candara Light" panose="020E0502030303020204" pitchFamily="34" charset="0"/>
              </a:rPr>
              <a:t>np.genfromtxt</a:t>
            </a:r>
            <a:r>
              <a:rPr lang="en-SG" sz="1800" b="0" i="0" u="none" strike="noStrike" dirty="0">
                <a:solidFill>
                  <a:srgbClr val="000000"/>
                </a:solidFill>
                <a:effectLst/>
                <a:latin typeface="Candara Light" panose="020E0502030303020204" pitchFamily="34" charset="0"/>
              </a:rPr>
              <a:t>() to read the file type from </a:t>
            </a:r>
            <a:r>
              <a:rPr lang="en-SG" sz="1800" b="0" i="0" u="none" strike="noStrike" dirty="0" err="1">
                <a:solidFill>
                  <a:srgbClr val="000000"/>
                </a:solidFill>
                <a:effectLst/>
                <a:latin typeface="Candara Light" panose="020E0502030303020204" pitchFamily="34" charset="0"/>
              </a:rPr>
              <a:t>hdb</a:t>
            </a:r>
            <a:r>
              <a:rPr lang="en-SG" sz="1800" b="0" i="0" u="none" strike="noStrike" dirty="0">
                <a:solidFill>
                  <a:srgbClr val="000000"/>
                </a:solidFill>
                <a:effectLst/>
                <a:latin typeface="Candara Light" panose="020E0502030303020204" pitchFamily="34" charset="0"/>
              </a:rPr>
              <a:t> resale price index, skip header, replace missing values with 0.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a:t>
            </a:r>
            <a:r>
              <a:rPr lang="en-SG" sz="1800" b="0" i="0" u="none" strike="noStrike" dirty="0" err="1">
                <a:solidFill>
                  <a:srgbClr val="000000"/>
                </a:solidFill>
                <a:effectLst/>
                <a:latin typeface="Candara Light" panose="020E0502030303020204" pitchFamily="34" charset="0"/>
              </a:rPr>
              <a:t>isin</a:t>
            </a:r>
            <a:r>
              <a:rPr lang="en-SG" sz="1800" b="0" i="0" u="none" strike="noStrike" dirty="0">
                <a:solidFill>
                  <a:srgbClr val="000000"/>
                </a:solidFill>
                <a:effectLst/>
                <a:latin typeface="Candara Light" panose="020E0502030303020204" pitchFamily="34" charset="0"/>
              </a:rPr>
              <a:t>() to extract rows that contain keywords (include data from 2015 to 2020).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Print out total rows and columns in the dataset.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Print out all the unique values in each column. (financial year, flat type and resale transactions)</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a:t>
            </a:r>
            <a:r>
              <a:rPr lang="en-SG" sz="1800" b="0" i="0" u="none" strike="noStrike" dirty="0" err="1">
                <a:solidFill>
                  <a:srgbClr val="000000"/>
                </a:solidFill>
                <a:effectLst/>
                <a:latin typeface="Candara Light" panose="020E0502030303020204" pitchFamily="34" charset="0"/>
              </a:rPr>
              <a:t>np.argmax</a:t>
            </a:r>
            <a:r>
              <a:rPr lang="en-SG" sz="1800" b="0" i="0" u="none" strike="noStrike" dirty="0">
                <a:solidFill>
                  <a:srgbClr val="000000"/>
                </a:solidFill>
                <a:effectLst/>
                <a:latin typeface="Candara Light" panose="020E0502030303020204" pitchFamily="34" charset="0"/>
              </a:rPr>
              <a:t>() and </a:t>
            </a:r>
            <a:r>
              <a:rPr lang="en-SG" sz="1800" b="0" i="0" u="none" strike="noStrike" dirty="0" err="1">
                <a:solidFill>
                  <a:srgbClr val="000000"/>
                </a:solidFill>
                <a:effectLst/>
                <a:latin typeface="Candara Light" panose="020E0502030303020204" pitchFamily="34" charset="0"/>
              </a:rPr>
              <a:t>np.argmin</a:t>
            </a:r>
            <a:r>
              <a:rPr lang="en-SG" sz="1800" b="0" i="0" u="none" strike="noStrike" dirty="0">
                <a:solidFill>
                  <a:srgbClr val="000000"/>
                </a:solidFill>
                <a:effectLst/>
                <a:latin typeface="Candara Light" panose="020E0502030303020204" pitchFamily="34" charset="0"/>
              </a:rPr>
              <a:t>() to find highest and lowest number of transactions for a flat type in the year</a:t>
            </a:r>
            <a:r>
              <a:rPr lang="en-SG" dirty="0">
                <a:solidFill>
                  <a:srgbClr val="000000"/>
                </a:solidFill>
                <a:latin typeface="Candara Light" panose="020E0502030303020204" pitchFamily="34" charset="0"/>
              </a:rPr>
              <a:t>.</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for loop with </a:t>
            </a:r>
            <a:r>
              <a:rPr lang="en-SG" sz="1800" b="0" i="0" u="none" strike="noStrike" dirty="0" err="1">
                <a:solidFill>
                  <a:srgbClr val="000000"/>
                </a:solidFill>
                <a:effectLst/>
                <a:latin typeface="Candara Light" panose="020E0502030303020204" pitchFamily="34" charset="0"/>
              </a:rPr>
              <a:t>np.sum</a:t>
            </a:r>
            <a:r>
              <a:rPr lang="en-SG" sz="1800" b="0" i="0" u="none" strike="noStrike" dirty="0">
                <a:solidFill>
                  <a:srgbClr val="000000"/>
                </a:solidFill>
                <a:effectLst/>
                <a:latin typeface="Candara Light" panose="020E0502030303020204" pitchFamily="34" charset="0"/>
              </a:rPr>
              <a:t>() function to collect and find the sum of resale transaction for each flat type .</a:t>
            </a:r>
          </a:p>
          <a:p>
            <a:pPr rtl="0" fontAlgn="base">
              <a:lnSpc>
                <a:spcPct val="150000"/>
              </a:lnSpc>
              <a:spcBef>
                <a:spcPts val="0"/>
              </a:spcBef>
              <a:spcAft>
                <a:spcPts val="0"/>
              </a:spcAft>
              <a:buFont typeface="+mj-lt"/>
              <a:buAutoNum type="arabicPeriod"/>
            </a:pPr>
            <a:r>
              <a:rPr lang="en-SG" dirty="0">
                <a:solidFill>
                  <a:srgbClr val="000000"/>
                </a:solidFill>
                <a:latin typeface="Candara Light" panose="020E0502030303020204" pitchFamily="34" charset="0"/>
              </a:rPr>
              <a:t>Use </a:t>
            </a:r>
            <a:r>
              <a:rPr lang="en-SG" dirty="0" err="1">
                <a:solidFill>
                  <a:srgbClr val="000000"/>
                </a:solidFill>
                <a:latin typeface="Candara Light" panose="020E0502030303020204" pitchFamily="34" charset="0"/>
              </a:rPr>
              <a:t>OrderedDict</a:t>
            </a:r>
            <a:r>
              <a:rPr lang="en-SG" dirty="0">
                <a:solidFill>
                  <a:srgbClr val="000000"/>
                </a:solidFill>
                <a:latin typeface="Candara Light" panose="020E0502030303020204" pitchFamily="34" charset="0"/>
              </a:rPr>
              <a:t> () to sort the bar chart to be displayed in the descending order. </a:t>
            </a:r>
            <a:r>
              <a:rPr lang="en-SG" sz="1800" b="0" i="0" u="none" strike="noStrike" dirty="0">
                <a:solidFill>
                  <a:srgbClr val="000000"/>
                </a:solidFill>
                <a:effectLst/>
                <a:latin typeface="Candara Light" panose="020E0502030303020204" pitchFamily="34" charset="0"/>
              </a:rPr>
              <a:t>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Plot the graph (</a:t>
            </a:r>
            <a:r>
              <a:rPr lang="en-SG" sz="1800" b="0" i="0" u="none" strike="noStrike" dirty="0" err="1">
                <a:solidFill>
                  <a:srgbClr val="000000"/>
                </a:solidFill>
                <a:effectLst/>
                <a:latin typeface="Candara Light" panose="020E0502030303020204" pitchFamily="34" charset="0"/>
              </a:rPr>
              <a:t>plt.bar</a:t>
            </a:r>
            <a:r>
              <a:rPr lang="en-SG" sz="1800" b="0" i="0" u="none" strike="noStrike" dirty="0">
                <a:solidFill>
                  <a:srgbClr val="000000"/>
                </a:solidFill>
                <a:effectLst/>
                <a:latin typeface="Candara Light" panose="020E0502030303020204" pitchFamily="34" charset="0"/>
              </a:rPr>
              <a:t>()) by using sum values from the calculation. </a:t>
            </a:r>
          </a:p>
          <a:p>
            <a:pPr rtl="0" fontAlgn="base">
              <a:lnSpc>
                <a:spcPct val="150000"/>
              </a:lnSpc>
              <a:spcBef>
                <a:spcPts val="0"/>
              </a:spcBef>
              <a:spcAft>
                <a:spcPts val="0"/>
              </a:spcAft>
              <a:buFont typeface="+mj-lt"/>
              <a:buAutoNum type="arabicPeriod"/>
            </a:pPr>
            <a:r>
              <a:rPr lang="en-SG" dirty="0">
                <a:solidFill>
                  <a:srgbClr val="000000"/>
                </a:solidFill>
                <a:latin typeface="Candara Light" panose="020E0502030303020204" pitchFamily="34" charset="0"/>
              </a:rPr>
              <a:t>Style the graph for easy understanding. </a:t>
            </a:r>
            <a:endParaRPr lang="en-SG" sz="1800" b="0" i="0" u="none" strike="noStrike" dirty="0">
              <a:solidFill>
                <a:srgbClr val="000000"/>
              </a:solidFill>
              <a:effectLst/>
              <a:latin typeface="Candara Light" panose="020E0502030303020204" pitchFamily="34" charset="0"/>
            </a:endParaRPr>
          </a:p>
        </p:txBody>
      </p:sp>
      <p:sp>
        <p:nvSpPr>
          <p:cNvPr id="10" name="Rectangle 9">
            <a:extLst>
              <a:ext uri="{FF2B5EF4-FFF2-40B4-BE49-F238E27FC236}">
                <a16:creationId xmlns:a16="http://schemas.microsoft.com/office/drawing/2014/main" id="{29CEC8F1-4A26-2237-4F19-8E4FB05A42C4}"/>
              </a:ext>
            </a:extLst>
          </p:cNvPr>
          <p:cNvSpPr/>
          <p:nvPr/>
        </p:nvSpPr>
        <p:spPr>
          <a:xfrm>
            <a:off x="275113" y="788894"/>
            <a:ext cx="4700299" cy="805392"/>
          </a:xfrm>
          <a:prstGeom prst="rect">
            <a:avLst/>
          </a:prstGeom>
          <a:solidFill>
            <a:srgbClr val="ADB5BE">
              <a:alpha val="60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panose="02040604050505020304" pitchFamily="18" charset="0"/>
              </a:rPr>
              <a:t>Sum of resale transaction</a:t>
            </a:r>
          </a:p>
        </p:txBody>
      </p:sp>
    </p:spTree>
    <p:extLst>
      <p:ext uri="{BB962C8B-B14F-4D97-AF65-F5344CB8AC3E}">
        <p14:creationId xmlns:p14="http://schemas.microsoft.com/office/powerpoint/2010/main" val="368680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5F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DEB6A6-C8F0-0EAE-52E3-B4C237C9A5DF}"/>
              </a:ext>
            </a:extLst>
          </p:cNvPr>
          <p:cNvPicPr>
            <a:picLocks noChangeAspect="1"/>
          </p:cNvPicPr>
          <p:nvPr/>
        </p:nvPicPr>
        <p:blipFill>
          <a:blip r:embed="rId2"/>
          <a:stretch>
            <a:fillRect/>
          </a:stretch>
        </p:blipFill>
        <p:spPr>
          <a:xfrm>
            <a:off x="8320347" y="0"/>
            <a:ext cx="3871653" cy="6858000"/>
          </a:xfrm>
          <a:prstGeom prst="rect">
            <a:avLst/>
          </a:prstGeom>
        </p:spPr>
      </p:pic>
      <p:pic>
        <p:nvPicPr>
          <p:cNvPr id="9" name="Picture 8">
            <a:extLst>
              <a:ext uri="{FF2B5EF4-FFF2-40B4-BE49-F238E27FC236}">
                <a16:creationId xmlns:a16="http://schemas.microsoft.com/office/drawing/2014/main" id="{B258650C-A4CC-2C95-F7E8-1110C79128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
                    </a14:imgEffect>
                  </a14:imgLayer>
                </a14:imgProps>
              </a:ext>
            </a:extLst>
          </a:blip>
          <a:stretch>
            <a:fillRect/>
          </a:stretch>
        </p:blipFill>
        <p:spPr>
          <a:xfrm>
            <a:off x="0" y="0"/>
            <a:ext cx="3871652" cy="6858000"/>
          </a:xfrm>
          <a:prstGeom prst="rect">
            <a:avLst/>
          </a:prstGeom>
        </p:spPr>
      </p:pic>
      <p:sp>
        <p:nvSpPr>
          <p:cNvPr id="12" name="Rectangle 11">
            <a:extLst>
              <a:ext uri="{FF2B5EF4-FFF2-40B4-BE49-F238E27FC236}">
                <a16:creationId xmlns:a16="http://schemas.microsoft.com/office/drawing/2014/main" id="{217DE56E-0420-860F-3EB0-82D783DA50E7}"/>
              </a:ext>
            </a:extLst>
          </p:cNvPr>
          <p:cNvSpPr/>
          <p:nvPr/>
        </p:nvSpPr>
        <p:spPr>
          <a:xfrm>
            <a:off x="0" y="0"/>
            <a:ext cx="12192001" cy="6858000"/>
          </a:xfrm>
          <a:prstGeom prst="rect">
            <a:avLst/>
          </a:prstGeom>
          <a:solidFill>
            <a:srgbClr val="EEEBE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p>
        </p:txBody>
      </p:sp>
      <p:sp>
        <p:nvSpPr>
          <p:cNvPr id="15" name="Rectangle 14">
            <a:extLst>
              <a:ext uri="{FF2B5EF4-FFF2-40B4-BE49-F238E27FC236}">
                <a16:creationId xmlns:a16="http://schemas.microsoft.com/office/drawing/2014/main" id="{1459D914-785C-0E1A-1F08-7DE24238E1C8}"/>
              </a:ext>
            </a:extLst>
          </p:cNvPr>
          <p:cNvSpPr/>
          <p:nvPr/>
        </p:nvSpPr>
        <p:spPr>
          <a:xfrm>
            <a:off x="7494494" y="240406"/>
            <a:ext cx="4697505" cy="133738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5330C792-6D96-5CE4-4196-7F66197D7878}"/>
              </a:ext>
            </a:extLst>
          </p:cNvPr>
          <p:cNvSpPr txBox="1"/>
          <p:nvPr/>
        </p:nvSpPr>
        <p:spPr>
          <a:xfrm>
            <a:off x="4199964" y="206190"/>
            <a:ext cx="3792071" cy="1569660"/>
          </a:xfrm>
          <a:prstGeom prst="rect">
            <a:avLst/>
          </a:prstGeom>
          <a:noFill/>
        </p:spPr>
        <p:txBody>
          <a:bodyPr wrap="square" rtlCol="0">
            <a:spAutoFit/>
          </a:bodyPr>
          <a:lstStyle/>
          <a:p>
            <a:r>
              <a:rPr lang="en-SG" sz="3200" b="1" dirty="0">
                <a:latin typeface="Bradley Hand ITC" panose="03070402050302030203" pitchFamily="66" charset="0"/>
              </a:rPr>
              <a:t>Understand </a:t>
            </a:r>
          </a:p>
          <a:p>
            <a:r>
              <a:rPr lang="en-SG" sz="3200" b="1" dirty="0">
                <a:latin typeface="Bradley Hand ITC" panose="03070402050302030203" pitchFamily="66" charset="0"/>
              </a:rPr>
              <a:t>		the</a:t>
            </a:r>
          </a:p>
          <a:p>
            <a:r>
              <a:rPr lang="en-SG" sz="3200" b="1" dirty="0">
                <a:latin typeface="Bradley Hand ITC" panose="03070402050302030203" pitchFamily="66" charset="0"/>
              </a:rPr>
              <a:t>		   steps</a:t>
            </a:r>
          </a:p>
        </p:txBody>
      </p:sp>
      <p:sp>
        <p:nvSpPr>
          <p:cNvPr id="16" name="TextBox 15">
            <a:extLst>
              <a:ext uri="{FF2B5EF4-FFF2-40B4-BE49-F238E27FC236}">
                <a16:creationId xmlns:a16="http://schemas.microsoft.com/office/drawing/2014/main" id="{B5E6F92A-301A-2092-9A47-DDEFBBB9FEC3}"/>
              </a:ext>
            </a:extLst>
          </p:cNvPr>
          <p:cNvSpPr txBox="1"/>
          <p:nvPr/>
        </p:nvSpPr>
        <p:spPr>
          <a:xfrm>
            <a:off x="1698810" y="2045864"/>
            <a:ext cx="8794377" cy="3373359"/>
          </a:xfrm>
          <a:prstGeom prst="rect">
            <a:avLst/>
          </a:prstGeom>
          <a:noFill/>
          <a:ln>
            <a:solidFill>
              <a:schemeClr val="tx1">
                <a:lumMod val="65000"/>
                <a:lumOff val="35000"/>
              </a:schemeClr>
            </a:solidFill>
          </a:ln>
        </p:spPr>
        <p:txBody>
          <a:bodyPr wrap="square" rtlCol="0">
            <a:spAutoFit/>
          </a:bodyPr>
          <a:lstStyle/>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Using </a:t>
            </a:r>
            <a:r>
              <a:rPr lang="en-SG" sz="1800" b="0" i="0" u="none" strike="noStrike" dirty="0" err="1">
                <a:solidFill>
                  <a:srgbClr val="000000"/>
                </a:solidFill>
                <a:effectLst/>
                <a:latin typeface="Candara Light" panose="020E0502030303020204" pitchFamily="34" charset="0"/>
              </a:rPr>
              <a:t>np.genfromtxt</a:t>
            </a:r>
            <a:r>
              <a:rPr lang="en-SG" sz="1800" b="0" i="0" u="none" strike="noStrike" dirty="0">
                <a:solidFill>
                  <a:srgbClr val="000000"/>
                </a:solidFill>
                <a:effectLst/>
                <a:latin typeface="Candara Light" panose="020E0502030303020204" pitchFamily="34" charset="0"/>
              </a:rPr>
              <a:t>() to read the file type from </a:t>
            </a:r>
            <a:r>
              <a:rPr lang="en-SG" sz="1800" b="0" i="0" u="none" strike="noStrike" dirty="0" err="1">
                <a:solidFill>
                  <a:srgbClr val="000000"/>
                </a:solidFill>
                <a:effectLst/>
                <a:latin typeface="Candara Light" panose="020E0502030303020204" pitchFamily="34" charset="0"/>
              </a:rPr>
              <a:t>hdb</a:t>
            </a:r>
            <a:r>
              <a:rPr lang="en-SG" sz="1800" b="0" i="0" u="none" strike="noStrike" dirty="0">
                <a:solidFill>
                  <a:srgbClr val="000000"/>
                </a:solidFill>
                <a:effectLst/>
                <a:latin typeface="Candara Light" panose="020E0502030303020204" pitchFamily="34" charset="0"/>
              </a:rPr>
              <a:t> resale price index, skip header, replace missing values with 0.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a:t>
            </a:r>
            <a:r>
              <a:rPr lang="en-SG" sz="1800" b="0" i="0" u="none" strike="noStrike" dirty="0" err="1">
                <a:solidFill>
                  <a:srgbClr val="000000"/>
                </a:solidFill>
                <a:effectLst/>
                <a:latin typeface="Candara Light" panose="020E0502030303020204" pitchFamily="34" charset="0"/>
              </a:rPr>
              <a:t>isin</a:t>
            </a:r>
            <a:r>
              <a:rPr lang="en-SG" sz="1800" b="0" i="0" u="none" strike="noStrike" dirty="0">
                <a:solidFill>
                  <a:srgbClr val="000000"/>
                </a:solidFill>
                <a:effectLst/>
                <a:latin typeface="Candara Light" panose="020E0502030303020204" pitchFamily="34" charset="0"/>
              </a:rPr>
              <a:t>() to extract rows that contain keywords (include data from 2015 to 2020). </a:t>
            </a:r>
            <a:endParaRPr lang="en-SG" dirty="0">
              <a:solidFill>
                <a:srgbClr val="000000"/>
              </a:solidFill>
              <a:latin typeface="Candara Light" panose="020E0502030303020204" pitchFamily="34" charset="0"/>
            </a:endParaRP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for loop with </a:t>
            </a:r>
            <a:r>
              <a:rPr lang="en-SG" sz="1800" b="0" i="0" u="none" strike="noStrike" dirty="0" err="1">
                <a:solidFill>
                  <a:srgbClr val="000000"/>
                </a:solidFill>
                <a:effectLst/>
                <a:latin typeface="Candara Light" panose="020E0502030303020204" pitchFamily="34" charset="0"/>
              </a:rPr>
              <a:t>np.</a:t>
            </a:r>
            <a:r>
              <a:rPr lang="en-SG" dirty="0" err="1">
                <a:solidFill>
                  <a:srgbClr val="000000"/>
                </a:solidFill>
                <a:latin typeface="Candara Light" panose="020E0502030303020204" pitchFamily="34" charset="0"/>
              </a:rPr>
              <a:t>average</a:t>
            </a:r>
            <a:r>
              <a:rPr lang="en-SG" sz="1800" b="0" i="0" u="none" strike="noStrike" dirty="0">
                <a:solidFill>
                  <a:srgbClr val="000000"/>
                </a:solidFill>
                <a:effectLst/>
                <a:latin typeface="Candara Light" panose="020E0502030303020204" pitchFamily="34" charset="0"/>
              </a:rPr>
              <a:t>() function to collect and find the </a:t>
            </a:r>
            <a:r>
              <a:rPr lang="en-SG" dirty="0">
                <a:solidFill>
                  <a:srgbClr val="000000"/>
                </a:solidFill>
                <a:latin typeface="Candara Light" panose="020E0502030303020204" pitchFamily="34" charset="0"/>
              </a:rPr>
              <a:t>average</a:t>
            </a:r>
            <a:r>
              <a:rPr lang="en-SG" sz="1800" b="0" i="0" u="none" strike="noStrike" dirty="0">
                <a:solidFill>
                  <a:srgbClr val="000000"/>
                </a:solidFill>
                <a:effectLst/>
                <a:latin typeface="Candara Light" panose="020E0502030303020204" pitchFamily="34" charset="0"/>
              </a:rPr>
              <a:t> of resale transactions for each flat type.</a:t>
            </a:r>
          </a:p>
          <a:p>
            <a:pPr rtl="0" fontAlgn="base">
              <a:lnSpc>
                <a:spcPct val="150000"/>
              </a:lnSpc>
              <a:spcBef>
                <a:spcPts val="0"/>
              </a:spcBef>
              <a:spcAft>
                <a:spcPts val="0"/>
              </a:spcAft>
              <a:buFont typeface="+mj-lt"/>
              <a:buAutoNum type="arabicPeriod"/>
            </a:pPr>
            <a:r>
              <a:rPr lang="en-SG" dirty="0">
                <a:solidFill>
                  <a:srgbClr val="000000"/>
                </a:solidFill>
                <a:latin typeface="Candara Light" panose="020E0502030303020204" pitchFamily="34" charset="0"/>
              </a:rPr>
              <a:t>Use </a:t>
            </a:r>
            <a:r>
              <a:rPr lang="en-SG" dirty="0" err="1">
                <a:solidFill>
                  <a:srgbClr val="000000"/>
                </a:solidFill>
                <a:latin typeface="Candara Light" panose="020E0502030303020204" pitchFamily="34" charset="0"/>
              </a:rPr>
              <a:t>OrderedDict</a:t>
            </a:r>
            <a:r>
              <a:rPr lang="en-SG" dirty="0">
                <a:solidFill>
                  <a:srgbClr val="000000"/>
                </a:solidFill>
                <a:latin typeface="Candara Light" panose="020E0502030303020204" pitchFamily="34" charset="0"/>
              </a:rPr>
              <a:t> () to sort the bar chart to be displayed in the descending order. </a:t>
            </a:r>
            <a:r>
              <a:rPr lang="en-SG" sz="1800" b="0" i="0" u="none" strike="noStrike" dirty="0">
                <a:solidFill>
                  <a:srgbClr val="000000"/>
                </a:solidFill>
                <a:effectLst/>
                <a:latin typeface="Candara Light" panose="020E0502030303020204" pitchFamily="34" charset="0"/>
              </a:rPr>
              <a:t>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Plot the graph (</a:t>
            </a:r>
            <a:r>
              <a:rPr lang="en-SG" sz="1800" b="0" i="0" u="none" strike="noStrike" dirty="0" err="1">
                <a:solidFill>
                  <a:srgbClr val="000000"/>
                </a:solidFill>
                <a:effectLst/>
                <a:latin typeface="Candara Light" panose="020E0502030303020204" pitchFamily="34" charset="0"/>
              </a:rPr>
              <a:t>plt.bar</a:t>
            </a:r>
            <a:r>
              <a:rPr lang="en-SG" sz="1800" b="0" i="0" u="none" strike="noStrike" dirty="0">
                <a:solidFill>
                  <a:srgbClr val="000000"/>
                </a:solidFill>
                <a:effectLst/>
                <a:latin typeface="Candara Light" panose="020E0502030303020204" pitchFamily="34" charset="0"/>
              </a:rPr>
              <a:t>()) by using </a:t>
            </a:r>
            <a:r>
              <a:rPr lang="en-SG" dirty="0">
                <a:solidFill>
                  <a:srgbClr val="000000"/>
                </a:solidFill>
                <a:latin typeface="Candara Light" panose="020E0502030303020204" pitchFamily="34" charset="0"/>
              </a:rPr>
              <a:t>average</a:t>
            </a:r>
            <a:r>
              <a:rPr lang="en-SG" sz="1800" b="0" i="0" u="none" strike="noStrike" dirty="0">
                <a:solidFill>
                  <a:srgbClr val="000000"/>
                </a:solidFill>
                <a:effectLst/>
                <a:latin typeface="Candara Light" panose="020E0502030303020204" pitchFamily="34" charset="0"/>
              </a:rPr>
              <a:t> values from the calculation. </a:t>
            </a:r>
          </a:p>
          <a:p>
            <a:pPr rtl="0" fontAlgn="base">
              <a:lnSpc>
                <a:spcPct val="150000"/>
              </a:lnSpc>
              <a:spcBef>
                <a:spcPts val="0"/>
              </a:spcBef>
              <a:spcAft>
                <a:spcPts val="0"/>
              </a:spcAft>
              <a:buFont typeface="+mj-lt"/>
              <a:buAutoNum type="arabicPeriod"/>
            </a:pPr>
            <a:r>
              <a:rPr lang="en-SG" dirty="0">
                <a:solidFill>
                  <a:srgbClr val="000000"/>
                </a:solidFill>
                <a:latin typeface="Candara Light" panose="020E0502030303020204" pitchFamily="34" charset="0"/>
              </a:rPr>
              <a:t>Style the graph for easy understanding. </a:t>
            </a:r>
            <a:endParaRPr lang="en-SG" sz="1800" b="0" i="0" u="none" strike="noStrike" dirty="0">
              <a:solidFill>
                <a:srgbClr val="000000"/>
              </a:solidFill>
              <a:effectLst/>
              <a:latin typeface="Candara Light" panose="020E0502030303020204" pitchFamily="34" charset="0"/>
            </a:endParaRPr>
          </a:p>
        </p:txBody>
      </p:sp>
      <p:sp>
        <p:nvSpPr>
          <p:cNvPr id="11" name="TextBox 10">
            <a:extLst>
              <a:ext uri="{FF2B5EF4-FFF2-40B4-BE49-F238E27FC236}">
                <a16:creationId xmlns:a16="http://schemas.microsoft.com/office/drawing/2014/main" id="{DB03C87E-E0AD-4539-B7C8-BBA48E491220}"/>
              </a:ext>
            </a:extLst>
          </p:cNvPr>
          <p:cNvSpPr txBox="1"/>
          <p:nvPr/>
        </p:nvSpPr>
        <p:spPr>
          <a:xfrm>
            <a:off x="7768624" y="308932"/>
            <a:ext cx="5449126" cy="1200329"/>
          </a:xfrm>
          <a:prstGeom prst="rect">
            <a:avLst/>
          </a:prstGeom>
          <a:noFill/>
        </p:spPr>
        <p:txBody>
          <a:bodyPr wrap="square" rtlCol="0">
            <a:spAutoFit/>
          </a:bodyPr>
          <a:lstStyle/>
          <a:p>
            <a:r>
              <a:rPr lang="en-SG" sz="3600" dirty="0">
                <a:solidFill>
                  <a:schemeClr val="bg1">
                    <a:lumMod val="50000"/>
                  </a:schemeClr>
                </a:solidFill>
                <a:latin typeface="Bahnschrift SemiBold" panose="020B0502040204020203" pitchFamily="34" charset="0"/>
              </a:rPr>
              <a:t>Resale transactions </a:t>
            </a:r>
          </a:p>
          <a:p>
            <a:r>
              <a:rPr lang="en-SG" sz="3600" dirty="0">
                <a:solidFill>
                  <a:schemeClr val="bg1">
                    <a:lumMod val="50000"/>
                  </a:schemeClr>
                </a:solidFill>
                <a:latin typeface="Bahnschrift SemiBold" panose="020B0502040204020203" pitchFamily="34" charset="0"/>
              </a:rPr>
              <a:t>by flat type </a:t>
            </a:r>
          </a:p>
        </p:txBody>
      </p:sp>
      <p:sp>
        <p:nvSpPr>
          <p:cNvPr id="17" name="Rectangle 16">
            <a:extLst>
              <a:ext uri="{FF2B5EF4-FFF2-40B4-BE49-F238E27FC236}">
                <a16:creationId xmlns:a16="http://schemas.microsoft.com/office/drawing/2014/main" id="{13F51731-599A-5283-ED30-9F02293BDCE9}"/>
              </a:ext>
            </a:extLst>
          </p:cNvPr>
          <p:cNvSpPr/>
          <p:nvPr/>
        </p:nvSpPr>
        <p:spPr>
          <a:xfrm>
            <a:off x="275113" y="788894"/>
            <a:ext cx="4700299" cy="805392"/>
          </a:xfrm>
          <a:prstGeom prst="rect">
            <a:avLst/>
          </a:prstGeom>
          <a:solidFill>
            <a:srgbClr val="ADB5BE">
              <a:alpha val="60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panose="02040604050505020304" pitchFamily="18" charset="0"/>
              </a:rPr>
              <a:t>Average of resale transaction</a:t>
            </a:r>
          </a:p>
        </p:txBody>
      </p:sp>
    </p:spTree>
    <p:extLst>
      <p:ext uri="{BB962C8B-B14F-4D97-AF65-F5344CB8AC3E}">
        <p14:creationId xmlns:p14="http://schemas.microsoft.com/office/powerpoint/2010/main" val="262751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5F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DEB6A6-C8F0-0EAE-52E3-B4C237C9A5DF}"/>
              </a:ext>
            </a:extLst>
          </p:cNvPr>
          <p:cNvPicPr>
            <a:picLocks noChangeAspect="1"/>
          </p:cNvPicPr>
          <p:nvPr/>
        </p:nvPicPr>
        <p:blipFill>
          <a:blip r:embed="rId2"/>
          <a:stretch>
            <a:fillRect/>
          </a:stretch>
        </p:blipFill>
        <p:spPr>
          <a:xfrm>
            <a:off x="8320347" y="0"/>
            <a:ext cx="3871653" cy="6858000"/>
          </a:xfrm>
          <a:prstGeom prst="rect">
            <a:avLst/>
          </a:prstGeom>
        </p:spPr>
      </p:pic>
      <p:pic>
        <p:nvPicPr>
          <p:cNvPr id="9" name="Picture 8">
            <a:extLst>
              <a:ext uri="{FF2B5EF4-FFF2-40B4-BE49-F238E27FC236}">
                <a16:creationId xmlns:a16="http://schemas.microsoft.com/office/drawing/2014/main" id="{B258650C-A4CC-2C95-F7E8-1110C79128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
                    </a14:imgEffect>
                  </a14:imgLayer>
                </a14:imgProps>
              </a:ext>
            </a:extLst>
          </a:blip>
          <a:stretch>
            <a:fillRect/>
          </a:stretch>
        </p:blipFill>
        <p:spPr>
          <a:xfrm>
            <a:off x="0" y="0"/>
            <a:ext cx="3871652" cy="6858000"/>
          </a:xfrm>
          <a:prstGeom prst="rect">
            <a:avLst/>
          </a:prstGeom>
        </p:spPr>
      </p:pic>
      <p:sp>
        <p:nvSpPr>
          <p:cNvPr id="12" name="Rectangle 11">
            <a:extLst>
              <a:ext uri="{FF2B5EF4-FFF2-40B4-BE49-F238E27FC236}">
                <a16:creationId xmlns:a16="http://schemas.microsoft.com/office/drawing/2014/main" id="{217DE56E-0420-860F-3EB0-82D783DA50E7}"/>
              </a:ext>
            </a:extLst>
          </p:cNvPr>
          <p:cNvSpPr/>
          <p:nvPr/>
        </p:nvSpPr>
        <p:spPr>
          <a:xfrm>
            <a:off x="0" y="0"/>
            <a:ext cx="12192001" cy="6858000"/>
          </a:xfrm>
          <a:prstGeom prst="rect">
            <a:avLst/>
          </a:prstGeom>
          <a:solidFill>
            <a:srgbClr val="EEEBE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p>
        </p:txBody>
      </p:sp>
      <p:sp>
        <p:nvSpPr>
          <p:cNvPr id="15" name="Rectangle 14">
            <a:extLst>
              <a:ext uri="{FF2B5EF4-FFF2-40B4-BE49-F238E27FC236}">
                <a16:creationId xmlns:a16="http://schemas.microsoft.com/office/drawing/2014/main" id="{1459D914-785C-0E1A-1F08-7DE24238E1C8}"/>
              </a:ext>
            </a:extLst>
          </p:cNvPr>
          <p:cNvSpPr/>
          <p:nvPr/>
        </p:nvSpPr>
        <p:spPr>
          <a:xfrm>
            <a:off x="1755684" y="754105"/>
            <a:ext cx="3946163" cy="8622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5330C792-6D96-5CE4-4196-7F66197D7878}"/>
              </a:ext>
            </a:extLst>
          </p:cNvPr>
          <p:cNvSpPr txBox="1"/>
          <p:nvPr/>
        </p:nvSpPr>
        <p:spPr>
          <a:xfrm>
            <a:off x="4199964" y="206190"/>
            <a:ext cx="3792071" cy="1569660"/>
          </a:xfrm>
          <a:prstGeom prst="rect">
            <a:avLst/>
          </a:prstGeom>
          <a:noFill/>
        </p:spPr>
        <p:txBody>
          <a:bodyPr wrap="square" rtlCol="0">
            <a:spAutoFit/>
          </a:bodyPr>
          <a:lstStyle/>
          <a:p>
            <a:r>
              <a:rPr lang="en-SG" sz="3200" b="1" dirty="0">
                <a:latin typeface="Bradley Hand ITC" panose="03070402050302030203" pitchFamily="66" charset="0"/>
              </a:rPr>
              <a:t>Understand </a:t>
            </a:r>
          </a:p>
          <a:p>
            <a:r>
              <a:rPr lang="en-SG" sz="3200" b="1" dirty="0">
                <a:latin typeface="Bradley Hand ITC" panose="03070402050302030203" pitchFamily="66" charset="0"/>
              </a:rPr>
              <a:t>		the</a:t>
            </a:r>
          </a:p>
          <a:p>
            <a:r>
              <a:rPr lang="en-SG" sz="3200" b="1" dirty="0">
                <a:latin typeface="Bradley Hand ITC" panose="03070402050302030203" pitchFamily="66" charset="0"/>
              </a:rPr>
              <a:t>		   steps</a:t>
            </a:r>
          </a:p>
        </p:txBody>
      </p:sp>
      <p:sp>
        <p:nvSpPr>
          <p:cNvPr id="14" name="TextBox 13">
            <a:extLst>
              <a:ext uri="{FF2B5EF4-FFF2-40B4-BE49-F238E27FC236}">
                <a16:creationId xmlns:a16="http://schemas.microsoft.com/office/drawing/2014/main" id="{82E9D335-9CF2-8A5F-8E1E-2ECBB414BFA2}"/>
              </a:ext>
            </a:extLst>
          </p:cNvPr>
          <p:cNvSpPr txBox="1"/>
          <p:nvPr/>
        </p:nvSpPr>
        <p:spPr>
          <a:xfrm>
            <a:off x="2446676" y="855576"/>
            <a:ext cx="3178264" cy="646331"/>
          </a:xfrm>
          <a:prstGeom prst="rect">
            <a:avLst/>
          </a:prstGeom>
          <a:noFill/>
        </p:spPr>
        <p:txBody>
          <a:bodyPr wrap="square" rtlCol="0">
            <a:spAutoFit/>
          </a:bodyPr>
          <a:lstStyle/>
          <a:p>
            <a:r>
              <a:rPr lang="en-SG" sz="3600" dirty="0">
                <a:solidFill>
                  <a:schemeClr val="bg1">
                    <a:lumMod val="50000"/>
                  </a:schemeClr>
                </a:solidFill>
                <a:latin typeface="Bahnschrift SemiBold" panose="020B0502040204020203" pitchFamily="34" charset="0"/>
              </a:rPr>
              <a:t>Resale price</a:t>
            </a:r>
          </a:p>
        </p:txBody>
      </p:sp>
      <p:sp>
        <p:nvSpPr>
          <p:cNvPr id="16" name="TextBox 15">
            <a:extLst>
              <a:ext uri="{FF2B5EF4-FFF2-40B4-BE49-F238E27FC236}">
                <a16:creationId xmlns:a16="http://schemas.microsoft.com/office/drawing/2014/main" id="{B5E6F92A-301A-2092-9A47-DDEFBBB9FEC3}"/>
              </a:ext>
            </a:extLst>
          </p:cNvPr>
          <p:cNvSpPr txBox="1"/>
          <p:nvPr/>
        </p:nvSpPr>
        <p:spPr>
          <a:xfrm>
            <a:off x="1763804" y="1714800"/>
            <a:ext cx="8664390" cy="5035353"/>
          </a:xfrm>
          <a:prstGeom prst="rect">
            <a:avLst/>
          </a:prstGeom>
          <a:noFill/>
          <a:ln>
            <a:solidFill>
              <a:schemeClr val="tx1">
                <a:lumMod val="65000"/>
                <a:lumOff val="35000"/>
              </a:schemeClr>
            </a:solidFill>
          </a:ln>
        </p:spPr>
        <p:txBody>
          <a:bodyPr wrap="square" rtlCol="0">
            <a:spAutoFit/>
          </a:bodyPr>
          <a:lstStyle/>
          <a:p>
            <a:pPr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Read file using </a:t>
            </a:r>
            <a:r>
              <a:rPr lang="en-SG" b="0" i="0" u="none" strike="noStrike" dirty="0" err="1">
                <a:solidFill>
                  <a:srgbClr val="000000"/>
                </a:solidFill>
                <a:effectLst/>
                <a:latin typeface="Candara Light" panose="020E0502030303020204" pitchFamily="34" charset="0"/>
              </a:rPr>
              <a:t>np.genfromtxt</a:t>
            </a:r>
            <a:r>
              <a:rPr lang="en-SG" b="0" i="0" u="none" strike="noStrike" dirty="0">
                <a:solidFill>
                  <a:srgbClr val="000000"/>
                </a:solidFill>
                <a:effectLst/>
                <a:latin typeface="Candara Light" panose="020E0502030303020204" pitchFamily="34" charset="0"/>
              </a:rPr>
              <a:t>()</a:t>
            </a:r>
            <a:r>
              <a:rPr lang="en-SG" sz="1800" b="0" i="0" u="none" strike="noStrike" dirty="0">
                <a:solidFill>
                  <a:srgbClr val="000000"/>
                </a:solidFill>
                <a:effectLst/>
                <a:latin typeface="Candara Light" panose="020E0502030303020204" pitchFamily="34" charset="0"/>
              </a:rPr>
              <a:t> skip header, replace missing values with 0. </a:t>
            </a:r>
            <a:endParaRPr lang="en-SG" b="0" i="0" u="none" strike="noStrike" dirty="0">
              <a:solidFill>
                <a:srgbClr val="000000"/>
              </a:solidFill>
              <a:effectLst/>
              <a:latin typeface="Candara Light" panose="020E0502030303020204" pitchFamily="34" charset="0"/>
            </a:endParaRPr>
          </a:p>
          <a:p>
            <a:pPr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Use </a:t>
            </a:r>
            <a:r>
              <a:rPr lang="en-SG" b="0" i="0" u="none" strike="noStrike" dirty="0" err="1">
                <a:solidFill>
                  <a:srgbClr val="000000"/>
                </a:solidFill>
                <a:effectLst/>
                <a:latin typeface="Candara Light" panose="020E0502030303020204" pitchFamily="34" charset="0"/>
              </a:rPr>
              <a:t>np.isin</a:t>
            </a:r>
            <a:r>
              <a:rPr lang="en-SG" dirty="0">
                <a:solidFill>
                  <a:srgbClr val="000000"/>
                </a:solidFill>
                <a:latin typeface="Candara Light" panose="020E0502030303020204" pitchFamily="34" charset="0"/>
              </a:rPr>
              <a:t>() </a:t>
            </a:r>
            <a:r>
              <a:rPr lang="en-SG" b="0" i="0" u="none" strike="noStrike" dirty="0">
                <a:solidFill>
                  <a:srgbClr val="000000"/>
                </a:solidFill>
                <a:effectLst/>
                <a:latin typeface="Candara Light" panose="020E0502030303020204" pitchFamily="34" charset="0"/>
              </a:rPr>
              <a:t>to filter out data that contains 4 room flats.</a:t>
            </a:r>
          </a:p>
          <a:p>
            <a:pPr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Break down the data into 4 categories based on floors.</a:t>
            </a:r>
          </a:p>
          <a:p>
            <a:pPr marL="742950" lvl="1" indent="-285750"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Cat 1 - L1 to L12</a:t>
            </a:r>
          </a:p>
          <a:p>
            <a:pPr marL="742950" lvl="1" indent="-285750"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Cat 2 - L13 to L14</a:t>
            </a:r>
          </a:p>
          <a:p>
            <a:pPr marL="742950" lvl="1" indent="-285750"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Cat 3 - L25 to L36</a:t>
            </a:r>
          </a:p>
          <a:p>
            <a:pPr marL="742950" lvl="1" indent="-285750"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Cat 4 - L37 to L51</a:t>
            </a:r>
          </a:p>
          <a:p>
            <a:pPr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Assigning parameters to the prices of the 4 room flats according to their towns.</a:t>
            </a:r>
          </a:p>
          <a:p>
            <a:pPr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Further breakdown the parameters to the floors of the 4 room flats.</a:t>
            </a:r>
          </a:p>
          <a:p>
            <a:pPr rtl="0" fontAlgn="base">
              <a:lnSpc>
                <a:spcPct val="150000"/>
              </a:lnSpc>
              <a:spcBef>
                <a:spcPts val="0"/>
              </a:spcBef>
              <a:spcAft>
                <a:spcPts val="0"/>
              </a:spcAft>
              <a:buFont typeface="+mj-lt"/>
              <a:buAutoNum type="arabicPeriod"/>
            </a:pPr>
            <a:r>
              <a:rPr lang="en-SG" b="0" i="0" u="none" strike="noStrike" dirty="0">
                <a:solidFill>
                  <a:srgbClr val="000000"/>
                </a:solidFill>
                <a:effectLst/>
                <a:latin typeface="Candara Light" panose="020E0502030303020204" pitchFamily="34" charset="0"/>
              </a:rPr>
              <a:t>By using </a:t>
            </a:r>
            <a:r>
              <a:rPr lang="en-SG" b="0" i="0" u="none" strike="noStrike" dirty="0" err="1">
                <a:solidFill>
                  <a:srgbClr val="000000"/>
                </a:solidFill>
                <a:effectLst/>
                <a:latin typeface="Candara Light" panose="020E0502030303020204" pitchFamily="34" charset="0"/>
              </a:rPr>
              <a:t>ax.boxplot</a:t>
            </a:r>
            <a:r>
              <a:rPr lang="en-SG" b="0" i="0" u="none" strike="noStrike" dirty="0">
                <a:solidFill>
                  <a:srgbClr val="000000"/>
                </a:solidFill>
                <a:effectLst/>
                <a:latin typeface="Candara Light" panose="020E0502030303020204" pitchFamily="34" charset="0"/>
              </a:rPr>
              <a:t>(), plot the first box plot with all floors inclusive, followed by the 4 categories individually.</a:t>
            </a:r>
          </a:p>
          <a:p>
            <a:pPr rtl="0" fontAlgn="base">
              <a:lnSpc>
                <a:spcPct val="150000"/>
              </a:lnSpc>
              <a:spcBef>
                <a:spcPts val="0"/>
              </a:spcBef>
              <a:spcAft>
                <a:spcPts val="0"/>
              </a:spcAft>
              <a:buFont typeface="+mj-lt"/>
              <a:buAutoNum type="arabicPeriod"/>
            </a:pPr>
            <a:r>
              <a:rPr lang="en-SG" dirty="0">
                <a:solidFill>
                  <a:srgbClr val="000000"/>
                </a:solidFill>
                <a:latin typeface="Candara Light" panose="020E0502030303020204" pitchFamily="34" charset="0"/>
              </a:rPr>
              <a:t>Style the graph for a better understanding. </a:t>
            </a:r>
            <a:endParaRPr lang="en-SG" b="0" i="0" u="none" strike="noStrike" dirty="0">
              <a:solidFill>
                <a:srgbClr val="000000"/>
              </a:solidFill>
              <a:effectLst/>
              <a:latin typeface="Candara Light" panose="020E0502030303020204" pitchFamily="34" charset="0"/>
            </a:endParaRPr>
          </a:p>
        </p:txBody>
      </p:sp>
      <p:sp>
        <p:nvSpPr>
          <p:cNvPr id="10" name="Rectangle 9">
            <a:extLst>
              <a:ext uri="{FF2B5EF4-FFF2-40B4-BE49-F238E27FC236}">
                <a16:creationId xmlns:a16="http://schemas.microsoft.com/office/drawing/2014/main" id="{26FD4E02-CB03-1771-E6A6-737F28688374}"/>
              </a:ext>
            </a:extLst>
          </p:cNvPr>
          <p:cNvSpPr/>
          <p:nvPr/>
        </p:nvSpPr>
        <p:spPr>
          <a:xfrm>
            <a:off x="7222760" y="351409"/>
            <a:ext cx="4700299" cy="805392"/>
          </a:xfrm>
          <a:prstGeom prst="rect">
            <a:avLst/>
          </a:prstGeom>
          <a:solidFill>
            <a:srgbClr val="ADB5BE">
              <a:alpha val="60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0" i="0" u="none" strike="noStrike" dirty="0">
                <a:solidFill>
                  <a:schemeClr val="bg1"/>
                </a:solidFill>
                <a:effectLst/>
                <a:latin typeface="Century" panose="02040604050505020304" pitchFamily="18" charset="0"/>
              </a:rPr>
              <a:t>Resale prices of 4 room flats in different town (further break down to the floors)</a:t>
            </a:r>
            <a:endParaRPr lang="en-SG" dirty="0">
              <a:solidFill>
                <a:schemeClr val="bg1"/>
              </a:solidFill>
              <a:latin typeface="Century" panose="02040604050505020304" pitchFamily="18" charset="0"/>
            </a:endParaRPr>
          </a:p>
        </p:txBody>
      </p:sp>
    </p:spTree>
    <p:extLst>
      <p:ext uri="{BB962C8B-B14F-4D97-AF65-F5344CB8AC3E}">
        <p14:creationId xmlns:p14="http://schemas.microsoft.com/office/powerpoint/2010/main" val="258547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5F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DEB6A6-C8F0-0EAE-52E3-B4C237C9A5DF}"/>
              </a:ext>
            </a:extLst>
          </p:cNvPr>
          <p:cNvPicPr>
            <a:picLocks noChangeAspect="1"/>
          </p:cNvPicPr>
          <p:nvPr/>
        </p:nvPicPr>
        <p:blipFill>
          <a:blip r:embed="rId2"/>
          <a:stretch>
            <a:fillRect/>
          </a:stretch>
        </p:blipFill>
        <p:spPr>
          <a:xfrm>
            <a:off x="8320347" y="0"/>
            <a:ext cx="3871653" cy="6858000"/>
          </a:xfrm>
          <a:prstGeom prst="rect">
            <a:avLst/>
          </a:prstGeom>
        </p:spPr>
      </p:pic>
      <p:pic>
        <p:nvPicPr>
          <p:cNvPr id="9" name="Picture 8">
            <a:extLst>
              <a:ext uri="{FF2B5EF4-FFF2-40B4-BE49-F238E27FC236}">
                <a16:creationId xmlns:a16="http://schemas.microsoft.com/office/drawing/2014/main" id="{B258650C-A4CC-2C95-F7E8-1110C79128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
                    </a14:imgEffect>
                  </a14:imgLayer>
                </a14:imgProps>
              </a:ext>
            </a:extLst>
          </a:blip>
          <a:stretch>
            <a:fillRect/>
          </a:stretch>
        </p:blipFill>
        <p:spPr>
          <a:xfrm>
            <a:off x="0" y="0"/>
            <a:ext cx="3871652" cy="6858000"/>
          </a:xfrm>
          <a:prstGeom prst="rect">
            <a:avLst/>
          </a:prstGeom>
        </p:spPr>
      </p:pic>
      <p:sp>
        <p:nvSpPr>
          <p:cNvPr id="12" name="Rectangle 11">
            <a:extLst>
              <a:ext uri="{FF2B5EF4-FFF2-40B4-BE49-F238E27FC236}">
                <a16:creationId xmlns:a16="http://schemas.microsoft.com/office/drawing/2014/main" id="{217DE56E-0420-860F-3EB0-82D783DA50E7}"/>
              </a:ext>
            </a:extLst>
          </p:cNvPr>
          <p:cNvSpPr/>
          <p:nvPr/>
        </p:nvSpPr>
        <p:spPr>
          <a:xfrm>
            <a:off x="0" y="0"/>
            <a:ext cx="12192001" cy="6858000"/>
          </a:xfrm>
          <a:prstGeom prst="rect">
            <a:avLst/>
          </a:prstGeom>
          <a:solidFill>
            <a:srgbClr val="EEEBE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p>
        </p:txBody>
      </p:sp>
      <p:sp>
        <p:nvSpPr>
          <p:cNvPr id="15" name="Rectangle 14">
            <a:extLst>
              <a:ext uri="{FF2B5EF4-FFF2-40B4-BE49-F238E27FC236}">
                <a16:creationId xmlns:a16="http://schemas.microsoft.com/office/drawing/2014/main" id="{1459D914-785C-0E1A-1F08-7DE24238E1C8}"/>
              </a:ext>
            </a:extLst>
          </p:cNvPr>
          <p:cNvSpPr/>
          <p:nvPr/>
        </p:nvSpPr>
        <p:spPr>
          <a:xfrm>
            <a:off x="1755684" y="754105"/>
            <a:ext cx="3946163" cy="8622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5330C792-6D96-5CE4-4196-7F66197D7878}"/>
              </a:ext>
            </a:extLst>
          </p:cNvPr>
          <p:cNvSpPr txBox="1"/>
          <p:nvPr/>
        </p:nvSpPr>
        <p:spPr>
          <a:xfrm>
            <a:off x="4199964" y="206190"/>
            <a:ext cx="3792071" cy="1569660"/>
          </a:xfrm>
          <a:prstGeom prst="rect">
            <a:avLst/>
          </a:prstGeom>
          <a:noFill/>
        </p:spPr>
        <p:txBody>
          <a:bodyPr wrap="square" rtlCol="0">
            <a:spAutoFit/>
          </a:bodyPr>
          <a:lstStyle/>
          <a:p>
            <a:r>
              <a:rPr lang="en-SG" sz="3200" b="1" dirty="0">
                <a:latin typeface="Bradley Hand ITC" panose="03070402050302030203" pitchFamily="66" charset="0"/>
              </a:rPr>
              <a:t>Understand </a:t>
            </a:r>
          </a:p>
          <a:p>
            <a:r>
              <a:rPr lang="en-SG" sz="3200" b="1" dirty="0">
                <a:latin typeface="Bradley Hand ITC" panose="03070402050302030203" pitchFamily="66" charset="0"/>
              </a:rPr>
              <a:t>		the</a:t>
            </a:r>
          </a:p>
          <a:p>
            <a:r>
              <a:rPr lang="en-SG" sz="3200" b="1" dirty="0">
                <a:latin typeface="Bradley Hand ITC" panose="03070402050302030203" pitchFamily="66" charset="0"/>
              </a:rPr>
              <a:t>		   steps</a:t>
            </a:r>
          </a:p>
        </p:txBody>
      </p:sp>
      <p:sp>
        <p:nvSpPr>
          <p:cNvPr id="14" name="TextBox 13">
            <a:extLst>
              <a:ext uri="{FF2B5EF4-FFF2-40B4-BE49-F238E27FC236}">
                <a16:creationId xmlns:a16="http://schemas.microsoft.com/office/drawing/2014/main" id="{82E9D335-9CF2-8A5F-8E1E-2ECBB414BFA2}"/>
              </a:ext>
            </a:extLst>
          </p:cNvPr>
          <p:cNvSpPr txBox="1"/>
          <p:nvPr/>
        </p:nvSpPr>
        <p:spPr>
          <a:xfrm>
            <a:off x="2446676" y="855576"/>
            <a:ext cx="3178264" cy="646331"/>
          </a:xfrm>
          <a:prstGeom prst="rect">
            <a:avLst/>
          </a:prstGeom>
          <a:noFill/>
        </p:spPr>
        <p:txBody>
          <a:bodyPr wrap="square" rtlCol="0">
            <a:spAutoFit/>
          </a:bodyPr>
          <a:lstStyle/>
          <a:p>
            <a:r>
              <a:rPr lang="en-SG" sz="3600" dirty="0">
                <a:solidFill>
                  <a:schemeClr val="bg1">
                    <a:lumMod val="50000"/>
                  </a:schemeClr>
                </a:solidFill>
                <a:latin typeface="Bahnschrift SemiBold" panose="020B0502040204020203" pitchFamily="34" charset="0"/>
              </a:rPr>
              <a:t>Resale price</a:t>
            </a:r>
          </a:p>
        </p:txBody>
      </p:sp>
      <p:sp>
        <p:nvSpPr>
          <p:cNvPr id="16" name="TextBox 15">
            <a:extLst>
              <a:ext uri="{FF2B5EF4-FFF2-40B4-BE49-F238E27FC236}">
                <a16:creationId xmlns:a16="http://schemas.microsoft.com/office/drawing/2014/main" id="{B5E6F92A-301A-2092-9A47-DDEFBBB9FEC3}"/>
              </a:ext>
            </a:extLst>
          </p:cNvPr>
          <p:cNvSpPr txBox="1"/>
          <p:nvPr/>
        </p:nvSpPr>
        <p:spPr>
          <a:xfrm>
            <a:off x="1755684" y="2164271"/>
            <a:ext cx="8664390" cy="2542363"/>
          </a:xfrm>
          <a:prstGeom prst="rect">
            <a:avLst/>
          </a:prstGeom>
          <a:noFill/>
          <a:ln>
            <a:solidFill>
              <a:schemeClr val="tx1">
                <a:lumMod val="65000"/>
                <a:lumOff val="35000"/>
              </a:schemeClr>
            </a:solidFill>
          </a:ln>
        </p:spPr>
        <p:txBody>
          <a:bodyPr wrap="square" rtlCol="0">
            <a:spAutoFit/>
          </a:bodyPr>
          <a:lstStyle/>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Read file using </a:t>
            </a:r>
            <a:r>
              <a:rPr lang="en-SG" sz="1800" b="0" i="0" u="none" strike="noStrike" dirty="0" err="1">
                <a:solidFill>
                  <a:srgbClr val="000000"/>
                </a:solidFill>
                <a:effectLst/>
                <a:latin typeface="Candara Light" panose="020E0502030303020204" pitchFamily="34" charset="0"/>
              </a:rPr>
              <a:t>np.genfromtxt</a:t>
            </a:r>
            <a:r>
              <a:rPr lang="en-SG" sz="1800" b="0" i="0" u="none" strike="noStrike" dirty="0">
                <a:solidFill>
                  <a:srgbClr val="000000"/>
                </a:solidFill>
                <a:effectLst/>
                <a:latin typeface="Candara Light" panose="020E0502030303020204" pitchFamily="34" charset="0"/>
              </a:rPr>
              <a:t>()</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a:t>
            </a:r>
            <a:r>
              <a:rPr lang="en-SG" sz="1800" b="0" i="0" u="none" strike="noStrike" dirty="0" err="1">
                <a:solidFill>
                  <a:srgbClr val="000000"/>
                </a:solidFill>
                <a:effectLst/>
                <a:latin typeface="Candara Light" panose="020E0502030303020204" pitchFamily="34" charset="0"/>
              </a:rPr>
              <a:t>np.isin</a:t>
            </a:r>
            <a:r>
              <a:rPr lang="en-SG" sz="1800" b="0" i="0" u="none" strike="noStrike" dirty="0">
                <a:solidFill>
                  <a:srgbClr val="000000"/>
                </a:solidFill>
                <a:effectLst/>
                <a:latin typeface="Candara Light" panose="020E0502030303020204" pitchFamily="34" charset="0"/>
              </a:rPr>
              <a:t>() to filter out data that contains 4 room flats.</a:t>
            </a:r>
          </a:p>
          <a:p>
            <a:pPr rtl="0" fontAlgn="base">
              <a:lnSpc>
                <a:spcPct val="150000"/>
              </a:lnSpc>
              <a:spcBef>
                <a:spcPts val="0"/>
              </a:spcBef>
              <a:spcAft>
                <a:spcPts val="0"/>
              </a:spcAft>
              <a:buFont typeface="+mj-lt"/>
              <a:buAutoNum type="arabicPeriod"/>
            </a:pPr>
            <a:r>
              <a:rPr lang="en-SG" dirty="0">
                <a:solidFill>
                  <a:srgbClr val="000000"/>
                </a:solidFill>
                <a:latin typeface="Candara Light" panose="020E0502030303020204" pitchFamily="34" charset="0"/>
              </a:rPr>
              <a:t>Extract out</a:t>
            </a:r>
            <a:r>
              <a:rPr lang="en-SG" sz="1800" b="0" i="0" u="none" strike="noStrike" dirty="0">
                <a:solidFill>
                  <a:srgbClr val="000000"/>
                </a:solidFill>
                <a:effectLst/>
                <a:latin typeface="Candara Light" panose="020E0502030303020204" pitchFamily="34" charset="0"/>
              </a:rPr>
              <a:t> floor area and resale price from the filtered data.</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resale price divided by floor area to find the price per square meter (sqm)</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Plot using scatter plot, </a:t>
            </a:r>
            <a:r>
              <a:rPr lang="en-SG" sz="1800" b="0" i="0" u="none" strike="noStrike" dirty="0" err="1">
                <a:solidFill>
                  <a:srgbClr val="000000"/>
                </a:solidFill>
                <a:effectLst/>
                <a:latin typeface="Candara Light" panose="020E0502030303020204" pitchFamily="34" charset="0"/>
              </a:rPr>
              <a:t>plt.scatter</a:t>
            </a:r>
            <a:r>
              <a:rPr lang="en-SG" sz="1800" b="0" i="0" u="none" strike="noStrike" dirty="0">
                <a:solidFill>
                  <a:srgbClr val="000000"/>
                </a:solidFill>
                <a:effectLst/>
                <a:latin typeface="Candara Light" panose="020E0502030303020204" pitchFamily="34" charset="0"/>
              </a:rPr>
              <a:t>()</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Draw a regression linear line to show positive/negative association.</a:t>
            </a:r>
          </a:p>
        </p:txBody>
      </p:sp>
      <p:sp>
        <p:nvSpPr>
          <p:cNvPr id="10" name="Rectangle 9">
            <a:extLst>
              <a:ext uri="{FF2B5EF4-FFF2-40B4-BE49-F238E27FC236}">
                <a16:creationId xmlns:a16="http://schemas.microsoft.com/office/drawing/2014/main" id="{26FD4E02-CB03-1771-E6A6-737F28688374}"/>
              </a:ext>
            </a:extLst>
          </p:cNvPr>
          <p:cNvSpPr/>
          <p:nvPr/>
        </p:nvSpPr>
        <p:spPr>
          <a:xfrm>
            <a:off x="7222760" y="351409"/>
            <a:ext cx="4700299" cy="805392"/>
          </a:xfrm>
          <a:prstGeom prst="rect">
            <a:avLst/>
          </a:prstGeom>
          <a:solidFill>
            <a:srgbClr val="ADB5BE">
              <a:alpha val="60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0" i="0" u="none" strike="noStrike" dirty="0">
                <a:solidFill>
                  <a:schemeClr val="bg1"/>
                </a:solidFill>
                <a:effectLst/>
                <a:latin typeface="Century" panose="02040604050505020304" pitchFamily="18" charset="0"/>
              </a:rPr>
              <a:t>Price per sqm (4-room) vs floor area</a:t>
            </a:r>
            <a:endParaRPr lang="en-SG" dirty="0">
              <a:solidFill>
                <a:schemeClr val="bg1"/>
              </a:solidFill>
              <a:latin typeface="Century" panose="02040604050505020304" pitchFamily="18" charset="0"/>
            </a:endParaRPr>
          </a:p>
        </p:txBody>
      </p:sp>
    </p:spTree>
    <p:extLst>
      <p:ext uri="{BB962C8B-B14F-4D97-AF65-F5344CB8AC3E}">
        <p14:creationId xmlns:p14="http://schemas.microsoft.com/office/powerpoint/2010/main" val="359960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5F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DEB6A6-C8F0-0EAE-52E3-B4C237C9A5DF}"/>
              </a:ext>
            </a:extLst>
          </p:cNvPr>
          <p:cNvPicPr>
            <a:picLocks noChangeAspect="1"/>
          </p:cNvPicPr>
          <p:nvPr/>
        </p:nvPicPr>
        <p:blipFill>
          <a:blip r:embed="rId2"/>
          <a:stretch>
            <a:fillRect/>
          </a:stretch>
        </p:blipFill>
        <p:spPr>
          <a:xfrm>
            <a:off x="8320347" y="0"/>
            <a:ext cx="3871653" cy="6858000"/>
          </a:xfrm>
          <a:prstGeom prst="rect">
            <a:avLst/>
          </a:prstGeom>
        </p:spPr>
      </p:pic>
      <p:pic>
        <p:nvPicPr>
          <p:cNvPr id="9" name="Picture 8">
            <a:extLst>
              <a:ext uri="{FF2B5EF4-FFF2-40B4-BE49-F238E27FC236}">
                <a16:creationId xmlns:a16="http://schemas.microsoft.com/office/drawing/2014/main" id="{B258650C-A4CC-2C95-F7E8-1110C79128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
                    </a14:imgEffect>
                  </a14:imgLayer>
                </a14:imgProps>
              </a:ext>
            </a:extLst>
          </a:blip>
          <a:stretch>
            <a:fillRect/>
          </a:stretch>
        </p:blipFill>
        <p:spPr>
          <a:xfrm>
            <a:off x="0" y="0"/>
            <a:ext cx="3871652" cy="6858000"/>
          </a:xfrm>
          <a:prstGeom prst="rect">
            <a:avLst/>
          </a:prstGeom>
        </p:spPr>
      </p:pic>
      <p:sp>
        <p:nvSpPr>
          <p:cNvPr id="12" name="Rectangle 11">
            <a:extLst>
              <a:ext uri="{FF2B5EF4-FFF2-40B4-BE49-F238E27FC236}">
                <a16:creationId xmlns:a16="http://schemas.microsoft.com/office/drawing/2014/main" id="{217DE56E-0420-860F-3EB0-82D783DA50E7}"/>
              </a:ext>
            </a:extLst>
          </p:cNvPr>
          <p:cNvSpPr/>
          <p:nvPr/>
        </p:nvSpPr>
        <p:spPr>
          <a:xfrm>
            <a:off x="0" y="0"/>
            <a:ext cx="12192001" cy="6858000"/>
          </a:xfrm>
          <a:prstGeom prst="rect">
            <a:avLst/>
          </a:prstGeom>
          <a:solidFill>
            <a:srgbClr val="EEEBE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p>
        </p:txBody>
      </p:sp>
      <p:sp>
        <p:nvSpPr>
          <p:cNvPr id="15" name="Rectangle 14">
            <a:extLst>
              <a:ext uri="{FF2B5EF4-FFF2-40B4-BE49-F238E27FC236}">
                <a16:creationId xmlns:a16="http://schemas.microsoft.com/office/drawing/2014/main" id="{1459D914-785C-0E1A-1F08-7DE24238E1C8}"/>
              </a:ext>
            </a:extLst>
          </p:cNvPr>
          <p:cNvSpPr/>
          <p:nvPr/>
        </p:nvSpPr>
        <p:spPr>
          <a:xfrm>
            <a:off x="1755684" y="754105"/>
            <a:ext cx="3946163" cy="8622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5330C792-6D96-5CE4-4196-7F66197D7878}"/>
              </a:ext>
            </a:extLst>
          </p:cNvPr>
          <p:cNvSpPr txBox="1"/>
          <p:nvPr/>
        </p:nvSpPr>
        <p:spPr>
          <a:xfrm>
            <a:off x="4199964" y="206190"/>
            <a:ext cx="3792071" cy="1569660"/>
          </a:xfrm>
          <a:prstGeom prst="rect">
            <a:avLst/>
          </a:prstGeom>
          <a:noFill/>
        </p:spPr>
        <p:txBody>
          <a:bodyPr wrap="square" rtlCol="0">
            <a:spAutoFit/>
          </a:bodyPr>
          <a:lstStyle/>
          <a:p>
            <a:r>
              <a:rPr lang="en-SG" sz="3200" b="1" dirty="0">
                <a:latin typeface="Bradley Hand ITC" panose="03070402050302030203" pitchFamily="66" charset="0"/>
              </a:rPr>
              <a:t>Understand </a:t>
            </a:r>
          </a:p>
          <a:p>
            <a:r>
              <a:rPr lang="en-SG" sz="3200" b="1" dirty="0">
                <a:latin typeface="Bradley Hand ITC" panose="03070402050302030203" pitchFamily="66" charset="0"/>
              </a:rPr>
              <a:t>		the</a:t>
            </a:r>
          </a:p>
          <a:p>
            <a:r>
              <a:rPr lang="en-SG" sz="3200" b="1" dirty="0">
                <a:latin typeface="Bradley Hand ITC" panose="03070402050302030203" pitchFamily="66" charset="0"/>
              </a:rPr>
              <a:t>		   steps</a:t>
            </a:r>
          </a:p>
        </p:txBody>
      </p:sp>
      <p:sp>
        <p:nvSpPr>
          <p:cNvPr id="14" name="TextBox 13">
            <a:extLst>
              <a:ext uri="{FF2B5EF4-FFF2-40B4-BE49-F238E27FC236}">
                <a16:creationId xmlns:a16="http://schemas.microsoft.com/office/drawing/2014/main" id="{82E9D335-9CF2-8A5F-8E1E-2ECBB414BFA2}"/>
              </a:ext>
            </a:extLst>
          </p:cNvPr>
          <p:cNvSpPr txBox="1"/>
          <p:nvPr/>
        </p:nvSpPr>
        <p:spPr>
          <a:xfrm>
            <a:off x="2446676" y="855576"/>
            <a:ext cx="3178264" cy="646331"/>
          </a:xfrm>
          <a:prstGeom prst="rect">
            <a:avLst/>
          </a:prstGeom>
          <a:noFill/>
        </p:spPr>
        <p:txBody>
          <a:bodyPr wrap="square" rtlCol="0">
            <a:spAutoFit/>
          </a:bodyPr>
          <a:lstStyle/>
          <a:p>
            <a:r>
              <a:rPr lang="en-SG" sz="3600" dirty="0">
                <a:solidFill>
                  <a:schemeClr val="bg1">
                    <a:lumMod val="50000"/>
                  </a:schemeClr>
                </a:solidFill>
                <a:latin typeface="Bahnschrift SemiBold" panose="020B0502040204020203" pitchFamily="34" charset="0"/>
              </a:rPr>
              <a:t>Resale price</a:t>
            </a:r>
          </a:p>
        </p:txBody>
      </p:sp>
      <p:sp>
        <p:nvSpPr>
          <p:cNvPr id="16" name="TextBox 15">
            <a:extLst>
              <a:ext uri="{FF2B5EF4-FFF2-40B4-BE49-F238E27FC236}">
                <a16:creationId xmlns:a16="http://schemas.microsoft.com/office/drawing/2014/main" id="{B5E6F92A-301A-2092-9A47-DDEFBBB9FEC3}"/>
              </a:ext>
            </a:extLst>
          </p:cNvPr>
          <p:cNvSpPr txBox="1"/>
          <p:nvPr/>
        </p:nvSpPr>
        <p:spPr>
          <a:xfrm>
            <a:off x="1755684" y="2164271"/>
            <a:ext cx="8664390" cy="2957861"/>
          </a:xfrm>
          <a:prstGeom prst="rect">
            <a:avLst/>
          </a:prstGeom>
          <a:noFill/>
          <a:ln>
            <a:solidFill>
              <a:schemeClr val="tx1">
                <a:lumMod val="65000"/>
                <a:lumOff val="35000"/>
              </a:schemeClr>
            </a:solidFill>
          </a:ln>
        </p:spPr>
        <p:txBody>
          <a:bodyPr wrap="square" rtlCol="0">
            <a:spAutoFit/>
          </a:bodyPr>
          <a:lstStyle/>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Read file using </a:t>
            </a:r>
            <a:r>
              <a:rPr lang="en-SG" sz="1800" b="0" i="0" u="none" strike="noStrike" dirty="0" err="1">
                <a:solidFill>
                  <a:srgbClr val="000000"/>
                </a:solidFill>
                <a:effectLst/>
                <a:latin typeface="Candara Light" panose="020E0502030303020204" pitchFamily="34" charset="0"/>
              </a:rPr>
              <a:t>np.genfromtxt</a:t>
            </a:r>
            <a:r>
              <a:rPr lang="en-SG" sz="1800" b="0" i="0" u="none" strike="noStrike" dirty="0">
                <a:solidFill>
                  <a:srgbClr val="000000"/>
                </a:solidFill>
                <a:effectLst/>
                <a:latin typeface="Candara Light" panose="020E0502030303020204" pitchFamily="34" charset="0"/>
              </a:rPr>
              <a:t>()</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a:t>
            </a:r>
            <a:r>
              <a:rPr lang="en-SG" sz="1800" b="0" i="0" u="none" strike="noStrike" dirty="0" err="1">
                <a:solidFill>
                  <a:srgbClr val="000000"/>
                </a:solidFill>
                <a:effectLst/>
                <a:latin typeface="Candara Light" panose="020E0502030303020204" pitchFamily="34" charset="0"/>
              </a:rPr>
              <a:t>np.isin</a:t>
            </a:r>
            <a:r>
              <a:rPr lang="en-SG" sz="1800" b="0" i="0" u="none" strike="noStrike" dirty="0">
                <a:solidFill>
                  <a:srgbClr val="000000"/>
                </a:solidFill>
                <a:effectLst/>
                <a:latin typeface="Candara Light" panose="020E0502030303020204" pitchFamily="34" charset="0"/>
              </a:rPr>
              <a:t> to filter out data that contains 4 room flats.</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Use remaining lease ,floor area (sqm) and resale price from the filtered data.</a:t>
            </a:r>
          </a:p>
          <a:p>
            <a:pPr rtl="0" fontAlgn="base">
              <a:lnSpc>
                <a:spcPct val="150000"/>
              </a:lnSpc>
              <a:spcBef>
                <a:spcPts val="0"/>
              </a:spcBef>
              <a:spcAft>
                <a:spcPts val="0"/>
              </a:spcAft>
              <a:buFont typeface="+mj-lt"/>
              <a:buAutoNum type="arabicPeriod"/>
            </a:pPr>
            <a:r>
              <a:rPr lang="en-SG" dirty="0">
                <a:solidFill>
                  <a:srgbClr val="000000"/>
                </a:solidFill>
                <a:latin typeface="Candara Light" panose="020E0502030303020204" pitchFamily="34" charset="0"/>
              </a:rPr>
              <a:t>Filter out only year without month from the remaining lease column.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Covert the </a:t>
            </a:r>
            <a:r>
              <a:rPr lang="en-SG" sz="1800" b="0" i="0" u="none" strike="noStrike" dirty="0" err="1">
                <a:solidFill>
                  <a:srgbClr val="000000"/>
                </a:solidFill>
                <a:effectLst/>
                <a:latin typeface="Candara Light" panose="020E0502030303020204" pitchFamily="34" charset="0"/>
              </a:rPr>
              <a:t>dtype</a:t>
            </a:r>
            <a:r>
              <a:rPr lang="en-SG" sz="1800" b="0" i="0" u="none" strike="noStrike" dirty="0">
                <a:solidFill>
                  <a:srgbClr val="000000"/>
                </a:solidFill>
                <a:effectLst/>
                <a:latin typeface="Candara Light" panose="020E0502030303020204" pitchFamily="34" charset="0"/>
              </a:rPr>
              <a:t> of remaining lease from string to integer. </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Using resale price / floor area to find the price per square meter (sqm).</a:t>
            </a:r>
          </a:p>
          <a:p>
            <a:pPr rtl="0" fontAlgn="base">
              <a:lnSpc>
                <a:spcPct val="150000"/>
              </a:lnSpc>
              <a:spcBef>
                <a:spcPts val="0"/>
              </a:spcBef>
              <a:spcAft>
                <a:spcPts val="0"/>
              </a:spcAft>
              <a:buFont typeface="+mj-lt"/>
              <a:buAutoNum type="arabicPeriod"/>
            </a:pPr>
            <a:r>
              <a:rPr lang="en-SG" sz="1800" b="0" i="0" u="none" strike="noStrike" dirty="0">
                <a:solidFill>
                  <a:srgbClr val="000000"/>
                </a:solidFill>
                <a:effectLst/>
                <a:latin typeface="Candara Light" panose="020E0502030303020204" pitchFamily="34" charset="0"/>
              </a:rPr>
              <a:t>Plot a scatter plot using remaining lease and price/sqm.</a:t>
            </a:r>
          </a:p>
        </p:txBody>
      </p:sp>
      <p:sp>
        <p:nvSpPr>
          <p:cNvPr id="10" name="Rectangle 9">
            <a:extLst>
              <a:ext uri="{FF2B5EF4-FFF2-40B4-BE49-F238E27FC236}">
                <a16:creationId xmlns:a16="http://schemas.microsoft.com/office/drawing/2014/main" id="{26FD4E02-CB03-1771-E6A6-737F28688374}"/>
              </a:ext>
            </a:extLst>
          </p:cNvPr>
          <p:cNvSpPr/>
          <p:nvPr/>
        </p:nvSpPr>
        <p:spPr>
          <a:xfrm>
            <a:off x="7222760" y="351409"/>
            <a:ext cx="4700299" cy="805392"/>
          </a:xfrm>
          <a:prstGeom prst="rect">
            <a:avLst/>
          </a:prstGeom>
          <a:solidFill>
            <a:srgbClr val="ADB5BE">
              <a:alpha val="60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0" i="0" u="none" strike="noStrike" dirty="0">
                <a:solidFill>
                  <a:schemeClr val="bg1"/>
                </a:solidFill>
                <a:effectLst/>
                <a:latin typeface="Century" panose="02040604050505020304" pitchFamily="18" charset="0"/>
              </a:rPr>
              <a:t>Price per sqm vs remaining lease</a:t>
            </a:r>
            <a:endParaRPr lang="en-SG" dirty="0">
              <a:solidFill>
                <a:schemeClr val="bg1"/>
              </a:solidFill>
              <a:latin typeface="Century" panose="02040604050505020304" pitchFamily="18" charset="0"/>
            </a:endParaRPr>
          </a:p>
        </p:txBody>
      </p:sp>
    </p:spTree>
    <p:extLst>
      <p:ext uri="{BB962C8B-B14F-4D97-AF65-F5344CB8AC3E}">
        <p14:creationId xmlns:p14="http://schemas.microsoft.com/office/powerpoint/2010/main" val="240213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EBE5"/>
        </a:solidFill>
        <a:effectLst/>
      </p:bgPr>
    </p:bg>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E073C1D7-493D-86F9-2ABA-E8F627B5C543}"/>
              </a:ext>
            </a:extLst>
          </p:cNvPr>
          <p:cNvSpPr/>
          <p:nvPr/>
        </p:nvSpPr>
        <p:spPr>
          <a:xfrm rot="5400000">
            <a:off x="-510988" y="510987"/>
            <a:ext cx="6858003" cy="5836025"/>
          </a:xfrm>
          <a:prstGeom prst="triangle">
            <a:avLst/>
          </a:prstGeom>
          <a:gradFill>
            <a:gsLst>
              <a:gs pos="0">
                <a:srgbClr val="CFB4A4">
                  <a:alpha val="41000"/>
                </a:srgbClr>
              </a:gs>
              <a:gs pos="24000">
                <a:srgbClr val="E5DDD4"/>
              </a:gs>
              <a:gs pos="88000">
                <a:srgbClr val="EEEBE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9FD79271-3F50-E204-EAF7-84060D0D6041}"/>
              </a:ext>
            </a:extLst>
          </p:cNvPr>
          <p:cNvSpPr txBox="1"/>
          <p:nvPr/>
        </p:nvSpPr>
        <p:spPr>
          <a:xfrm>
            <a:off x="986117" y="2826916"/>
            <a:ext cx="3263153" cy="1015663"/>
          </a:xfrm>
          <a:prstGeom prst="rect">
            <a:avLst/>
          </a:prstGeom>
          <a:noFill/>
        </p:spPr>
        <p:txBody>
          <a:bodyPr wrap="square" rtlCol="0">
            <a:spAutoFit/>
          </a:bodyPr>
          <a:lstStyle/>
          <a:p>
            <a:pPr algn="ctr"/>
            <a:r>
              <a:rPr lang="en-SG" sz="6000" dirty="0">
                <a:latin typeface="Bradley Hand ITC" panose="03070402050302030203" pitchFamily="66" charset="0"/>
              </a:rPr>
              <a:t>Analysis</a:t>
            </a:r>
          </a:p>
        </p:txBody>
      </p:sp>
      <p:sp>
        <p:nvSpPr>
          <p:cNvPr id="10" name="TextBox 9">
            <a:extLst>
              <a:ext uri="{FF2B5EF4-FFF2-40B4-BE49-F238E27FC236}">
                <a16:creationId xmlns:a16="http://schemas.microsoft.com/office/drawing/2014/main" id="{27490249-86A6-E33D-F26C-2A4813E133E1}"/>
              </a:ext>
            </a:extLst>
          </p:cNvPr>
          <p:cNvSpPr txBox="1"/>
          <p:nvPr/>
        </p:nvSpPr>
        <p:spPr>
          <a:xfrm>
            <a:off x="4728885" y="536241"/>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1</a:t>
            </a:r>
          </a:p>
        </p:txBody>
      </p:sp>
      <p:sp>
        <p:nvSpPr>
          <p:cNvPr id="11" name="TextBox 10">
            <a:extLst>
              <a:ext uri="{FF2B5EF4-FFF2-40B4-BE49-F238E27FC236}">
                <a16:creationId xmlns:a16="http://schemas.microsoft.com/office/drawing/2014/main" id="{57B16B37-A039-DC05-BA52-2569123836DA}"/>
              </a:ext>
            </a:extLst>
          </p:cNvPr>
          <p:cNvSpPr txBox="1"/>
          <p:nvPr/>
        </p:nvSpPr>
        <p:spPr>
          <a:xfrm>
            <a:off x="385716" y="514650"/>
            <a:ext cx="3998028" cy="1446550"/>
          </a:xfrm>
          <a:prstGeom prst="rect">
            <a:avLst/>
          </a:prstGeom>
          <a:noFill/>
        </p:spPr>
        <p:txBody>
          <a:bodyPr wrap="square" rtlCol="0">
            <a:spAutoFit/>
          </a:bodyPr>
          <a:lstStyle/>
          <a:p>
            <a:pPr algn="ctr"/>
            <a:r>
              <a:rPr lang="en-SG" sz="8800" dirty="0">
                <a:solidFill>
                  <a:schemeClr val="bg1"/>
                </a:solidFill>
                <a:latin typeface="Century" panose="02040604050505020304" pitchFamily="18" charset="0"/>
              </a:rPr>
              <a:t>Graph </a:t>
            </a:r>
          </a:p>
        </p:txBody>
      </p:sp>
      <p:sp>
        <p:nvSpPr>
          <p:cNvPr id="9" name="TextBox 8">
            <a:extLst>
              <a:ext uri="{FF2B5EF4-FFF2-40B4-BE49-F238E27FC236}">
                <a16:creationId xmlns:a16="http://schemas.microsoft.com/office/drawing/2014/main" id="{FB13A44B-FBEE-4255-F05F-334E5C613A38}"/>
              </a:ext>
            </a:extLst>
          </p:cNvPr>
          <p:cNvSpPr txBox="1"/>
          <p:nvPr/>
        </p:nvSpPr>
        <p:spPr>
          <a:xfrm>
            <a:off x="5836026" y="868593"/>
            <a:ext cx="3021106" cy="369332"/>
          </a:xfrm>
          <a:prstGeom prst="rect">
            <a:avLst/>
          </a:prstGeom>
          <a:noFill/>
        </p:spPr>
        <p:txBody>
          <a:bodyPr wrap="square" rtlCol="0">
            <a:spAutoFit/>
          </a:bodyPr>
          <a:lstStyle/>
          <a:p>
            <a:r>
              <a:rPr lang="en-SG" dirty="0">
                <a:latin typeface="Candara Light" panose="020E0502030303020204" pitchFamily="34" charset="0"/>
              </a:rPr>
              <a:t>Line graph - resale price index</a:t>
            </a:r>
          </a:p>
        </p:txBody>
      </p:sp>
      <p:sp>
        <p:nvSpPr>
          <p:cNvPr id="13" name="TextBox 12">
            <a:extLst>
              <a:ext uri="{FF2B5EF4-FFF2-40B4-BE49-F238E27FC236}">
                <a16:creationId xmlns:a16="http://schemas.microsoft.com/office/drawing/2014/main" id="{3E178826-6740-80E1-504E-58E6AC7A3A31}"/>
              </a:ext>
            </a:extLst>
          </p:cNvPr>
          <p:cNvSpPr txBox="1"/>
          <p:nvPr/>
        </p:nvSpPr>
        <p:spPr>
          <a:xfrm>
            <a:off x="4728885" y="1649688"/>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2</a:t>
            </a:r>
          </a:p>
        </p:txBody>
      </p:sp>
      <p:sp>
        <p:nvSpPr>
          <p:cNvPr id="16" name="TextBox 15">
            <a:extLst>
              <a:ext uri="{FF2B5EF4-FFF2-40B4-BE49-F238E27FC236}">
                <a16:creationId xmlns:a16="http://schemas.microsoft.com/office/drawing/2014/main" id="{4DA2EB2A-56D1-0DAC-6578-0668212DAB73}"/>
              </a:ext>
            </a:extLst>
          </p:cNvPr>
          <p:cNvSpPr txBox="1"/>
          <p:nvPr/>
        </p:nvSpPr>
        <p:spPr>
          <a:xfrm>
            <a:off x="5836026" y="1795379"/>
            <a:ext cx="3863786" cy="923330"/>
          </a:xfrm>
          <a:prstGeom prst="rect">
            <a:avLst/>
          </a:prstGeom>
          <a:noFill/>
        </p:spPr>
        <p:txBody>
          <a:bodyPr wrap="square" rtlCol="0">
            <a:spAutoFit/>
          </a:bodyPr>
          <a:lstStyle/>
          <a:p>
            <a:r>
              <a:rPr lang="en-SG" dirty="0">
                <a:latin typeface="Candara Light" panose="020E0502030303020204" pitchFamily="34" charset="0"/>
              </a:rPr>
              <a:t>Bar chart – sum of resale transaction</a:t>
            </a:r>
          </a:p>
          <a:p>
            <a:r>
              <a:rPr lang="en-SG" dirty="0">
                <a:latin typeface="Candara Light" panose="020E0502030303020204" pitchFamily="34" charset="0"/>
              </a:rPr>
              <a:t>Bar chart – average of resale transaction</a:t>
            </a:r>
          </a:p>
        </p:txBody>
      </p:sp>
      <p:sp>
        <p:nvSpPr>
          <p:cNvPr id="17" name="TextBox 16">
            <a:extLst>
              <a:ext uri="{FF2B5EF4-FFF2-40B4-BE49-F238E27FC236}">
                <a16:creationId xmlns:a16="http://schemas.microsoft.com/office/drawing/2014/main" id="{B296C3D8-1B42-44C7-CE44-19E3D65A464F}"/>
              </a:ext>
            </a:extLst>
          </p:cNvPr>
          <p:cNvSpPr txBox="1"/>
          <p:nvPr/>
        </p:nvSpPr>
        <p:spPr>
          <a:xfrm>
            <a:off x="4728885" y="2915415"/>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3</a:t>
            </a:r>
          </a:p>
        </p:txBody>
      </p:sp>
      <p:sp>
        <p:nvSpPr>
          <p:cNvPr id="18" name="TextBox 17">
            <a:extLst>
              <a:ext uri="{FF2B5EF4-FFF2-40B4-BE49-F238E27FC236}">
                <a16:creationId xmlns:a16="http://schemas.microsoft.com/office/drawing/2014/main" id="{AC2E7216-E5B5-F7E0-6CC0-18D622F6D18A}"/>
              </a:ext>
            </a:extLst>
          </p:cNvPr>
          <p:cNvSpPr txBox="1"/>
          <p:nvPr/>
        </p:nvSpPr>
        <p:spPr>
          <a:xfrm>
            <a:off x="5836026" y="3100080"/>
            <a:ext cx="4903692" cy="646331"/>
          </a:xfrm>
          <a:prstGeom prst="rect">
            <a:avLst/>
          </a:prstGeom>
          <a:noFill/>
        </p:spPr>
        <p:txBody>
          <a:bodyPr wrap="square" rtlCol="0">
            <a:spAutoFit/>
          </a:bodyPr>
          <a:lstStyle/>
          <a:p>
            <a:r>
              <a:rPr lang="en-SG" dirty="0">
                <a:latin typeface="Candara Light" panose="020E0502030303020204" pitchFamily="34" charset="0"/>
              </a:rPr>
              <a:t>Boxplot – r</a:t>
            </a:r>
            <a:r>
              <a:rPr lang="en-SG" sz="1800" i="0" u="none" strike="noStrike" dirty="0">
                <a:effectLst/>
                <a:latin typeface="Candara Light" panose="020E0502030303020204" pitchFamily="34" charset="0"/>
              </a:rPr>
              <a:t>esale prices of 4 room flats in different town (further break down to the floors)</a:t>
            </a:r>
            <a:endParaRPr lang="en-SG" dirty="0">
              <a:latin typeface="Candara Light" panose="020E0502030303020204" pitchFamily="34" charset="0"/>
            </a:endParaRPr>
          </a:p>
        </p:txBody>
      </p:sp>
      <p:sp>
        <p:nvSpPr>
          <p:cNvPr id="19" name="TextBox 18">
            <a:extLst>
              <a:ext uri="{FF2B5EF4-FFF2-40B4-BE49-F238E27FC236}">
                <a16:creationId xmlns:a16="http://schemas.microsoft.com/office/drawing/2014/main" id="{20B847F8-5267-AA6A-D1A5-832D81BB42EC}"/>
              </a:ext>
            </a:extLst>
          </p:cNvPr>
          <p:cNvSpPr txBox="1"/>
          <p:nvPr/>
        </p:nvSpPr>
        <p:spPr>
          <a:xfrm>
            <a:off x="4728885" y="4181142"/>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4</a:t>
            </a:r>
          </a:p>
        </p:txBody>
      </p:sp>
      <p:sp>
        <p:nvSpPr>
          <p:cNvPr id="22" name="TextBox 21">
            <a:extLst>
              <a:ext uri="{FF2B5EF4-FFF2-40B4-BE49-F238E27FC236}">
                <a16:creationId xmlns:a16="http://schemas.microsoft.com/office/drawing/2014/main" id="{95B2B838-ED2D-12B5-63B2-BE2D357BE920}"/>
              </a:ext>
            </a:extLst>
          </p:cNvPr>
          <p:cNvSpPr txBox="1"/>
          <p:nvPr/>
        </p:nvSpPr>
        <p:spPr>
          <a:xfrm>
            <a:off x="5759823" y="4514090"/>
            <a:ext cx="5369856" cy="369332"/>
          </a:xfrm>
          <a:prstGeom prst="rect">
            <a:avLst/>
          </a:prstGeom>
          <a:noFill/>
        </p:spPr>
        <p:txBody>
          <a:bodyPr wrap="square" rtlCol="0">
            <a:spAutoFit/>
          </a:bodyPr>
          <a:lstStyle/>
          <a:p>
            <a:r>
              <a:rPr lang="en-SG" dirty="0">
                <a:latin typeface="Candara Light" panose="020E0502030303020204" pitchFamily="34" charset="0"/>
              </a:rPr>
              <a:t>Scatterplot – price per sqm vs floor area</a:t>
            </a:r>
          </a:p>
        </p:txBody>
      </p:sp>
      <p:sp>
        <p:nvSpPr>
          <p:cNvPr id="25" name="TextBox 24">
            <a:extLst>
              <a:ext uri="{FF2B5EF4-FFF2-40B4-BE49-F238E27FC236}">
                <a16:creationId xmlns:a16="http://schemas.microsoft.com/office/drawing/2014/main" id="{9C25AC06-E594-39BA-3087-8AF30E165D41}"/>
              </a:ext>
            </a:extLst>
          </p:cNvPr>
          <p:cNvSpPr txBox="1"/>
          <p:nvPr/>
        </p:nvSpPr>
        <p:spPr>
          <a:xfrm>
            <a:off x="4728885" y="5306096"/>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5</a:t>
            </a:r>
          </a:p>
        </p:txBody>
      </p:sp>
      <p:sp>
        <p:nvSpPr>
          <p:cNvPr id="26" name="TextBox 25">
            <a:extLst>
              <a:ext uri="{FF2B5EF4-FFF2-40B4-BE49-F238E27FC236}">
                <a16:creationId xmlns:a16="http://schemas.microsoft.com/office/drawing/2014/main" id="{587ADADD-DFEC-EC82-03D1-EBF8683A9CEE}"/>
              </a:ext>
            </a:extLst>
          </p:cNvPr>
          <p:cNvSpPr txBox="1"/>
          <p:nvPr/>
        </p:nvSpPr>
        <p:spPr>
          <a:xfrm>
            <a:off x="5836026" y="5629261"/>
            <a:ext cx="5369856" cy="369332"/>
          </a:xfrm>
          <a:prstGeom prst="rect">
            <a:avLst/>
          </a:prstGeom>
          <a:noFill/>
        </p:spPr>
        <p:txBody>
          <a:bodyPr wrap="square" rtlCol="0">
            <a:spAutoFit/>
          </a:bodyPr>
          <a:lstStyle/>
          <a:p>
            <a:r>
              <a:rPr lang="en-SG" dirty="0">
                <a:latin typeface="Candara Light" panose="020E0502030303020204" pitchFamily="34" charset="0"/>
              </a:rPr>
              <a:t>Scatterplot – price per sqm vs remaining lease</a:t>
            </a:r>
          </a:p>
        </p:txBody>
      </p:sp>
    </p:spTree>
    <p:extLst>
      <p:ext uri="{BB962C8B-B14F-4D97-AF65-F5344CB8AC3E}">
        <p14:creationId xmlns:p14="http://schemas.microsoft.com/office/powerpoint/2010/main" val="1244992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4847A8-C0D6-D6B9-038B-A41AA51EC2F6}"/>
              </a:ext>
            </a:extLst>
          </p:cNvPr>
          <p:cNvPicPr>
            <a:picLocks noChangeAspect="1"/>
          </p:cNvPicPr>
          <p:nvPr/>
        </p:nvPicPr>
        <p:blipFill>
          <a:blip r:embed="rId2"/>
          <a:stretch>
            <a:fillRect/>
          </a:stretch>
        </p:blipFill>
        <p:spPr>
          <a:xfrm>
            <a:off x="2463611" y="0"/>
            <a:ext cx="7264777" cy="6858000"/>
          </a:xfrm>
          <a:prstGeom prst="rect">
            <a:avLst/>
          </a:prstGeom>
        </p:spPr>
      </p:pic>
      <p:sp>
        <p:nvSpPr>
          <p:cNvPr id="8" name="Rectangle 7">
            <a:extLst>
              <a:ext uri="{FF2B5EF4-FFF2-40B4-BE49-F238E27FC236}">
                <a16:creationId xmlns:a16="http://schemas.microsoft.com/office/drawing/2014/main" id="{E9929A4D-657E-3CD7-3FD2-E38D9BA9FC9B}"/>
              </a:ext>
            </a:extLst>
          </p:cNvPr>
          <p:cNvSpPr/>
          <p:nvPr/>
        </p:nvSpPr>
        <p:spPr>
          <a:xfrm>
            <a:off x="1908877" y="259993"/>
            <a:ext cx="554734"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solidFill>
                  <a:srgbClr val="CFB4A4"/>
                </a:solidFill>
              </a:rPr>
              <a:t>1</a:t>
            </a:r>
          </a:p>
        </p:txBody>
      </p:sp>
    </p:spTree>
    <p:extLst>
      <p:ext uri="{BB962C8B-B14F-4D97-AF65-F5344CB8AC3E}">
        <p14:creationId xmlns:p14="http://schemas.microsoft.com/office/powerpoint/2010/main" val="762308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3AA052-0AD2-E584-AC31-AA9EE8AE425B}"/>
              </a:ext>
            </a:extLst>
          </p:cNvPr>
          <p:cNvSpPr/>
          <p:nvPr/>
        </p:nvSpPr>
        <p:spPr>
          <a:xfrm>
            <a:off x="838200" y="365125"/>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C13FD43-7851-481D-EA31-6C032E5BED20}"/>
              </a:ext>
            </a:extLst>
          </p:cNvPr>
          <p:cNvSpPr/>
          <p:nvPr/>
        </p:nvSpPr>
        <p:spPr>
          <a:xfrm>
            <a:off x="838200" y="5167312"/>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6246F122-6138-5D3D-323C-F201380448A9}"/>
              </a:ext>
            </a:extLst>
          </p:cNvPr>
          <p:cNvSpPr/>
          <p:nvPr/>
        </p:nvSpPr>
        <p:spPr>
          <a:xfrm rot="16200000">
            <a:off x="-1562894"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37097E81-3A48-996C-899C-B2F1684689CB}"/>
              </a:ext>
            </a:extLst>
          </p:cNvPr>
          <p:cNvSpPr/>
          <p:nvPr/>
        </p:nvSpPr>
        <p:spPr>
          <a:xfrm rot="16200000">
            <a:off x="7627145"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Content Placeholder 10">
            <a:extLst>
              <a:ext uri="{FF2B5EF4-FFF2-40B4-BE49-F238E27FC236}">
                <a16:creationId xmlns:a16="http://schemas.microsoft.com/office/drawing/2014/main" id="{588FC678-B88F-9F46-1DE2-8343065EFBEB}"/>
              </a:ext>
            </a:extLst>
          </p:cNvPr>
          <p:cNvSpPr>
            <a:spLocks noGrp="1"/>
          </p:cNvSpPr>
          <p:nvPr>
            <p:ph idx="1"/>
          </p:nvPr>
        </p:nvSpPr>
        <p:spPr>
          <a:xfrm>
            <a:off x="838198" y="365124"/>
            <a:ext cx="10515600" cy="6127748"/>
          </a:xfrm>
        </p:spPr>
        <p:txBody>
          <a:bodyPr>
            <a:normAutofit/>
          </a:bodyPr>
          <a:lstStyle/>
          <a:p>
            <a:pPr rtl="0">
              <a:lnSpc>
                <a:spcPct val="170000"/>
              </a:lnSpc>
              <a:spcBef>
                <a:spcPts val="0"/>
              </a:spcBef>
              <a:spcAft>
                <a:spcPts val="0"/>
              </a:spcAft>
            </a:pPr>
            <a:r>
              <a:rPr lang="en-SG" sz="1800" b="0" i="0" u="none" strike="noStrike" dirty="0">
                <a:solidFill>
                  <a:srgbClr val="000000"/>
                </a:solidFill>
                <a:effectLst/>
                <a:latin typeface="Candara Light" panose="020E0502030303020204" pitchFamily="34" charset="0"/>
              </a:rPr>
              <a:t>From the graph, 2015(Q1) to 2019(Q2) , index price has been dropping constantly.</a:t>
            </a:r>
            <a:endParaRPr lang="en-SG" sz="1800" b="0" dirty="0">
              <a:effectLst/>
              <a:latin typeface="Candara Light" panose="020E0502030303020204" pitchFamily="34" charset="0"/>
            </a:endParaRPr>
          </a:p>
          <a:p>
            <a:pPr rtl="0">
              <a:lnSpc>
                <a:spcPct val="170000"/>
              </a:lnSpc>
              <a:spcBef>
                <a:spcPts val="0"/>
              </a:spcBef>
              <a:spcAft>
                <a:spcPts val="0"/>
              </a:spcAft>
            </a:pPr>
            <a:r>
              <a:rPr lang="en-SG" sz="1800" b="0" i="0" u="none" strike="noStrike" dirty="0">
                <a:solidFill>
                  <a:srgbClr val="000000"/>
                </a:solidFill>
                <a:effectLst/>
                <a:latin typeface="Candara Light" panose="020E0502030303020204" pitchFamily="34" charset="0"/>
              </a:rPr>
              <a:t>From 2020(Q2) the index price suddenly spiked to 150.6 on 2021 (Q3).</a:t>
            </a:r>
            <a:endParaRPr lang="en-SG" sz="1800" b="0" dirty="0">
              <a:effectLst/>
              <a:latin typeface="Candara Light" panose="020E0502030303020204" pitchFamily="34" charset="0"/>
            </a:endParaRPr>
          </a:p>
          <a:p>
            <a:pPr rtl="0">
              <a:lnSpc>
                <a:spcPct val="170000"/>
              </a:lnSpc>
              <a:spcBef>
                <a:spcPts val="0"/>
              </a:spcBef>
              <a:spcAft>
                <a:spcPts val="0"/>
              </a:spcAft>
            </a:pPr>
            <a:r>
              <a:rPr lang="en-SG" sz="1800" b="0" i="0" u="none" strike="noStrike" dirty="0">
                <a:solidFill>
                  <a:srgbClr val="000000"/>
                </a:solidFill>
                <a:effectLst/>
                <a:latin typeface="Candara Light" panose="020E0502030303020204" pitchFamily="34" charset="0"/>
              </a:rPr>
              <a:t>During 2019, covid started. CNA announced that the BTO projects will be delayed. From 2020, the resale price index spiked because of the news, potential BTO bidders turn to resale market instead.</a:t>
            </a:r>
            <a:endParaRPr lang="en-SG" sz="1800" b="0" dirty="0">
              <a:effectLst/>
              <a:latin typeface="Candara Light" panose="020E0502030303020204" pitchFamily="34" charset="0"/>
            </a:endParaRPr>
          </a:p>
          <a:p>
            <a:pPr rtl="0">
              <a:lnSpc>
                <a:spcPct val="170000"/>
              </a:lnSpc>
              <a:spcBef>
                <a:spcPts val="0"/>
              </a:spcBef>
              <a:spcAft>
                <a:spcPts val="0"/>
              </a:spcAft>
            </a:pPr>
            <a:r>
              <a:rPr lang="en-SG" sz="1800" b="0" i="0" u="none" strike="noStrike" dirty="0">
                <a:solidFill>
                  <a:srgbClr val="000000"/>
                </a:solidFill>
                <a:effectLst/>
                <a:latin typeface="Candara Light" panose="020E0502030303020204" pitchFamily="34" charset="0"/>
              </a:rPr>
              <a:t>Home owners turn to the resale market due to various reasons such as long wait time for current BTO and bigger housing size for older estate. For home buyers that are affected by the construction delay due to Covid-19 outbreak, Ministry of National Development (MND) recognises the frustration and HDB will consider waiving the forfeiture based on the assessment of the homeowners. If the buyers are successful in their appeal, HDB will waive the financial penalty and one year wait out period for these homeowners. These homeowners can choose to look for a home in the resale market if they are urgent in building a family. High amounts of grants up to $160,000 for purchasing a resale flat also led to the high price index of the resale market.</a:t>
            </a:r>
            <a:endParaRPr lang="en-SG" sz="1800" b="0" dirty="0">
              <a:effectLst/>
              <a:latin typeface="Candara Light" panose="020E0502030303020204" pitchFamily="34" charset="0"/>
            </a:endParaRPr>
          </a:p>
        </p:txBody>
      </p:sp>
      <p:sp>
        <p:nvSpPr>
          <p:cNvPr id="13" name="TextBox 12">
            <a:extLst>
              <a:ext uri="{FF2B5EF4-FFF2-40B4-BE49-F238E27FC236}">
                <a16:creationId xmlns:a16="http://schemas.microsoft.com/office/drawing/2014/main" id="{F300358B-63D2-0524-2354-0C283FC976FD}"/>
              </a:ext>
            </a:extLst>
          </p:cNvPr>
          <p:cNvSpPr txBox="1"/>
          <p:nvPr/>
        </p:nvSpPr>
        <p:spPr>
          <a:xfrm rot="10800000">
            <a:off x="176478" y="1398494"/>
            <a:ext cx="861774" cy="4545106"/>
          </a:xfrm>
          <a:prstGeom prst="rect">
            <a:avLst/>
          </a:prstGeom>
          <a:noFill/>
        </p:spPr>
        <p:txBody>
          <a:bodyPr vert="eaVert" wrap="square" rtlCol="0">
            <a:spAutoFit/>
          </a:bodyPr>
          <a:lstStyle/>
          <a:p>
            <a:pPr algn="ctr"/>
            <a:r>
              <a:rPr lang="en-SG" sz="4400" dirty="0">
                <a:solidFill>
                  <a:schemeClr val="tx1">
                    <a:lumMod val="50000"/>
                    <a:lumOff val="50000"/>
                  </a:schemeClr>
                </a:solidFill>
                <a:latin typeface="Bahnschrift SemiBold" panose="020B0502040204020203" pitchFamily="34" charset="0"/>
              </a:rPr>
              <a:t>ANAYSIS</a:t>
            </a:r>
          </a:p>
        </p:txBody>
      </p:sp>
    </p:spTree>
    <p:extLst>
      <p:ext uri="{BB962C8B-B14F-4D97-AF65-F5344CB8AC3E}">
        <p14:creationId xmlns:p14="http://schemas.microsoft.com/office/powerpoint/2010/main" val="2553751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D6A4CF-477B-A182-994E-E01AB7D4995F}"/>
              </a:ext>
            </a:extLst>
          </p:cNvPr>
          <p:cNvPicPr>
            <a:picLocks noGrp="1" noChangeAspect="1"/>
          </p:cNvPicPr>
          <p:nvPr>
            <p:ph idx="1"/>
          </p:nvPr>
        </p:nvPicPr>
        <p:blipFill>
          <a:blip r:embed="rId2"/>
          <a:stretch>
            <a:fillRect/>
          </a:stretch>
        </p:blipFill>
        <p:spPr>
          <a:xfrm>
            <a:off x="2913529" y="5783"/>
            <a:ext cx="6076181" cy="6852217"/>
          </a:xfrm>
        </p:spPr>
      </p:pic>
      <p:sp>
        <p:nvSpPr>
          <p:cNvPr id="6" name="Rectangle 5">
            <a:extLst>
              <a:ext uri="{FF2B5EF4-FFF2-40B4-BE49-F238E27FC236}">
                <a16:creationId xmlns:a16="http://schemas.microsoft.com/office/drawing/2014/main" id="{F9D99F6A-3DA7-1F11-3A7B-41B8DD0B850D}"/>
              </a:ext>
            </a:extLst>
          </p:cNvPr>
          <p:cNvSpPr/>
          <p:nvPr/>
        </p:nvSpPr>
        <p:spPr>
          <a:xfrm>
            <a:off x="1908877" y="259993"/>
            <a:ext cx="554734"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solidFill>
                  <a:srgbClr val="CFB4A4"/>
                </a:solidFill>
              </a:rPr>
              <a:t>2</a:t>
            </a:r>
          </a:p>
        </p:txBody>
      </p:sp>
    </p:spTree>
    <p:extLst>
      <p:ext uri="{BB962C8B-B14F-4D97-AF65-F5344CB8AC3E}">
        <p14:creationId xmlns:p14="http://schemas.microsoft.com/office/powerpoint/2010/main" val="38004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13D79D-20E9-F435-63A7-4BCD831390F1}"/>
              </a:ext>
            </a:extLst>
          </p:cNvPr>
          <p:cNvPicPr>
            <a:picLocks noChangeAspect="1"/>
          </p:cNvPicPr>
          <p:nvPr/>
        </p:nvPicPr>
        <p:blipFill>
          <a:blip r:embed="rId2">
            <a:duotone>
              <a:schemeClr val="bg2">
                <a:shade val="45000"/>
                <a:satMod val="135000"/>
              </a:schemeClr>
              <a:prstClr val="white"/>
            </a:duotone>
          </a:blip>
          <a:stretch>
            <a:fillRect/>
          </a:stretch>
        </p:blipFill>
        <p:spPr>
          <a:xfrm>
            <a:off x="0" y="0"/>
            <a:ext cx="12219214" cy="6858000"/>
          </a:xfrm>
          <a:prstGeom prst="rect">
            <a:avLst/>
          </a:prstGeom>
        </p:spPr>
      </p:pic>
      <p:sp>
        <p:nvSpPr>
          <p:cNvPr id="4" name="Rectangle 3">
            <a:extLst>
              <a:ext uri="{FF2B5EF4-FFF2-40B4-BE49-F238E27FC236}">
                <a16:creationId xmlns:a16="http://schemas.microsoft.com/office/drawing/2014/main" id="{6CD26B73-A1F7-F9F8-EF13-9EBF0C7EB55A}"/>
              </a:ext>
            </a:extLst>
          </p:cNvPr>
          <p:cNvSpPr/>
          <p:nvPr/>
        </p:nvSpPr>
        <p:spPr>
          <a:xfrm>
            <a:off x="519953" y="442539"/>
            <a:ext cx="11152094" cy="5972922"/>
          </a:xfrm>
          <a:prstGeom prst="rect">
            <a:avLst/>
          </a:prstGeom>
          <a:solidFill>
            <a:srgbClr val="F6F3EE">
              <a:alpha val="6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29A15C8A-8767-07CA-79BD-8BD1D8883DF3}"/>
              </a:ext>
            </a:extLst>
          </p:cNvPr>
          <p:cNvSpPr>
            <a:spLocks noGrp="1"/>
          </p:cNvSpPr>
          <p:nvPr>
            <p:ph type="title"/>
          </p:nvPr>
        </p:nvSpPr>
        <p:spPr>
          <a:xfrm>
            <a:off x="5522258" y="783384"/>
            <a:ext cx="6288741" cy="821112"/>
          </a:xfrm>
        </p:spPr>
        <p:txBody>
          <a:bodyPr>
            <a:normAutofit/>
          </a:bodyPr>
          <a:lstStyle/>
          <a:p>
            <a:pPr algn="ctr"/>
            <a:r>
              <a:rPr lang="en-SG" sz="4000" dirty="0">
                <a:latin typeface="Century" panose="02040604050505020304" pitchFamily="18" charset="0"/>
              </a:rPr>
              <a:t>URLs of all the dataset </a:t>
            </a:r>
          </a:p>
        </p:txBody>
      </p:sp>
      <p:sp>
        <p:nvSpPr>
          <p:cNvPr id="5" name="Rectangle 4">
            <a:extLst>
              <a:ext uri="{FF2B5EF4-FFF2-40B4-BE49-F238E27FC236}">
                <a16:creationId xmlns:a16="http://schemas.microsoft.com/office/drawing/2014/main" id="{EC2A391E-49B6-22CE-948F-C3B0C2E8A406}"/>
              </a:ext>
            </a:extLst>
          </p:cNvPr>
          <p:cNvSpPr/>
          <p:nvPr/>
        </p:nvSpPr>
        <p:spPr>
          <a:xfrm>
            <a:off x="510988" y="1945341"/>
            <a:ext cx="11143130" cy="4455459"/>
          </a:xfrm>
          <a:prstGeom prst="rect">
            <a:avLst/>
          </a:prstGeom>
          <a:solidFill>
            <a:srgbClr val="ECDCDC">
              <a:alpha val="61961"/>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59687DD5-127F-8C76-F8AF-68D912ACD1B1}"/>
              </a:ext>
            </a:extLst>
          </p:cNvPr>
          <p:cNvSpPr>
            <a:spLocks noGrp="1"/>
          </p:cNvSpPr>
          <p:nvPr>
            <p:ph idx="1"/>
          </p:nvPr>
        </p:nvSpPr>
        <p:spPr>
          <a:xfrm>
            <a:off x="954741" y="2381718"/>
            <a:ext cx="10515600" cy="3692898"/>
          </a:xfrm>
        </p:spPr>
        <p:txBody>
          <a:bodyPr/>
          <a:lstStyle/>
          <a:p>
            <a:pPr marL="0" indent="0">
              <a:buNone/>
            </a:pPr>
            <a:r>
              <a:rPr lang="en-SG" sz="2400" b="0" i="0" u="none" strike="noStrike" dirty="0">
                <a:solidFill>
                  <a:srgbClr val="000000"/>
                </a:solidFill>
                <a:effectLst/>
                <a:latin typeface="Candara Light" panose="020E0502030303020204" pitchFamily="34" charset="0"/>
              </a:rPr>
              <a:t>Resale transaction by flat type based on registered cases</a:t>
            </a:r>
            <a:endParaRPr lang="en-SG" sz="2400" b="0" i="0" u="sng" strike="noStrike" dirty="0">
              <a:solidFill>
                <a:srgbClr val="1155CC"/>
              </a:solidFill>
              <a:effectLst/>
              <a:latin typeface="Candara Light" panose="020E0502030303020204" pitchFamily="34" charset="0"/>
              <a:hlinkClick r:id="rId3"/>
            </a:endParaRPr>
          </a:p>
          <a:p>
            <a:pPr lvl="1"/>
            <a:r>
              <a:rPr lang="en-SG" sz="1600" b="0" i="0" u="sng" strike="noStrike" dirty="0">
                <a:solidFill>
                  <a:srgbClr val="1155CC"/>
                </a:solidFill>
                <a:effectLst/>
                <a:latin typeface="Calibri" panose="020F0502020204030204" pitchFamily="34" charset="0"/>
                <a:hlinkClick r:id="rId3"/>
              </a:rPr>
              <a:t>https://data.gov.sg/dataset/resale-transaction-by-flat-type-based-on-registered-cases</a:t>
            </a:r>
            <a:endParaRPr lang="en-SG" sz="1600" b="0" i="0" u="sng" strike="noStrike" dirty="0">
              <a:solidFill>
                <a:srgbClr val="1155CC"/>
              </a:solidFill>
              <a:effectLst/>
              <a:latin typeface="Calibri" panose="020F0502020204030204" pitchFamily="34" charset="0"/>
            </a:endParaRPr>
          </a:p>
          <a:p>
            <a:pPr marL="0" indent="0">
              <a:buNone/>
            </a:pPr>
            <a:endParaRPr lang="en-SG" sz="2400" b="0" i="0" u="none" strike="noStrike" dirty="0">
              <a:solidFill>
                <a:srgbClr val="000000"/>
              </a:solidFill>
              <a:effectLst/>
            </a:endParaRPr>
          </a:p>
          <a:p>
            <a:pPr marL="0" indent="0">
              <a:buNone/>
            </a:pPr>
            <a:r>
              <a:rPr lang="en-SG" sz="2400" b="0" i="0" u="none" strike="noStrike" dirty="0">
                <a:solidFill>
                  <a:srgbClr val="000000"/>
                </a:solidFill>
                <a:effectLst/>
                <a:latin typeface="Candara Light" panose="020E0502030303020204" pitchFamily="34" charset="0"/>
              </a:rPr>
              <a:t>HDB resale price index</a:t>
            </a:r>
            <a:endParaRPr lang="en-SG" sz="2400" b="0" i="0" u="sng" strike="noStrike" dirty="0">
              <a:solidFill>
                <a:srgbClr val="1155CC"/>
              </a:solidFill>
              <a:effectLst/>
              <a:latin typeface="Candara Light" panose="020E0502030303020204" pitchFamily="34" charset="0"/>
              <a:hlinkClick r:id="rId4"/>
            </a:endParaRPr>
          </a:p>
          <a:p>
            <a:pPr lvl="1"/>
            <a:r>
              <a:rPr lang="en-SG" sz="1600" b="0" i="0" u="sng" strike="noStrike" dirty="0">
                <a:solidFill>
                  <a:srgbClr val="1155CC"/>
                </a:solidFill>
                <a:effectLst/>
                <a:latin typeface="Calibri" panose="020F0502020204030204" pitchFamily="34" charset="0"/>
                <a:hlinkClick r:id="rId4"/>
              </a:rPr>
              <a:t>https://data.gov.sg/dataset/hdb-resale-price-index</a:t>
            </a:r>
            <a:endParaRPr lang="en-SG" sz="1600" u="sng" dirty="0">
              <a:solidFill>
                <a:srgbClr val="1155CC"/>
              </a:solidFill>
              <a:latin typeface="Calibri" panose="020F0502020204030204" pitchFamily="34" charset="0"/>
            </a:endParaRPr>
          </a:p>
          <a:p>
            <a:pPr marL="0" indent="0">
              <a:buNone/>
            </a:pPr>
            <a:endParaRPr lang="en-SG" sz="2400" b="0" i="0" u="none" strike="noStrike" dirty="0">
              <a:solidFill>
                <a:srgbClr val="000000"/>
              </a:solidFill>
              <a:effectLst/>
              <a:latin typeface="Calibri" panose="020F0502020204030204" pitchFamily="34" charset="0"/>
            </a:endParaRPr>
          </a:p>
          <a:p>
            <a:pPr marL="0" indent="0">
              <a:buNone/>
            </a:pPr>
            <a:r>
              <a:rPr lang="en-SG" sz="2400" b="0" i="0" u="none" strike="noStrike" dirty="0">
                <a:solidFill>
                  <a:srgbClr val="000000"/>
                </a:solidFill>
                <a:effectLst/>
                <a:latin typeface="Candara Light" panose="020E0502030303020204" pitchFamily="34" charset="0"/>
              </a:rPr>
              <a:t>Resale flat prices</a:t>
            </a:r>
            <a:endParaRPr lang="en-SG" sz="2400" b="0" i="0" u="sng" strike="noStrike" dirty="0">
              <a:solidFill>
                <a:srgbClr val="1155CC"/>
              </a:solidFill>
              <a:effectLst/>
              <a:latin typeface="Candara Light" panose="020E0502030303020204" pitchFamily="34" charset="0"/>
              <a:hlinkClick r:id="rId5"/>
            </a:endParaRPr>
          </a:p>
          <a:p>
            <a:pPr lvl="1"/>
            <a:r>
              <a:rPr lang="en-SG" sz="1600" b="0" i="0" u="sng" strike="noStrike" dirty="0">
                <a:solidFill>
                  <a:srgbClr val="1155CC"/>
                </a:solidFill>
                <a:effectLst/>
                <a:latin typeface="Calibri" panose="020F0502020204030204" pitchFamily="34" charset="0"/>
                <a:hlinkClick r:id="rId5"/>
              </a:rPr>
              <a:t>https://data.gov.sg/dataset/resale-flat-prices</a:t>
            </a:r>
            <a:endParaRPr lang="en-SG" sz="1600" dirty="0"/>
          </a:p>
        </p:txBody>
      </p:sp>
    </p:spTree>
    <p:extLst>
      <p:ext uri="{BB962C8B-B14F-4D97-AF65-F5344CB8AC3E}">
        <p14:creationId xmlns:p14="http://schemas.microsoft.com/office/powerpoint/2010/main" val="2786848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A0BD13-47A9-8DC1-8583-9ECF086C314B}"/>
              </a:ext>
            </a:extLst>
          </p:cNvPr>
          <p:cNvPicPr>
            <a:picLocks noChangeAspect="1"/>
          </p:cNvPicPr>
          <p:nvPr/>
        </p:nvPicPr>
        <p:blipFill>
          <a:blip r:embed="rId2"/>
          <a:stretch>
            <a:fillRect/>
          </a:stretch>
        </p:blipFill>
        <p:spPr>
          <a:xfrm>
            <a:off x="2975733" y="0"/>
            <a:ext cx="6240533" cy="6858000"/>
          </a:xfrm>
          <a:prstGeom prst="rect">
            <a:avLst/>
          </a:prstGeom>
        </p:spPr>
      </p:pic>
      <p:sp>
        <p:nvSpPr>
          <p:cNvPr id="3" name="Rectangle 2">
            <a:extLst>
              <a:ext uri="{FF2B5EF4-FFF2-40B4-BE49-F238E27FC236}">
                <a16:creationId xmlns:a16="http://schemas.microsoft.com/office/drawing/2014/main" id="{D3AB0CA7-C6E1-7035-A288-8E636FF76011}"/>
              </a:ext>
            </a:extLst>
          </p:cNvPr>
          <p:cNvSpPr/>
          <p:nvPr/>
        </p:nvSpPr>
        <p:spPr>
          <a:xfrm>
            <a:off x="1908877" y="259993"/>
            <a:ext cx="554734"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solidFill>
                  <a:srgbClr val="CFB4A4"/>
                </a:solidFill>
              </a:rPr>
              <a:t>2</a:t>
            </a:r>
          </a:p>
        </p:txBody>
      </p:sp>
    </p:spTree>
    <p:extLst>
      <p:ext uri="{BB962C8B-B14F-4D97-AF65-F5344CB8AC3E}">
        <p14:creationId xmlns:p14="http://schemas.microsoft.com/office/powerpoint/2010/main" val="2557808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3AA052-0AD2-E584-AC31-AA9EE8AE425B}"/>
              </a:ext>
            </a:extLst>
          </p:cNvPr>
          <p:cNvSpPr/>
          <p:nvPr/>
        </p:nvSpPr>
        <p:spPr>
          <a:xfrm>
            <a:off x="838200" y="365125"/>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C13FD43-7851-481D-EA31-6C032E5BED20}"/>
              </a:ext>
            </a:extLst>
          </p:cNvPr>
          <p:cNvSpPr/>
          <p:nvPr/>
        </p:nvSpPr>
        <p:spPr>
          <a:xfrm>
            <a:off x="838200" y="5167312"/>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6246F122-6138-5D3D-323C-F201380448A9}"/>
              </a:ext>
            </a:extLst>
          </p:cNvPr>
          <p:cNvSpPr/>
          <p:nvPr/>
        </p:nvSpPr>
        <p:spPr>
          <a:xfrm rot="16200000">
            <a:off x="-1562894"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37097E81-3A48-996C-899C-B2F1684689CB}"/>
              </a:ext>
            </a:extLst>
          </p:cNvPr>
          <p:cNvSpPr/>
          <p:nvPr/>
        </p:nvSpPr>
        <p:spPr>
          <a:xfrm rot="16200000">
            <a:off x="7627145"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Content Placeholder 10">
            <a:extLst>
              <a:ext uri="{FF2B5EF4-FFF2-40B4-BE49-F238E27FC236}">
                <a16:creationId xmlns:a16="http://schemas.microsoft.com/office/drawing/2014/main" id="{588FC678-B88F-9F46-1DE2-8343065EFBEB}"/>
              </a:ext>
            </a:extLst>
          </p:cNvPr>
          <p:cNvSpPr>
            <a:spLocks noGrp="1"/>
          </p:cNvSpPr>
          <p:nvPr>
            <p:ph idx="1"/>
          </p:nvPr>
        </p:nvSpPr>
        <p:spPr>
          <a:xfrm>
            <a:off x="838198" y="365124"/>
            <a:ext cx="10515600" cy="6127748"/>
          </a:xfrm>
        </p:spPr>
        <p:txBody>
          <a:bodyPr>
            <a:normAutofit/>
          </a:bodyPr>
          <a:lstStyle/>
          <a:p>
            <a:pPr>
              <a:lnSpc>
                <a:spcPct val="150000"/>
              </a:lnSpc>
            </a:pPr>
            <a:r>
              <a:rPr lang="en-SG" sz="1800" b="0" i="0" u="none" strike="noStrike" dirty="0">
                <a:solidFill>
                  <a:srgbClr val="000000"/>
                </a:solidFill>
                <a:effectLst/>
                <a:latin typeface="Candara Light" panose="020E0502030303020204" pitchFamily="34" charset="0"/>
              </a:rPr>
              <a:t>The total number of transactions from 2015 to 2020 is 137,203. </a:t>
            </a:r>
          </a:p>
          <a:p>
            <a:pPr>
              <a:lnSpc>
                <a:spcPct val="150000"/>
              </a:lnSpc>
            </a:pPr>
            <a:r>
              <a:rPr lang="en-SG" sz="1800" b="0" i="0" u="none" strike="noStrike" dirty="0">
                <a:solidFill>
                  <a:srgbClr val="000000"/>
                </a:solidFill>
                <a:effectLst/>
                <a:latin typeface="Candara Light" panose="020E0502030303020204" pitchFamily="34" charset="0"/>
              </a:rPr>
              <a:t>Out of which 41% (56,630) are 4-room flat, 25% (34,213) 3-room, 24% (33,429) 5 rooms, 10% others. </a:t>
            </a:r>
          </a:p>
          <a:p>
            <a:pPr>
              <a:lnSpc>
                <a:spcPct val="150000"/>
              </a:lnSpc>
            </a:pPr>
            <a:r>
              <a:rPr lang="en-SG" sz="1800" b="0" i="0" u="none" strike="noStrike" dirty="0">
                <a:solidFill>
                  <a:srgbClr val="000000"/>
                </a:solidFill>
                <a:effectLst/>
                <a:latin typeface="Candara Light" panose="020E0502030303020204" pitchFamily="34" charset="0"/>
              </a:rPr>
              <a:t>The average resale transaction for the 4-room flat is 9438, 5702 for 3-room, 5572 for 5-room and others. </a:t>
            </a:r>
          </a:p>
          <a:p>
            <a:pPr>
              <a:lnSpc>
                <a:spcPct val="150000"/>
              </a:lnSpc>
            </a:pPr>
            <a:r>
              <a:rPr lang="en-SG" sz="1800" b="0" i="0" u="none" strike="noStrike" dirty="0">
                <a:solidFill>
                  <a:srgbClr val="000000"/>
                </a:solidFill>
                <a:effectLst/>
                <a:latin typeface="Candara Light" panose="020E0502030303020204" pitchFamily="34" charset="0"/>
              </a:rPr>
              <a:t>Based on the above graphs, we can tell that a 4-room flat is the most transacted flat type in the resale market. </a:t>
            </a:r>
          </a:p>
          <a:p>
            <a:pPr>
              <a:lnSpc>
                <a:spcPct val="150000"/>
              </a:lnSpc>
            </a:pPr>
            <a:r>
              <a:rPr lang="en-SG" sz="1800" dirty="0">
                <a:solidFill>
                  <a:srgbClr val="000000"/>
                </a:solidFill>
                <a:latin typeface="Candara Light" panose="020E0502030303020204" pitchFamily="34" charset="0"/>
              </a:rPr>
              <a:t>4-room flat </a:t>
            </a:r>
            <a:r>
              <a:rPr lang="en-SG" sz="1800" b="0" i="0" u="none" strike="noStrike" dirty="0">
                <a:solidFill>
                  <a:srgbClr val="000000"/>
                </a:solidFill>
                <a:effectLst/>
                <a:latin typeface="Candara Light" panose="020E0502030303020204" pitchFamily="34" charset="0"/>
              </a:rPr>
              <a:t>could be the most preferred flat type among all the potential homeowners in Singapore.</a:t>
            </a:r>
          </a:p>
          <a:p>
            <a:pPr>
              <a:lnSpc>
                <a:spcPct val="150000"/>
              </a:lnSpc>
            </a:pPr>
            <a:r>
              <a:rPr lang="en-SG" sz="1800" dirty="0">
                <a:solidFill>
                  <a:srgbClr val="000000"/>
                </a:solidFill>
                <a:latin typeface="Candara Light" panose="020E0502030303020204" pitchFamily="34" charset="0"/>
              </a:rPr>
              <a:t>On a side note, according to the CNA article, more extensive HDB resale flats have become more popular. The average quarterly transactions went up from 18% for smaller HDB resale flats but rose about 34% for larger ones during the covid-19 period. Work-from-home becomes a norm and more employers are more flexible with the work arrangement, therefore potential homeowners eye on larger homes. </a:t>
            </a:r>
            <a:endParaRPr lang="en-SG" sz="1800" b="0" i="0" u="none" strike="noStrike" dirty="0">
              <a:solidFill>
                <a:srgbClr val="000000"/>
              </a:solidFill>
              <a:effectLst/>
              <a:latin typeface="Candara Light" panose="020E0502030303020204" pitchFamily="34" charset="0"/>
            </a:endParaRPr>
          </a:p>
        </p:txBody>
      </p:sp>
      <p:sp>
        <p:nvSpPr>
          <p:cNvPr id="13" name="TextBox 12">
            <a:extLst>
              <a:ext uri="{FF2B5EF4-FFF2-40B4-BE49-F238E27FC236}">
                <a16:creationId xmlns:a16="http://schemas.microsoft.com/office/drawing/2014/main" id="{F300358B-63D2-0524-2354-0C283FC976FD}"/>
              </a:ext>
            </a:extLst>
          </p:cNvPr>
          <p:cNvSpPr txBox="1"/>
          <p:nvPr/>
        </p:nvSpPr>
        <p:spPr>
          <a:xfrm rot="10800000">
            <a:off x="176478" y="1398494"/>
            <a:ext cx="861774" cy="4545106"/>
          </a:xfrm>
          <a:prstGeom prst="rect">
            <a:avLst/>
          </a:prstGeom>
          <a:noFill/>
        </p:spPr>
        <p:txBody>
          <a:bodyPr vert="eaVert" wrap="square" rtlCol="0">
            <a:spAutoFit/>
          </a:bodyPr>
          <a:lstStyle/>
          <a:p>
            <a:pPr algn="ctr"/>
            <a:r>
              <a:rPr lang="en-SG" sz="4400" dirty="0">
                <a:solidFill>
                  <a:schemeClr val="tx1">
                    <a:lumMod val="50000"/>
                    <a:lumOff val="50000"/>
                  </a:schemeClr>
                </a:solidFill>
                <a:latin typeface="Bahnschrift SemiBold" panose="020B0502040204020203" pitchFamily="34" charset="0"/>
              </a:rPr>
              <a:t>ANAYSIS</a:t>
            </a:r>
          </a:p>
        </p:txBody>
      </p:sp>
    </p:spTree>
    <p:extLst>
      <p:ext uri="{BB962C8B-B14F-4D97-AF65-F5344CB8AC3E}">
        <p14:creationId xmlns:p14="http://schemas.microsoft.com/office/powerpoint/2010/main" val="2502282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A3044-31EE-8BD0-E086-7E2A3BABF2E0}"/>
              </a:ext>
            </a:extLst>
          </p:cNvPr>
          <p:cNvPicPr>
            <a:picLocks noChangeAspect="1"/>
          </p:cNvPicPr>
          <p:nvPr/>
        </p:nvPicPr>
        <p:blipFill>
          <a:blip r:embed="rId2"/>
          <a:stretch>
            <a:fillRect/>
          </a:stretch>
        </p:blipFill>
        <p:spPr>
          <a:xfrm>
            <a:off x="2775238" y="0"/>
            <a:ext cx="6641523" cy="6858000"/>
          </a:xfrm>
          <a:prstGeom prst="rect">
            <a:avLst/>
          </a:prstGeom>
        </p:spPr>
      </p:pic>
      <p:sp>
        <p:nvSpPr>
          <p:cNvPr id="6" name="Rectangle 5">
            <a:extLst>
              <a:ext uri="{FF2B5EF4-FFF2-40B4-BE49-F238E27FC236}">
                <a16:creationId xmlns:a16="http://schemas.microsoft.com/office/drawing/2014/main" id="{449D273D-B613-A889-4889-BA6714B59F11}"/>
              </a:ext>
            </a:extLst>
          </p:cNvPr>
          <p:cNvSpPr/>
          <p:nvPr/>
        </p:nvSpPr>
        <p:spPr>
          <a:xfrm>
            <a:off x="1908877" y="259993"/>
            <a:ext cx="554734"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solidFill>
                  <a:srgbClr val="CFB4A4"/>
                </a:solidFill>
              </a:rPr>
              <a:t>3</a:t>
            </a:r>
          </a:p>
        </p:txBody>
      </p:sp>
    </p:spTree>
    <p:extLst>
      <p:ext uri="{BB962C8B-B14F-4D97-AF65-F5344CB8AC3E}">
        <p14:creationId xmlns:p14="http://schemas.microsoft.com/office/powerpoint/2010/main" val="112075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3AA052-0AD2-E584-AC31-AA9EE8AE425B}"/>
              </a:ext>
            </a:extLst>
          </p:cNvPr>
          <p:cNvSpPr/>
          <p:nvPr/>
        </p:nvSpPr>
        <p:spPr>
          <a:xfrm>
            <a:off x="838200" y="365125"/>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C13FD43-7851-481D-EA31-6C032E5BED20}"/>
              </a:ext>
            </a:extLst>
          </p:cNvPr>
          <p:cNvSpPr/>
          <p:nvPr/>
        </p:nvSpPr>
        <p:spPr>
          <a:xfrm>
            <a:off x="838200" y="5167312"/>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6246F122-6138-5D3D-323C-F201380448A9}"/>
              </a:ext>
            </a:extLst>
          </p:cNvPr>
          <p:cNvSpPr/>
          <p:nvPr/>
        </p:nvSpPr>
        <p:spPr>
          <a:xfrm rot="16200000">
            <a:off x="-1562894"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37097E81-3A48-996C-899C-B2F1684689CB}"/>
              </a:ext>
            </a:extLst>
          </p:cNvPr>
          <p:cNvSpPr/>
          <p:nvPr/>
        </p:nvSpPr>
        <p:spPr>
          <a:xfrm rot="16200000">
            <a:off x="7627145"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Content Placeholder 10">
            <a:extLst>
              <a:ext uri="{FF2B5EF4-FFF2-40B4-BE49-F238E27FC236}">
                <a16:creationId xmlns:a16="http://schemas.microsoft.com/office/drawing/2014/main" id="{588FC678-B88F-9F46-1DE2-8343065EFBEB}"/>
              </a:ext>
            </a:extLst>
          </p:cNvPr>
          <p:cNvSpPr>
            <a:spLocks noGrp="1"/>
          </p:cNvSpPr>
          <p:nvPr>
            <p:ph idx="1"/>
          </p:nvPr>
        </p:nvSpPr>
        <p:spPr>
          <a:xfrm>
            <a:off x="838198" y="365124"/>
            <a:ext cx="10515600" cy="6127748"/>
          </a:xfrm>
        </p:spPr>
        <p:txBody>
          <a:bodyPr>
            <a:normAutofit/>
          </a:bodyPr>
          <a:lstStyle/>
          <a:p>
            <a:pPr>
              <a:lnSpc>
                <a:spcPct val="150000"/>
              </a:lnSpc>
              <a:spcBef>
                <a:spcPts val="0"/>
              </a:spcBef>
            </a:pPr>
            <a:r>
              <a:rPr lang="en-SG" sz="1800" dirty="0">
                <a:solidFill>
                  <a:srgbClr val="000000"/>
                </a:solidFill>
                <a:latin typeface="Candara Light" panose="020E0502030303020204" pitchFamily="34" charset="0"/>
              </a:rPr>
              <a:t>Since 4-room flat is the most transacted flat type in the resale market based on the previous graph plotted, the following analysis is done mainly based on this flat type. This could</a:t>
            </a:r>
          </a:p>
          <a:p>
            <a:pPr>
              <a:lnSpc>
                <a:spcPct val="150000"/>
              </a:lnSpc>
              <a:spcBef>
                <a:spcPts val="0"/>
              </a:spcBef>
            </a:pPr>
            <a:r>
              <a:rPr lang="en-SG" sz="1800" dirty="0">
                <a:solidFill>
                  <a:srgbClr val="000000"/>
                </a:solidFill>
                <a:latin typeface="Candara Light" panose="020E0502030303020204" pitchFamily="34" charset="0"/>
              </a:rPr>
              <a:t> represent the HDB resale price pattern as a whole. </a:t>
            </a:r>
          </a:p>
          <a:p>
            <a:pPr>
              <a:lnSpc>
                <a:spcPct val="150000"/>
              </a:lnSpc>
              <a:spcBef>
                <a:spcPts val="0"/>
              </a:spcBef>
            </a:pPr>
            <a:r>
              <a:rPr lang="en-SG" sz="1800" b="0" i="0" u="none" strike="noStrike" dirty="0">
                <a:solidFill>
                  <a:srgbClr val="000000"/>
                </a:solidFill>
                <a:effectLst/>
                <a:latin typeface="Candara Light" panose="020E0502030303020204" pitchFamily="34" charset="0"/>
              </a:rPr>
              <a:t>Based on the box plot, the highest median resale flat price is in the Central Area, with $840,000. Whereas the lowest median resale flat price is in Woodlands, with $350,000. Queenstown resale flat price has the highest volatility among the rest, with resale flat prices reaching $1,160,000. </a:t>
            </a:r>
            <a:endParaRPr lang="en-SG" sz="1800" dirty="0">
              <a:latin typeface="Candara Light" panose="020E0502030303020204" pitchFamily="34" charset="0"/>
            </a:endParaRPr>
          </a:p>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As high floor flats does not necessarily equate to higher resale flat prices in Singapore. After plotting the box plot, Bishan shows that flats in Cat 3 and Cat 4 have prices that are able to match even the Central Area prices. Some areas such as Jurong east, Woodlands and Sembawang which are in Non-mature estate, the high floor units do not equate to high resale flat prices.</a:t>
            </a:r>
            <a:endParaRPr lang="en-SG" sz="1800" b="0" dirty="0">
              <a:effectLst/>
              <a:latin typeface="Candara Light" panose="020E0502030303020204" pitchFamily="34" charset="0"/>
            </a:endParaRPr>
          </a:p>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The estate town of the flat in comparison to the different floors categories, the estate town has a higher impact on the resale flat prices in general.</a:t>
            </a:r>
            <a:endParaRPr lang="en-SG" sz="1800" b="0" dirty="0">
              <a:effectLst/>
              <a:latin typeface="Candara Light" panose="020E0502030303020204" pitchFamily="34" charset="0"/>
            </a:endParaRPr>
          </a:p>
          <a:p>
            <a:pPr marL="0" indent="0">
              <a:lnSpc>
                <a:spcPct val="150000"/>
              </a:lnSpc>
              <a:buNone/>
            </a:pPr>
            <a:br>
              <a:rPr lang="en-SG" sz="1800" dirty="0">
                <a:latin typeface="Candara Light" panose="020E0502030303020204" pitchFamily="34" charset="0"/>
              </a:rPr>
            </a:br>
            <a:endParaRPr lang="en-SG" sz="1800" b="0" i="0" u="none" strike="noStrike" dirty="0">
              <a:solidFill>
                <a:srgbClr val="000000"/>
              </a:solidFill>
              <a:effectLst/>
              <a:latin typeface="Candara Light" panose="020E0502030303020204" pitchFamily="34" charset="0"/>
            </a:endParaRPr>
          </a:p>
        </p:txBody>
      </p:sp>
      <p:sp>
        <p:nvSpPr>
          <p:cNvPr id="13" name="TextBox 12">
            <a:extLst>
              <a:ext uri="{FF2B5EF4-FFF2-40B4-BE49-F238E27FC236}">
                <a16:creationId xmlns:a16="http://schemas.microsoft.com/office/drawing/2014/main" id="{F300358B-63D2-0524-2354-0C283FC976FD}"/>
              </a:ext>
            </a:extLst>
          </p:cNvPr>
          <p:cNvSpPr txBox="1"/>
          <p:nvPr/>
        </p:nvSpPr>
        <p:spPr>
          <a:xfrm rot="10800000">
            <a:off x="176478" y="1398494"/>
            <a:ext cx="861774" cy="4545106"/>
          </a:xfrm>
          <a:prstGeom prst="rect">
            <a:avLst/>
          </a:prstGeom>
          <a:noFill/>
        </p:spPr>
        <p:txBody>
          <a:bodyPr vert="eaVert" wrap="square" rtlCol="0">
            <a:spAutoFit/>
          </a:bodyPr>
          <a:lstStyle/>
          <a:p>
            <a:pPr algn="ctr"/>
            <a:r>
              <a:rPr lang="en-SG" sz="4400" dirty="0">
                <a:solidFill>
                  <a:schemeClr val="tx1">
                    <a:lumMod val="50000"/>
                    <a:lumOff val="50000"/>
                  </a:schemeClr>
                </a:solidFill>
                <a:latin typeface="Bahnschrift SemiBold" panose="020B0502040204020203" pitchFamily="34" charset="0"/>
              </a:rPr>
              <a:t>ANAYSIS</a:t>
            </a:r>
          </a:p>
        </p:txBody>
      </p:sp>
    </p:spTree>
    <p:extLst>
      <p:ext uri="{BB962C8B-B14F-4D97-AF65-F5344CB8AC3E}">
        <p14:creationId xmlns:p14="http://schemas.microsoft.com/office/powerpoint/2010/main" val="694580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891A3-3E14-DDBC-2AE6-050FF7A8B680}"/>
              </a:ext>
            </a:extLst>
          </p:cNvPr>
          <p:cNvPicPr>
            <a:picLocks noChangeAspect="1"/>
          </p:cNvPicPr>
          <p:nvPr/>
        </p:nvPicPr>
        <p:blipFill>
          <a:blip r:embed="rId2"/>
          <a:stretch>
            <a:fillRect/>
          </a:stretch>
        </p:blipFill>
        <p:spPr>
          <a:xfrm>
            <a:off x="2771625" y="0"/>
            <a:ext cx="6648750" cy="6858000"/>
          </a:xfrm>
          <a:prstGeom prst="rect">
            <a:avLst/>
          </a:prstGeom>
        </p:spPr>
      </p:pic>
      <p:sp>
        <p:nvSpPr>
          <p:cNvPr id="6" name="Rectangle 5">
            <a:extLst>
              <a:ext uri="{FF2B5EF4-FFF2-40B4-BE49-F238E27FC236}">
                <a16:creationId xmlns:a16="http://schemas.microsoft.com/office/drawing/2014/main" id="{8F6B6457-9C01-8B1F-3C79-A3165B9663E4}"/>
              </a:ext>
            </a:extLst>
          </p:cNvPr>
          <p:cNvSpPr/>
          <p:nvPr/>
        </p:nvSpPr>
        <p:spPr>
          <a:xfrm>
            <a:off x="1908877" y="259993"/>
            <a:ext cx="554734"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solidFill>
                  <a:srgbClr val="CFB4A4"/>
                </a:solidFill>
              </a:rPr>
              <a:t>4</a:t>
            </a:r>
          </a:p>
        </p:txBody>
      </p:sp>
    </p:spTree>
    <p:extLst>
      <p:ext uri="{BB962C8B-B14F-4D97-AF65-F5344CB8AC3E}">
        <p14:creationId xmlns:p14="http://schemas.microsoft.com/office/powerpoint/2010/main" val="2057657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3AA052-0AD2-E584-AC31-AA9EE8AE425B}"/>
              </a:ext>
            </a:extLst>
          </p:cNvPr>
          <p:cNvSpPr/>
          <p:nvPr/>
        </p:nvSpPr>
        <p:spPr>
          <a:xfrm>
            <a:off x="838200" y="365125"/>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C13FD43-7851-481D-EA31-6C032E5BED20}"/>
              </a:ext>
            </a:extLst>
          </p:cNvPr>
          <p:cNvSpPr/>
          <p:nvPr/>
        </p:nvSpPr>
        <p:spPr>
          <a:xfrm>
            <a:off x="838200" y="5167312"/>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6246F122-6138-5D3D-323C-F201380448A9}"/>
              </a:ext>
            </a:extLst>
          </p:cNvPr>
          <p:cNvSpPr/>
          <p:nvPr/>
        </p:nvSpPr>
        <p:spPr>
          <a:xfrm rot="16200000">
            <a:off x="-1562894"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37097E81-3A48-996C-899C-B2F1684689CB}"/>
              </a:ext>
            </a:extLst>
          </p:cNvPr>
          <p:cNvSpPr/>
          <p:nvPr/>
        </p:nvSpPr>
        <p:spPr>
          <a:xfrm rot="16200000">
            <a:off x="7627145"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Content Placeholder 10">
            <a:extLst>
              <a:ext uri="{FF2B5EF4-FFF2-40B4-BE49-F238E27FC236}">
                <a16:creationId xmlns:a16="http://schemas.microsoft.com/office/drawing/2014/main" id="{588FC678-B88F-9F46-1DE2-8343065EFBEB}"/>
              </a:ext>
            </a:extLst>
          </p:cNvPr>
          <p:cNvSpPr>
            <a:spLocks noGrp="1"/>
          </p:cNvSpPr>
          <p:nvPr>
            <p:ph idx="1"/>
          </p:nvPr>
        </p:nvSpPr>
        <p:spPr>
          <a:xfrm>
            <a:off x="838198" y="365124"/>
            <a:ext cx="10515600" cy="6127748"/>
          </a:xfrm>
        </p:spPr>
        <p:txBody>
          <a:bodyPr>
            <a:normAutofit/>
          </a:bodyPr>
          <a:lstStyle/>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As we all know, the bigger the house , the more expensive it is. </a:t>
            </a:r>
          </a:p>
          <a:p>
            <a:pPr rtl="0">
              <a:lnSpc>
                <a:spcPct val="150000"/>
              </a:lnSpc>
              <a:spcBef>
                <a:spcPts val="0"/>
              </a:spcBef>
              <a:spcAft>
                <a:spcPts val="0"/>
              </a:spcAft>
            </a:pPr>
            <a:r>
              <a:rPr lang="en-SG" sz="1800" dirty="0">
                <a:solidFill>
                  <a:srgbClr val="000000"/>
                </a:solidFill>
                <a:latin typeface="Candara Light" panose="020E0502030303020204" pitchFamily="34" charset="0"/>
              </a:rPr>
              <a:t>However, this is not the case for price per square meter basis. </a:t>
            </a:r>
          </a:p>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Using the regression linear graph, I conclude that the smaller the floor area, the higher the price/sqm. The higher the floor area, the lower the price/sqm. </a:t>
            </a:r>
            <a:endParaRPr lang="en-SG" sz="1800" i="0" u="none" strike="noStrike" dirty="0">
              <a:solidFill>
                <a:srgbClr val="000000"/>
              </a:solidFill>
              <a:latin typeface="Candara Light" panose="020E0502030303020204" pitchFamily="34" charset="0"/>
            </a:endParaRPr>
          </a:p>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For flat size ranging from 80sqm to 110sqm, prices are mostly in the $4000-$6000/sqm range. </a:t>
            </a:r>
            <a:endParaRPr lang="en-SG" sz="1800" b="0" dirty="0">
              <a:effectLst/>
              <a:latin typeface="Candara Light" panose="020E0502030303020204" pitchFamily="34" charset="0"/>
            </a:endParaRPr>
          </a:p>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However, there are few exceptions that reach up to $12,000/sqm for flat size ranging 90sqm to 100sqm. There are also a few exceptions that are in the $2000-$4000/sqm range for flat sizes above 120sqm. </a:t>
            </a:r>
            <a:endParaRPr lang="en-SG" sz="1800" b="0" dirty="0">
              <a:effectLst/>
              <a:latin typeface="Candara Light" panose="020E0502030303020204" pitchFamily="34" charset="0"/>
            </a:endParaRPr>
          </a:p>
          <a:p>
            <a:pPr marL="0" indent="0">
              <a:lnSpc>
                <a:spcPct val="150000"/>
              </a:lnSpc>
              <a:buNone/>
            </a:pPr>
            <a:br>
              <a:rPr lang="en-SG" sz="1800" dirty="0">
                <a:latin typeface="Candara Light" panose="020E0502030303020204" pitchFamily="34" charset="0"/>
              </a:rPr>
            </a:br>
            <a:endParaRPr lang="en-SG" sz="1800" b="0" i="0" u="none" strike="noStrike" dirty="0">
              <a:solidFill>
                <a:srgbClr val="000000"/>
              </a:solidFill>
              <a:effectLst/>
              <a:latin typeface="Candara Light" panose="020E0502030303020204" pitchFamily="34" charset="0"/>
            </a:endParaRPr>
          </a:p>
        </p:txBody>
      </p:sp>
      <p:sp>
        <p:nvSpPr>
          <p:cNvPr id="13" name="TextBox 12">
            <a:extLst>
              <a:ext uri="{FF2B5EF4-FFF2-40B4-BE49-F238E27FC236}">
                <a16:creationId xmlns:a16="http://schemas.microsoft.com/office/drawing/2014/main" id="{F300358B-63D2-0524-2354-0C283FC976FD}"/>
              </a:ext>
            </a:extLst>
          </p:cNvPr>
          <p:cNvSpPr txBox="1"/>
          <p:nvPr/>
        </p:nvSpPr>
        <p:spPr>
          <a:xfrm rot="10800000">
            <a:off x="176478" y="1398494"/>
            <a:ext cx="861774" cy="4545106"/>
          </a:xfrm>
          <a:prstGeom prst="rect">
            <a:avLst/>
          </a:prstGeom>
          <a:noFill/>
        </p:spPr>
        <p:txBody>
          <a:bodyPr vert="eaVert" wrap="square" rtlCol="0">
            <a:spAutoFit/>
          </a:bodyPr>
          <a:lstStyle/>
          <a:p>
            <a:pPr algn="ctr"/>
            <a:r>
              <a:rPr lang="en-SG" sz="4400" dirty="0">
                <a:solidFill>
                  <a:schemeClr val="tx1">
                    <a:lumMod val="50000"/>
                    <a:lumOff val="50000"/>
                  </a:schemeClr>
                </a:solidFill>
                <a:latin typeface="Bahnschrift SemiBold" panose="020B0502040204020203" pitchFamily="34" charset="0"/>
              </a:rPr>
              <a:t>ANAYSIS</a:t>
            </a:r>
          </a:p>
        </p:txBody>
      </p:sp>
    </p:spTree>
    <p:extLst>
      <p:ext uri="{BB962C8B-B14F-4D97-AF65-F5344CB8AC3E}">
        <p14:creationId xmlns:p14="http://schemas.microsoft.com/office/powerpoint/2010/main" val="2590800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FC9FFD-56DA-F259-545D-C2D7CE47F43C}"/>
              </a:ext>
            </a:extLst>
          </p:cNvPr>
          <p:cNvPicPr>
            <a:picLocks noChangeAspect="1"/>
          </p:cNvPicPr>
          <p:nvPr/>
        </p:nvPicPr>
        <p:blipFill>
          <a:blip r:embed="rId2"/>
          <a:stretch>
            <a:fillRect/>
          </a:stretch>
        </p:blipFill>
        <p:spPr>
          <a:xfrm>
            <a:off x="2813624" y="0"/>
            <a:ext cx="6564752" cy="6858000"/>
          </a:xfrm>
          <a:prstGeom prst="rect">
            <a:avLst/>
          </a:prstGeom>
        </p:spPr>
      </p:pic>
      <p:sp>
        <p:nvSpPr>
          <p:cNvPr id="6" name="Rectangle 5">
            <a:extLst>
              <a:ext uri="{FF2B5EF4-FFF2-40B4-BE49-F238E27FC236}">
                <a16:creationId xmlns:a16="http://schemas.microsoft.com/office/drawing/2014/main" id="{4464E444-2CC7-B198-CF39-EB4B21F29018}"/>
              </a:ext>
            </a:extLst>
          </p:cNvPr>
          <p:cNvSpPr/>
          <p:nvPr/>
        </p:nvSpPr>
        <p:spPr>
          <a:xfrm>
            <a:off x="1908877" y="259993"/>
            <a:ext cx="554734"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solidFill>
                  <a:srgbClr val="CFB4A4"/>
                </a:solidFill>
              </a:rPr>
              <a:t>5</a:t>
            </a:r>
          </a:p>
        </p:txBody>
      </p:sp>
    </p:spTree>
    <p:extLst>
      <p:ext uri="{BB962C8B-B14F-4D97-AF65-F5344CB8AC3E}">
        <p14:creationId xmlns:p14="http://schemas.microsoft.com/office/powerpoint/2010/main" val="2562538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3AA052-0AD2-E584-AC31-AA9EE8AE425B}"/>
              </a:ext>
            </a:extLst>
          </p:cNvPr>
          <p:cNvSpPr/>
          <p:nvPr/>
        </p:nvSpPr>
        <p:spPr>
          <a:xfrm>
            <a:off x="838200" y="365125"/>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C13FD43-7851-481D-EA31-6C032E5BED20}"/>
              </a:ext>
            </a:extLst>
          </p:cNvPr>
          <p:cNvSpPr/>
          <p:nvPr/>
        </p:nvSpPr>
        <p:spPr>
          <a:xfrm>
            <a:off x="838200" y="5167312"/>
            <a:ext cx="10515600"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6246F122-6138-5D3D-323C-F201380448A9}"/>
              </a:ext>
            </a:extLst>
          </p:cNvPr>
          <p:cNvSpPr/>
          <p:nvPr/>
        </p:nvSpPr>
        <p:spPr>
          <a:xfrm rot="16200000">
            <a:off x="-1562894"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37097E81-3A48-996C-899C-B2F1684689CB}"/>
              </a:ext>
            </a:extLst>
          </p:cNvPr>
          <p:cNvSpPr/>
          <p:nvPr/>
        </p:nvSpPr>
        <p:spPr>
          <a:xfrm rot="16200000">
            <a:off x="7627145" y="2766219"/>
            <a:ext cx="6127749" cy="1325563"/>
          </a:xfrm>
          <a:prstGeom prst="rect">
            <a:avLst/>
          </a:prstGeom>
          <a:solidFill>
            <a:srgbClr val="EAE1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Content Placeholder 10">
            <a:extLst>
              <a:ext uri="{FF2B5EF4-FFF2-40B4-BE49-F238E27FC236}">
                <a16:creationId xmlns:a16="http://schemas.microsoft.com/office/drawing/2014/main" id="{588FC678-B88F-9F46-1DE2-8343065EFBEB}"/>
              </a:ext>
            </a:extLst>
          </p:cNvPr>
          <p:cNvSpPr>
            <a:spLocks noGrp="1"/>
          </p:cNvSpPr>
          <p:nvPr>
            <p:ph idx="1"/>
          </p:nvPr>
        </p:nvSpPr>
        <p:spPr>
          <a:xfrm>
            <a:off x="838198" y="365124"/>
            <a:ext cx="10515600" cy="6127748"/>
          </a:xfrm>
        </p:spPr>
        <p:txBody>
          <a:bodyPr>
            <a:normAutofit/>
          </a:bodyPr>
          <a:lstStyle/>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Resale flats with 90 years of remaining lease and above will fetch up to $12,000/sqm.</a:t>
            </a:r>
            <a:endParaRPr lang="en-SG" sz="1800" b="0" dirty="0">
              <a:effectLst/>
              <a:latin typeface="Candara Light" panose="020E0502030303020204" pitchFamily="34" charset="0"/>
            </a:endParaRPr>
          </a:p>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Resale flats with 50-80 years of remaining lease and above will fetch prices ranging from $4000-$6000/sqm. </a:t>
            </a:r>
          </a:p>
          <a:p>
            <a:pPr>
              <a:lnSpc>
                <a:spcPct val="150000"/>
              </a:lnSpc>
              <a:spcBef>
                <a:spcPts val="0"/>
              </a:spcBef>
            </a:pPr>
            <a:r>
              <a:rPr lang="en-SG" sz="1800" b="0" i="0" u="none" strike="noStrike" dirty="0">
                <a:solidFill>
                  <a:srgbClr val="000000"/>
                </a:solidFill>
                <a:effectLst/>
                <a:latin typeface="Candara Light" panose="020E0502030303020204" pitchFamily="34" charset="0"/>
              </a:rPr>
              <a:t>For flats reaching the MOP of 5 years, the prices can surge up to above $10,000/sqm, however, the prices will decline gradually after the 80 years of remaining lease.</a:t>
            </a:r>
          </a:p>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There are some exceptions to sales of properties before Minimum occupation period (MOP) of 5 years in the graph. These might due to unforeseen circumstances such as bankruptcy or divorce.  </a:t>
            </a:r>
            <a:endParaRPr lang="en-SG" sz="1800" b="0" dirty="0">
              <a:effectLst/>
              <a:latin typeface="Candara Light" panose="020E0502030303020204" pitchFamily="34" charset="0"/>
            </a:endParaRPr>
          </a:p>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Some exceptions are that some resale flats will fetch prices less than $4000/sqm.</a:t>
            </a:r>
            <a:endParaRPr lang="en-SG" sz="1800" b="0" dirty="0">
              <a:effectLst/>
              <a:latin typeface="Candara Light" panose="020E0502030303020204" pitchFamily="34" charset="0"/>
            </a:endParaRPr>
          </a:p>
          <a:p>
            <a:pPr marL="0" indent="0">
              <a:lnSpc>
                <a:spcPct val="150000"/>
              </a:lnSpc>
              <a:buNone/>
            </a:pPr>
            <a:br>
              <a:rPr lang="en-SG" sz="1800" dirty="0">
                <a:latin typeface="Candara Light" panose="020E0502030303020204" pitchFamily="34" charset="0"/>
              </a:rPr>
            </a:br>
            <a:endParaRPr lang="en-SG" sz="1800" b="0" i="0" u="none" strike="noStrike" dirty="0">
              <a:solidFill>
                <a:srgbClr val="000000"/>
              </a:solidFill>
              <a:effectLst/>
              <a:latin typeface="Candara Light" panose="020E0502030303020204" pitchFamily="34" charset="0"/>
            </a:endParaRPr>
          </a:p>
        </p:txBody>
      </p:sp>
      <p:sp>
        <p:nvSpPr>
          <p:cNvPr id="13" name="TextBox 12">
            <a:extLst>
              <a:ext uri="{FF2B5EF4-FFF2-40B4-BE49-F238E27FC236}">
                <a16:creationId xmlns:a16="http://schemas.microsoft.com/office/drawing/2014/main" id="{F300358B-63D2-0524-2354-0C283FC976FD}"/>
              </a:ext>
            </a:extLst>
          </p:cNvPr>
          <p:cNvSpPr txBox="1"/>
          <p:nvPr/>
        </p:nvSpPr>
        <p:spPr>
          <a:xfrm rot="10800000">
            <a:off x="176478" y="1398494"/>
            <a:ext cx="861774" cy="4545106"/>
          </a:xfrm>
          <a:prstGeom prst="rect">
            <a:avLst/>
          </a:prstGeom>
          <a:noFill/>
        </p:spPr>
        <p:txBody>
          <a:bodyPr vert="eaVert" wrap="square" rtlCol="0">
            <a:spAutoFit/>
          </a:bodyPr>
          <a:lstStyle/>
          <a:p>
            <a:pPr algn="ctr"/>
            <a:r>
              <a:rPr lang="en-SG" sz="4400" dirty="0">
                <a:solidFill>
                  <a:schemeClr val="tx1">
                    <a:lumMod val="50000"/>
                    <a:lumOff val="50000"/>
                  </a:schemeClr>
                </a:solidFill>
                <a:latin typeface="Bahnschrift SemiBold" panose="020B0502040204020203" pitchFamily="34" charset="0"/>
              </a:rPr>
              <a:t>ANAYSIS</a:t>
            </a:r>
          </a:p>
        </p:txBody>
      </p:sp>
    </p:spTree>
    <p:extLst>
      <p:ext uri="{BB962C8B-B14F-4D97-AF65-F5344CB8AC3E}">
        <p14:creationId xmlns:p14="http://schemas.microsoft.com/office/powerpoint/2010/main" val="3068082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EEBE5"/>
        </a:solidFill>
        <a:effectLst/>
      </p:bgPr>
    </p:bg>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E073C1D7-493D-86F9-2ABA-E8F627B5C543}"/>
              </a:ext>
            </a:extLst>
          </p:cNvPr>
          <p:cNvSpPr/>
          <p:nvPr/>
        </p:nvSpPr>
        <p:spPr>
          <a:xfrm rot="5400000">
            <a:off x="-510988" y="510987"/>
            <a:ext cx="6858003" cy="5836025"/>
          </a:xfrm>
          <a:prstGeom prst="triangle">
            <a:avLst/>
          </a:prstGeom>
          <a:gradFill>
            <a:gsLst>
              <a:gs pos="0">
                <a:srgbClr val="CFB4A4">
                  <a:alpha val="41000"/>
                </a:srgbClr>
              </a:gs>
              <a:gs pos="24000">
                <a:srgbClr val="E5DDD4"/>
              </a:gs>
              <a:gs pos="88000">
                <a:srgbClr val="EEEBE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9FD79271-3F50-E204-EAF7-84060D0D6041}"/>
              </a:ext>
            </a:extLst>
          </p:cNvPr>
          <p:cNvSpPr txBox="1"/>
          <p:nvPr/>
        </p:nvSpPr>
        <p:spPr>
          <a:xfrm>
            <a:off x="277905" y="3039539"/>
            <a:ext cx="6284259" cy="1015663"/>
          </a:xfrm>
          <a:prstGeom prst="rect">
            <a:avLst/>
          </a:prstGeom>
          <a:noFill/>
        </p:spPr>
        <p:txBody>
          <a:bodyPr wrap="square" rtlCol="0">
            <a:spAutoFit/>
          </a:bodyPr>
          <a:lstStyle/>
          <a:p>
            <a:pPr algn="ctr"/>
            <a:r>
              <a:rPr lang="en-SG" sz="6000" dirty="0">
                <a:latin typeface="Bradley Hand ITC" panose="03070402050302030203" pitchFamily="66" charset="0"/>
              </a:rPr>
              <a:t>Recommendation</a:t>
            </a:r>
          </a:p>
        </p:txBody>
      </p:sp>
      <p:sp>
        <p:nvSpPr>
          <p:cNvPr id="2" name="Oval 1">
            <a:extLst>
              <a:ext uri="{FF2B5EF4-FFF2-40B4-BE49-F238E27FC236}">
                <a16:creationId xmlns:a16="http://schemas.microsoft.com/office/drawing/2014/main" id="{CF329881-9BF5-4FDC-E750-CDE169C7FEC6}"/>
              </a:ext>
            </a:extLst>
          </p:cNvPr>
          <p:cNvSpPr/>
          <p:nvPr/>
        </p:nvSpPr>
        <p:spPr>
          <a:xfrm>
            <a:off x="1649514" y="980439"/>
            <a:ext cx="1030938" cy="1078660"/>
          </a:xfrm>
          <a:prstGeom prst="ellipse">
            <a:avLst/>
          </a:prstGeom>
          <a:gradFill>
            <a:gsLst>
              <a:gs pos="40000">
                <a:srgbClr val="EDDFDE"/>
              </a:gs>
              <a:gs pos="71000">
                <a:srgbClr val="EAE8ED"/>
              </a:gs>
              <a:gs pos="91000">
                <a:srgbClr val="EAE8E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27490249-86A6-E33D-F26C-2A4813E133E1}"/>
              </a:ext>
            </a:extLst>
          </p:cNvPr>
          <p:cNvSpPr txBox="1"/>
          <p:nvPr/>
        </p:nvSpPr>
        <p:spPr>
          <a:xfrm>
            <a:off x="1318939" y="968725"/>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1</a:t>
            </a:r>
          </a:p>
        </p:txBody>
      </p:sp>
      <p:sp>
        <p:nvSpPr>
          <p:cNvPr id="4" name="TextBox 3">
            <a:extLst>
              <a:ext uri="{FF2B5EF4-FFF2-40B4-BE49-F238E27FC236}">
                <a16:creationId xmlns:a16="http://schemas.microsoft.com/office/drawing/2014/main" id="{B9E44DA2-AEB4-F5D7-D1AD-7535B18ABE16}"/>
              </a:ext>
            </a:extLst>
          </p:cNvPr>
          <p:cNvSpPr txBox="1"/>
          <p:nvPr/>
        </p:nvSpPr>
        <p:spPr>
          <a:xfrm>
            <a:off x="2717708" y="620873"/>
            <a:ext cx="3648635" cy="1711366"/>
          </a:xfrm>
          <a:prstGeom prst="rect">
            <a:avLst/>
          </a:prstGeom>
          <a:noFill/>
        </p:spPr>
        <p:txBody>
          <a:bodyPr wrap="square" rtlCol="0">
            <a:spAutoFit/>
          </a:bodyPr>
          <a:lstStyle/>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As 4 room flats are the most amount of transacted flats in Singapore, it will be easy for them to find a flat. </a:t>
            </a:r>
            <a:endParaRPr lang="en-SG" b="0" dirty="0">
              <a:effectLst/>
              <a:latin typeface="Candara Light" panose="020E0502030303020204" pitchFamily="34" charset="0"/>
            </a:endParaRPr>
          </a:p>
        </p:txBody>
      </p:sp>
      <p:sp>
        <p:nvSpPr>
          <p:cNvPr id="5" name="TextBox 4">
            <a:extLst>
              <a:ext uri="{FF2B5EF4-FFF2-40B4-BE49-F238E27FC236}">
                <a16:creationId xmlns:a16="http://schemas.microsoft.com/office/drawing/2014/main" id="{09C89B6E-6182-E38B-7AFE-0E3E865909AF}"/>
              </a:ext>
            </a:extLst>
          </p:cNvPr>
          <p:cNvSpPr txBox="1"/>
          <p:nvPr/>
        </p:nvSpPr>
        <p:spPr>
          <a:xfrm>
            <a:off x="7022750" y="1550706"/>
            <a:ext cx="4975411" cy="2126864"/>
          </a:xfrm>
          <a:prstGeom prst="rect">
            <a:avLst/>
          </a:prstGeom>
          <a:noFill/>
        </p:spPr>
        <p:txBody>
          <a:bodyPr wrap="square" rtlCol="0">
            <a:spAutoFit/>
          </a:bodyPr>
          <a:lstStyle/>
          <a:p>
            <a:pPr>
              <a:lnSpc>
                <a:spcPct val="150000"/>
              </a:lnSpc>
            </a:pPr>
            <a:r>
              <a:rPr lang="en-SG" sz="1800" b="0" i="0" u="none" strike="noStrike" dirty="0">
                <a:solidFill>
                  <a:srgbClr val="000000"/>
                </a:solidFill>
                <a:effectLst/>
                <a:latin typeface="Candara Light" panose="020E0502030303020204" pitchFamily="34" charset="0"/>
              </a:rPr>
              <a:t>Their budget of $500,000 will be able to afford a flat ranging from L1 to L24 in a non-mature estate such as Woodlands, Sembawang and Jurong as the flats in these areas do not have high prices for higher floor units. </a:t>
            </a:r>
            <a:endParaRPr lang="en-SG" b="0" dirty="0">
              <a:effectLst/>
              <a:latin typeface="Candara Light" panose="020E0502030303020204" pitchFamily="34" charset="0"/>
            </a:endParaRPr>
          </a:p>
        </p:txBody>
      </p:sp>
      <p:sp>
        <p:nvSpPr>
          <p:cNvPr id="25" name="TextBox 24">
            <a:extLst>
              <a:ext uri="{FF2B5EF4-FFF2-40B4-BE49-F238E27FC236}">
                <a16:creationId xmlns:a16="http://schemas.microsoft.com/office/drawing/2014/main" id="{C1193EA1-7078-265F-4991-9FD300DB7F0A}"/>
              </a:ext>
            </a:extLst>
          </p:cNvPr>
          <p:cNvSpPr txBox="1"/>
          <p:nvPr/>
        </p:nvSpPr>
        <p:spPr>
          <a:xfrm>
            <a:off x="1459569" y="4574766"/>
            <a:ext cx="3998258" cy="1711366"/>
          </a:xfrm>
          <a:prstGeom prst="rect">
            <a:avLst/>
          </a:prstGeom>
          <a:noFill/>
        </p:spPr>
        <p:txBody>
          <a:bodyPr wrap="square" rtlCol="0">
            <a:spAutoFit/>
          </a:bodyPr>
          <a:lstStyle/>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The couple will not be able to afford a 4-room flat in a mature estate such as Queenstown, Bukit Merah or Central Area.</a:t>
            </a:r>
            <a:endParaRPr lang="en-SG" b="0" dirty="0">
              <a:effectLst/>
              <a:latin typeface="Candara Light" panose="020E0502030303020204" pitchFamily="34" charset="0"/>
            </a:endParaRPr>
          </a:p>
        </p:txBody>
      </p:sp>
      <p:sp>
        <p:nvSpPr>
          <p:cNvPr id="26" name="TextBox 25">
            <a:extLst>
              <a:ext uri="{FF2B5EF4-FFF2-40B4-BE49-F238E27FC236}">
                <a16:creationId xmlns:a16="http://schemas.microsoft.com/office/drawing/2014/main" id="{AC8F7B47-2C63-1D3A-20F9-5E9261D50C6B}"/>
              </a:ext>
            </a:extLst>
          </p:cNvPr>
          <p:cNvSpPr txBox="1"/>
          <p:nvPr/>
        </p:nvSpPr>
        <p:spPr>
          <a:xfrm>
            <a:off x="7022750" y="4055202"/>
            <a:ext cx="4557448" cy="2542363"/>
          </a:xfrm>
          <a:prstGeom prst="rect">
            <a:avLst/>
          </a:prstGeom>
          <a:noFill/>
        </p:spPr>
        <p:txBody>
          <a:bodyPr wrap="square" rtlCol="0">
            <a:spAutoFit/>
          </a:bodyPr>
          <a:lstStyle/>
          <a:p>
            <a:pPr rtl="0">
              <a:lnSpc>
                <a:spcPct val="150000"/>
              </a:lnSpc>
              <a:spcBef>
                <a:spcPts val="0"/>
              </a:spcBef>
              <a:spcAft>
                <a:spcPts val="0"/>
              </a:spcAft>
            </a:pPr>
            <a:r>
              <a:rPr lang="en-SG" sz="1800" b="0" i="0" u="none" strike="noStrike" dirty="0">
                <a:solidFill>
                  <a:srgbClr val="000000"/>
                </a:solidFill>
                <a:effectLst/>
                <a:latin typeface="Candara Light" panose="020E0502030303020204" pitchFamily="34" charset="0"/>
              </a:rPr>
              <a:t>The couple can look for a flat with about 90sqm, which will range about $4000-$6000/sqm and 80 years remaining lease. With HDB grants, the couple can get up to $160,000 worth of grants which will help them find their perfect home.</a:t>
            </a:r>
            <a:endParaRPr lang="en-SG" b="0" dirty="0">
              <a:effectLst/>
              <a:latin typeface="Candara Light" panose="020E0502030303020204" pitchFamily="34" charset="0"/>
            </a:endParaRPr>
          </a:p>
        </p:txBody>
      </p:sp>
      <p:sp>
        <p:nvSpPr>
          <p:cNvPr id="27" name="Oval 26">
            <a:extLst>
              <a:ext uri="{FF2B5EF4-FFF2-40B4-BE49-F238E27FC236}">
                <a16:creationId xmlns:a16="http://schemas.microsoft.com/office/drawing/2014/main" id="{49C2BF74-F9B7-83FC-D2DE-3483A526E9F8}"/>
              </a:ext>
            </a:extLst>
          </p:cNvPr>
          <p:cNvSpPr/>
          <p:nvPr/>
        </p:nvSpPr>
        <p:spPr>
          <a:xfrm>
            <a:off x="5903542" y="2074808"/>
            <a:ext cx="1030938" cy="1078660"/>
          </a:xfrm>
          <a:prstGeom prst="ellipse">
            <a:avLst/>
          </a:prstGeom>
          <a:gradFill>
            <a:gsLst>
              <a:gs pos="40000">
                <a:srgbClr val="EDDFDE"/>
              </a:gs>
              <a:gs pos="71000">
                <a:srgbClr val="EAE8ED"/>
              </a:gs>
              <a:gs pos="91000">
                <a:srgbClr val="EAE8E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3E178826-6740-80E1-504E-58E6AC7A3A31}"/>
              </a:ext>
            </a:extLst>
          </p:cNvPr>
          <p:cNvSpPr txBox="1"/>
          <p:nvPr/>
        </p:nvSpPr>
        <p:spPr>
          <a:xfrm>
            <a:off x="5622542" y="2021646"/>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2</a:t>
            </a:r>
          </a:p>
        </p:txBody>
      </p:sp>
      <p:sp>
        <p:nvSpPr>
          <p:cNvPr id="28" name="Oval 27">
            <a:extLst>
              <a:ext uri="{FF2B5EF4-FFF2-40B4-BE49-F238E27FC236}">
                <a16:creationId xmlns:a16="http://schemas.microsoft.com/office/drawing/2014/main" id="{9CF85231-DA0E-050C-9670-006359DD5EE4}"/>
              </a:ext>
            </a:extLst>
          </p:cNvPr>
          <p:cNvSpPr/>
          <p:nvPr/>
        </p:nvSpPr>
        <p:spPr>
          <a:xfrm>
            <a:off x="416867" y="4707040"/>
            <a:ext cx="1030938" cy="1078660"/>
          </a:xfrm>
          <a:prstGeom prst="ellipse">
            <a:avLst/>
          </a:prstGeom>
          <a:gradFill>
            <a:gsLst>
              <a:gs pos="40000">
                <a:srgbClr val="EDDFDE"/>
              </a:gs>
              <a:gs pos="71000">
                <a:srgbClr val="EAE8ED"/>
              </a:gs>
              <a:gs pos="91000">
                <a:srgbClr val="EAE8E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B296C3D8-1B42-44C7-CE44-19E3D65A464F}"/>
              </a:ext>
            </a:extLst>
          </p:cNvPr>
          <p:cNvSpPr txBox="1"/>
          <p:nvPr/>
        </p:nvSpPr>
        <p:spPr>
          <a:xfrm>
            <a:off x="106185" y="4707040"/>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3</a:t>
            </a:r>
          </a:p>
        </p:txBody>
      </p:sp>
      <p:sp>
        <p:nvSpPr>
          <p:cNvPr id="29" name="Oval 28">
            <a:extLst>
              <a:ext uri="{FF2B5EF4-FFF2-40B4-BE49-F238E27FC236}">
                <a16:creationId xmlns:a16="http://schemas.microsoft.com/office/drawing/2014/main" id="{54BFEA19-936E-49D5-640C-364BBCE0C50D}"/>
              </a:ext>
            </a:extLst>
          </p:cNvPr>
          <p:cNvSpPr/>
          <p:nvPr/>
        </p:nvSpPr>
        <p:spPr>
          <a:xfrm>
            <a:off x="5850874" y="4496312"/>
            <a:ext cx="1030938" cy="1078660"/>
          </a:xfrm>
          <a:prstGeom prst="ellipse">
            <a:avLst/>
          </a:prstGeom>
          <a:gradFill>
            <a:gsLst>
              <a:gs pos="40000">
                <a:srgbClr val="EDDFDE"/>
              </a:gs>
              <a:gs pos="71000">
                <a:srgbClr val="EAE8ED"/>
              </a:gs>
              <a:gs pos="91000">
                <a:srgbClr val="EAE8E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20B847F8-5267-AA6A-D1A5-832D81BB42EC}"/>
              </a:ext>
            </a:extLst>
          </p:cNvPr>
          <p:cNvSpPr txBox="1"/>
          <p:nvPr/>
        </p:nvSpPr>
        <p:spPr>
          <a:xfrm>
            <a:off x="5531226" y="4464223"/>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4</a:t>
            </a:r>
          </a:p>
        </p:txBody>
      </p:sp>
    </p:spTree>
    <p:extLst>
      <p:ext uri="{BB962C8B-B14F-4D97-AF65-F5344CB8AC3E}">
        <p14:creationId xmlns:p14="http://schemas.microsoft.com/office/powerpoint/2010/main" val="236463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1D7CD">
            <a:alpha val="8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9470-B7BD-D983-84B7-18A6776FA5BC}"/>
              </a:ext>
            </a:extLst>
          </p:cNvPr>
          <p:cNvSpPr>
            <a:spLocks noGrp="1"/>
          </p:cNvSpPr>
          <p:nvPr>
            <p:ph type="title"/>
          </p:nvPr>
        </p:nvSpPr>
        <p:spPr>
          <a:xfrm>
            <a:off x="318247" y="5532437"/>
            <a:ext cx="5903259" cy="1325563"/>
          </a:xfrm>
        </p:spPr>
        <p:txBody>
          <a:bodyPr>
            <a:normAutofit fontScale="90000"/>
          </a:bodyPr>
          <a:lstStyle/>
          <a:p>
            <a:r>
              <a:rPr lang="en-SG" sz="6000" b="1" i="0" u="none" strike="noStrike" dirty="0">
                <a:solidFill>
                  <a:srgbClr val="F6F3EE"/>
                </a:solidFill>
                <a:effectLst/>
                <a:latin typeface="Century" panose="02040604050505020304" pitchFamily="18" charset="0"/>
              </a:rPr>
              <a:t>Nature of dataset</a:t>
            </a:r>
            <a:endParaRPr lang="en-SG" sz="6000" dirty="0">
              <a:solidFill>
                <a:srgbClr val="F6F3EE"/>
              </a:solidFill>
              <a:latin typeface="Century" panose="02040604050505020304" pitchFamily="18" charset="0"/>
            </a:endParaRPr>
          </a:p>
        </p:txBody>
      </p:sp>
      <p:sp>
        <p:nvSpPr>
          <p:cNvPr id="3" name="Rectangle 2">
            <a:extLst>
              <a:ext uri="{FF2B5EF4-FFF2-40B4-BE49-F238E27FC236}">
                <a16:creationId xmlns:a16="http://schemas.microsoft.com/office/drawing/2014/main" id="{C7DC9F0E-722C-BFB4-5BF7-C08DDB81A0AD}"/>
              </a:ext>
            </a:extLst>
          </p:cNvPr>
          <p:cNvSpPr/>
          <p:nvPr/>
        </p:nvSpPr>
        <p:spPr>
          <a:xfrm>
            <a:off x="5737412" y="-2"/>
            <a:ext cx="3227294" cy="4894729"/>
          </a:xfrm>
          <a:prstGeom prst="rect">
            <a:avLst/>
          </a:prstGeom>
          <a:solidFill>
            <a:srgbClr val="EDDFDE">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r>
              <a:rPr lang="en-SG" sz="1800" b="0" i="0" u="none" strike="noStrike" dirty="0">
                <a:solidFill>
                  <a:srgbClr val="000000"/>
                </a:solidFill>
                <a:effectLst/>
                <a:latin typeface="Candara Light" panose="020E0502030303020204" pitchFamily="34" charset="0"/>
              </a:rPr>
              <a:t>Resale transaction by flat type based on registered cases</a:t>
            </a:r>
            <a:endParaRPr lang="en-SG" sz="1800" b="0" i="0" u="sng" strike="noStrike" dirty="0">
              <a:solidFill>
                <a:srgbClr val="1155CC"/>
              </a:solidFill>
              <a:effectLst/>
              <a:latin typeface="Candara Light" panose="020E0502030303020204" pitchFamily="34" charset="0"/>
              <a:hlinkClick r:id="rId2"/>
            </a:endParaRPr>
          </a:p>
          <a:p>
            <a:pPr algn="ctr"/>
            <a:endParaRPr lang="en-SG" dirty="0">
              <a:latin typeface="Candara Light" panose="020E0502030303020204" pitchFamily="34" charset="0"/>
            </a:endParaRPr>
          </a:p>
        </p:txBody>
      </p:sp>
      <p:sp>
        <p:nvSpPr>
          <p:cNvPr id="4" name="Rectangle 3">
            <a:extLst>
              <a:ext uri="{FF2B5EF4-FFF2-40B4-BE49-F238E27FC236}">
                <a16:creationId xmlns:a16="http://schemas.microsoft.com/office/drawing/2014/main" id="{471F80BA-945A-4B57-61F5-D18A200F09AE}"/>
              </a:ext>
            </a:extLst>
          </p:cNvPr>
          <p:cNvSpPr/>
          <p:nvPr/>
        </p:nvSpPr>
        <p:spPr>
          <a:xfrm>
            <a:off x="8964706" y="0"/>
            <a:ext cx="3227294" cy="4894729"/>
          </a:xfrm>
          <a:prstGeom prst="rect">
            <a:avLst/>
          </a:prstGeom>
          <a:solidFill>
            <a:srgbClr val="C2B7B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0" i="0" u="none" strike="noStrike" dirty="0">
                <a:solidFill>
                  <a:srgbClr val="000000"/>
                </a:solidFill>
                <a:effectLst/>
                <a:latin typeface="Candara Light" panose="020E0502030303020204" pitchFamily="34" charset="0"/>
              </a:rPr>
              <a:t>Resale flat prices</a:t>
            </a:r>
            <a:endParaRPr lang="en-SG" sz="1800" b="0" i="0" u="sng" strike="noStrike" dirty="0">
              <a:solidFill>
                <a:srgbClr val="1155CC"/>
              </a:solidFill>
              <a:effectLst/>
              <a:latin typeface="Candara Light" panose="020E0502030303020204" pitchFamily="34" charset="0"/>
              <a:hlinkClick r:id="rId3"/>
            </a:endParaRPr>
          </a:p>
          <a:p>
            <a:pPr algn="ctr"/>
            <a:endParaRPr lang="en-SG" dirty="0">
              <a:latin typeface="Candara Light" panose="020E0502030303020204" pitchFamily="34" charset="0"/>
            </a:endParaRPr>
          </a:p>
        </p:txBody>
      </p:sp>
      <p:sp>
        <p:nvSpPr>
          <p:cNvPr id="5" name="Rectangle 4">
            <a:extLst>
              <a:ext uri="{FF2B5EF4-FFF2-40B4-BE49-F238E27FC236}">
                <a16:creationId xmlns:a16="http://schemas.microsoft.com/office/drawing/2014/main" id="{FF2A676A-AEBD-8731-E1CA-61074886726D}"/>
              </a:ext>
            </a:extLst>
          </p:cNvPr>
          <p:cNvSpPr/>
          <p:nvPr/>
        </p:nvSpPr>
        <p:spPr>
          <a:xfrm>
            <a:off x="2510118" y="-1"/>
            <a:ext cx="3227294" cy="4894729"/>
          </a:xfrm>
          <a:prstGeom prst="rect">
            <a:avLst/>
          </a:prstGeom>
          <a:solidFill>
            <a:srgbClr val="F0EDE8">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0" i="0" u="none" strike="noStrike" dirty="0">
                <a:solidFill>
                  <a:srgbClr val="000000"/>
                </a:solidFill>
                <a:effectLst/>
                <a:latin typeface="Candara Light" panose="020E0502030303020204" pitchFamily="34" charset="0"/>
              </a:rPr>
              <a:t>HDB resale price index</a:t>
            </a:r>
            <a:endParaRPr lang="en-SG" sz="1800" b="0" i="0" u="sng" strike="noStrike" dirty="0">
              <a:solidFill>
                <a:srgbClr val="1155CC"/>
              </a:solidFill>
              <a:effectLst/>
              <a:latin typeface="Candara Light" panose="020E0502030303020204" pitchFamily="34" charset="0"/>
              <a:hlinkClick r:id="rId4"/>
            </a:endParaRPr>
          </a:p>
          <a:p>
            <a:pPr algn="ctr"/>
            <a:endParaRPr lang="en-SG" dirty="0">
              <a:latin typeface="Candara Light" panose="020E0502030303020204" pitchFamily="34" charset="0"/>
            </a:endParaRPr>
          </a:p>
          <a:p>
            <a:pPr algn="ctr"/>
            <a:endParaRPr lang="en-SG" dirty="0"/>
          </a:p>
        </p:txBody>
      </p:sp>
      <p:sp>
        <p:nvSpPr>
          <p:cNvPr id="6" name="Title 1">
            <a:extLst>
              <a:ext uri="{FF2B5EF4-FFF2-40B4-BE49-F238E27FC236}">
                <a16:creationId xmlns:a16="http://schemas.microsoft.com/office/drawing/2014/main" id="{0ADD8C54-8ACB-8E6B-6C14-B4E5B1920281}"/>
              </a:ext>
            </a:extLst>
          </p:cNvPr>
          <p:cNvSpPr txBox="1">
            <a:spLocks/>
          </p:cNvSpPr>
          <p:nvPr/>
        </p:nvSpPr>
        <p:spPr>
          <a:xfrm>
            <a:off x="2803711" y="3770265"/>
            <a:ext cx="1678641" cy="14433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6000" b="1" dirty="0">
                <a:solidFill>
                  <a:srgbClr val="F6F3EE"/>
                </a:solidFill>
                <a:latin typeface="Century" panose="02040604050505020304" pitchFamily="18" charset="0"/>
              </a:rPr>
              <a:t>1</a:t>
            </a:r>
            <a:endParaRPr lang="en-SG" sz="6000" dirty="0">
              <a:solidFill>
                <a:srgbClr val="F6F3EE"/>
              </a:solidFill>
              <a:latin typeface="Century" panose="02040604050505020304" pitchFamily="18" charset="0"/>
            </a:endParaRPr>
          </a:p>
        </p:txBody>
      </p:sp>
      <p:sp>
        <p:nvSpPr>
          <p:cNvPr id="7" name="Title 1">
            <a:extLst>
              <a:ext uri="{FF2B5EF4-FFF2-40B4-BE49-F238E27FC236}">
                <a16:creationId xmlns:a16="http://schemas.microsoft.com/office/drawing/2014/main" id="{F79276C6-C13F-B81E-834A-E284861D01FF}"/>
              </a:ext>
            </a:extLst>
          </p:cNvPr>
          <p:cNvSpPr txBox="1">
            <a:spLocks/>
          </p:cNvSpPr>
          <p:nvPr/>
        </p:nvSpPr>
        <p:spPr>
          <a:xfrm>
            <a:off x="6031005" y="3770265"/>
            <a:ext cx="1678641" cy="14433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6000" b="1" dirty="0">
                <a:solidFill>
                  <a:srgbClr val="F6F3EE"/>
                </a:solidFill>
                <a:latin typeface="Century" panose="02040604050505020304" pitchFamily="18" charset="0"/>
              </a:rPr>
              <a:t>2</a:t>
            </a:r>
            <a:endParaRPr lang="en-SG" sz="6000" dirty="0">
              <a:solidFill>
                <a:srgbClr val="F6F3EE"/>
              </a:solidFill>
              <a:latin typeface="Century" panose="02040604050505020304" pitchFamily="18" charset="0"/>
            </a:endParaRPr>
          </a:p>
        </p:txBody>
      </p:sp>
      <p:sp>
        <p:nvSpPr>
          <p:cNvPr id="8" name="Title 1">
            <a:extLst>
              <a:ext uri="{FF2B5EF4-FFF2-40B4-BE49-F238E27FC236}">
                <a16:creationId xmlns:a16="http://schemas.microsoft.com/office/drawing/2014/main" id="{DC73FB59-EED6-0058-A698-9BC61B837B23}"/>
              </a:ext>
            </a:extLst>
          </p:cNvPr>
          <p:cNvSpPr txBox="1">
            <a:spLocks/>
          </p:cNvSpPr>
          <p:nvPr/>
        </p:nvSpPr>
        <p:spPr>
          <a:xfrm>
            <a:off x="9258299" y="3770265"/>
            <a:ext cx="1678641" cy="14433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6000" b="1" dirty="0">
                <a:solidFill>
                  <a:srgbClr val="F6F3EE"/>
                </a:solidFill>
                <a:latin typeface="Century" panose="02040604050505020304" pitchFamily="18" charset="0"/>
              </a:rPr>
              <a:t>3</a:t>
            </a:r>
            <a:endParaRPr lang="en-SG" sz="6000" dirty="0">
              <a:solidFill>
                <a:srgbClr val="F6F3EE"/>
              </a:solidFill>
              <a:latin typeface="Century" panose="02040604050505020304" pitchFamily="18" charset="0"/>
            </a:endParaRPr>
          </a:p>
        </p:txBody>
      </p:sp>
    </p:spTree>
    <p:extLst>
      <p:ext uri="{BB962C8B-B14F-4D97-AF65-F5344CB8AC3E}">
        <p14:creationId xmlns:p14="http://schemas.microsoft.com/office/powerpoint/2010/main" val="219074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97A5CC-DC36-6FBE-3E87-9F1EAD62EA1D}"/>
              </a:ext>
            </a:extLst>
          </p:cNvPr>
          <p:cNvSpPr/>
          <p:nvPr/>
        </p:nvSpPr>
        <p:spPr>
          <a:xfrm>
            <a:off x="3657600" y="-11581"/>
            <a:ext cx="8570259" cy="6858000"/>
          </a:xfrm>
          <a:prstGeom prst="rect">
            <a:avLst/>
          </a:prstGeom>
          <a:solidFill>
            <a:srgbClr val="EDDFDE">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16D075E-7742-0CCF-E3A3-D0B6E678A513}"/>
              </a:ext>
            </a:extLst>
          </p:cNvPr>
          <p:cNvSpPr>
            <a:spLocks noGrp="1"/>
          </p:cNvSpPr>
          <p:nvPr>
            <p:ph type="title"/>
          </p:nvPr>
        </p:nvSpPr>
        <p:spPr>
          <a:xfrm>
            <a:off x="184897" y="2567043"/>
            <a:ext cx="3251948" cy="1994041"/>
          </a:xfrm>
          <a:noFill/>
        </p:spPr>
        <p:txBody>
          <a:bodyPr>
            <a:noAutofit/>
          </a:bodyPr>
          <a:lstStyle/>
          <a:p>
            <a:pPr algn="ctr">
              <a:lnSpc>
                <a:spcPct val="150000"/>
              </a:lnSpc>
            </a:pPr>
            <a:r>
              <a:rPr lang="en-SG" sz="2000" b="1" i="0" u="none" strike="noStrike" dirty="0">
                <a:solidFill>
                  <a:schemeClr val="bg2">
                    <a:lumMod val="50000"/>
                  </a:schemeClr>
                </a:solidFill>
                <a:effectLst/>
                <a:latin typeface="Century" panose="02040604050505020304" pitchFamily="18" charset="0"/>
              </a:rPr>
              <a:t>HDB resale price index</a:t>
            </a:r>
            <a:endParaRPr lang="en-SG" sz="2000" b="1" dirty="0">
              <a:solidFill>
                <a:schemeClr val="bg2">
                  <a:lumMod val="50000"/>
                </a:schemeClr>
              </a:solidFill>
              <a:latin typeface="Century" panose="02040604050505020304" pitchFamily="18" charset="0"/>
            </a:endParaRPr>
          </a:p>
        </p:txBody>
      </p:sp>
      <p:sp>
        <p:nvSpPr>
          <p:cNvPr id="6" name="Content Placeholder 2">
            <a:extLst>
              <a:ext uri="{FF2B5EF4-FFF2-40B4-BE49-F238E27FC236}">
                <a16:creationId xmlns:a16="http://schemas.microsoft.com/office/drawing/2014/main" id="{2F02E2FC-C02D-90BD-2FC3-7AEB5846E05A}"/>
              </a:ext>
            </a:extLst>
          </p:cNvPr>
          <p:cNvSpPr txBox="1">
            <a:spLocks/>
          </p:cNvSpPr>
          <p:nvPr/>
        </p:nvSpPr>
        <p:spPr>
          <a:xfrm>
            <a:off x="3938449" y="2325591"/>
            <a:ext cx="2914651" cy="2740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algn="ctr">
              <a:spcBef>
                <a:spcPts val="1200"/>
              </a:spcBef>
              <a:spcAft>
                <a:spcPts val="1200"/>
              </a:spcAft>
              <a:buNone/>
            </a:pPr>
            <a:r>
              <a:rPr lang="en-SG" sz="2200" b="1" dirty="0">
                <a:solidFill>
                  <a:srgbClr val="000000"/>
                </a:solidFill>
                <a:latin typeface="Century" panose="02040604050505020304" pitchFamily="18" charset="0"/>
              </a:rPr>
              <a:t>Quarter</a:t>
            </a:r>
          </a:p>
          <a:p>
            <a:pPr marL="685800" indent="0" algn="ctr">
              <a:spcBef>
                <a:spcPts val="1200"/>
              </a:spcBef>
              <a:spcAft>
                <a:spcPts val="1200"/>
              </a:spcAft>
              <a:buNone/>
            </a:pPr>
            <a:endParaRPr lang="en-SG" sz="2200" b="1" i="0" u="none" strike="noStrike" dirty="0">
              <a:solidFill>
                <a:srgbClr val="000000"/>
              </a:solidFill>
              <a:effectLst/>
              <a:latin typeface="Century" panose="02040604050505020304" pitchFamily="18" charset="0"/>
            </a:endParaRPr>
          </a:p>
          <a:p>
            <a:pPr marL="685800" indent="0" algn="ctr">
              <a:spcBef>
                <a:spcPts val="1200"/>
              </a:spcBef>
              <a:spcAft>
                <a:spcPts val="1200"/>
              </a:spcAft>
              <a:buNone/>
            </a:pPr>
            <a:r>
              <a:rPr lang="en-SG" sz="1800" b="0" i="0" u="none" strike="noStrike" dirty="0">
                <a:solidFill>
                  <a:srgbClr val="000000"/>
                </a:solidFill>
                <a:effectLst/>
                <a:latin typeface="Candara Light" panose="020E0502030303020204" pitchFamily="34" charset="0"/>
              </a:rPr>
              <a:t>every 3 months</a:t>
            </a:r>
            <a:endParaRPr lang="en-SG" sz="1800" b="0" dirty="0">
              <a:effectLst/>
              <a:latin typeface="Candara Light" panose="020E0502030303020204" pitchFamily="34" charset="0"/>
            </a:endParaRPr>
          </a:p>
          <a:p>
            <a:pPr marL="685800" indent="0">
              <a:spcBef>
                <a:spcPts val="1200"/>
              </a:spcBef>
              <a:spcAft>
                <a:spcPts val="1200"/>
              </a:spcAft>
              <a:buFont typeface="Arial" panose="020B0604020202020204" pitchFamily="34" charset="0"/>
              <a:buNone/>
            </a:pPr>
            <a:endParaRPr lang="en-SG" sz="1800" dirty="0">
              <a:solidFill>
                <a:srgbClr val="000000"/>
              </a:solidFill>
              <a:latin typeface="Calibri" panose="020F0502020204030204" pitchFamily="34" charset="0"/>
            </a:endParaRPr>
          </a:p>
        </p:txBody>
      </p:sp>
      <p:sp>
        <p:nvSpPr>
          <p:cNvPr id="7" name="Content Placeholder 2">
            <a:extLst>
              <a:ext uri="{FF2B5EF4-FFF2-40B4-BE49-F238E27FC236}">
                <a16:creationId xmlns:a16="http://schemas.microsoft.com/office/drawing/2014/main" id="{16347539-575A-9EF8-A4FB-7F066B589FEB}"/>
              </a:ext>
            </a:extLst>
          </p:cNvPr>
          <p:cNvSpPr txBox="1">
            <a:spLocks/>
          </p:cNvSpPr>
          <p:nvPr/>
        </p:nvSpPr>
        <p:spPr>
          <a:xfrm>
            <a:off x="8145556" y="2242364"/>
            <a:ext cx="3048557" cy="3124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algn="ctr" rtl="0">
              <a:spcBef>
                <a:spcPts val="1200"/>
              </a:spcBef>
              <a:spcAft>
                <a:spcPts val="1200"/>
              </a:spcAft>
              <a:buNone/>
            </a:pPr>
            <a:r>
              <a:rPr lang="en-SG" sz="2200" b="1" dirty="0">
                <a:solidFill>
                  <a:srgbClr val="000000"/>
                </a:solidFill>
                <a:latin typeface="Century" panose="02040604050505020304" pitchFamily="18" charset="0"/>
              </a:rPr>
              <a:t>I</a:t>
            </a:r>
            <a:r>
              <a:rPr lang="en-SG" sz="2200" b="1" i="0" u="none" strike="noStrike" dirty="0">
                <a:solidFill>
                  <a:srgbClr val="000000"/>
                </a:solidFill>
                <a:effectLst/>
                <a:latin typeface="Century" panose="02040604050505020304" pitchFamily="18" charset="0"/>
              </a:rPr>
              <a:t>ndex</a:t>
            </a:r>
            <a:endParaRPr lang="en-SG" sz="2200" b="1" dirty="0">
              <a:solidFill>
                <a:srgbClr val="000000"/>
              </a:solidFill>
              <a:latin typeface="Century" panose="02040604050505020304" pitchFamily="18" charset="0"/>
            </a:endParaRPr>
          </a:p>
          <a:p>
            <a:pPr marL="685800" indent="0" rtl="0">
              <a:spcBef>
                <a:spcPts val="1200"/>
              </a:spcBef>
              <a:spcAft>
                <a:spcPts val="1200"/>
              </a:spcAft>
              <a:buNone/>
            </a:pPr>
            <a:endParaRPr lang="en-SG" sz="1800" b="0" i="0" u="none" strike="noStrike" dirty="0">
              <a:solidFill>
                <a:srgbClr val="000000"/>
              </a:solidFill>
              <a:effectLst/>
              <a:latin typeface="Calibri" panose="020F0502020204030204" pitchFamily="34" charset="0"/>
            </a:endParaRPr>
          </a:p>
          <a:p>
            <a:pPr marL="685800" indent="0" algn="ctr" rtl="0">
              <a:spcBef>
                <a:spcPts val="1200"/>
              </a:spcBef>
              <a:spcAft>
                <a:spcPts val="1200"/>
              </a:spcAft>
              <a:buNone/>
            </a:pPr>
            <a:r>
              <a:rPr lang="en-SG" sz="1800" b="0" i="0" u="none" strike="noStrike" dirty="0">
                <a:solidFill>
                  <a:srgbClr val="000000"/>
                </a:solidFill>
                <a:effectLst/>
                <a:latin typeface="Candara Light" panose="020E0502030303020204" pitchFamily="34" charset="0"/>
              </a:rPr>
              <a:t>the price changes of residential housing as a percentage change from some specific start date</a:t>
            </a:r>
            <a:endParaRPr lang="en-SG" sz="1800" dirty="0">
              <a:solidFill>
                <a:srgbClr val="000000"/>
              </a:solidFill>
              <a:latin typeface="Candara Light" panose="020E0502030303020204" pitchFamily="34" charset="0"/>
            </a:endParaRPr>
          </a:p>
        </p:txBody>
      </p:sp>
      <p:cxnSp>
        <p:nvCxnSpPr>
          <p:cNvPr id="18" name="Straight Connector 17">
            <a:extLst>
              <a:ext uri="{FF2B5EF4-FFF2-40B4-BE49-F238E27FC236}">
                <a16:creationId xmlns:a16="http://schemas.microsoft.com/office/drawing/2014/main" id="{CD464B4B-21AD-90B3-2E52-D173EAE3287C}"/>
              </a:ext>
            </a:extLst>
          </p:cNvPr>
          <p:cNvCxnSpPr>
            <a:cxnSpLocks/>
          </p:cNvCxnSpPr>
          <p:nvPr/>
        </p:nvCxnSpPr>
        <p:spPr>
          <a:xfrm>
            <a:off x="7924800" y="2242364"/>
            <a:ext cx="0" cy="2643401"/>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8A248EC-0894-8F54-9DAE-403307699850}"/>
              </a:ext>
            </a:extLst>
          </p:cNvPr>
          <p:cNvSpPr/>
          <p:nvPr/>
        </p:nvSpPr>
        <p:spPr>
          <a:xfrm>
            <a:off x="0" y="5066247"/>
            <a:ext cx="4688541" cy="1791753"/>
          </a:xfrm>
          <a:prstGeom prst="rect">
            <a:avLst/>
          </a:prstGeom>
          <a:solidFill>
            <a:srgbClr val="ADB5B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DE63BDBA-B396-F1C2-6196-B74827CBED49}"/>
              </a:ext>
            </a:extLst>
          </p:cNvPr>
          <p:cNvSpPr/>
          <p:nvPr/>
        </p:nvSpPr>
        <p:spPr>
          <a:xfrm>
            <a:off x="185315" y="5218647"/>
            <a:ext cx="4688541" cy="1639353"/>
          </a:xfrm>
          <a:prstGeom prst="rect">
            <a:avLst/>
          </a:prstGeom>
          <a:solidFill>
            <a:srgbClr val="ADB5B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latin typeface="Candara Light" panose="020E0502030303020204" pitchFamily="34" charset="0"/>
              </a:rPr>
              <a:t>Extract data from 2015 to 2021</a:t>
            </a:r>
          </a:p>
          <a:p>
            <a:pPr marL="285750" indent="-285750">
              <a:buFont typeface="Arial" panose="020B0604020202020204" pitchFamily="34" charset="0"/>
              <a:buChar char="•"/>
            </a:pPr>
            <a:r>
              <a:rPr lang="en-SG" dirty="0">
                <a:latin typeface="Candara Light" panose="020E0502030303020204" pitchFamily="34" charset="0"/>
              </a:rPr>
              <a:t>4 quarters in a year</a:t>
            </a:r>
          </a:p>
          <a:p>
            <a:pPr marL="285750" indent="-285750">
              <a:buFont typeface="Arial" panose="020B0604020202020204" pitchFamily="34" charset="0"/>
              <a:buChar char="•"/>
            </a:pPr>
            <a:r>
              <a:rPr lang="en-SG" dirty="0">
                <a:latin typeface="Candara Light" panose="020E0502030303020204" pitchFamily="34" charset="0"/>
              </a:rPr>
              <a:t>Price index is </a:t>
            </a:r>
            <a:r>
              <a:rPr lang="en-SG" i="0" dirty="0">
                <a:solidFill>
                  <a:schemeClr val="bg1"/>
                </a:solidFill>
                <a:effectLst/>
                <a:latin typeface="Candara Light" panose="020E0502030303020204" pitchFamily="34" charset="0"/>
              </a:rPr>
              <a:t>an indicator of overall price movement of public housing</a:t>
            </a:r>
            <a:endParaRPr lang="en-SG" dirty="0">
              <a:solidFill>
                <a:schemeClr val="bg1"/>
              </a:solidFill>
              <a:latin typeface="Candara Light" panose="020E0502030303020204" pitchFamily="34" charset="0"/>
            </a:endParaRPr>
          </a:p>
        </p:txBody>
      </p:sp>
    </p:spTree>
    <p:extLst>
      <p:ext uri="{BB962C8B-B14F-4D97-AF65-F5344CB8AC3E}">
        <p14:creationId xmlns:p14="http://schemas.microsoft.com/office/powerpoint/2010/main" val="197731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97A5CC-DC36-6FBE-3E87-9F1EAD62EA1D}"/>
              </a:ext>
            </a:extLst>
          </p:cNvPr>
          <p:cNvSpPr/>
          <p:nvPr/>
        </p:nvSpPr>
        <p:spPr>
          <a:xfrm>
            <a:off x="3621741" y="0"/>
            <a:ext cx="8570259" cy="6858000"/>
          </a:xfrm>
          <a:prstGeom prst="rect">
            <a:avLst/>
          </a:prstGeom>
          <a:solidFill>
            <a:srgbClr val="EDDFDE">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16D075E-7742-0CCF-E3A3-D0B6E678A513}"/>
              </a:ext>
            </a:extLst>
          </p:cNvPr>
          <p:cNvSpPr>
            <a:spLocks noGrp="1"/>
          </p:cNvSpPr>
          <p:nvPr>
            <p:ph type="title"/>
          </p:nvPr>
        </p:nvSpPr>
        <p:spPr>
          <a:xfrm>
            <a:off x="220057" y="2431979"/>
            <a:ext cx="3251948" cy="1994041"/>
          </a:xfrm>
          <a:noFill/>
        </p:spPr>
        <p:txBody>
          <a:bodyPr>
            <a:noAutofit/>
          </a:bodyPr>
          <a:lstStyle/>
          <a:p>
            <a:pPr algn="ctr">
              <a:lnSpc>
                <a:spcPct val="150000"/>
              </a:lnSpc>
            </a:pPr>
            <a:r>
              <a:rPr lang="en-SG" sz="2000" b="1" i="0" u="none" strike="noStrike" dirty="0">
                <a:solidFill>
                  <a:schemeClr val="bg2">
                    <a:lumMod val="50000"/>
                  </a:schemeClr>
                </a:solidFill>
                <a:effectLst/>
                <a:latin typeface="Century" panose="02040604050505020304" pitchFamily="18" charset="0"/>
              </a:rPr>
              <a:t>Resale transaction by flat type based on registered cases</a:t>
            </a:r>
            <a:endParaRPr lang="en-SG" sz="2000" b="1" dirty="0">
              <a:solidFill>
                <a:schemeClr val="bg2">
                  <a:lumMod val="50000"/>
                </a:schemeClr>
              </a:solidFill>
              <a:latin typeface="Century" panose="02040604050505020304" pitchFamily="18" charset="0"/>
            </a:endParaRPr>
          </a:p>
        </p:txBody>
      </p:sp>
      <p:sp>
        <p:nvSpPr>
          <p:cNvPr id="6" name="Content Placeholder 2">
            <a:extLst>
              <a:ext uri="{FF2B5EF4-FFF2-40B4-BE49-F238E27FC236}">
                <a16:creationId xmlns:a16="http://schemas.microsoft.com/office/drawing/2014/main" id="{2F02E2FC-C02D-90BD-2FC3-7AEB5846E05A}"/>
              </a:ext>
            </a:extLst>
          </p:cNvPr>
          <p:cNvSpPr txBox="1">
            <a:spLocks/>
          </p:cNvSpPr>
          <p:nvPr/>
        </p:nvSpPr>
        <p:spPr>
          <a:xfrm>
            <a:off x="3360082" y="2325591"/>
            <a:ext cx="2914651" cy="2740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a:spcBef>
                <a:spcPts val="1200"/>
              </a:spcBef>
              <a:spcAft>
                <a:spcPts val="1200"/>
              </a:spcAft>
              <a:buNone/>
            </a:pPr>
            <a:r>
              <a:rPr lang="en-SG" sz="2200" b="1" dirty="0" err="1">
                <a:solidFill>
                  <a:srgbClr val="000000"/>
                </a:solidFill>
                <a:latin typeface="Century" panose="02040604050505020304" pitchFamily="18" charset="0"/>
              </a:rPr>
              <a:t>financial_year</a:t>
            </a:r>
            <a:endParaRPr lang="en-SG" sz="2200" b="1" dirty="0">
              <a:solidFill>
                <a:srgbClr val="000000"/>
              </a:solidFill>
              <a:latin typeface="Century" panose="02040604050505020304" pitchFamily="18" charset="0"/>
            </a:endParaRPr>
          </a:p>
          <a:p>
            <a:pPr marL="685800" indent="0" algn="ctr">
              <a:spcBef>
                <a:spcPts val="1200"/>
              </a:spcBef>
              <a:spcAft>
                <a:spcPts val="1200"/>
              </a:spcAft>
              <a:buNone/>
            </a:pPr>
            <a:endParaRPr lang="en-SG" sz="1800" dirty="0">
              <a:solidFill>
                <a:srgbClr val="000000"/>
              </a:solidFill>
              <a:latin typeface="Calibri" panose="020F0502020204030204" pitchFamily="34" charset="0"/>
            </a:endParaRPr>
          </a:p>
          <a:p>
            <a:pPr marL="685800" indent="0" algn="ctr">
              <a:spcBef>
                <a:spcPts val="1200"/>
              </a:spcBef>
              <a:spcAft>
                <a:spcPts val="1200"/>
              </a:spcAft>
              <a:buNone/>
            </a:pPr>
            <a:r>
              <a:rPr lang="en-SG" sz="1800" dirty="0">
                <a:solidFill>
                  <a:srgbClr val="000000"/>
                </a:solidFill>
                <a:latin typeface="Candara Light" panose="020E0502030303020204" pitchFamily="34" charset="0"/>
              </a:rPr>
              <a:t>Financial year starts on 1 April and ends on 31 March</a:t>
            </a:r>
          </a:p>
          <a:p>
            <a:pPr marL="685800" indent="0">
              <a:spcBef>
                <a:spcPts val="1200"/>
              </a:spcBef>
              <a:spcAft>
                <a:spcPts val="1200"/>
              </a:spcAft>
              <a:buFont typeface="Arial" panose="020B0604020202020204" pitchFamily="34" charset="0"/>
              <a:buNone/>
            </a:pPr>
            <a:endParaRPr lang="en-SG" sz="1800" dirty="0">
              <a:solidFill>
                <a:srgbClr val="000000"/>
              </a:solidFill>
              <a:latin typeface="Calibri" panose="020F0502020204030204" pitchFamily="34" charset="0"/>
            </a:endParaRPr>
          </a:p>
        </p:txBody>
      </p:sp>
      <p:sp>
        <p:nvSpPr>
          <p:cNvPr id="7" name="Content Placeholder 2">
            <a:extLst>
              <a:ext uri="{FF2B5EF4-FFF2-40B4-BE49-F238E27FC236}">
                <a16:creationId xmlns:a16="http://schemas.microsoft.com/office/drawing/2014/main" id="{16347539-575A-9EF8-A4FB-7F066B589FEB}"/>
              </a:ext>
            </a:extLst>
          </p:cNvPr>
          <p:cNvSpPr txBox="1">
            <a:spLocks/>
          </p:cNvSpPr>
          <p:nvPr/>
        </p:nvSpPr>
        <p:spPr>
          <a:xfrm>
            <a:off x="6301626" y="2325591"/>
            <a:ext cx="2545976" cy="2740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rtl="0">
              <a:spcBef>
                <a:spcPts val="1200"/>
              </a:spcBef>
              <a:spcAft>
                <a:spcPts val="1200"/>
              </a:spcAft>
              <a:buNone/>
            </a:pPr>
            <a:r>
              <a:rPr lang="en-SG" sz="2200" b="1" i="0" u="none" strike="noStrike" dirty="0" err="1">
                <a:solidFill>
                  <a:srgbClr val="000000"/>
                </a:solidFill>
                <a:effectLst/>
                <a:latin typeface="Century" panose="02040604050505020304" pitchFamily="18" charset="0"/>
              </a:rPr>
              <a:t>flat_type</a:t>
            </a:r>
            <a:endParaRPr lang="en-SG" sz="2200" b="1" dirty="0">
              <a:solidFill>
                <a:srgbClr val="000000"/>
              </a:solidFill>
              <a:latin typeface="Century" panose="02040604050505020304" pitchFamily="18" charset="0"/>
            </a:endParaRPr>
          </a:p>
          <a:p>
            <a:pPr marL="685800" indent="0" rtl="0">
              <a:spcBef>
                <a:spcPts val="1200"/>
              </a:spcBef>
              <a:spcAft>
                <a:spcPts val="1200"/>
              </a:spcAft>
              <a:buNone/>
            </a:pPr>
            <a:endParaRPr lang="en-SG" sz="1800" b="0" i="0" u="none" strike="noStrike" dirty="0">
              <a:solidFill>
                <a:srgbClr val="000000"/>
              </a:solidFill>
              <a:effectLst/>
              <a:latin typeface="Calibri" panose="020F0502020204030204" pitchFamily="34" charset="0"/>
            </a:endParaRPr>
          </a:p>
          <a:p>
            <a:pPr marL="685800" indent="0" rtl="0">
              <a:spcBef>
                <a:spcPts val="1200"/>
              </a:spcBef>
              <a:spcAft>
                <a:spcPts val="1200"/>
              </a:spcAft>
              <a:buNone/>
            </a:pPr>
            <a:r>
              <a:rPr lang="en-SG" sz="1800" b="0" i="0" u="none" strike="noStrike" dirty="0">
                <a:solidFill>
                  <a:srgbClr val="000000"/>
                </a:solidFill>
                <a:effectLst/>
                <a:latin typeface="Candara Light" panose="020E0502030303020204" pitchFamily="34" charset="0"/>
              </a:rPr>
              <a:t>Type of flats</a:t>
            </a:r>
            <a:endParaRPr lang="en-SG" sz="1800" dirty="0">
              <a:latin typeface="Candara Light" panose="020E0502030303020204" pitchFamily="34" charset="0"/>
            </a:endParaRPr>
          </a:p>
          <a:p>
            <a:pPr marL="685800" indent="0">
              <a:spcBef>
                <a:spcPts val="1200"/>
              </a:spcBef>
              <a:spcAft>
                <a:spcPts val="1200"/>
              </a:spcAft>
              <a:buFont typeface="Arial" panose="020B0604020202020204" pitchFamily="34" charset="0"/>
              <a:buNone/>
            </a:pPr>
            <a:endParaRPr lang="en-SG" sz="1800" dirty="0">
              <a:solidFill>
                <a:srgbClr val="000000"/>
              </a:solidFill>
              <a:latin typeface="Calibri" panose="020F0502020204030204" pitchFamily="34" charset="0"/>
            </a:endParaRPr>
          </a:p>
        </p:txBody>
      </p:sp>
      <p:sp>
        <p:nvSpPr>
          <p:cNvPr id="8" name="Content Placeholder 2">
            <a:extLst>
              <a:ext uri="{FF2B5EF4-FFF2-40B4-BE49-F238E27FC236}">
                <a16:creationId xmlns:a16="http://schemas.microsoft.com/office/drawing/2014/main" id="{924A8E8F-18FF-6A6C-58F8-523E448AC464}"/>
              </a:ext>
            </a:extLst>
          </p:cNvPr>
          <p:cNvSpPr txBox="1">
            <a:spLocks/>
          </p:cNvSpPr>
          <p:nvPr/>
        </p:nvSpPr>
        <p:spPr>
          <a:xfrm>
            <a:off x="8482429" y="2325591"/>
            <a:ext cx="3523129" cy="2344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rtl="0">
              <a:spcBef>
                <a:spcPts val="1200"/>
              </a:spcBef>
              <a:spcAft>
                <a:spcPts val="1200"/>
              </a:spcAft>
              <a:buNone/>
            </a:pPr>
            <a:r>
              <a:rPr lang="en-SG" sz="2200" b="1" i="0" u="none" strike="noStrike" dirty="0" err="1">
                <a:solidFill>
                  <a:srgbClr val="000000"/>
                </a:solidFill>
                <a:effectLst/>
                <a:latin typeface="Century" panose="02040604050505020304" pitchFamily="18" charset="0"/>
              </a:rPr>
              <a:t>resale_transactions</a:t>
            </a:r>
            <a:r>
              <a:rPr lang="en-SG" sz="2200" b="1" i="0" u="none" strike="noStrike" dirty="0">
                <a:solidFill>
                  <a:srgbClr val="000000"/>
                </a:solidFill>
                <a:effectLst/>
                <a:latin typeface="Century" panose="02040604050505020304" pitchFamily="18" charset="0"/>
              </a:rPr>
              <a:t> </a:t>
            </a:r>
          </a:p>
          <a:p>
            <a:pPr marL="685800" indent="0" rtl="0">
              <a:spcBef>
                <a:spcPts val="1200"/>
              </a:spcBef>
              <a:spcAft>
                <a:spcPts val="1200"/>
              </a:spcAft>
              <a:buNone/>
            </a:pPr>
            <a:endParaRPr lang="en-SG" sz="1800" b="0" i="0" u="none" strike="noStrike" dirty="0">
              <a:solidFill>
                <a:srgbClr val="000000"/>
              </a:solidFill>
              <a:effectLst/>
              <a:latin typeface="Calibri" panose="020F0502020204030204" pitchFamily="34" charset="0"/>
            </a:endParaRPr>
          </a:p>
          <a:p>
            <a:pPr marL="685800" indent="0" algn="ctr" rtl="0">
              <a:spcBef>
                <a:spcPts val="1200"/>
              </a:spcBef>
              <a:spcAft>
                <a:spcPts val="1200"/>
              </a:spcAft>
              <a:buNone/>
            </a:pPr>
            <a:r>
              <a:rPr lang="en-SG" sz="1800" dirty="0">
                <a:solidFill>
                  <a:srgbClr val="000000"/>
                </a:solidFill>
                <a:latin typeface="Candara Light" panose="020E0502030303020204" pitchFamily="34" charset="0"/>
              </a:rPr>
              <a:t>T</a:t>
            </a:r>
            <a:r>
              <a:rPr lang="en-SG" sz="1800" b="0" i="0" u="none" strike="noStrike" dirty="0">
                <a:solidFill>
                  <a:srgbClr val="000000"/>
                </a:solidFill>
                <a:effectLst/>
                <a:latin typeface="Candara Light" panose="020E0502030303020204" pitchFamily="34" charset="0"/>
              </a:rPr>
              <a:t>otal number of transactions</a:t>
            </a:r>
          </a:p>
          <a:p>
            <a:pPr marL="685800" indent="0">
              <a:spcBef>
                <a:spcPts val="1200"/>
              </a:spcBef>
              <a:spcAft>
                <a:spcPts val="1200"/>
              </a:spcAft>
              <a:buFont typeface="Arial" panose="020B0604020202020204" pitchFamily="34" charset="0"/>
              <a:buNone/>
            </a:pPr>
            <a:endParaRPr lang="en-SG" sz="1800" dirty="0">
              <a:solidFill>
                <a:srgbClr val="000000"/>
              </a:solidFill>
              <a:latin typeface="Calibri" panose="020F0502020204030204" pitchFamily="34" charset="0"/>
            </a:endParaRPr>
          </a:p>
        </p:txBody>
      </p:sp>
      <p:cxnSp>
        <p:nvCxnSpPr>
          <p:cNvPr id="18" name="Straight Connector 17">
            <a:extLst>
              <a:ext uri="{FF2B5EF4-FFF2-40B4-BE49-F238E27FC236}">
                <a16:creationId xmlns:a16="http://schemas.microsoft.com/office/drawing/2014/main" id="{CD464B4B-21AD-90B3-2E52-D173EAE3287C}"/>
              </a:ext>
            </a:extLst>
          </p:cNvPr>
          <p:cNvCxnSpPr/>
          <p:nvPr/>
        </p:nvCxnSpPr>
        <p:spPr>
          <a:xfrm>
            <a:off x="6499412" y="2325591"/>
            <a:ext cx="0" cy="2183656"/>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4051AA7-EBDE-4054-7AB0-370F084CD47E}"/>
              </a:ext>
            </a:extLst>
          </p:cNvPr>
          <p:cNvCxnSpPr/>
          <p:nvPr/>
        </p:nvCxnSpPr>
        <p:spPr>
          <a:xfrm>
            <a:off x="8847602" y="2325591"/>
            <a:ext cx="0" cy="2183656"/>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8A248EC-0894-8F54-9DAE-403307699850}"/>
              </a:ext>
            </a:extLst>
          </p:cNvPr>
          <p:cNvSpPr/>
          <p:nvPr/>
        </p:nvSpPr>
        <p:spPr>
          <a:xfrm>
            <a:off x="0" y="5066247"/>
            <a:ext cx="4688541" cy="1791753"/>
          </a:xfrm>
          <a:prstGeom prst="rect">
            <a:avLst/>
          </a:prstGeom>
          <a:solidFill>
            <a:srgbClr val="ADB5B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DE63BDBA-B396-F1C2-6196-B74827CBED49}"/>
              </a:ext>
            </a:extLst>
          </p:cNvPr>
          <p:cNvSpPr/>
          <p:nvPr/>
        </p:nvSpPr>
        <p:spPr>
          <a:xfrm>
            <a:off x="185315" y="5218647"/>
            <a:ext cx="4688541" cy="1639353"/>
          </a:xfrm>
          <a:prstGeom prst="rect">
            <a:avLst/>
          </a:prstGeom>
          <a:solidFill>
            <a:srgbClr val="ADB5B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latin typeface="Candara Light" panose="020E0502030303020204" pitchFamily="34" charset="0"/>
              </a:rPr>
              <a:t>Extract data from 2015 to 2020</a:t>
            </a:r>
          </a:p>
          <a:p>
            <a:pPr marL="285750" indent="-285750">
              <a:buFont typeface="Arial" panose="020B0604020202020204" pitchFamily="34" charset="0"/>
              <a:buChar char="•"/>
            </a:pPr>
            <a:r>
              <a:rPr lang="en-SG" dirty="0">
                <a:latin typeface="Candara Light" panose="020E0502030303020204" pitchFamily="34" charset="0"/>
              </a:rPr>
              <a:t>6 types: 1 room, 2 room, 3 room, 4 room, 5 room, executive</a:t>
            </a:r>
          </a:p>
          <a:p>
            <a:pPr marL="285750" indent="-285750" algn="ctr">
              <a:buFont typeface="Arial" panose="020B0604020202020204" pitchFamily="34" charset="0"/>
              <a:buChar char="•"/>
            </a:pPr>
            <a:endParaRPr lang="en-SG" dirty="0">
              <a:latin typeface="Candara Light" panose="020E0502030303020204" pitchFamily="34" charset="0"/>
            </a:endParaRPr>
          </a:p>
        </p:txBody>
      </p:sp>
    </p:spTree>
    <p:extLst>
      <p:ext uri="{BB962C8B-B14F-4D97-AF65-F5344CB8AC3E}">
        <p14:creationId xmlns:p14="http://schemas.microsoft.com/office/powerpoint/2010/main" val="350197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97A5CC-DC36-6FBE-3E87-9F1EAD62EA1D}"/>
              </a:ext>
            </a:extLst>
          </p:cNvPr>
          <p:cNvSpPr/>
          <p:nvPr/>
        </p:nvSpPr>
        <p:spPr>
          <a:xfrm>
            <a:off x="3621741" y="0"/>
            <a:ext cx="8570259" cy="6858000"/>
          </a:xfrm>
          <a:prstGeom prst="rect">
            <a:avLst/>
          </a:prstGeom>
          <a:solidFill>
            <a:srgbClr val="EDDFDE">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616D075E-7742-0CCF-E3A3-D0B6E678A513}"/>
              </a:ext>
            </a:extLst>
          </p:cNvPr>
          <p:cNvSpPr>
            <a:spLocks noGrp="1"/>
          </p:cNvSpPr>
          <p:nvPr>
            <p:ph type="title"/>
          </p:nvPr>
        </p:nvSpPr>
        <p:spPr>
          <a:xfrm>
            <a:off x="184897" y="2567043"/>
            <a:ext cx="3251948" cy="1994041"/>
          </a:xfrm>
          <a:noFill/>
        </p:spPr>
        <p:txBody>
          <a:bodyPr>
            <a:noAutofit/>
          </a:bodyPr>
          <a:lstStyle/>
          <a:p>
            <a:pPr algn="ctr">
              <a:lnSpc>
                <a:spcPct val="150000"/>
              </a:lnSpc>
            </a:pPr>
            <a:r>
              <a:rPr lang="en-SG" sz="2000" b="1" i="0" u="none" strike="noStrike" dirty="0">
                <a:solidFill>
                  <a:schemeClr val="bg2">
                    <a:lumMod val="50000"/>
                  </a:schemeClr>
                </a:solidFill>
                <a:effectLst/>
                <a:latin typeface="Century" panose="02040604050505020304" pitchFamily="18" charset="0"/>
              </a:rPr>
              <a:t>HDB resale price index</a:t>
            </a:r>
            <a:endParaRPr lang="en-SG" sz="2000" b="1" dirty="0">
              <a:solidFill>
                <a:schemeClr val="bg2">
                  <a:lumMod val="50000"/>
                </a:schemeClr>
              </a:solidFill>
              <a:latin typeface="Century" panose="02040604050505020304" pitchFamily="18" charset="0"/>
            </a:endParaRPr>
          </a:p>
        </p:txBody>
      </p:sp>
      <p:sp>
        <p:nvSpPr>
          <p:cNvPr id="6" name="Content Placeholder 2">
            <a:extLst>
              <a:ext uri="{FF2B5EF4-FFF2-40B4-BE49-F238E27FC236}">
                <a16:creationId xmlns:a16="http://schemas.microsoft.com/office/drawing/2014/main" id="{2F02E2FC-C02D-90BD-2FC3-7AEB5846E05A}"/>
              </a:ext>
            </a:extLst>
          </p:cNvPr>
          <p:cNvSpPr txBox="1">
            <a:spLocks/>
          </p:cNvSpPr>
          <p:nvPr/>
        </p:nvSpPr>
        <p:spPr>
          <a:xfrm>
            <a:off x="3938449" y="2325591"/>
            <a:ext cx="2914651" cy="2740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a:spcBef>
                <a:spcPts val="1200"/>
              </a:spcBef>
              <a:spcAft>
                <a:spcPts val="1200"/>
              </a:spcAft>
              <a:buFont typeface="Arial" panose="020B0604020202020204" pitchFamily="34" charset="0"/>
              <a:buNone/>
            </a:pPr>
            <a:endParaRPr lang="en-SG" sz="1800" dirty="0">
              <a:solidFill>
                <a:srgbClr val="000000"/>
              </a:solidFill>
              <a:latin typeface="Calibri" panose="020F0502020204030204" pitchFamily="34" charset="0"/>
            </a:endParaRPr>
          </a:p>
        </p:txBody>
      </p:sp>
      <p:sp>
        <p:nvSpPr>
          <p:cNvPr id="7" name="Content Placeholder 2">
            <a:extLst>
              <a:ext uri="{FF2B5EF4-FFF2-40B4-BE49-F238E27FC236}">
                <a16:creationId xmlns:a16="http://schemas.microsoft.com/office/drawing/2014/main" id="{16347539-575A-9EF8-A4FB-7F066B589FEB}"/>
              </a:ext>
            </a:extLst>
          </p:cNvPr>
          <p:cNvSpPr txBox="1">
            <a:spLocks/>
          </p:cNvSpPr>
          <p:nvPr/>
        </p:nvSpPr>
        <p:spPr>
          <a:xfrm>
            <a:off x="4271535" y="4368918"/>
            <a:ext cx="3120137" cy="30417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algn="ctr" rtl="0">
              <a:spcBef>
                <a:spcPts val="1200"/>
              </a:spcBef>
              <a:spcAft>
                <a:spcPts val="1200"/>
              </a:spcAft>
              <a:buNone/>
            </a:pPr>
            <a:r>
              <a:rPr lang="en-SG" sz="2200" dirty="0" err="1">
                <a:solidFill>
                  <a:srgbClr val="000000"/>
                </a:solidFill>
                <a:latin typeface="Century" panose="02040604050505020304" pitchFamily="18" charset="0"/>
              </a:rPr>
              <a:t>l</a:t>
            </a:r>
            <a:r>
              <a:rPr lang="en-SG" sz="2200" b="0" i="0" u="none" strike="noStrike" dirty="0" err="1">
                <a:solidFill>
                  <a:srgbClr val="000000"/>
                </a:solidFill>
                <a:effectLst/>
                <a:latin typeface="Century" panose="02040604050505020304" pitchFamily="18" charset="0"/>
              </a:rPr>
              <a:t>ease_commence</a:t>
            </a:r>
            <a:r>
              <a:rPr lang="en-SG" sz="2200" b="0" i="0" u="none" strike="noStrike" dirty="0">
                <a:solidFill>
                  <a:srgbClr val="000000"/>
                </a:solidFill>
                <a:effectLst/>
                <a:latin typeface="Century" panose="02040604050505020304" pitchFamily="18" charset="0"/>
              </a:rPr>
              <a:t>_ date</a:t>
            </a:r>
          </a:p>
          <a:p>
            <a:pPr marL="685800" indent="0" algn="ctr" rtl="0">
              <a:spcBef>
                <a:spcPts val="1200"/>
              </a:spcBef>
              <a:spcAft>
                <a:spcPts val="1200"/>
              </a:spcAft>
              <a:buNone/>
            </a:pPr>
            <a:r>
              <a:rPr lang="en-SG" sz="1800" b="0" i="0" u="none" strike="noStrike" dirty="0">
                <a:solidFill>
                  <a:srgbClr val="000000"/>
                </a:solidFill>
                <a:effectLst/>
                <a:latin typeface="Candara Light" panose="020E0502030303020204" pitchFamily="34" charset="0"/>
              </a:rPr>
              <a:t>the date where leasehold tenure starts</a:t>
            </a:r>
            <a:endParaRPr lang="en-SG" sz="1800" dirty="0">
              <a:solidFill>
                <a:srgbClr val="000000"/>
              </a:solidFill>
              <a:latin typeface="Candara Light" panose="020E0502030303020204" pitchFamily="34" charset="0"/>
            </a:endParaRPr>
          </a:p>
        </p:txBody>
      </p:sp>
      <p:cxnSp>
        <p:nvCxnSpPr>
          <p:cNvPr id="18" name="Straight Connector 17">
            <a:extLst>
              <a:ext uri="{FF2B5EF4-FFF2-40B4-BE49-F238E27FC236}">
                <a16:creationId xmlns:a16="http://schemas.microsoft.com/office/drawing/2014/main" id="{CD464B4B-21AD-90B3-2E52-D173EAE3287C}"/>
              </a:ext>
            </a:extLst>
          </p:cNvPr>
          <p:cNvCxnSpPr>
            <a:cxnSpLocks/>
          </p:cNvCxnSpPr>
          <p:nvPr/>
        </p:nvCxnSpPr>
        <p:spPr>
          <a:xfrm flipH="1">
            <a:off x="7782483" y="2555192"/>
            <a:ext cx="1" cy="1453555"/>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8A248EC-0894-8F54-9DAE-403307699850}"/>
              </a:ext>
            </a:extLst>
          </p:cNvPr>
          <p:cNvSpPr/>
          <p:nvPr/>
        </p:nvSpPr>
        <p:spPr>
          <a:xfrm>
            <a:off x="0" y="5066247"/>
            <a:ext cx="4688541" cy="1791753"/>
          </a:xfrm>
          <a:prstGeom prst="rect">
            <a:avLst/>
          </a:prstGeom>
          <a:solidFill>
            <a:srgbClr val="ADB5B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DE63BDBA-B396-F1C2-6196-B74827CBED49}"/>
              </a:ext>
            </a:extLst>
          </p:cNvPr>
          <p:cNvSpPr/>
          <p:nvPr/>
        </p:nvSpPr>
        <p:spPr>
          <a:xfrm>
            <a:off x="185315" y="5218647"/>
            <a:ext cx="4688541" cy="1639353"/>
          </a:xfrm>
          <a:prstGeom prst="rect">
            <a:avLst/>
          </a:prstGeom>
          <a:solidFill>
            <a:srgbClr val="ADB5B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latin typeface="Candara Light" panose="020E0502030303020204" pitchFamily="34" charset="0"/>
              </a:rPr>
              <a:t>Extract data from 2015 to 2022</a:t>
            </a:r>
          </a:p>
          <a:p>
            <a:pPr marL="285750" indent="-285750">
              <a:buFont typeface="Arial" panose="020B0604020202020204" pitchFamily="34" charset="0"/>
              <a:buChar char="•"/>
            </a:pPr>
            <a:r>
              <a:rPr lang="en-SG" dirty="0">
                <a:latin typeface="Candara Light" panose="020E0502030303020204" pitchFamily="34" charset="0"/>
              </a:rPr>
              <a:t>Filter out all 4-room flat type </a:t>
            </a:r>
          </a:p>
          <a:p>
            <a:pPr marL="285750" indent="-285750">
              <a:buFont typeface="Arial" panose="020B0604020202020204" pitchFamily="34" charset="0"/>
              <a:buChar char="•"/>
            </a:pPr>
            <a:r>
              <a:rPr lang="en-SG" dirty="0">
                <a:latin typeface="Candara Light" panose="020E0502030303020204" pitchFamily="34" charset="0"/>
              </a:rPr>
              <a:t>Categorize storey range into 5 different categories. </a:t>
            </a:r>
          </a:p>
          <a:p>
            <a:pPr marL="285750" indent="-285750">
              <a:buFont typeface="Arial" panose="020B0604020202020204" pitchFamily="34" charset="0"/>
              <a:buChar char="•"/>
            </a:pPr>
            <a:endParaRPr lang="en-SG" dirty="0">
              <a:latin typeface="Candara Light" panose="020E0502030303020204" pitchFamily="34" charset="0"/>
            </a:endParaRPr>
          </a:p>
        </p:txBody>
      </p:sp>
      <p:sp>
        <p:nvSpPr>
          <p:cNvPr id="5" name="TextBox 4">
            <a:extLst>
              <a:ext uri="{FF2B5EF4-FFF2-40B4-BE49-F238E27FC236}">
                <a16:creationId xmlns:a16="http://schemas.microsoft.com/office/drawing/2014/main" id="{ACC593A1-B3DA-72BD-6E80-B924AE11CAED}"/>
              </a:ext>
            </a:extLst>
          </p:cNvPr>
          <p:cNvSpPr txBox="1"/>
          <p:nvPr/>
        </p:nvSpPr>
        <p:spPr>
          <a:xfrm>
            <a:off x="4100932" y="624185"/>
            <a:ext cx="1407458" cy="1046440"/>
          </a:xfrm>
          <a:prstGeom prst="rect">
            <a:avLst/>
          </a:prstGeom>
          <a:noFill/>
        </p:spPr>
        <p:txBody>
          <a:bodyPr wrap="square" rtlCol="0">
            <a:spAutoFit/>
          </a:bodyPr>
          <a:lstStyle/>
          <a:p>
            <a:pPr algn="ctr"/>
            <a:r>
              <a:rPr lang="en-SG" sz="2200" dirty="0">
                <a:latin typeface="Century" panose="02040604050505020304" pitchFamily="18" charset="0"/>
              </a:rPr>
              <a:t>month</a:t>
            </a:r>
          </a:p>
          <a:p>
            <a:pPr algn="ctr"/>
            <a:endParaRPr lang="en-SG" sz="2200" dirty="0">
              <a:latin typeface="Century" panose="02040604050505020304" pitchFamily="18" charset="0"/>
            </a:endParaRPr>
          </a:p>
          <a:p>
            <a:pPr algn="ctr"/>
            <a:r>
              <a:rPr lang="en-SG" dirty="0">
                <a:latin typeface="Candara Light" panose="020E0502030303020204" pitchFamily="34" charset="0"/>
              </a:rPr>
              <a:t>month</a:t>
            </a:r>
          </a:p>
        </p:txBody>
      </p:sp>
      <p:sp>
        <p:nvSpPr>
          <p:cNvPr id="11" name="TextBox 10">
            <a:extLst>
              <a:ext uri="{FF2B5EF4-FFF2-40B4-BE49-F238E27FC236}">
                <a16:creationId xmlns:a16="http://schemas.microsoft.com/office/drawing/2014/main" id="{5908AD5C-7F08-17C7-56CA-B8B1D3D85A33}"/>
              </a:ext>
            </a:extLst>
          </p:cNvPr>
          <p:cNvSpPr txBox="1"/>
          <p:nvPr/>
        </p:nvSpPr>
        <p:spPr>
          <a:xfrm>
            <a:off x="6118202" y="594583"/>
            <a:ext cx="1407458" cy="1261884"/>
          </a:xfrm>
          <a:prstGeom prst="rect">
            <a:avLst/>
          </a:prstGeom>
          <a:noFill/>
        </p:spPr>
        <p:txBody>
          <a:bodyPr wrap="square" rtlCol="0">
            <a:spAutoFit/>
          </a:bodyPr>
          <a:lstStyle/>
          <a:p>
            <a:pPr algn="ctr"/>
            <a:r>
              <a:rPr lang="en-SG" sz="2200" dirty="0">
                <a:latin typeface="Century" panose="02040604050505020304" pitchFamily="18" charset="0"/>
              </a:rPr>
              <a:t>town</a:t>
            </a:r>
          </a:p>
          <a:p>
            <a:pPr algn="ctr"/>
            <a:endParaRPr lang="en-SG" dirty="0">
              <a:latin typeface="Century" panose="02040604050505020304" pitchFamily="18" charset="0"/>
            </a:endParaRPr>
          </a:p>
          <a:p>
            <a:pPr algn="ctr"/>
            <a:r>
              <a:rPr lang="en-SG" dirty="0">
                <a:latin typeface="Candara Light" panose="020E0502030303020204" pitchFamily="34" charset="0"/>
              </a:rPr>
              <a:t>town in Singapore</a:t>
            </a:r>
          </a:p>
        </p:txBody>
      </p:sp>
      <p:sp>
        <p:nvSpPr>
          <p:cNvPr id="12" name="TextBox 11">
            <a:extLst>
              <a:ext uri="{FF2B5EF4-FFF2-40B4-BE49-F238E27FC236}">
                <a16:creationId xmlns:a16="http://schemas.microsoft.com/office/drawing/2014/main" id="{43DD0E7E-E3C3-DEE8-0C85-E088398F25F2}"/>
              </a:ext>
            </a:extLst>
          </p:cNvPr>
          <p:cNvSpPr txBox="1"/>
          <p:nvPr/>
        </p:nvSpPr>
        <p:spPr>
          <a:xfrm>
            <a:off x="8277365" y="568427"/>
            <a:ext cx="1407458" cy="984885"/>
          </a:xfrm>
          <a:prstGeom prst="rect">
            <a:avLst/>
          </a:prstGeom>
          <a:noFill/>
        </p:spPr>
        <p:txBody>
          <a:bodyPr wrap="square" rtlCol="0">
            <a:spAutoFit/>
          </a:bodyPr>
          <a:lstStyle/>
          <a:p>
            <a:r>
              <a:rPr lang="en-SG" sz="2200" dirty="0" err="1">
                <a:latin typeface="Century" panose="02040604050505020304" pitchFamily="18" charset="0"/>
              </a:rPr>
              <a:t>flat_type</a:t>
            </a:r>
            <a:endParaRPr lang="en-SG" sz="2200" dirty="0">
              <a:latin typeface="Century" panose="02040604050505020304" pitchFamily="18" charset="0"/>
            </a:endParaRPr>
          </a:p>
          <a:p>
            <a:endParaRPr lang="en-SG" dirty="0">
              <a:latin typeface="Candara Light" panose="020E0502030303020204" pitchFamily="34" charset="0"/>
            </a:endParaRPr>
          </a:p>
          <a:p>
            <a:r>
              <a:rPr lang="en-SG" dirty="0">
                <a:latin typeface="Candara Light" panose="020E0502030303020204" pitchFamily="34" charset="0"/>
              </a:rPr>
              <a:t>flat type</a:t>
            </a:r>
          </a:p>
        </p:txBody>
      </p:sp>
      <p:sp>
        <p:nvSpPr>
          <p:cNvPr id="13" name="TextBox 12">
            <a:extLst>
              <a:ext uri="{FF2B5EF4-FFF2-40B4-BE49-F238E27FC236}">
                <a16:creationId xmlns:a16="http://schemas.microsoft.com/office/drawing/2014/main" id="{4E781CD7-9BFE-5502-4DB1-98A1AF1C32DE}"/>
              </a:ext>
            </a:extLst>
          </p:cNvPr>
          <p:cNvSpPr txBox="1"/>
          <p:nvPr/>
        </p:nvSpPr>
        <p:spPr>
          <a:xfrm>
            <a:off x="10175115" y="570882"/>
            <a:ext cx="1718980" cy="1046440"/>
          </a:xfrm>
          <a:prstGeom prst="rect">
            <a:avLst/>
          </a:prstGeom>
          <a:noFill/>
        </p:spPr>
        <p:txBody>
          <a:bodyPr wrap="square" rtlCol="0">
            <a:spAutoFit/>
          </a:bodyPr>
          <a:lstStyle/>
          <a:p>
            <a:pPr algn="ctr"/>
            <a:r>
              <a:rPr lang="en-SG" sz="2200" dirty="0">
                <a:latin typeface="Century" panose="02040604050505020304" pitchFamily="18" charset="0"/>
              </a:rPr>
              <a:t>block</a:t>
            </a:r>
          </a:p>
          <a:p>
            <a:pPr algn="ctr"/>
            <a:endParaRPr lang="en-SG" sz="2200" dirty="0">
              <a:latin typeface="Century" panose="02040604050505020304" pitchFamily="18" charset="0"/>
            </a:endParaRPr>
          </a:p>
          <a:p>
            <a:pPr algn="ctr"/>
            <a:r>
              <a:rPr lang="en-SG" dirty="0">
                <a:latin typeface="Candara Light" panose="020E0502030303020204" pitchFamily="34" charset="0"/>
              </a:rPr>
              <a:t>block number</a:t>
            </a:r>
          </a:p>
        </p:txBody>
      </p:sp>
      <p:sp>
        <p:nvSpPr>
          <p:cNvPr id="15" name="TextBox 14">
            <a:extLst>
              <a:ext uri="{FF2B5EF4-FFF2-40B4-BE49-F238E27FC236}">
                <a16:creationId xmlns:a16="http://schemas.microsoft.com/office/drawing/2014/main" id="{4F56791B-2779-8BE6-B840-915526F9E2E2}"/>
              </a:ext>
            </a:extLst>
          </p:cNvPr>
          <p:cNvSpPr txBox="1"/>
          <p:nvPr/>
        </p:nvSpPr>
        <p:spPr>
          <a:xfrm>
            <a:off x="3817188" y="2523594"/>
            <a:ext cx="1893155" cy="1261884"/>
          </a:xfrm>
          <a:prstGeom prst="rect">
            <a:avLst/>
          </a:prstGeom>
          <a:noFill/>
        </p:spPr>
        <p:txBody>
          <a:bodyPr wrap="square" rtlCol="0">
            <a:spAutoFit/>
          </a:bodyPr>
          <a:lstStyle/>
          <a:p>
            <a:pPr algn="ctr"/>
            <a:r>
              <a:rPr lang="en-SG" sz="2200" i="0" u="none" strike="noStrike" dirty="0" err="1">
                <a:solidFill>
                  <a:srgbClr val="000000"/>
                </a:solidFill>
                <a:effectLst/>
                <a:latin typeface="Century" panose="02040604050505020304" pitchFamily="18" charset="0"/>
              </a:rPr>
              <a:t>street_name</a:t>
            </a:r>
            <a:endParaRPr lang="en-SG" sz="2200" i="0" u="none" strike="noStrike" dirty="0">
              <a:solidFill>
                <a:srgbClr val="000000"/>
              </a:solidFill>
              <a:effectLst/>
              <a:latin typeface="Century" panose="02040604050505020304" pitchFamily="18" charset="0"/>
            </a:endParaRPr>
          </a:p>
          <a:p>
            <a:pPr algn="ctr"/>
            <a:endParaRPr lang="en-SG" sz="1800" b="1" i="0" u="none" strike="noStrike" dirty="0">
              <a:solidFill>
                <a:srgbClr val="000000"/>
              </a:solidFill>
              <a:effectLst/>
              <a:latin typeface="Century" panose="02040604050505020304" pitchFamily="18" charset="0"/>
            </a:endParaRPr>
          </a:p>
          <a:p>
            <a:pPr algn="ctr"/>
            <a:r>
              <a:rPr lang="en-SG" sz="1800" b="0" i="0" u="none" strike="noStrike" dirty="0">
                <a:solidFill>
                  <a:srgbClr val="000000"/>
                </a:solidFill>
                <a:effectLst/>
                <a:latin typeface="Candara Light" panose="020E0502030303020204" pitchFamily="34" charset="0"/>
              </a:rPr>
              <a:t>name of the street</a:t>
            </a:r>
            <a:endParaRPr lang="en-SG" dirty="0">
              <a:latin typeface="Candara Light" panose="020E0502030303020204" pitchFamily="34" charset="0"/>
            </a:endParaRPr>
          </a:p>
        </p:txBody>
      </p:sp>
      <p:sp>
        <p:nvSpPr>
          <p:cNvPr id="16" name="TextBox 15">
            <a:extLst>
              <a:ext uri="{FF2B5EF4-FFF2-40B4-BE49-F238E27FC236}">
                <a16:creationId xmlns:a16="http://schemas.microsoft.com/office/drawing/2014/main" id="{BFA741B1-675F-FDCF-4C29-FB4E26128FDF}"/>
              </a:ext>
            </a:extLst>
          </p:cNvPr>
          <p:cNvSpPr txBox="1"/>
          <p:nvPr/>
        </p:nvSpPr>
        <p:spPr>
          <a:xfrm>
            <a:off x="5831604" y="2551341"/>
            <a:ext cx="1921104" cy="984885"/>
          </a:xfrm>
          <a:prstGeom prst="rect">
            <a:avLst/>
          </a:prstGeom>
          <a:noFill/>
        </p:spPr>
        <p:txBody>
          <a:bodyPr wrap="square" rtlCol="0">
            <a:spAutoFit/>
          </a:bodyPr>
          <a:lstStyle/>
          <a:p>
            <a:pPr algn="ctr"/>
            <a:r>
              <a:rPr lang="en-SG" sz="2200" dirty="0" err="1">
                <a:solidFill>
                  <a:srgbClr val="000000"/>
                </a:solidFill>
                <a:latin typeface="Century" panose="02040604050505020304" pitchFamily="18" charset="0"/>
              </a:rPr>
              <a:t>s</a:t>
            </a:r>
            <a:r>
              <a:rPr lang="en-SG" sz="2200" b="0" i="0" u="none" strike="noStrike" dirty="0" err="1">
                <a:solidFill>
                  <a:srgbClr val="000000"/>
                </a:solidFill>
                <a:effectLst/>
                <a:latin typeface="Century" panose="02040604050505020304" pitchFamily="18" charset="0"/>
              </a:rPr>
              <a:t>torey_range</a:t>
            </a:r>
            <a:endParaRPr lang="en-SG" sz="2200" b="0" i="0" u="none" strike="noStrike" dirty="0">
              <a:solidFill>
                <a:srgbClr val="000000"/>
              </a:solidFill>
              <a:effectLst/>
              <a:latin typeface="Century" panose="02040604050505020304" pitchFamily="18" charset="0"/>
            </a:endParaRPr>
          </a:p>
          <a:p>
            <a:pPr algn="ctr"/>
            <a:endParaRPr lang="en-SG" dirty="0">
              <a:solidFill>
                <a:srgbClr val="000000"/>
              </a:solidFill>
              <a:latin typeface="Century" panose="02040604050505020304" pitchFamily="18" charset="0"/>
            </a:endParaRPr>
          </a:p>
          <a:p>
            <a:pPr algn="ctr"/>
            <a:r>
              <a:rPr lang="en-SG" sz="1800" b="0" i="0" u="none" strike="noStrike" dirty="0">
                <a:solidFill>
                  <a:srgbClr val="000000"/>
                </a:solidFill>
                <a:effectLst/>
                <a:latin typeface="Candara Light" panose="020E0502030303020204" pitchFamily="34" charset="0"/>
              </a:rPr>
              <a:t>floor levels</a:t>
            </a:r>
            <a:endParaRPr lang="en-SG" dirty="0">
              <a:latin typeface="Candara Light" panose="020E0502030303020204" pitchFamily="34" charset="0"/>
            </a:endParaRPr>
          </a:p>
        </p:txBody>
      </p:sp>
      <p:sp>
        <p:nvSpPr>
          <p:cNvPr id="17" name="TextBox 16">
            <a:extLst>
              <a:ext uri="{FF2B5EF4-FFF2-40B4-BE49-F238E27FC236}">
                <a16:creationId xmlns:a16="http://schemas.microsoft.com/office/drawing/2014/main" id="{2C9C6834-95A9-713A-D1DA-26ABBE755BA0}"/>
              </a:ext>
            </a:extLst>
          </p:cNvPr>
          <p:cNvSpPr txBox="1"/>
          <p:nvPr/>
        </p:nvSpPr>
        <p:spPr>
          <a:xfrm>
            <a:off x="7907289" y="2523594"/>
            <a:ext cx="2267826" cy="1261884"/>
          </a:xfrm>
          <a:prstGeom prst="rect">
            <a:avLst/>
          </a:prstGeom>
          <a:noFill/>
        </p:spPr>
        <p:txBody>
          <a:bodyPr wrap="square" rtlCol="0">
            <a:spAutoFit/>
          </a:bodyPr>
          <a:lstStyle/>
          <a:p>
            <a:pPr algn="ctr"/>
            <a:r>
              <a:rPr lang="en-SG" sz="2200" dirty="0" err="1">
                <a:solidFill>
                  <a:srgbClr val="000000"/>
                </a:solidFill>
                <a:latin typeface="Century" panose="02040604050505020304" pitchFamily="18" charset="0"/>
              </a:rPr>
              <a:t>f</a:t>
            </a:r>
            <a:r>
              <a:rPr lang="en-SG" sz="2200" b="0" i="0" u="none" strike="noStrike" dirty="0" err="1">
                <a:solidFill>
                  <a:srgbClr val="000000"/>
                </a:solidFill>
                <a:effectLst/>
                <a:latin typeface="Century" panose="02040604050505020304" pitchFamily="18" charset="0"/>
              </a:rPr>
              <a:t>loor_area_sqm</a:t>
            </a:r>
            <a:endParaRPr lang="en-SG" sz="2200" dirty="0">
              <a:solidFill>
                <a:srgbClr val="000000"/>
              </a:solidFill>
              <a:latin typeface="Century" panose="02040604050505020304" pitchFamily="18" charset="0"/>
            </a:endParaRPr>
          </a:p>
          <a:p>
            <a:pPr algn="ctr"/>
            <a:endParaRPr lang="en-SG" sz="1800" b="0" i="0" u="none" strike="noStrike" dirty="0">
              <a:solidFill>
                <a:srgbClr val="000000"/>
              </a:solidFill>
              <a:effectLst/>
              <a:latin typeface="+mj-lt"/>
            </a:endParaRPr>
          </a:p>
          <a:p>
            <a:pPr algn="ctr"/>
            <a:r>
              <a:rPr lang="en-SG" sz="1800" b="0" i="0" u="none" strike="noStrike" dirty="0">
                <a:solidFill>
                  <a:srgbClr val="000000"/>
                </a:solidFill>
                <a:effectLst/>
                <a:latin typeface="Candara Light" panose="020E0502030303020204" pitchFamily="34" charset="0"/>
              </a:rPr>
              <a:t>floor area in square meter</a:t>
            </a:r>
            <a:endParaRPr lang="en-SG" dirty="0">
              <a:latin typeface="Candara Light" panose="020E0502030303020204" pitchFamily="34" charset="0"/>
            </a:endParaRPr>
          </a:p>
        </p:txBody>
      </p:sp>
      <p:sp>
        <p:nvSpPr>
          <p:cNvPr id="19" name="TextBox 18">
            <a:extLst>
              <a:ext uri="{FF2B5EF4-FFF2-40B4-BE49-F238E27FC236}">
                <a16:creationId xmlns:a16="http://schemas.microsoft.com/office/drawing/2014/main" id="{CE6D426C-1287-4DE1-CB33-99D98F491B52}"/>
              </a:ext>
            </a:extLst>
          </p:cNvPr>
          <p:cNvSpPr txBox="1"/>
          <p:nvPr/>
        </p:nvSpPr>
        <p:spPr>
          <a:xfrm>
            <a:off x="10332339" y="2508205"/>
            <a:ext cx="1793929" cy="984885"/>
          </a:xfrm>
          <a:prstGeom prst="rect">
            <a:avLst/>
          </a:prstGeom>
          <a:noFill/>
        </p:spPr>
        <p:txBody>
          <a:bodyPr wrap="square" rtlCol="0">
            <a:spAutoFit/>
          </a:bodyPr>
          <a:lstStyle/>
          <a:p>
            <a:pPr algn="ctr"/>
            <a:r>
              <a:rPr lang="en-SG" sz="2200" dirty="0" err="1">
                <a:solidFill>
                  <a:srgbClr val="000000"/>
                </a:solidFill>
                <a:latin typeface="Century" panose="02040604050505020304" pitchFamily="18" charset="0"/>
              </a:rPr>
              <a:t>f</a:t>
            </a:r>
            <a:r>
              <a:rPr lang="en-SG" sz="2200" b="0" i="0" u="none" strike="noStrike" dirty="0" err="1">
                <a:solidFill>
                  <a:srgbClr val="000000"/>
                </a:solidFill>
                <a:effectLst/>
                <a:latin typeface="Century" panose="02040604050505020304" pitchFamily="18" charset="0"/>
              </a:rPr>
              <a:t>lat_model</a:t>
            </a:r>
            <a:endParaRPr lang="en-SG" sz="2200" dirty="0">
              <a:solidFill>
                <a:srgbClr val="000000"/>
              </a:solidFill>
              <a:latin typeface="Century" panose="02040604050505020304" pitchFamily="18" charset="0"/>
            </a:endParaRPr>
          </a:p>
          <a:p>
            <a:pPr algn="ctr"/>
            <a:endParaRPr lang="en-SG" sz="1800" b="0" i="0" u="none" strike="noStrike" dirty="0">
              <a:solidFill>
                <a:srgbClr val="000000"/>
              </a:solidFill>
              <a:effectLst/>
              <a:latin typeface="Candara Light" panose="020E0502030303020204" pitchFamily="34" charset="0"/>
            </a:endParaRPr>
          </a:p>
          <a:p>
            <a:pPr algn="ctr"/>
            <a:r>
              <a:rPr lang="en-SG" sz="1800" b="0" i="0" u="none" strike="noStrike" dirty="0">
                <a:solidFill>
                  <a:srgbClr val="000000"/>
                </a:solidFill>
                <a:effectLst/>
                <a:latin typeface="Candara Light" panose="020E0502030303020204" pitchFamily="34" charset="0"/>
              </a:rPr>
              <a:t>flat model</a:t>
            </a:r>
            <a:endParaRPr lang="en-SG" dirty="0">
              <a:latin typeface="Candara Light" panose="020E0502030303020204" pitchFamily="34" charset="0"/>
            </a:endParaRPr>
          </a:p>
        </p:txBody>
      </p:sp>
      <p:sp>
        <p:nvSpPr>
          <p:cNvPr id="20" name="TextBox 19">
            <a:extLst>
              <a:ext uri="{FF2B5EF4-FFF2-40B4-BE49-F238E27FC236}">
                <a16:creationId xmlns:a16="http://schemas.microsoft.com/office/drawing/2014/main" id="{4634EC69-3FC5-2D1E-9F44-D16D0913CC39}"/>
              </a:ext>
            </a:extLst>
          </p:cNvPr>
          <p:cNvSpPr txBox="1"/>
          <p:nvPr/>
        </p:nvSpPr>
        <p:spPr>
          <a:xfrm>
            <a:off x="7532246" y="4368739"/>
            <a:ext cx="2425584" cy="1815882"/>
          </a:xfrm>
          <a:prstGeom prst="rect">
            <a:avLst/>
          </a:prstGeom>
          <a:noFill/>
        </p:spPr>
        <p:txBody>
          <a:bodyPr wrap="square" rtlCol="0">
            <a:spAutoFit/>
          </a:bodyPr>
          <a:lstStyle/>
          <a:p>
            <a:pPr algn="ctr"/>
            <a:r>
              <a:rPr lang="en-SG" sz="2200" dirty="0" err="1">
                <a:solidFill>
                  <a:srgbClr val="000000"/>
                </a:solidFill>
                <a:latin typeface="Century" panose="02040604050505020304" pitchFamily="18" charset="0"/>
              </a:rPr>
              <a:t>r</a:t>
            </a:r>
            <a:r>
              <a:rPr lang="en-SG" sz="2200" b="0" i="0" u="none" strike="noStrike" dirty="0" err="1">
                <a:solidFill>
                  <a:srgbClr val="000000"/>
                </a:solidFill>
                <a:effectLst/>
                <a:latin typeface="Century" panose="02040604050505020304" pitchFamily="18" charset="0"/>
              </a:rPr>
              <a:t>emaining_lease</a:t>
            </a:r>
            <a:endParaRPr lang="en-SG" sz="2200" b="0" i="0" u="none" strike="noStrike" dirty="0">
              <a:solidFill>
                <a:srgbClr val="000000"/>
              </a:solidFill>
              <a:effectLst/>
              <a:latin typeface="Century" panose="02040604050505020304" pitchFamily="18" charset="0"/>
            </a:endParaRPr>
          </a:p>
          <a:p>
            <a:pPr algn="ctr"/>
            <a:endParaRPr lang="en-SG" sz="1800" b="0" i="0" u="none" strike="noStrike" dirty="0">
              <a:solidFill>
                <a:srgbClr val="000000"/>
              </a:solidFill>
              <a:effectLst/>
              <a:latin typeface="Candara Light" panose="020E0502030303020204" pitchFamily="34" charset="0"/>
            </a:endParaRPr>
          </a:p>
          <a:p>
            <a:pPr algn="ctr"/>
            <a:r>
              <a:rPr lang="en-SG" sz="1800" b="0" i="0" u="none" strike="noStrike" dirty="0">
                <a:solidFill>
                  <a:srgbClr val="000000"/>
                </a:solidFill>
                <a:effectLst/>
                <a:latin typeface="Candara Light" panose="020E0502030303020204" pitchFamily="34" charset="0"/>
              </a:rPr>
              <a:t>a limited period remaining on their lease, depending on their age</a:t>
            </a:r>
            <a:endParaRPr lang="en-SG" dirty="0">
              <a:latin typeface="Candara Light" panose="020E0502030303020204" pitchFamily="34" charset="0"/>
            </a:endParaRPr>
          </a:p>
        </p:txBody>
      </p:sp>
      <p:sp>
        <p:nvSpPr>
          <p:cNvPr id="21" name="TextBox 20">
            <a:extLst>
              <a:ext uri="{FF2B5EF4-FFF2-40B4-BE49-F238E27FC236}">
                <a16:creationId xmlns:a16="http://schemas.microsoft.com/office/drawing/2014/main" id="{F87CFB4D-58FB-746B-AE6D-4D736E5518AE}"/>
              </a:ext>
            </a:extLst>
          </p:cNvPr>
          <p:cNvSpPr txBox="1"/>
          <p:nvPr/>
        </p:nvSpPr>
        <p:spPr>
          <a:xfrm>
            <a:off x="10233827" y="4368739"/>
            <a:ext cx="1846934" cy="1538883"/>
          </a:xfrm>
          <a:prstGeom prst="rect">
            <a:avLst/>
          </a:prstGeom>
          <a:noFill/>
        </p:spPr>
        <p:txBody>
          <a:bodyPr wrap="square" rtlCol="0">
            <a:spAutoFit/>
          </a:bodyPr>
          <a:lstStyle/>
          <a:p>
            <a:pPr algn="ctr"/>
            <a:r>
              <a:rPr lang="en-SG" sz="2200" dirty="0" err="1">
                <a:solidFill>
                  <a:srgbClr val="000000"/>
                </a:solidFill>
                <a:latin typeface="Century" panose="02040604050505020304" pitchFamily="18" charset="0"/>
              </a:rPr>
              <a:t>r</a:t>
            </a:r>
            <a:r>
              <a:rPr lang="en-SG" sz="2200" b="0" i="0" u="none" strike="noStrike" dirty="0" err="1">
                <a:solidFill>
                  <a:srgbClr val="000000"/>
                </a:solidFill>
                <a:effectLst/>
                <a:latin typeface="Century" panose="02040604050505020304" pitchFamily="18" charset="0"/>
              </a:rPr>
              <a:t>esale_price</a:t>
            </a:r>
            <a:endParaRPr lang="en-SG" sz="2200" dirty="0">
              <a:solidFill>
                <a:srgbClr val="000000"/>
              </a:solidFill>
              <a:latin typeface="Century" panose="02040604050505020304" pitchFamily="18" charset="0"/>
            </a:endParaRPr>
          </a:p>
          <a:p>
            <a:pPr algn="ctr"/>
            <a:endParaRPr lang="en-SG" sz="1800" b="0" i="0" u="none" strike="noStrike" dirty="0">
              <a:solidFill>
                <a:srgbClr val="000000"/>
              </a:solidFill>
              <a:effectLst/>
              <a:latin typeface="Candara Light" panose="020E0502030303020204" pitchFamily="34" charset="0"/>
            </a:endParaRPr>
          </a:p>
          <a:p>
            <a:pPr algn="ctr"/>
            <a:r>
              <a:rPr lang="en-SG" sz="1800" b="0" i="0" u="none" strike="noStrike" dirty="0">
                <a:solidFill>
                  <a:srgbClr val="000000"/>
                </a:solidFill>
                <a:effectLst/>
                <a:latin typeface="Candara Light" panose="020E0502030303020204" pitchFamily="34" charset="0"/>
              </a:rPr>
              <a:t>a price to be charged on a resale</a:t>
            </a:r>
            <a:endParaRPr lang="en-SG" dirty="0">
              <a:latin typeface="Candara Light" panose="020E0502030303020204" pitchFamily="34" charset="0"/>
            </a:endParaRPr>
          </a:p>
        </p:txBody>
      </p:sp>
      <p:cxnSp>
        <p:nvCxnSpPr>
          <p:cNvPr id="24" name="Straight Connector 23">
            <a:extLst>
              <a:ext uri="{FF2B5EF4-FFF2-40B4-BE49-F238E27FC236}">
                <a16:creationId xmlns:a16="http://schemas.microsoft.com/office/drawing/2014/main" id="{F4A26FEE-32C5-9F2E-8E0B-B8B9D367FD73}"/>
              </a:ext>
            </a:extLst>
          </p:cNvPr>
          <p:cNvCxnSpPr>
            <a:cxnSpLocks/>
          </p:cNvCxnSpPr>
          <p:nvPr/>
        </p:nvCxnSpPr>
        <p:spPr>
          <a:xfrm flipH="1">
            <a:off x="5708342" y="533289"/>
            <a:ext cx="1961" cy="1422777"/>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697EF5-1A39-E52E-2842-D79C925135F3}"/>
              </a:ext>
            </a:extLst>
          </p:cNvPr>
          <p:cNvCxnSpPr>
            <a:cxnSpLocks/>
          </p:cNvCxnSpPr>
          <p:nvPr/>
        </p:nvCxnSpPr>
        <p:spPr>
          <a:xfrm>
            <a:off x="7787072" y="598347"/>
            <a:ext cx="0" cy="1326942"/>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164827-5520-24B7-F28C-C7B654906595}"/>
              </a:ext>
            </a:extLst>
          </p:cNvPr>
          <p:cNvCxnSpPr>
            <a:cxnSpLocks/>
          </p:cNvCxnSpPr>
          <p:nvPr/>
        </p:nvCxnSpPr>
        <p:spPr>
          <a:xfrm>
            <a:off x="10175115" y="533289"/>
            <a:ext cx="0" cy="1453555"/>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6F1BBE-55EF-E43D-3F14-66386073890C}"/>
              </a:ext>
            </a:extLst>
          </p:cNvPr>
          <p:cNvCxnSpPr>
            <a:cxnSpLocks/>
          </p:cNvCxnSpPr>
          <p:nvPr/>
        </p:nvCxnSpPr>
        <p:spPr>
          <a:xfrm flipH="1">
            <a:off x="5708342" y="2538187"/>
            <a:ext cx="1961" cy="1422777"/>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858BD46-6858-9DD4-A33A-4B50FBAA1239}"/>
              </a:ext>
            </a:extLst>
          </p:cNvPr>
          <p:cNvCxnSpPr>
            <a:cxnSpLocks/>
          </p:cNvCxnSpPr>
          <p:nvPr/>
        </p:nvCxnSpPr>
        <p:spPr>
          <a:xfrm flipH="1">
            <a:off x="10175115" y="2571480"/>
            <a:ext cx="1" cy="1453555"/>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AC5F14D-62E4-7E76-4081-8F2923111C4E}"/>
              </a:ext>
            </a:extLst>
          </p:cNvPr>
          <p:cNvCxnSpPr>
            <a:cxnSpLocks/>
          </p:cNvCxnSpPr>
          <p:nvPr/>
        </p:nvCxnSpPr>
        <p:spPr>
          <a:xfrm>
            <a:off x="10093253" y="4491869"/>
            <a:ext cx="5151" cy="1630325"/>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2516DA4-4801-150A-CA9A-87A7AA1709E4}"/>
              </a:ext>
            </a:extLst>
          </p:cNvPr>
          <p:cNvCxnSpPr>
            <a:cxnSpLocks/>
          </p:cNvCxnSpPr>
          <p:nvPr/>
        </p:nvCxnSpPr>
        <p:spPr>
          <a:xfrm>
            <a:off x="7430786" y="4461517"/>
            <a:ext cx="6227" cy="1660677"/>
          </a:xfrm>
          <a:prstGeom prst="line">
            <a:avLst/>
          </a:prstGeom>
          <a:ln w="22225">
            <a:solidFill>
              <a:srgbClr val="C2B7B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47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843194-064E-ACB0-B7ED-16291E5378F9}"/>
              </a:ext>
            </a:extLst>
          </p:cNvPr>
          <p:cNvSpPr/>
          <p:nvPr/>
        </p:nvSpPr>
        <p:spPr>
          <a:xfrm>
            <a:off x="0" y="0"/>
            <a:ext cx="4498042" cy="6858000"/>
          </a:xfrm>
          <a:prstGeom prst="rect">
            <a:avLst/>
          </a:prstGeom>
          <a:solidFill>
            <a:srgbClr val="EFE1D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C2F2EAEC-5546-B736-372C-C77C78946BFE}"/>
              </a:ext>
            </a:extLst>
          </p:cNvPr>
          <p:cNvSpPr/>
          <p:nvPr/>
        </p:nvSpPr>
        <p:spPr>
          <a:xfrm>
            <a:off x="0" y="0"/>
            <a:ext cx="3810000" cy="6858000"/>
          </a:xfrm>
          <a:prstGeom prst="rect">
            <a:avLst/>
          </a:prstGeom>
          <a:solidFill>
            <a:srgbClr val="CFB4A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 name="Rectangle 7">
            <a:extLst>
              <a:ext uri="{FF2B5EF4-FFF2-40B4-BE49-F238E27FC236}">
                <a16:creationId xmlns:a16="http://schemas.microsoft.com/office/drawing/2014/main" id="{C6BEE07E-1AD6-E62A-8AF6-BCF299F0DE05}"/>
              </a:ext>
            </a:extLst>
          </p:cNvPr>
          <p:cNvSpPr/>
          <p:nvPr/>
        </p:nvSpPr>
        <p:spPr>
          <a:xfrm>
            <a:off x="0" y="0"/>
            <a:ext cx="3101788" cy="6858000"/>
          </a:xfrm>
          <a:prstGeom prst="rect">
            <a:avLst/>
          </a:prstGeom>
          <a:solidFill>
            <a:srgbClr val="A38C7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D1A91407-E778-5FBC-645E-A6C4DB6D2B05}"/>
              </a:ext>
            </a:extLst>
          </p:cNvPr>
          <p:cNvSpPr>
            <a:spLocks noGrp="1"/>
          </p:cNvSpPr>
          <p:nvPr>
            <p:ph type="title"/>
          </p:nvPr>
        </p:nvSpPr>
        <p:spPr>
          <a:xfrm>
            <a:off x="220754" y="2766217"/>
            <a:ext cx="4498043" cy="1325563"/>
          </a:xfrm>
        </p:spPr>
        <p:txBody>
          <a:bodyPr>
            <a:noAutofit/>
          </a:bodyPr>
          <a:lstStyle/>
          <a:p>
            <a:r>
              <a:rPr lang="en-SG" sz="7600" b="1" dirty="0">
                <a:solidFill>
                  <a:schemeClr val="bg2">
                    <a:lumMod val="50000"/>
                  </a:schemeClr>
                </a:solidFill>
                <a:latin typeface="Bradley Hand ITC" panose="03070402050302030203" pitchFamily="66" charset="0"/>
              </a:rPr>
              <a:t>Problem statement </a:t>
            </a:r>
          </a:p>
        </p:txBody>
      </p:sp>
      <p:sp>
        <p:nvSpPr>
          <p:cNvPr id="14" name="Rectangle 13">
            <a:extLst>
              <a:ext uri="{FF2B5EF4-FFF2-40B4-BE49-F238E27FC236}">
                <a16:creationId xmlns:a16="http://schemas.microsoft.com/office/drawing/2014/main" id="{D81CC0E8-E9A0-E760-4FD1-0BD2A7A0BC72}"/>
              </a:ext>
            </a:extLst>
          </p:cNvPr>
          <p:cNvSpPr/>
          <p:nvPr/>
        </p:nvSpPr>
        <p:spPr>
          <a:xfrm>
            <a:off x="4939553" y="2106705"/>
            <a:ext cx="6624918" cy="2644588"/>
          </a:xfrm>
          <a:prstGeom prst="rect">
            <a:avLst/>
          </a:prstGeom>
          <a:solidFill>
            <a:srgbClr val="EA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Rounded Corners 12">
            <a:extLst>
              <a:ext uri="{FF2B5EF4-FFF2-40B4-BE49-F238E27FC236}">
                <a16:creationId xmlns:a16="http://schemas.microsoft.com/office/drawing/2014/main" id="{C0A42B4E-0642-6977-B3D6-59CB71D8318B}"/>
              </a:ext>
            </a:extLst>
          </p:cNvPr>
          <p:cNvSpPr/>
          <p:nvPr/>
        </p:nvSpPr>
        <p:spPr>
          <a:xfrm>
            <a:off x="5172634" y="2348753"/>
            <a:ext cx="6167719" cy="2169459"/>
          </a:xfrm>
          <a:prstGeom prst="roundRect">
            <a:avLst/>
          </a:prstGeom>
          <a:solidFill>
            <a:srgbClr val="EDDFDE">
              <a:alpha val="70000"/>
            </a:srgbClr>
          </a:solidFill>
          <a:ln>
            <a:solidFill>
              <a:srgbClr val="A38C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SG" dirty="0">
                <a:solidFill>
                  <a:schemeClr val="tx1"/>
                </a:solidFill>
                <a:latin typeface="Candara Light" panose="020E0502030303020204" pitchFamily="34" charset="0"/>
              </a:rPr>
              <a:t>A young couple would like to buy a flat. </a:t>
            </a:r>
          </a:p>
          <a:p>
            <a:pPr algn="ctr">
              <a:lnSpc>
                <a:spcPct val="150000"/>
              </a:lnSpc>
            </a:pPr>
            <a:r>
              <a:rPr lang="en-SG" dirty="0">
                <a:solidFill>
                  <a:schemeClr val="tx1"/>
                </a:solidFill>
                <a:latin typeface="Candara Light" panose="020E0502030303020204" pitchFamily="34" charset="0"/>
              </a:rPr>
              <a:t>They have a budget of $500,000 for the house.</a:t>
            </a:r>
          </a:p>
          <a:p>
            <a:pPr algn="ctr">
              <a:lnSpc>
                <a:spcPct val="150000"/>
              </a:lnSpc>
            </a:pPr>
            <a:r>
              <a:rPr lang="en-SG" dirty="0">
                <a:solidFill>
                  <a:schemeClr val="tx1"/>
                </a:solidFill>
                <a:latin typeface="Candara Light" panose="020E0502030303020204" pitchFamily="34" charset="0"/>
              </a:rPr>
              <a:t>What are the factors that would affect the resale price?</a:t>
            </a:r>
          </a:p>
        </p:txBody>
      </p:sp>
    </p:spTree>
    <p:extLst>
      <p:ext uri="{BB962C8B-B14F-4D97-AF65-F5344CB8AC3E}">
        <p14:creationId xmlns:p14="http://schemas.microsoft.com/office/powerpoint/2010/main" val="362995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DA0C6C-5106-BFF7-10D4-3968292AAEC6}"/>
              </a:ext>
            </a:extLst>
          </p:cNvPr>
          <p:cNvSpPr/>
          <p:nvPr/>
        </p:nvSpPr>
        <p:spPr>
          <a:xfrm>
            <a:off x="1461247" y="1425388"/>
            <a:ext cx="9681882" cy="4141694"/>
          </a:xfrm>
          <a:prstGeom prst="rect">
            <a:avLst/>
          </a:prstGeom>
          <a:solidFill>
            <a:srgbClr val="EEEB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85D25050-4D21-BC79-5EBE-BB02C5143EAE}"/>
              </a:ext>
            </a:extLst>
          </p:cNvPr>
          <p:cNvSpPr/>
          <p:nvPr/>
        </p:nvSpPr>
        <p:spPr>
          <a:xfrm>
            <a:off x="1613647" y="1577788"/>
            <a:ext cx="9681882" cy="4141694"/>
          </a:xfrm>
          <a:prstGeom prst="rect">
            <a:avLst/>
          </a:prstGeom>
          <a:solidFill>
            <a:srgbClr val="EEEBE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SG" dirty="0">
                <a:solidFill>
                  <a:schemeClr val="tx1"/>
                </a:solidFill>
                <a:latin typeface="Candara Light" panose="020E0502030303020204" pitchFamily="34" charset="0"/>
              </a:rPr>
              <a:t>This assignment will focus on the data starting from the year 2015. </a:t>
            </a:r>
          </a:p>
          <a:p>
            <a:pPr marL="285750" indent="-285750">
              <a:lnSpc>
                <a:spcPct val="150000"/>
              </a:lnSpc>
              <a:buFont typeface="Arial" panose="020B0604020202020204" pitchFamily="34" charset="0"/>
              <a:buChar char="•"/>
            </a:pPr>
            <a:r>
              <a:rPr lang="en-SG" dirty="0">
                <a:solidFill>
                  <a:schemeClr val="tx1"/>
                </a:solidFill>
                <a:latin typeface="Candara Light" panose="020E0502030303020204" pitchFamily="34" charset="0"/>
              </a:rPr>
              <a:t>This is because the column of the remaining lease (resale price) is only available from 2015 onwards.</a:t>
            </a:r>
          </a:p>
          <a:p>
            <a:pPr marL="285750" indent="-285750">
              <a:lnSpc>
                <a:spcPct val="150000"/>
              </a:lnSpc>
              <a:buFont typeface="Arial" panose="020B0604020202020204" pitchFamily="34" charset="0"/>
              <a:buChar char="•"/>
            </a:pPr>
            <a:r>
              <a:rPr lang="en-SG" dirty="0">
                <a:solidFill>
                  <a:schemeClr val="tx1"/>
                </a:solidFill>
                <a:latin typeface="Candara Light" panose="020E0502030303020204" pitchFamily="34" charset="0"/>
              </a:rPr>
              <a:t>Therefore, all datasets will be filtered out accordingly as a standard. </a:t>
            </a:r>
            <a:endParaRPr lang="en-SG" dirty="0"/>
          </a:p>
          <a:p>
            <a:pPr algn="ctr">
              <a:lnSpc>
                <a:spcPct val="150000"/>
              </a:lnSpc>
            </a:pPr>
            <a:endParaRPr lang="en-SG" dirty="0"/>
          </a:p>
        </p:txBody>
      </p:sp>
      <p:sp>
        <p:nvSpPr>
          <p:cNvPr id="10" name="Content Placeholder 2">
            <a:extLst>
              <a:ext uri="{FF2B5EF4-FFF2-40B4-BE49-F238E27FC236}">
                <a16:creationId xmlns:a16="http://schemas.microsoft.com/office/drawing/2014/main" id="{1677AF3B-6AA9-6853-CEF3-D0ECAC53E6EB}"/>
              </a:ext>
            </a:extLst>
          </p:cNvPr>
          <p:cNvSpPr>
            <a:spLocks noGrp="1"/>
          </p:cNvSpPr>
          <p:nvPr>
            <p:ph idx="1"/>
          </p:nvPr>
        </p:nvSpPr>
        <p:spPr>
          <a:xfrm rot="20576442">
            <a:off x="151193" y="980047"/>
            <a:ext cx="6288741" cy="1043081"/>
          </a:xfrm>
        </p:spPr>
        <p:txBody>
          <a:bodyPr>
            <a:noAutofit/>
          </a:bodyPr>
          <a:lstStyle/>
          <a:p>
            <a:pPr marL="0" indent="0">
              <a:buNone/>
            </a:pPr>
            <a:r>
              <a:rPr lang="pt-BR" sz="8800" b="1" dirty="0">
                <a:solidFill>
                  <a:schemeClr val="bg1">
                    <a:lumMod val="95000"/>
                  </a:schemeClr>
                </a:solidFill>
                <a:latin typeface="Bradley Hand ITC" panose="03070402050302030203" pitchFamily="66" charset="0"/>
                <a:cs typeface="Courier New" panose="02070309020205020404" pitchFamily="49" charset="0"/>
              </a:rPr>
              <a:t>Highlights</a:t>
            </a:r>
          </a:p>
          <a:p>
            <a:endParaRPr lang="en-SG" sz="8800" b="1" dirty="0">
              <a:solidFill>
                <a:schemeClr val="bg1">
                  <a:lumMod val="95000"/>
                </a:schemeClr>
              </a:solidFill>
              <a:latin typeface="Bradley Hand ITC" panose="03070402050302030203" pitchFamily="66" charset="0"/>
            </a:endParaRPr>
          </a:p>
        </p:txBody>
      </p:sp>
    </p:spTree>
    <p:extLst>
      <p:ext uri="{BB962C8B-B14F-4D97-AF65-F5344CB8AC3E}">
        <p14:creationId xmlns:p14="http://schemas.microsoft.com/office/powerpoint/2010/main" val="198973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BE5"/>
        </a:solidFill>
        <a:effectLst/>
      </p:bgPr>
    </p:bg>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E073C1D7-493D-86F9-2ABA-E8F627B5C543}"/>
              </a:ext>
            </a:extLst>
          </p:cNvPr>
          <p:cNvSpPr/>
          <p:nvPr/>
        </p:nvSpPr>
        <p:spPr>
          <a:xfrm rot="5400000">
            <a:off x="-510988" y="510987"/>
            <a:ext cx="6858003" cy="5836025"/>
          </a:xfrm>
          <a:prstGeom prst="triangle">
            <a:avLst/>
          </a:prstGeom>
          <a:gradFill>
            <a:gsLst>
              <a:gs pos="0">
                <a:srgbClr val="CFB4A4">
                  <a:alpha val="41000"/>
                </a:srgbClr>
              </a:gs>
              <a:gs pos="24000">
                <a:srgbClr val="E5DDD4"/>
              </a:gs>
              <a:gs pos="88000">
                <a:srgbClr val="EEEBE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9FD79271-3F50-E204-EAF7-84060D0D6041}"/>
              </a:ext>
            </a:extLst>
          </p:cNvPr>
          <p:cNvSpPr txBox="1"/>
          <p:nvPr/>
        </p:nvSpPr>
        <p:spPr>
          <a:xfrm>
            <a:off x="986118" y="2826916"/>
            <a:ext cx="2904564" cy="1292662"/>
          </a:xfrm>
          <a:prstGeom prst="rect">
            <a:avLst/>
          </a:prstGeom>
          <a:noFill/>
        </p:spPr>
        <p:txBody>
          <a:bodyPr wrap="square" rtlCol="0">
            <a:spAutoFit/>
          </a:bodyPr>
          <a:lstStyle/>
          <a:p>
            <a:pPr algn="ctr"/>
            <a:r>
              <a:rPr lang="en-SG" sz="6000" dirty="0">
                <a:latin typeface="Bradley Hand ITC" panose="03070402050302030203" pitchFamily="66" charset="0"/>
              </a:rPr>
              <a:t>Steps</a:t>
            </a:r>
          </a:p>
          <a:p>
            <a:pPr algn="ctr"/>
            <a:r>
              <a:rPr lang="en-SG" dirty="0">
                <a:latin typeface="Bradley Hand ITC" panose="03070402050302030203" pitchFamily="66" charset="0"/>
              </a:rPr>
              <a:t>Of plotting those graphs</a:t>
            </a:r>
          </a:p>
        </p:txBody>
      </p:sp>
      <p:sp>
        <p:nvSpPr>
          <p:cNvPr id="10" name="TextBox 9">
            <a:extLst>
              <a:ext uri="{FF2B5EF4-FFF2-40B4-BE49-F238E27FC236}">
                <a16:creationId xmlns:a16="http://schemas.microsoft.com/office/drawing/2014/main" id="{27490249-86A6-E33D-F26C-2A4813E133E1}"/>
              </a:ext>
            </a:extLst>
          </p:cNvPr>
          <p:cNvSpPr txBox="1"/>
          <p:nvPr/>
        </p:nvSpPr>
        <p:spPr>
          <a:xfrm>
            <a:off x="4699752" y="500382"/>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1</a:t>
            </a:r>
          </a:p>
        </p:txBody>
      </p:sp>
      <p:sp>
        <p:nvSpPr>
          <p:cNvPr id="11" name="TextBox 10">
            <a:extLst>
              <a:ext uri="{FF2B5EF4-FFF2-40B4-BE49-F238E27FC236}">
                <a16:creationId xmlns:a16="http://schemas.microsoft.com/office/drawing/2014/main" id="{57B16B37-A039-DC05-BA52-2569123836DA}"/>
              </a:ext>
            </a:extLst>
          </p:cNvPr>
          <p:cNvSpPr txBox="1"/>
          <p:nvPr/>
        </p:nvSpPr>
        <p:spPr>
          <a:xfrm>
            <a:off x="385716" y="514650"/>
            <a:ext cx="3998028" cy="1446550"/>
          </a:xfrm>
          <a:prstGeom prst="rect">
            <a:avLst/>
          </a:prstGeom>
          <a:noFill/>
        </p:spPr>
        <p:txBody>
          <a:bodyPr wrap="square" rtlCol="0">
            <a:spAutoFit/>
          </a:bodyPr>
          <a:lstStyle/>
          <a:p>
            <a:pPr algn="ctr"/>
            <a:r>
              <a:rPr lang="en-SG" sz="8800" dirty="0">
                <a:solidFill>
                  <a:schemeClr val="bg1"/>
                </a:solidFill>
                <a:latin typeface="Century" panose="02040604050505020304" pitchFamily="18" charset="0"/>
              </a:rPr>
              <a:t>Graph </a:t>
            </a:r>
          </a:p>
        </p:txBody>
      </p:sp>
      <p:sp>
        <p:nvSpPr>
          <p:cNvPr id="9" name="TextBox 8">
            <a:extLst>
              <a:ext uri="{FF2B5EF4-FFF2-40B4-BE49-F238E27FC236}">
                <a16:creationId xmlns:a16="http://schemas.microsoft.com/office/drawing/2014/main" id="{FB13A44B-FBEE-4255-F05F-334E5C613A38}"/>
              </a:ext>
            </a:extLst>
          </p:cNvPr>
          <p:cNvSpPr txBox="1"/>
          <p:nvPr/>
        </p:nvSpPr>
        <p:spPr>
          <a:xfrm>
            <a:off x="5836026" y="823547"/>
            <a:ext cx="3021106" cy="369332"/>
          </a:xfrm>
          <a:prstGeom prst="rect">
            <a:avLst/>
          </a:prstGeom>
          <a:noFill/>
        </p:spPr>
        <p:txBody>
          <a:bodyPr wrap="square" rtlCol="0">
            <a:spAutoFit/>
          </a:bodyPr>
          <a:lstStyle/>
          <a:p>
            <a:r>
              <a:rPr lang="en-SG" dirty="0">
                <a:latin typeface="Candara Light" panose="020E0502030303020204" pitchFamily="34" charset="0"/>
              </a:rPr>
              <a:t>Line graph - resale price index</a:t>
            </a:r>
          </a:p>
        </p:txBody>
      </p:sp>
      <p:sp>
        <p:nvSpPr>
          <p:cNvPr id="13" name="TextBox 12">
            <a:extLst>
              <a:ext uri="{FF2B5EF4-FFF2-40B4-BE49-F238E27FC236}">
                <a16:creationId xmlns:a16="http://schemas.microsoft.com/office/drawing/2014/main" id="{3E178826-6740-80E1-504E-58E6AC7A3A31}"/>
              </a:ext>
            </a:extLst>
          </p:cNvPr>
          <p:cNvSpPr txBox="1"/>
          <p:nvPr/>
        </p:nvSpPr>
        <p:spPr>
          <a:xfrm>
            <a:off x="4699752" y="1516045"/>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2</a:t>
            </a:r>
          </a:p>
        </p:txBody>
      </p:sp>
      <p:sp>
        <p:nvSpPr>
          <p:cNvPr id="16" name="TextBox 15">
            <a:extLst>
              <a:ext uri="{FF2B5EF4-FFF2-40B4-BE49-F238E27FC236}">
                <a16:creationId xmlns:a16="http://schemas.microsoft.com/office/drawing/2014/main" id="{4DA2EB2A-56D1-0DAC-6578-0668212DAB73}"/>
              </a:ext>
            </a:extLst>
          </p:cNvPr>
          <p:cNvSpPr txBox="1"/>
          <p:nvPr/>
        </p:nvSpPr>
        <p:spPr>
          <a:xfrm>
            <a:off x="5836026" y="1839210"/>
            <a:ext cx="3863786" cy="369332"/>
          </a:xfrm>
          <a:prstGeom prst="rect">
            <a:avLst/>
          </a:prstGeom>
          <a:noFill/>
        </p:spPr>
        <p:txBody>
          <a:bodyPr wrap="square" rtlCol="0">
            <a:spAutoFit/>
          </a:bodyPr>
          <a:lstStyle/>
          <a:p>
            <a:r>
              <a:rPr lang="en-SG" dirty="0">
                <a:latin typeface="Candara Light" panose="020E0502030303020204" pitchFamily="34" charset="0"/>
              </a:rPr>
              <a:t>Bar chart – sum of resale transaction</a:t>
            </a:r>
          </a:p>
        </p:txBody>
      </p:sp>
      <p:sp>
        <p:nvSpPr>
          <p:cNvPr id="17" name="TextBox 16">
            <a:extLst>
              <a:ext uri="{FF2B5EF4-FFF2-40B4-BE49-F238E27FC236}">
                <a16:creationId xmlns:a16="http://schemas.microsoft.com/office/drawing/2014/main" id="{B296C3D8-1B42-44C7-CE44-19E3D65A464F}"/>
              </a:ext>
            </a:extLst>
          </p:cNvPr>
          <p:cNvSpPr txBox="1"/>
          <p:nvPr/>
        </p:nvSpPr>
        <p:spPr>
          <a:xfrm>
            <a:off x="4699752" y="2531708"/>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3</a:t>
            </a:r>
          </a:p>
        </p:txBody>
      </p:sp>
      <p:sp>
        <p:nvSpPr>
          <p:cNvPr id="18" name="TextBox 17">
            <a:extLst>
              <a:ext uri="{FF2B5EF4-FFF2-40B4-BE49-F238E27FC236}">
                <a16:creationId xmlns:a16="http://schemas.microsoft.com/office/drawing/2014/main" id="{AC2E7216-E5B5-F7E0-6CC0-18D622F6D18A}"/>
              </a:ext>
            </a:extLst>
          </p:cNvPr>
          <p:cNvSpPr txBox="1"/>
          <p:nvPr/>
        </p:nvSpPr>
        <p:spPr>
          <a:xfrm>
            <a:off x="5836026" y="2854873"/>
            <a:ext cx="4043080" cy="369332"/>
          </a:xfrm>
          <a:prstGeom prst="rect">
            <a:avLst/>
          </a:prstGeom>
          <a:noFill/>
        </p:spPr>
        <p:txBody>
          <a:bodyPr wrap="square" rtlCol="0">
            <a:spAutoFit/>
          </a:bodyPr>
          <a:lstStyle/>
          <a:p>
            <a:r>
              <a:rPr lang="en-SG" dirty="0">
                <a:latin typeface="Candara Light" panose="020E0502030303020204" pitchFamily="34" charset="0"/>
              </a:rPr>
              <a:t>Bar chart – average of resale transaction</a:t>
            </a:r>
          </a:p>
        </p:txBody>
      </p:sp>
      <p:sp>
        <p:nvSpPr>
          <p:cNvPr id="19" name="TextBox 18">
            <a:extLst>
              <a:ext uri="{FF2B5EF4-FFF2-40B4-BE49-F238E27FC236}">
                <a16:creationId xmlns:a16="http://schemas.microsoft.com/office/drawing/2014/main" id="{20B847F8-5267-AA6A-D1A5-832D81BB42EC}"/>
              </a:ext>
            </a:extLst>
          </p:cNvPr>
          <p:cNvSpPr txBox="1"/>
          <p:nvPr/>
        </p:nvSpPr>
        <p:spPr>
          <a:xfrm>
            <a:off x="4694154" y="3473247"/>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4</a:t>
            </a:r>
          </a:p>
        </p:txBody>
      </p:sp>
      <p:sp>
        <p:nvSpPr>
          <p:cNvPr id="20" name="TextBox 19">
            <a:extLst>
              <a:ext uri="{FF2B5EF4-FFF2-40B4-BE49-F238E27FC236}">
                <a16:creationId xmlns:a16="http://schemas.microsoft.com/office/drawing/2014/main" id="{529A04F3-8E13-18A2-5552-74F7F4F3092C}"/>
              </a:ext>
            </a:extLst>
          </p:cNvPr>
          <p:cNvSpPr txBox="1"/>
          <p:nvPr/>
        </p:nvSpPr>
        <p:spPr>
          <a:xfrm>
            <a:off x="5836026" y="3657912"/>
            <a:ext cx="5369856" cy="646331"/>
          </a:xfrm>
          <a:prstGeom prst="rect">
            <a:avLst/>
          </a:prstGeom>
          <a:noFill/>
        </p:spPr>
        <p:txBody>
          <a:bodyPr wrap="square" rtlCol="0">
            <a:spAutoFit/>
          </a:bodyPr>
          <a:lstStyle/>
          <a:p>
            <a:r>
              <a:rPr lang="en-SG" dirty="0">
                <a:latin typeface="Candara Light" panose="020E0502030303020204" pitchFamily="34" charset="0"/>
              </a:rPr>
              <a:t>Boxplot – r</a:t>
            </a:r>
            <a:r>
              <a:rPr lang="en-SG" sz="1800" i="0" u="none" strike="noStrike" dirty="0">
                <a:effectLst/>
                <a:latin typeface="Candara Light" panose="020E0502030303020204" pitchFamily="34" charset="0"/>
              </a:rPr>
              <a:t>esale prices of 4 room flats in different town (further break down to the floors)</a:t>
            </a:r>
            <a:endParaRPr lang="en-SG" dirty="0">
              <a:latin typeface="Candara Light" panose="020E0502030303020204" pitchFamily="34" charset="0"/>
            </a:endParaRPr>
          </a:p>
        </p:txBody>
      </p:sp>
      <p:sp>
        <p:nvSpPr>
          <p:cNvPr id="21" name="TextBox 20">
            <a:extLst>
              <a:ext uri="{FF2B5EF4-FFF2-40B4-BE49-F238E27FC236}">
                <a16:creationId xmlns:a16="http://schemas.microsoft.com/office/drawing/2014/main" id="{45135EF3-943A-C08A-28B7-D17DC5C10055}"/>
              </a:ext>
            </a:extLst>
          </p:cNvPr>
          <p:cNvSpPr txBox="1"/>
          <p:nvPr/>
        </p:nvSpPr>
        <p:spPr>
          <a:xfrm>
            <a:off x="4682390" y="4488910"/>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5</a:t>
            </a:r>
          </a:p>
        </p:txBody>
      </p:sp>
      <p:sp>
        <p:nvSpPr>
          <p:cNvPr id="22" name="TextBox 21">
            <a:extLst>
              <a:ext uri="{FF2B5EF4-FFF2-40B4-BE49-F238E27FC236}">
                <a16:creationId xmlns:a16="http://schemas.microsoft.com/office/drawing/2014/main" id="{95B2B838-ED2D-12B5-63B2-BE2D357BE920}"/>
              </a:ext>
            </a:extLst>
          </p:cNvPr>
          <p:cNvSpPr txBox="1"/>
          <p:nvPr/>
        </p:nvSpPr>
        <p:spPr>
          <a:xfrm>
            <a:off x="5836026" y="4812075"/>
            <a:ext cx="5369856" cy="369332"/>
          </a:xfrm>
          <a:prstGeom prst="rect">
            <a:avLst/>
          </a:prstGeom>
          <a:noFill/>
        </p:spPr>
        <p:txBody>
          <a:bodyPr wrap="square" rtlCol="0">
            <a:spAutoFit/>
          </a:bodyPr>
          <a:lstStyle/>
          <a:p>
            <a:r>
              <a:rPr lang="en-SG" dirty="0">
                <a:latin typeface="Candara Light" panose="020E0502030303020204" pitchFamily="34" charset="0"/>
              </a:rPr>
              <a:t>Scatterplot – price per sqm vs floor area</a:t>
            </a:r>
          </a:p>
        </p:txBody>
      </p:sp>
      <p:sp>
        <p:nvSpPr>
          <p:cNvPr id="23" name="TextBox 22">
            <a:extLst>
              <a:ext uri="{FF2B5EF4-FFF2-40B4-BE49-F238E27FC236}">
                <a16:creationId xmlns:a16="http://schemas.microsoft.com/office/drawing/2014/main" id="{EE74022D-E863-C68C-4964-F1C30D6DD1CB}"/>
              </a:ext>
            </a:extLst>
          </p:cNvPr>
          <p:cNvSpPr txBox="1"/>
          <p:nvPr/>
        </p:nvSpPr>
        <p:spPr>
          <a:xfrm>
            <a:off x="4694154" y="5430449"/>
            <a:ext cx="1030938" cy="1015663"/>
          </a:xfrm>
          <a:prstGeom prst="rect">
            <a:avLst/>
          </a:prstGeom>
          <a:noFill/>
        </p:spPr>
        <p:txBody>
          <a:bodyPr wrap="square" rtlCol="0">
            <a:spAutoFit/>
          </a:bodyPr>
          <a:lstStyle/>
          <a:p>
            <a:pPr algn="ctr"/>
            <a:r>
              <a:rPr lang="en-SG" sz="6000" dirty="0">
                <a:solidFill>
                  <a:schemeClr val="bg1">
                    <a:lumMod val="65000"/>
                  </a:schemeClr>
                </a:solidFill>
                <a:latin typeface="Century" panose="02040604050505020304" pitchFamily="18" charset="0"/>
              </a:rPr>
              <a:t>6</a:t>
            </a:r>
          </a:p>
        </p:txBody>
      </p:sp>
      <p:sp>
        <p:nvSpPr>
          <p:cNvPr id="24" name="TextBox 23">
            <a:extLst>
              <a:ext uri="{FF2B5EF4-FFF2-40B4-BE49-F238E27FC236}">
                <a16:creationId xmlns:a16="http://schemas.microsoft.com/office/drawing/2014/main" id="{45506614-29F4-3A20-2E49-6FEADA8F2277}"/>
              </a:ext>
            </a:extLst>
          </p:cNvPr>
          <p:cNvSpPr txBox="1"/>
          <p:nvPr/>
        </p:nvSpPr>
        <p:spPr>
          <a:xfrm>
            <a:off x="5847790" y="5753614"/>
            <a:ext cx="5369856" cy="369332"/>
          </a:xfrm>
          <a:prstGeom prst="rect">
            <a:avLst/>
          </a:prstGeom>
          <a:noFill/>
        </p:spPr>
        <p:txBody>
          <a:bodyPr wrap="square" rtlCol="0">
            <a:spAutoFit/>
          </a:bodyPr>
          <a:lstStyle/>
          <a:p>
            <a:r>
              <a:rPr lang="en-SG" dirty="0">
                <a:latin typeface="Candara Light" panose="020E0502030303020204" pitchFamily="34" charset="0"/>
              </a:rPr>
              <a:t>Scatterplot – price per sqm vs remaining lease</a:t>
            </a:r>
          </a:p>
        </p:txBody>
      </p:sp>
    </p:spTree>
    <p:extLst>
      <p:ext uri="{BB962C8B-B14F-4D97-AF65-F5344CB8AC3E}">
        <p14:creationId xmlns:p14="http://schemas.microsoft.com/office/powerpoint/2010/main" val="3728168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2307</Words>
  <Application>Microsoft Office PowerPoint</Application>
  <PresentationFormat>Widescreen</PresentationFormat>
  <Paragraphs>238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Bahnschrift SemiBold</vt:lpstr>
      <vt:lpstr>Bradley Hand ITC</vt:lpstr>
      <vt:lpstr>Calibri</vt:lpstr>
      <vt:lpstr>Calibri Light</vt:lpstr>
      <vt:lpstr>Candara Light</vt:lpstr>
      <vt:lpstr>Century</vt:lpstr>
      <vt:lpstr>Office Theme</vt:lpstr>
      <vt:lpstr>HDB Resale Price</vt:lpstr>
      <vt:lpstr>URLs of all the dataset </vt:lpstr>
      <vt:lpstr>Nature of dataset</vt:lpstr>
      <vt:lpstr>HDB resale price index</vt:lpstr>
      <vt:lpstr>Resale transaction by flat type based on registered cases</vt:lpstr>
      <vt:lpstr>HDB resale price index</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 Shu Ying</dc:title>
  <dc:creator>Kahsheng Tan</dc:creator>
  <cp:lastModifiedBy>Kahsheng Tan</cp:lastModifiedBy>
  <cp:revision>37</cp:revision>
  <dcterms:created xsi:type="dcterms:W3CDTF">2022-07-02T18:25:18Z</dcterms:created>
  <dcterms:modified xsi:type="dcterms:W3CDTF">2022-07-04T13:58:08Z</dcterms:modified>
</cp:coreProperties>
</file>