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44" autoAdjust="0"/>
    <p:restoredTop sz="94660"/>
  </p:normalViewPr>
  <p:slideViewPr>
    <p:cSldViewPr snapToGrid="0">
      <p:cViewPr varScale="1">
        <p:scale>
          <a:sx n="45" d="100"/>
          <a:sy n="45" d="100"/>
        </p:scale>
        <p:origin x="822"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B59B264-3588-4BD6-96C9-345E0B62181F}" type="datetimeFigureOut">
              <a:rPr lang="zh-CN" altLang="en-US" smtClean="0"/>
              <a:t>2019/3/28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1E0609F-5FBC-4673-A7D8-0A37C48E19A8}" type="slidenum">
              <a:rPr lang="zh-CN" altLang="en-US" smtClean="0"/>
              <a:t>‹#›</a:t>
            </a:fld>
            <a:endParaRPr lang="zh-CN" altLang="en-US"/>
          </a:p>
        </p:txBody>
      </p:sp>
    </p:spTree>
    <p:extLst>
      <p:ext uri="{BB962C8B-B14F-4D97-AF65-F5344CB8AC3E}">
        <p14:creationId xmlns:p14="http://schemas.microsoft.com/office/powerpoint/2010/main" val="4950300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E432FCCA-EBB5-43E9-BE47-C39E5C05707F}" type="datetimeFigureOut">
              <a:rPr lang="zh-CN" altLang="en-US" smtClean="0"/>
              <a:t>2019/3/28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2136560-9B90-4FF0-B2AD-92D1DB6FB70D}" type="slidenum">
              <a:rPr lang="zh-CN" altLang="en-US" smtClean="0"/>
              <a:t>‹#›</a:t>
            </a:fld>
            <a:endParaRPr lang="zh-CN" altLang="en-US"/>
          </a:p>
        </p:txBody>
      </p:sp>
    </p:spTree>
    <p:extLst>
      <p:ext uri="{BB962C8B-B14F-4D97-AF65-F5344CB8AC3E}">
        <p14:creationId xmlns:p14="http://schemas.microsoft.com/office/powerpoint/2010/main" val="4927035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432FCCA-EBB5-43E9-BE47-C39E5C05707F}" type="datetimeFigureOut">
              <a:rPr lang="zh-CN" altLang="en-US" smtClean="0"/>
              <a:t>2019/3/28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2136560-9B90-4FF0-B2AD-92D1DB6FB70D}" type="slidenum">
              <a:rPr lang="zh-CN" altLang="en-US" smtClean="0"/>
              <a:t>‹#›</a:t>
            </a:fld>
            <a:endParaRPr lang="zh-CN" altLang="en-US"/>
          </a:p>
        </p:txBody>
      </p:sp>
    </p:spTree>
    <p:extLst>
      <p:ext uri="{BB962C8B-B14F-4D97-AF65-F5344CB8AC3E}">
        <p14:creationId xmlns:p14="http://schemas.microsoft.com/office/powerpoint/2010/main" val="1272298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432FCCA-EBB5-43E9-BE47-C39E5C05707F}" type="datetimeFigureOut">
              <a:rPr lang="zh-CN" altLang="en-US" smtClean="0"/>
              <a:t>2019/3/28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2136560-9B90-4FF0-B2AD-92D1DB6FB70D}" type="slidenum">
              <a:rPr lang="zh-CN" altLang="en-US" smtClean="0"/>
              <a:t>‹#›</a:t>
            </a:fld>
            <a:endParaRPr lang="zh-CN" altLang="en-US"/>
          </a:p>
        </p:txBody>
      </p:sp>
    </p:spTree>
    <p:extLst>
      <p:ext uri="{BB962C8B-B14F-4D97-AF65-F5344CB8AC3E}">
        <p14:creationId xmlns:p14="http://schemas.microsoft.com/office/powerpoint/2010/main" val="11778542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432FCCA-EBB5-43E9-BE47-C39E5C05707F}" type="datetimeFigureOut">
              <a:rPr lang="zh-CN" altLang="en-US" smtClean="0"/>
              <a:t>2019/3/28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2136560-9B90-4FF0-B2AD-92D1DB6FB70D}" type="slidenum">
              <a:rPr lang="zh-CN" altLang="en-US" smtClean="0"/>
              <a:t>‹#›</a:t>
            </a:fld>
            <a:endParaRPr lang="zh-CN" altLang="en-US"/>
          </a:p>
        </p:txBody>
      </p:sp>
    </p:spTree>
    <p:extLst>
      <p:ext uri="{BB962C8B-B14F-4D97-AF65-F5344CB8AC3E}">
        <p14:creationId xmlns:p14="http://schemas.microsoft.com/office/powerpoint/2010/main" val="36371661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E432FCCA-EBB5-43E9-BE47-C39E5C05707F}" type="datetimeFigureOut">
              <a:rPr lang="zh-CN" altLang="en-US" smtClean="0"/>
              <a:t>2019/3/28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2136560-9B90-4FF0-B2AD-92D1DB6FB70D}" type="slidenum">
              <a:rPr lang="zh-CN" altLang="en-US" smtClean="0"/>
              <a:t>‹#›</a:t>
            </a:fld>
            <a:endParaRPr lang="zh-CN" altLang="en-US"/>
          </a:p>
        </p:txBody>
      </p:sp>
    </p:spTree>
    <p:extLst>
      <p:ext uri="{BB962C8B-B14F-4D97-AF65-F5344CB8AC3E}">
        <p14:creationId xmlns:p14="http://schemas.microsoft.com/office/powerpoint/2010/main" val="33977781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E432FCCA-EBB5-43E9-BE47-C39E5C05707F}" type="datetimeFigureOut">
              <a:rPr lang="zh-CN" altLang="en-US" smtClean="0"/>
              <a:t>2019/3/28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2136560-9B90-4FF0-B2AD-92D1DB6FB70D}" type="slidenum">
              <a:rPr lang="zh-CN" altLang="en-US" smtClean="0"/>
              <a:t>‹#›</a:t>
            </a:fld>
            <a:endParaRPr lang="zh-CN" altLang="en-US"/>
          </a:p>
        </p:txBody>
      </p:sp>
    </p:spTree>
    <p:extLst>
      <p:ext uri="{BB962C8B-B14F-4D97-AF65-F5344CB8AC3E}">
        <p14:creationId xmlns:p14="http://schemas.microsoft.com/office/powerpoint/2010/main" val="3224323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E432FCCA-EBB5-43E9-BE47-C39E5C05707F}" type="datetimeFigureOut">
              <a:rPr lang="zh-CN" altLang="en-US" smtClean="0"/>
              <a:t>2019/3/28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2136560-9B90-4FF0-B2AD-92D1DB6FB70D}" type="slidenum">
              <a:rPr lang="zh-CN" altLang="en-US" smtClean="0"/>
              <a:t>‹#›</a:t>
            </a:fld>
            <a:endParaRPr lang="zh-CN" altLang="en-US"/>
          </a:p>
        </p:txBody>
      </p:sp>
    </p:spTree>
    <p:extLst>
      <p:ext uri="{BB962C8B-B14F-4D97-AF65-F5344CB8AC3E}">
        <p14:creationId xmlns:p14="http://schemas.microsoft.com/office/powerpoint/2010/main" val="12421591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E432FCCA-EBB5-43E9-BE47-C39E5C05707F}" type="datetimeFigureOut">
              <a:rPr lang="zh-CN" altLang="en-US" smtClean="0"/>
              <a:t>2019/3/28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2136560-9B90-4FF0-B2AD-92D1DB6FB70D}" type="slidenum">
              <a:rPr lang="zh-CN" altLang="en-US" smtClean="0"/>
              <a:t>‹#›</a:t>
            </a:fld>
            <a:endParaRPr lang="zh-CN" altLang="en-US"/>
          </a:p>
        </p:txBody>
      </p:sp>
    </p:spTree>
    <p:extLst>
      <p:ext uri="{BB962C8B-B14F-4D97-AF65-F5344CB8AC3E}">
        <p14:creationId xmlns:p14="http://schemas.microsoft.com/office/powerpoint/2010/main" val="31352784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432FCCA-EBB5-43E9-BE47-C39E5C05707F}" type="datetimeFigureOut">
              <a:rPr lang="zh-CN" altLang="en-US" smtClean="0"/>
              <a:t>2019/3/28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2136560-9B90-4FF0-B2AD-92D1DB6FB70D}" type="slidenum">
              <a:rPr lang="zh-CN" altLang="en-US" smtClean="0"/>
              <a:t>‹#›</a:t>
            </a:fld>
            <a:endParaRPr lang="zh-CN" altLang="en-US"/>
          </a:p>
        </p:txBody>
      </p:sp>
    </p:spTree>
    <p:extLst>
      <p:ext uri="{BB962C8B-B14F-4D97-AF65-F5344CB8AC3E}">
        <p14:creationId xmlns:p14="http://schemas.microsoft.com/office/powerpoint/2010/main" val="38838636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E432FCCA-EBB5-43E9-BE47-C39E5C05707F}" type="datetimeFigureOut">
              <a:rPr lang="zh-CN" altLang="en-US" smtClean="0"/>
              <a:t>2019/3/28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2136560-9B90-4FF0-B2AD-92D1DB6FB70D}" type="slidenum">
              <a:rPr lang="zh-CN" altLang="en-US" smtClean="0"/>
              <a:t>‹#›</a:t>
            </a:fld>
            <a:endParaRPr lang="zh-CN" altLang="en-US"/>
          </a:p>
        </p:txBody>
      </p:sp>
    </p:spTree>
    <p:extLst>
      <p:ext uri="{BB962C8B-B14F-4D97-AF65-F5344CB8AC3E}">
        <p14:creationId xmlns:p14="http://schemas.microsoft.com/office/powerpoint/2010/main" val="35979059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E432FCCA-EBB5-43E9-BE47-C39E5C05707F}" type="datetimeFigureOut">
              <a:rPr lang="zh-CN" altLang="en-US" smtClean="0"/>
              <a:t>2019/3/28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2136560-9B90-4FF0-B2AD-92D1DB6FB70D}" type="slidenum">
              <a:rPr lang="zh-CN" altLang="en-US" smtClean="0"/>
              <a:t>‹#›</a:t>
            </a:fld>
            <a:endParaRPr lang="zh-CN" altLang="en-US"/>
          </a:p>
        </p:txBody>
      </p:sp>
    </p:spTree>
    <p:extLst>
      <p:ext uri="{BB962C8B-B14F-4D97-AF65-F5344CB8AC3E}">
        <p14:creationId xmlns:p14="http://schemas.microsoft.com/office/powerpoint/2010/main" val="1552866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32FCCA-EBB5-43E9-BE47-C39E5C05707F}" type="datetimeFigureOut">
              <a:rPr lang="zh-CN" altLang="en-US" smtClean="0"/>
              <a:t>2019/3/28</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2136560-9B90-4FF0-B2AD-92D1DB6FB70D}" type="slidenum">
              <a:rPr lang="zh-CN" altLang="en-US" smtClean="0"/>
              <a:t>‹#›</a:t>
            </a:fld>
            <a:endParaRPr lang="zh-CN" altLang="en-US"/>
          </a:p>
        </p:txBody>
      </p:sp>
    </p:spTree>
    <p:extLst>
      <p:ext uri="{BB962C8B-B14F-4D97-AF65-F5344CB8AC3E}">
        <p14:creationId xmlns:p14="http://schemas.microsoft.com/office/powerpoint/2010/main" val="11492148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 Id="rId5" Type="http://schemas.openxmlformats.org/officeDocument/2006/relationships/image" Target="../media/image18.png"/><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170621" y="1703800"/>
            <a:ext cx="8686993" cy="1754326"/>
          </a:xfrm>
          <a:prstGeom prst="rect">
            <a:avLst/>
          </a:prstGeom>
          <a:noFill/>
        </p:spPr>
        <p:txBody>
          <a:bodyPr wrap="none" lIns="91440" tIns="45720" rIns="91440" bIns="45720">
            <a:spAutoFit/>
          </a:bodyPr>
          <a:lstStyle/>
          <a:p>
            <a:pPr algn="ctr"/>
            <a:r>
              <a:rPr lang="en-US" altLang="zh-CN" sz="5400" b="0" cap="none" spc="0" dirty="0" smtClean="0">
                <a:ln w="0"/>
                <a:solidFill>
                  <a:schemeClr val="tx1"/>
                </a:solidFill>
                <a:effectLst>
                  <a:outerShdw blurRad="38100" dist="19050" dir="2700000" algn="tl" rotWithShape="0">
                    <a:schemeClr val="dk1">
                      <a:alpha val="40000"/>
                    </a:schemeClr>
                  </a:outerShdw>
                </a:effectLst>
              </a:rPr>
              <a:t>Attention-Translation-based</a:t>
            </a:r>
          </a:p>
          <a:p>
            <a:pPr algn="ctr"/>
            <a:r>
              <a:rPr lang="en-US" altLang="zh-CN" sz="5400" dirty="0" smtClean="0">
                <a:ln w="0"/>
                <a:effectLst>
                  <a:outerShdw blurRad="38100" dist="19050" dir="2700000" algn="tl" rotWithShape="0">
                    <a:schemeClr val="dk1">
                      <a:alpha val="40000"/>
                    </a:schemeClr>
                  </a:outerShdw>
                </a:effectLst>
              </a:rPr>
              <a:t>Factorization</a:t>
            </a:r>
            <a:r>
              <a:rPr lang="en-US" altLang="zh-CN" dirty="0" smtClean="0"/>
              <a:t> </a:t>
            </a:r>
            <a:r>
              <a:rPr lang="en-US" altLang="zh-CN" sz="5400" dirty="0">
                <a:ln w="0"/>
                <a:effectLst>
                  <a:outerShdw blurRad="38100" dist="19050" dir="2700000" algn="tl" rotWithShape="0">
                    <a:schemeClr val="dk1">
                      <a:alpha val="40000"/>
                    </a:schemeClr>
                  </a:outerShdw>
                </a:effectLst>
              </a:rPr>
              <a:t>Machine</a:t>
            </a:r>
            <a:endParaRPr lang="zh-CN" altLang="en-US" sz="5400" dirty="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7958610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85458"/>
            <a:ext cx="6819496" cy="923330"/>
          </a:xfrm>
          <a:prstGeom prst="rect">
            <a:avLst/>
          </a:prstGeom>
          <a:noFill/>
        </p:spPr>
        <p:txBody>
          <a:bodyPr wrap="none" lIns="91440" tIns="45720" rIns="91440" bIns="45720">
            <a:spAutoFit/>
          </a:bodyPr>
          <a:lstStyle/>
          <a:p>
            <a:pPr algn="ctr"/>
            <a:r>
              <a:rPr lang="en-US" altLang="zh-CN" sz="5400" b="0" cap="none" spc="0" dirty="0" smtClean="0">
                <a:ln w="0"/>
                <a:solidFill>
                  <a:schemeClr val="tx1"/>
                </a:solidFill>
                <a:effectLst>
                  <a:outerShdw blurRad="38100" dist="19050" dir="2700000" algn="tl" rotWithShape="0">
                    <a:schemeClr val="dk1">
                      <a:alpha val="40000"/>
                    </a:schemeClr>
                  </a:outerShdw>
                </a:effectLst>
              </a:rPr>
              <a:t>Attention-RNN</a:t>
            </a:r>
            <a:r>
              <a:rPr lang="zh-CN" altLang="en-US" sz="5400" b="0" cap="none" spc="0" dirty="0" smtClean="0">
                <a:ln w="0"/>
                <a:solidFill>
                  <a:schemeClr val="tx1"/>
                </a:solidFill>
                <a:effectLst>
                  <a:outerShdw blurRad="38100" dist="19050" dir="2700000" algn="tl" rotWithShape="0">
                    <a:schemeClr val="dk1">
                      <a:alpha val="40000"/>
                    </a:schemeClr>
                  </a:outerShdw>
                </a:effectLst>
              </a:rPr>
              <a:t>层设计</a:t>
            </a:r>
            <a:endParaRPr lang="zh-CN" altLang="en-US" sz="5400" b="0" cap="none" spc="0" dirty="0">
              <a:ln w="0"/>
              <a:solidFill>
                <a:schemeClr val="tx1"/>
              </a:solidFill>
              <a:effectLst>
                <a:outerShdw blurRad="38100" dist="19050" dir="2700000" algn="tl" rotWithShape="0">
                  <a:schemeClr val="dk1">
                    <a:alpha val="40000"/>
                  </a:schemeClr>
                </a:outerShdw>
              </a:effectLst>
            </a:endParaRPr>
          </a:p>
        </p:txBody>
      </p:sp>
      <p:sp>
        <p:nvSpPr>
          <p:cNvPr id="3" name="矩形 2"/>
          <p:cNvSpPr/>
          <p:nvPr/>
        </p:nvSpPr>
        <p:spPr>
          <a:xfrm>
            <a:off x="116379" y="1145602"/>
            <a:ext cx="6995235" cy="246221"/>
          </a:xfrm>
          <a:prstGeom prst="rect">
            <a:avLst/>
          </a:prstGeom>
          <a:noFill/>
        </p:spPr>
        <p:txBody>
          <a:bodyPr wrap="square" lIns="91440" tIns="45720" rIns="91440" bIns="45720">
            <a:spAutoFit/>
          </a:bodyPr>
          <a:lstStyle/>
          <a:p>
            <a:r>
              <a:rPr lang="zh-CN" altLang="en-US" sz="1000" b="0" cap="none" spc="0" dirty="0" smtClean="0">
                <a:ln w="0"/>
                <a:solidFill>
                  <a:schemeClr val="tx1"/>
                </a:solidFill>
                <a:effectLst>
                  <a:outerShdw blurRad="38100" dist="19050" dir="2700000" algn="tl" rotWithShape="0">
                    <a:schemeClr val="dk1">
                      <a:alpha val="40000"/>
                    </a:schemeClr>
                  </a:outerShdw>
                </a:effectLst>
              </a:rPr>
              <a:t>采用</a:t>
            </a:r>
            <a:r>
              <a:rPr lang="en-US" altLang="zh-CN" sz="1000" b="0" cap="none" spc="0" dirty="0" smtClean="0">
                <a:ln w="0"/>
                <a:solidFill>
                  <a:schemeClr val="tx1"/>
                </a:solidFill>
                <a:effectLst>
                  <a:outerShdw blurRad="38100" dist="19050" dir="2700000" algn="tl" rotWithShape="0">
                    <a:schemeClr val="dk1">
                      <a:alpha val="40000"/>
                    </a:schemeClr>
                  </a:outerShdw>
                </a:effectLst>
              </a:rPr>
              <a:t>LSTM</a:t>
            </a:r>
            <a:r>
              <a:rPr lang="zh-CN" altLang="en-US" sz="1000" b="0" cap="none" spc="0" dirty="0" smtClean="0">
                <a:ln w="0"/>
                <a:solidFill>
                  <a:schemeClr val="tx1"/>
                </a:solidFill>
                <a:effectLst>
                  <a:outerShdw blurRad="38100" dist="19050" dir="2700000" algn="tl" rotWithShape="0">
                    <a:schemeClr val="dk1">
                      <a:alpha val="40000"/>
                    </a:schemeClr>
                  </a:outerShdw>
                </a:effectLst>
              </a:rPr>
              <a:t>结构来解决</a:t>
            </a:r>
            <a:r>
              <a:rPr lang="en-US" altLang="zh-CN" sz="1000" b="0" cap="none" spc="0" dirty="0" smtClean="0">
                <a:ln w="0"/>
                <a:solidFill>
                  <a:schemeClr val="tx1"/>
                </a:solidFill>
                <a:effectLst>
                  <a:outerShdw blurRad="38100" dist="19050" dir="2700000" algn="tl" rotWithShape="0">
                    <a:schemeClr val="dk1">
                      <a:alpha val="40000"/>
                    </a:schemeClr>
                  </a:outerShdw>
                </a:effectLst>
              </a:rPr>
              <a:t>RNN</a:t>
            </a:r>
            <a:r>
              <a:rPr lang="zh-CN" altLang="en-US" sz="1000" b="0" cap="none" spc="0" dirty="0" smtClean="0">
                <a:ln w="0"/>
                <a:solidFill>
                  <a:schemeClr val="tx1"/>
                </a:solidFill>
                <a:effectLst>
                  <a:outerShdw blurRad="38100" dist="19050" dir="2700000" algn="tl" rotWithShape="0">
                    <a:schemeClr val="dk1">
                      <a:alpha val="40000"/>
                    </a:schemeClr>
                  </a:outerShdw>
                </a:effectLst>
              </a:rPr>
              <a:t>中信息持续保持的问题</a:t>
            </a:r>
          </a:p>
        </p:txBody>
      </p:sp>
      <p:sp>
        <p:nvSpPr>
          <p:cNvPr id="4" name="矩形 3"/>
          <p:cNvSpPr/>
          <p:nvPr/>
        </p:nvSpPr>
        <p:spPr>
          <a:xfrm>
            <a:off x="5972408" y="3244334"/>
            <a:ext cx="247184" cy="369332"/>
          </a:xfrm>
          <a:prstGeom prst="rect">
            <a:avLst/>
          </a:prstGeom>
        </p:spPr>
        <p:txBody>
          <a:bodyPr wrap="none">
            <a:spAutoFit/>
          </a:bodyPr>
          <a:lstStyle/>
          <a:p>
            <a:r>
              <a:rPr lang="zh-CN" altLang="en-US" dirty="0" smtClean="0"/>
              <a:t> </a:t>
            </a:r>
            <a:endParaRPr lang="zh-CN" altLang="en-US" dirty="0"/>
          </a:p>
        </p:txBody>
      </p:sp>
      <p:sp>
        <p:nvSpPr>
          <p:cNvPr id="5" name="矩形 4"/>
          <p:cNvSpPr/>
          <p:nvPr/>
        </p:nvSpPr>
        <p:spPr>
          <a:xfrm>
            <a:off x="5972408" y="3244334"/>
            <a:ext cx="247184" cy="369332"/>
          </a:xfrm>
          <a:prstGeom prst="rect">
            <a:avLst/>
          </a:prstGeom>
        </p:spPr>
        <p:txBody>
          <a:bodyPr wrap="none">
            <a:spAutoFit/>
          </a:bodyPr>
          <a:lstStyle/>
          <a:p>
            <a:r>
              <a:rPr lang="zh-CN" altLang="en-US" dirty="0" smtClean="0"/>
              <a:t> </a:t>
            </a:r>
            <a:endParaRPr lang="zh-CN" altLang="en-US" dirty="0"/>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193" y="2394719"/>
            <a:ext cx="5436524" cy="2211593"/>
          </a:xfrm>
          <a:prstGeom prst="rect">
            <a:avLst/>
          </a:prstGeom>
        </p:spPr>
      </p:pic>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59986" y="1145602"/>
            <a:ext cx="3357781" cy="1186844"/>
          </a:xfrm>
          <a:prstGeom prst="rect">
            <a:avLst/>
          </a:prstGeom>
        </p:spPr>
      </p:pic>
      <p:pic>
        <p:nvPicPr>
          <p:cNvPr id="9" name="图片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59986" y="2749954"/>
            <a:ext cx="4214689" cy="1501122"/>
          </a:xfrm>
          <a:prstGeom prst="rect">
            <a:avLst/>
          </a:prstGeom>
        </p:spPr>
      </p:pic>
      <p:pic>
        <p:nvPicPr>
          <p:cNvPr id="10" name="图片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56617" y="5067594"/>
            <a:ext cx="4114800" cy="1522602"/>
          </a:xfrm>
          <a:prstGeom prst="rect">
            <a:avLst/>
          </a:prstGeom>
        </p:spPr>
      </p:pic>
      <p:sp>
        <p:nvSpPr>
          <p:cNvPr id="11" name="矩形 10"/>
          <p:cNvSpPr/>
          <p:nvPr/>
        </p:nvSpPr>
        <p:spPr>
          <a:xfrm>
            <a:off x="7473800" y="2474665"/>
            <a:ext cx="689298" cy="246221"/>
          </a:xfrm>
          <a:prstGeom prst="rect">
            <a:avLst/>
          </a:prstGeom>
          <a:noFill/>
        </p:spPr>
        <p:txBody>
          <a:bodyPr wrap="square" lIns="91440" tIns="45720" rIns="91440" bIns="45720">
            <a:spAutoFit/>
          </a:bodyPr>
          <a:lstStyle/>
          <a:p>
            <a:r>
              <a:rPr lang="zh-CN" altLang="en-US" sz="1000" b="0" cap="none" spc="0" dirty="0" smtClean="0">
                <a:ln w="0"/>
                <a:solidFill>
                  <a:schemeClr val="tx1"/>
                </a:solidFill>
                <a:effectLst>
                  <a:outerShdw blurRad="38100" dist="19050" dir="2700000" algn="tl" rotWithShape="0">
                    <a:schemeClr val="dk1">
                      <a:alpha val="40000"/>
                    </a:schemeClr>
                  </a:outerShdw>
                </a:effectLst>
              </a:rPr>
              <a:t>遗忘门</a:t>
            </a:r>
          </a:p>
        </p:txBody>
      </p:sp>
      <p:sp>
        <p:nvSpPr>
          <p:cNvPr id="12" name="矩形 11"/>
          <p:cNvSpPr/>
          <p:nvPr/>
        </p:nvSpPr>
        <p:spPr>
          <a:xfrm>
            <a:off x="7473800" y="4592800"/>
            <a:ext cx="689298" cy="246221"/>
          </a:xfrm>
          <a:prstGeom prst="rect">
            <a:avLst/>
          </a:prstGeom>
          <a:noFill/>
        </p:spPr>
        <p:txBody>
          <a:bodyPr wrap="square" lIns="91440" tIns="45720" rIns="91440" bIns="45720">
            <a:spAutoFit/>
          </a:bodyPr>
          <a:lstStyle/>
          <a:p>
            <a:r>
              <a:rPr lang="zh-CN" altLang="en-US" sz="1000" b="0" cap="none" spc="0" dirty="0" smtClean="0">
                <a:ln w="0"/>
                <a:solidFill>
                  <a:schemeClr val="tx1"/>
                </a:solidFill>
                <a:effectLst>
                  <a:outerShdw blurRad="38100" dist="19050" dir="2700000" algn="tl" rotWithShape="0">
                    <a:schemeClr val="dk1">
                      <a:alpha val="40000"/>
                    </a:schemeClr>
                  </a:outerShdw>
                </a:effectLst>
              </a:rPr>
              <a:t>输入门</a:t>
            </a:r>
          </a:p>
        </p:txBody>
      </p:sp>
      <p:sp>
        <p:nvSpPr>
          <p:cNvPr id="13" name="矩形 12"/>
          <p:cNvSpPr/>
          <p:nvPr/>
        </p:nvSpPr>
        <p:spPr>
          <a:xfrm>
            <a:off x="7540302" y="6467085"/>
            <a:ext cx="689298" cy="246221"/>
          </a:xfrm>
          <a:prstGeom prst="rect">
            <a:avLst/>
          </a:prstGeom>
          <a:noFill/>
        </p:spPr>
        <p:txBody>
          <a:bodyPr wrap="square" lIns="91440" tIns="45720" rIns="91440" bIns="45720">
            <a:spAutoFit/>
          </a:bodyPr>
          <a:lstStyle/>
          <a:p>
            <a:r>
              <a:rPr lang="zh-CN" altLang="en-US" sz="1000" b="0" cap="none" spc="0" dirty="0" smtClean="0">
                <a:ln w="0"/>
                <a:solidFill>
                  <a:schemeClr val="tx1"/>
                </a:solidFill>
                <a:effectLst>
                  <a:outerShdw blurRad="38100" dist="19050" dir="2700000" algn="tl" rotWithShape="0">
                    <a:schemeClr val="dk1">
                      <a:alpha val="40000"/>
                    </a:schemeClr>
                  </a:outerShdw>
                </a:effectLst>
              </a:rPr>
              <a:t>输出门</a:t>
            </a:r>
          </a:p>
        </p:txBody>
      </p:sp>
      <p:cxnSp>
        <p:nvCxnSpPr>
          <p:cNvPr id="15" name="直接连接符 14"/>
          <p:cNvCxnSpPr>
            <a:stCxn id="6" idx="3"/>
            <a:endCxn id="8" idx="1"/>
          </p:cNvCxnSpPr>
          <p:nvPr/>
        </p:nvCxnSpPr>
        <p:spPr>
          <a:xfrm flipV="1">
            <a:off x="5627717" y="1739024"/>
            <a:ext cx="1332269" cy="1761492"/>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直接连接符 16"/>
          <p:cNvCxnSpPr>
            <a:stCxn id="6" idx="3"/>
            <a:endCxn id="9" idx="1"/>
          </p:cNvCxnSpPr>
          <p:nvPr/>
        </p:nvCxnSpPr>
        <p:spPr>
          <a:xfrm flipV="1">
            <a:off x="5627717" y="3500515"/>
            <a:ext cx="1332269"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直接连接符 19"/>
          <p:cNvCxnSpPr>
            <a:stCxn id="6" idx="3"/>
            <a:endCxn id="10" idx="1"/>
          </p:cNvCxnSpPr>
          <p:nvPr/>
        </p:nvCxnSpPr>
        <p:spPr>
          <a:xfrm>
            <a:off x="5627717" y="3500516"/>
            <a:ext cx="1228900" cy="2328379"/>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73591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25674" y="68833"/>
            <a:ext cx="2262158" cy="923330"/>
          </a:xfrm>
          <a:prstGeom prst="rect">
            <a:avLst/>
          </a:prstGeom>
          <a:noFill/>
        </p:spPr>
        <p:txBody>
          <a:bodyPr wrap="none" lIns="91440" tIns="45720" rIns="91440" bIns="45720">
            <a:spAutoFit/>
          </a:bodyPr>
          <a:lstStyle/>
          <a:p>
            <a:pPr algn="ctr"/>
            <a:r>
              <a:rPr lang="zh-CN" altLang="en-US" sz="5400" b="0" cap="none" spc="0" dirty="0" smtClean="0">
                <a:ln w="0"/>
                <a:solidFill>
                  <a:schemeClr val="tx1"/>
                </a:solidFill>
                <a:effectLst>
                  <a:outerShdw blurRad="38100" dist="19050" dir="2700000" algn="tl" rotWithShape="0">
                    <a:schemeClr val="dk1">
                      <a:alpha val="40000"/>
                    </a:schemeClr>
                  </a:outerShdw>
                </a:effectLst>
              </a:rPr>
              <a:t>创新点</a:t>
            </a:r>
            <a:endParaRPr lang="zh-CN" altLang="en-US" sz="5400" b="0" cap="none" spc="0" dirty="0">
              <a:ln w="0"/>
              <a:solidFill>
                <a:schemeClr val="tx1"/>
              </a:solidFill>
              <a:effectLst>
                <a:outerShdw blurRad="38100" dist="19050" dir="2700000" algn="tl" rotWithShape="0">
                  <a:schemeClr val="dk1">
                    <a:alpha val="40000"/>
                  </a:schemeClr>
                </a:outerShdw>
              </a:effectLst>
            </a:endParaRPr>
          </a:p>
        </p:txBody>
      </p:sp>
      <p:sp>
        <p:nvSpPr>
          <p:cNvPr id="3" name="矩形 2"/>
          <p:cNvSpPr/>
          <p:nvPr/>
        </p:nvSpPr>
        <p:spPr>
          <a:xfrm>
            <a:off x="236165" y="1255871"/>
            <a:ext cx="6995235" cy="1323439"/>
          </a:xfrm>
          <a:prstGeom prst="rect">
            <a:avLst/>
          </a:prstGeom>
          <a:noFill/>
        </p:spPr>
        <p:txBody>
          <a:bodyPr wrap="square" lIns="91440" tIns="45720" rIns="91440" bIns="45720">
            <a:spAutoFit/>
          </a:bodyPr>
          <a:lstStyle/>
          <a:p>
            <a:r>
              <a:rPr lang="en-US" altLang="zh-CN" sz="1000" b="0" cap="none" spc="0" dirty="0" smtClean="0">
                <a:ln w="0"/>
                <a:solidFill>
                  <a:schemeClr val="tx1"/>
                </a:solidFill>
                <a:effectLst>
                  <a:outerShdw blurRad="38100" dist="19050" dir="2700000" algn="tl" rotWithShape="0">
                    <a:schemeClr val="dk1">
                      <a:alpha val="40000"/>
                    </a:schemeClr>
                  </a:outerShdw>
                </a:effectLst>
              </a:rPr>
              <a:t>1.</a:t>
            </a:r>
            <a:r>
              <a:rPr lang="zh-CN" altLang="en-US" sz="1000" dirty="0">
                <a:ln w="0"/>
                <a:effectLst>
                  <a:outerShdw blurRad="38100" dist="19050" dir="2700000" algn="tl" rotWithShape="0">
                    <a:schemeClr val="dk1">
                      <a:alpha val="40000"/>
                    </a:schemeClr>
                  </a:outerShdw>
                </a:effectLst>
              </a:rPr>
              <a:t>采</a:t>
            </a:r>
            <a:r>
              <a:rPr lang="zh-CN" altLang="en-US" sz="1000" dirty="0" smtClean="0">
                <a:ln w="0"/>
                <a:effectLst>
                  <a:outerShdw blurRad="38100" dist="19050" dir="2700000" algn="tl" rotWithShape="0">
                    <a:schemeClr val="dk1">
                      <a:alpha val="40000"/>
                    </a:schemeClr>
                  </a:outerShdw>
                </a:effectLst>
              </a:rPr>
              <a:t>用</a:t>
            </a:r>
            <a:r>
              <a:rPr lang="en-US" altLang="zh-CN" sz="1000" dirty="0" smtClean="0">
                <a:ln w="0"/>
                <a:effectLst>
                  <a:outerShdw blurRad="38100" dist="19050" dir="2700000" algn="tl" rotWithShape="0">
                    <a:schemeClr val="dk1">
                      <a:alpha val="40000"/>
                    </a:schemeClr>
                  </a:outerShdw>
                </a:effectLst>
              </a:rPr>
              <a:t>attention</a:t>
            </a:r>
            <a:r>
              <a:rPr lang="zh-CN" altLang="en-US" sz="1000" dirty="0" smtClean="0">
                <a:ln w="0"/>
                <a:effectLst>
                  <a:outerShdw blurRad="38100" dist="19050" dir="2700000" algn="tl" rotWithShape="0">
                    <a:schemeClr val="dk1">
                      <a:alpha val="40000"/>
                    </a:schemeClr>
                  </a:outerShdw>
                </a:effectLst>
              </a:rPr>
              <a:t>融合</a:t>
            </a:r>
            <a:r>
              <a:rPr lang="en-US" altLang="zh-CN" sz="1000" dirty="0" smtClean="0">
                <a:ln w="0"/>
                <a:effectLst>
                  <a:outerShdw blurRad="38100" dist="19050" dir="2700000" algn="tl" rotWithShape="0">
                    <a:schemeClr val="dk1">
                      <a:alpha val="40000"/>
                    </a:schemeClr>
                  </a:outerShdw>
                </a:effectLst>
              </a:rPr>
              <a:t>FM</a:t>
            </a:r>
            <a:r>
              <a:rPr lang="zh-CN" altLang="en-US" sz="1000" dirty="0" smtClean="0">
                <a:ln w="0"/>
                <a:effectLst>
                  <a:outerShdw blurRad="38100" dist="19050" dir="2700000" algn="tl" rotWithShape="0">
                    <a:schemeClr val="dk1">
                      <a:alpha val="40000"/>
                    </a:schemeClr>
                  </a:outerShdw>
                </a:effectLst>
              </a:rPr>
              <a:t>机制，能够同时解决</a:t>
            </a:r>
            <a:r>
              <a:rPr lang="en-US" altLang="zh-CN" sz="1000" dirty="0" smtClean="0">
                <a:ln w="0"/>
                <a:effectLst>
                  <a:outerShdw blurRad="38100" dist="19050" dir="2700000" algn="tl" rotWithShape="0">
                    <a:schemeClr val="dk1">
                      <a:alpha val="40000"/>
                    </a:schemeClr>
                  </a:outerShdw>
                </a:effectLst>
              </a:rPr>
              <a:t>attention</a:t>
            </a:r>
            <a:r>
              <a:rPr lang="zh-CN" altLang="en-US" sz="1000" dirty="0" smtClean="0">
                <a:ln w="0"/>
                <a:effectLst>
                  <a:outerShdw blurRad="38100" dist="19050" dir="2700000" algn="tl" rotWithShape="0">
                    <a:schemeClr val="dk1">
                      <a:alpha val="40000"/>
                    </a:schemeClr>
                  </a:outerShdw>
                </a:effectLst>
              </a:rPr>
              <a:t>机制中对数据稀疏性敏感以及</a:t>
            </a:r>
            <a:r>
              <a:rPr lang="en-US" altLang="zh-CN" sz="1000" dirty="0" smtClean="0">
                <a:ln w="0"/>
                <a:effectLst>
                  <a:outerShdw blurRad="38100" dist="19050" dir="2700000" algn="tl" rotWithShape="0">
                    <a:schemeClr val="dk1">
                      <a:alpha val="40000"/>
                    </a:schemeClr>
                  </a:outerShdw>
                </a:effectLst>
              </a:rPr>
              <a:t>FM</a:t>
            </a:r>
            <a:r>
              <a:rPr lang="zh-CN" altLang="en-US" sz="1000" dirty="0" smtClean="0">
                <a:ln w="0"/>
                <a:effectLst>
                  <a:outerShdw blurRad="38100" dist="19050" dir="2700000" algn="tl" rotWithShape="0">
                    <a:schemeClr val="dk1">
                      <a:alpha val="40000"/>
                    </a:schemeClr>
                  </a:outerShdw>
                </a:effectLst>
              </a:rPr>
              <a:t>机制中相邻时间窗口的信息不连续的问题；</a:t>
            </a:r>
            <a:endParaRPr lang="en-US" altLang="zh-CN" sz="1000" dirty="0" smtClean="0">
              <a:ln w="0"/>
              <a:effectLst>
                <a:outerShdw blurRad="38100" dist="19050" dir="2700000" algn="tl" rotWithShape="0">
                  <a:schemeClr val="dk1">
                    <a:alpha val="40000"/>
                  </a:schemeClr>
                </a:outerShdw>
              </a:effectLst>
            </a:endParaRPr>
          </a:p>
          <a:p>
            <a:r>
              <a:rPr lang="en-US" altLang="zh-CN" sz="1000" b="0" cap="none" spc="0" dirty="0" smtClean="0">
                <a:ln w="0"/>
                <a:solidFill>
                  <a:schemeClr val="tx1"/>
                </a:solidFill>
                <a:effectLst>
                  <a:outerShdw blurRad="38100" dist="19050" dir="2700000" algn="tl" rotWithShape="0">
                    <a:schemeClr val="dk1">
                      <a:alpha val="40000"/>
                    </a:schemeClr>
                  </a:outerShdw>
                </a:effectLst>
              </a:rPr>
              <a:t>2.</a:t>
            </a:r>
            <a:r>
              <a:rPr lang="zh-CN" altLang="en-US" sz="1000" b="0" cap="none" spc="0" dirty="0" smtClean="0">
                <a:ln w="0"/>
                <a:solidFill>
                  <a:schemeClr val="tx1"/>
                </a:solidFill>
                <a:effectLst>
                  <a:outerShdw blurRad="38100" dist="19050" dir="2700000" algn="tl" rotWithShape="0">
                    <a:schemeClr val="dk1">
                      <a:alpha val="40000"/>
                    </a:schemeClr>
                  </a:outerShdw>
                </a:effectLst>
              </a:rPr>
              <a:t>在</a:t>
            </a:r>
            <a:r>
              <a:rPr lang="en-US" altLang="zh-CN" sz="1000" b="0" cap="none" spc="0" dirty="0" smtClean="0">
                <a:ln w="0"/>
                <a:solidFill>
                  <a:schemeClr val="tx1"/>
                </a:solidFill>
                <a:effectLst>
                  <a:outerShdw blurRad="38100" dist="19050" dir="2700000" algn="tl" rotWithShape="0">
                    <a:schemeClr val="dk1">
                      <a:alpha val="40000"/>
                    </a:schemeClr>
                  </a:outerShdw>
                </a:effectLst>
              </a:rPr>
              <a:t>CNN</a:t>
            </a:r>
            <a:r>
              <a:rPr lang="zh-CN" altLang="en-US" sz="1000" b="0" cap="none" spc="0" dirty="0" smtClean="0">
                <a:ln w="0"/>
                <a:solidFill>
                  <a:schemeClr val="tx1"/>
                </a:solidFill>
                <a:effectLst>
                  <a:outerShdw blurRad="38100" dist="19050" dir="2700000" algn="tl" rotWithShape="0">
                    <a:schemeClr val="dk1">
                      <a:alpha val="40000"/>
                    </a:schemeClr>
                  </a:outerShdw>
                </a:effectLst>
              </a:rPr>
              <a:t>层采用</a:t>
            </a:r>
            <a:r>
              <a:rPr lang="en-US" altLang="zh-CN" sz="1000" b="0" cap="none" spc="0" dirty="0" smtClean="0">
                <a:ln w="0"/>
                <a:solidFill>
                  <a:schemeClr val="tx1"/>
                </a:solidFill>
                <a:effectLst>
                  <a:outerShdw blurRad="38100" dist="19050" dir="2700000" algn="tl" rotWithShape="0">
                    <a:schemeClr val="dk1">
                      <a:alpha val="40000"/>
                    </a:schemeClr>
                  </a:outerShdw>
                </a:effectLst>
              </a:rPr>
              <a:t>VGG16</a:t>
            </a:r>
            <a:r>
              <a:rPr lang="zh-CN" altLang="en-US" sz="1000" b="0" cap="none" spc="0" dirty="0" smtClean="0">
                <a:ln w="0"/>
                <a:solidFill>
                  <a:schemeClr val="tx1"/>
                </a:solidFill>
                <a:effectLst>
                  <a:outerShdw blurRad="38100" dist="19050" dir="2700000" algn="tl" rotWithShape="0">
                    <a:schemeClr val="dk1">
                      <a:alpha val="40000"/>
                    </a:schemeClr>
                  </a:outerShdw>
                </a:effectLst>
              </a:rPr>
              <a:t>的设计，将推荐问题转化为类似于图片关键点的定位问题，能够通过小卷积核局部感受野和权值共享减少计算量；同时采用经典的</a:t>
            </a:r>
            <a:r>
              <a:rPr lang="en-US" altLang="zh-CN" sz="1000" b="0" cap="none" spc="0" dirty="0" smtClean="0">
                <a:ln w="0"/>
                <a:solidFill>
                  <a:schemeClr val="tx1"/>
                </a:solidFill>
                <a:effectLst>
                  <a:outerShdw blurRad="38100" dist="19050" dir="2700000" algn="tl" rotWithShape="0">
                    <a:schemeClr val="dk1">
                      <a:alpha val="40000"/>
                    </a:schemeClr>
                  </a:outerShdw>
                </a:effectLst>
              </a:rPr>
              <a:t>VGG</a:t>
            </a:r>
            <a:r>
              <a:rPr lang="zh-CN" altLang="en-US" sz="1000" b="0" cap="none" spc="0" dirty="0" smtClean="0">
                <a:ln w="0"/>
                <a:solidFill>
                  <a:schemeClr val="tx1"/>
                </a:solidFill>
                <a:effectLst>
                  <a:outerShdw blurRad="38100" dist="19050" dir="2700000" algn="tl" rotWithShape="0">
                    <a:schemeClr val="dk1">
                      <a:alpha val="40000"/>
                    </a:schemeClr>
                  </a:outerShdw>
                </a:effectLst>
              </a:rPr>
              <a:t>可以借鉴迁移学习的思想，能够较为方便的利用预训练的信息，减少训练量；</a:t>
            </a:r>
            <a:endParaRPr lang="en-US" altLang="zh-CN" sz="1000" b="0" cap="none" spc="0" dirty="0" smtClean="0">
              <a:ln w="0"/>
              <a:solidFill>
                <a:schemeClr val="tx1"/>
              </a:solidFill>
              <a:effectLst>
                <a:outerShdw blurRad="38100" dist="19050" dir="2700000" algn="tl" rotWithShape="0">
                  <a:schemeClr val="dk1">
                    <a:alpha val="40000"/>
                  </a:schemeClr>
                </a:outerShdw>
              </a:effectLst>
            </a:endParaRPr>
          </a:p>
          <a:p>
            <a:r>
              <a:rPr lang="en-US" altLang="zh-CN" sz="1000" dirty="0" smtClean="0">
                <a:ln w="0"/>
                <a:effectLst>
                  <a:outerShdw blurRad="38100" dist="19050" dir="2700000" algn="tl" rotWithShape="0">
                    <a:schemeClr val="dk1">
                      <a:alpha val="40000"/>
                    </a:schemeClr>
                  </a:outerShdw>
                </a:effectLst>
              </a:rPr>
              <a:t>3.</a:t>
            </a:r>
            <a:r>
              <a:rPr lang="zh-CN" altLang="en-US" sz="1000" dirty="0" smtClean="0">
                <a:ln w="0"/>
                <a:effectLst>
                  <a:outerShdw blurRad="38100" dist="19050" dir="2700000" algn="tl" rotWithShape="0">
                    <a:schemeClr val="dk1">
                      <a:alpha val="40000"/>
                    </a:schemeClr>
                  </a:outerShdw>
                </a:effectLst>
              </a:rPr>
              <a:t>在进行</a:t>
            </a:r>
            <a:r>
              <a:rPr lang="en-US" altLang="zh-CN" sz="1000" dirty="0" smtClean="0">
                <a:ln w="0"/>
                <a:effectLst>
                  <a:outerShdw blurRad="38100" dist="19050" dir="2700000" algn="tl" rotWithShape="0">
                    <a:schemeClr val="dk1">
                      <a:alpha val="40000"/>
                    </a:schemeClr>
                  </a:outerShdw>
                </a:effectLst>
              </a:rPr>
              <a:t>attention</a:t>
            </a:r>
            <a:r>
              <a:rPr lang="zh-CN" altLang="en-US" sz="1000" dirty="0" smtClean="0">
                <a:ln w="0"/>
                <a:effectLst>
                  <a:outerShdw blurRad="38100" dist="19050" dir="2700000" algn="tl" rotWithShape="0">
                    <a:schemeClr val="dk1">
                      <a:alpha val="40000"/>
                    </a:schemeClr>
                  </a:outerShdw>
                </a:effectLst>
              </a:rPr>
              <a:t>层的设计是同时考虑了局部采样（</a:t>
            </a:r>
            <a:r>
              <a:rPr lang="en-US" altLang="zh-CN" sz="1000" dirty="0" smtClean="0">
                <a:ln w="0"/>
                <a:effectLst>
                  <a:outerShdw blurRad="38100" dist="19050" dir="2700000" algn="tl" rotWithShape="0">
                    <a:schemeClr val="dk1">
                      <a:alpha val="40000"/>
                    </a:schemeClr>
                  </a:outerShdw>
                </a:effectLst>
              </a:rPr>
              <a:t>CNN</a:t>
            </a:r>
            <a:r>
              <a:rPr lang="zh-CN" altLang="en-US" sz="1000" dirty="0" smtClean="0">
                <a:ln w="0"/>
                <a:effectLst>
                  <a:outerShdw blurRad="38100" dist="19050" dir="2700000" algn="tl" rotWithShape="0">
                    <a:schemeClr val="dk1">
                      <a:alpha val="40000"/>
                    </a:schemeClr>
                  </a:outerShdw>
                </a:effectLst>
              </a:rPr>
              <a:t>部分）和信息前后互联（</a:t>
            </a:r>
            <a:r>
              <a:rPr lang="en-US" altLang="zh-CN" sz="1000" dirty="0" smtClean="0">
                <a:ln w="0"/>
                <a:effectLst>
                  <a:outerShdw blurRad="38100" dist="19050" dir="2700000" algn="tl" rotWithShape="0">
                    <a:schemeClr val="dk1">
                      <a:alpha val="40000"/>
                    </a:schemeClr>
                  </a:outerShdw>
                </a:effectLst>
              </a:rPr>
              <a:t>LSTM</a:t>
            </a:r>
            <a:r>
              <a:rPr lang="zh-CN" altLang="en-US" sz="1000" dirty="0" smtClean="0">
                <a:ln w="0"/>
                <a:effectLst>
                  <a:outerShdw blurRad="38100" dist="19050" dir="2700000" algn="tl" rotWithShape="0">
                    <a:schemeClr val="dk1">
                      <a:alpha val="40000"/>
                    </a:schemeClr>
                  </a:outerShdw>
                </a:effectLst>
              </a:rPr>
              <a:t>部分），能够从一定程度上减少反向传播过程中的信息损失；</a:t>
            </a:r>
            <a:endParaRPr lang="en-US" altLang="zh-CN" sz="1000" dirty="0" smtClean="0">
              <a:ln w="0"/>
              <a:effectLst>
                <a:outerShdw blurRad="38100" dist="19050" dir="2700000" algn="tl" rotWithShape="0">
                  <a:schemeClr val="dk1">
                    <a:alpha val="40000"/>
                  </a:schemeClr>
                </a:outerShdw>
              </a:effectLst>
            </a:endParaRPr>
          </a:p>
          <a:p>
            <a:r>
              <a:rPr lang="en-US" altLang="zh-CN" sz="1000" b="0" cap="none" spc="0" dirty="0" smtClean="0">
                <a:ln w="0"/>
                <a:solidFill>
                  <a:schemeClr val="tx1"/>
                </a:solidFill>
                <a:effectLst>
                  <a:outerShdw blurRad="38100" dist="19050" dir="2700000" algn="tl" rotWithShape="0">
                    <a:schemeClr val="dk1">
                      <a:alpha val="40000"/>
                    </a:schemeClr>
                  </a:outerShdw>
                </a:effectLst>
              </a:rPr>
              <a:t>4.</a:t>
            </a:r>
            <a:r>
              <a:rPr lang="zh-CN" altLang="en-US" sz="1000" b="0" cap="none" spc="0" dirty="0" smtClean="0">
                <a:ln w="0"/>
                <a:solidFill>
                  <a:schemeClr val="tx1"/>
                </a:solidFill>
                <a:effectLst>
                  <a:outerShdw blurRad="38100" dist="19050" dir="2700000" algn="tl" rotWithShape="0">
                    <a:schemeClr val="dk1">
                      <a:alpha val="40000"/>
                    </a:schemeClr>
                  </a:outerShdw>
                </a:effectLst>
              </a:rPr>
              <a:t>在输入端将</a:t>
            </a:r>
            <a:r>
              <a:rPr lang="en-US" altLang="zh-CN" sz="1000" b="0" cap="none" spc="0" dirty="0" smtClean="0">
                <a:ln w="0"/>
                <a:solidFill>
                  <a:schemeClr val="tx1"/>
                </a:solidFill>
                <a:effectLst>
                  <a:outerShdw blurRad="38100" dist="19050" dir="2700000" algn="tl" rotWithShape="0">
                    <a:schemeClr val="dk1">
                      <a:alpha val="40000"/>
                    </a:schemeClr>
                  </a:outerShdw>
                </a:effectLst>
              </a:rPr>
              <a:t>Translation vector</a:t>
            </a:r>
            <a:r>
              <a:rPr lang="zh-CN" altLang="en-US" sz="1000" b="0" cap="none" spc="0" dirty="0" smtClean="0">
                <a:ln w="0"/>
                <a:solidFill>
                  <a:schemeClr val="tx1"/>
                </a:solidFill>
                <a:effectLst>
                  <a:outerShdw blurRad="38100" dist="19050" dir="2700000" algn="tl" rotWithShape="0">
                    <a:schemeClr val="dk1">
                      <a:alpha val="40000"/>
                    </a:schemeClr>
                  </a:outerShdw>
                </a:effectLst>
              </a:rPr>
              <a:t>分成三部分进行</a:t>
            </a:r>
            <a:r>
              <a:rPr lang="en-US" altLang="zh-CN" sz="1000" b="0" cap="none" spc="0" dirty="0" smtClean="0">
                <a:ln w="0"/>
                <a:solidFill>
                  <a:schemeClr val="tx1"/>
                </a:solidFill>
                <a:effectLst>
                  <a:outerShdw blurRad="38100" dist="19050" dir="2700000" algn="tl" rotWithShape="0">
                    <a:schemeClr val="dk1">
                      <a:alpha val="40000"/>
                    </a:schemeClr>
                  </a:outerShdw>
                </a:effectLst>
              </a:rPr>
              <a:t>embedding</a:t>
            </a:r>
            <a:r>
              <a:rPr lang="zh-CN" altLang="en-US" sz="1000" b="0" cap="none" spc="0" dirty="0" smtClean="0">
                <a:ln w="0"/>
                <a:solidFill>
                  <a:schemeClr val="tx1"/>
                </a:solidFill>
                <a:effectLst>
                  <a:outerShdw blurRad="38100" dist="19050" dir="2700000" algn="tl" rotWithShape="0">
                    <a:schemeClr val="dk1">
                      <a:alpha val="40000"/>
                    </a:schemeClr>
                  </a:outerShdw>
                </a:effectLst>
              </a:rPr>
              <a:t>，在保留了信息同一性的同时得到了数据的内在相关性（</a:t>
            </a:r>
            <a:r>
              <a:rPr lang="en-US" altLang="zh-CN" sz="1000" b="0" cap="none" spc="0" dirty="0" smtClean="0">
                <a:ln w="0"/>
                <a:solidFill>
                  <a:schemeClr val="tx1"/>
                </a:solidFill>
                <a:effectLst>
                  <a:outerShdw blurRad="38100" dist="19050" dir="2700000" algn="tl" rotWithShape="0">
                    <a:schemeClr val="dk1">
                      <a:alpha val="40000"/>
                    </a:schemeClr>
                  </a:outerShdw>
                </a:effectLst>
              </a:rPr>
              <a:t>embedding</a:t>
            </a:r>
            <a:r>
              <a:rPr lang="zh-CN" altLang="en-US" sz="1000" b="0" cap="none" spc="0" dirty="0" smtClean="0">
                <a:ln w="0"/>
                <a:solidFill>
                  <a:schemeClr val="tx1"/>
                </a:solidFill>
                <a:effectLst>
                  <a:outerShdw blurRad="38100" dist="19050" dir="2700000" algn="tl" rotWithShape="0">
                    <a:schemeClr val="dk1">
                      <a:alpha val="40000"/>
                    </a:schemeClr>
                  </a:outerShdw>
                </a:effectLst>
              </a:rPr>
              <a:t>层的</a:t>
            </a:r>
            <a:r>
              <a:rPr lang="en-US" altLang="zh-CN" sz="1000" b="0" cap="none" spc="0" dirty="0" smtClean="0">
                <a:ln w="0"/>
                <a:solidFill>
                  <a:schemeClr val="tx1"/>
                </a:solidFill>
                <a:effectLst>
                  <a:outerShdw blurRad="38100" dist="19050" dir="2700000" algn="tl" rotWithShape="0">
                    <a:schemeClr val="dk1">
                      <a:alpha val="40000"/>
                    </a:schemeClr>
                  </a:outerShdw>
                </a:effectLst>
              </a:rPr>
              <a:t>weight</a:t>
            </a:r>
            <a:r>
              <a:rPr lang="zh-CN" altLang="en-US" sz="1000" b="0" cap="none" spc="0" dirty="0" smtClean="0">
                <a:ln w="0"/>
                <a:solidFill>
                  <a:schemeClr val="tx1"/>
                </a:solidFill>
                <a:effectLst>
                  <a:outerShdw blurRad="38100" dist="19050" dir="2700000" algn="tl" rotWithShape="0">
                    <a:schemeClr val="dk1">
                      <a:alpha val="40000"/>
                    </a:schemeClr>
                  </a:outerShdw>
                </a:effectLst>
              </a:rPr>
              <a:t>），有利于对数据进行进一步挖掘。</a:t>
            </a:r>
          </a:p>
        </p:txBody>
      </p:sp>
    </p:spTree>
    <p:extLst>
      <p:ext uri="{BB962C8B-B14F-4D97-AF65-F5344CB8AC3E}">
        <p14:creationId xmlns:p14="http://schemas.microsoft.com/office/powerpoint/2010/main" val="29608728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7584" y="254277"/>
            <a:ext cx="7542450" cy="923330"/>
          </a:xfrm>
          <a:prstGeom prst="rect">
            <a:avLst/>
          </a:prstGeom>
          <a:noFill/>
        </p:spPr>
        <p:txBody>
          <a:bodyPr wrap="none" lIns="91440" tIns="45720" rIns="91440" bIns="45720">
            <a:spAutoFit/>
          </a:bodyPr>
          <a:lstStyle/>
          <a:p>
            <a:pPr algn="ctr"/>
            <a:r>
              <a:rPr lang="zh-CN" altLang="en-US" sz="5400" b="0" cap="none" spc="0" dirty="0" smtClean="0">
                <a:ln w="0"/>
                <a:solidFill>
                  <a:schemeClr val="tx1"/>
                </a:solidFill>
                <a:effectLst>
                  <a:outerShdw blurRad="38100" dist="19050" dir="2700000" algn="tl" rotWithShape="0">
                    <a:schemeClr val="dk1">
                      <a:alpha val="40000"/>
                    </a:schemeClr>
                  </a:outerShdw>
                </a:effectLst>
              </a:rPr>
              <a:t>推荐系统</a:t>
            </a:r>
            <a:r>
              <a:rPr lang="en-US" altLang="zh-CN" sz="5400" b="0" cap="none" spc="0" dirty="0" smtClean="0">
                <a:ln w="0"/>
                <a:solidFill>
                  <a:schemeClr val="tx1"/>
                </a:solidFill>
                <a:effectLst>
                  <a:outerShdw blurRad="38100" dist="19050" dir="2700000" algn="tl" rotWithShape="0">
                    <a:schemeClr val="dk1">
                      <a:alpha val="40000"/>
                    </a:schemeClr>
                  </a:outerShdw>
                </a:effectLst>
              </a:rPr>
              <a:t>—</a:t>
            </a:r>
            <a:r>
              <a:rPr lang="zh-CN" altLang="en-US" sz="5400" b="0" cap="none" spc="0" dirty="0" smtClean="0">
                <a:ln w="0"/>
                <a:solidFill>
                  <a:schemeClr val="tx1"/>
                </a:solidFill>
                <a:effectLst>
                  <a:outerShdw blurRad="38100" dist="19050" dir="2700000" algn="tl" rotWithShape="0">
                    <a:schemeClr val="dk1">
                      <a:alpha val="40000"/>
                    </a:schemeClr>
                  </a:outerShdw>
                </a:effectLst>
              </a:rPr>
              <a:t>线性回归</a:t>
            </a:r>
            <a:r>
              <a:rPr lang="en-US" altLang="zh-CN" sz="5400" b="0" cap="none" spc="0" dirty="0" smtClean="0">
                <a:ln w="0"/>
                <a:solidFill>
                  <a:schemeClr val="tx1"/>
                </a:solidFill>
                <a:effectLst>
                  <a:outerShdw blurRad="38100" dist="19050" dir="2700000" algn="tl" rotWithShape="0">
                    <a:schemeClr val="dk1">
                      <a:alpha val="40000"/>
                    </a:schemeClr>
                  </a:outerShdw>
                </a:effectLst>
              </a:rPr>
              <a:t>(LR)</a:t>
            </a:r>
            <a:endParaRPr lang="zh-CN" altLang="en-US" sz="5400" b="0" cap="none" spc="0" dirty="0">
              <a:ln w="0"/>
              <a:solidFill>
                <a:schemeClr val="tx1"/>
              </a:solidFill>
              <a:effectLst>
                <a:outerShdw blurRad="38100" dist="19050" dir="2700000" algn="tl" rotWithShape="0">
                  <a:schemeClr val="dk1">
                    <a:alpha val="40000"/>
                  </a:schemeClr>
                </a:outerShdw>
              </a:effectLst>
            </a:endParaRPr>
          </a:p>
        </p:txBody>
      </p:sp>
      <p:sp>
        <p:nvSpPr>
          <p:cNvPr id="3" name="矩形 2"/>
          <p:cNvSpPr/>
          <p:nvPr/>
        </p:nvSpPr>
        <p:spPr>
          <a:xfrm>
            <a:off x="175664" y="1731183"/>
            <a:ext cx="7927170" cy="246221"/>
          </a:xfrm>
          <a:prstGeom prst="rect">
            <a:avLst/>
          </a:prstGeom>
          <a:noFill/>
        </p:spPr>
        <p:txBody>
          <a:bodyPr wrap="none" lIns="91440" tIns="45720" rIns="91440" bIns="45720">
            <a:spAutoFit/>
          </a:bodyPr>
          <a:lstStyle/>
          <a:p>
            <a:pPr algn="ctr"/>
            <a:r>
              <a:rPr lang="zh-CN" altLang="en-US" sz="1000" b="0" cap="none" spc="0" dirty="0" smtClean="0">
                <a:ln w="0"/>
                <a:solidFill>
                  <a:schemeClr val="tx1"/>
                </a:solidFill>
                <a:effectLst>
                  <a:outerShdw blurRad="38100" dist="19050" dir="2700000" algn="tl" rotWithShape="0">
                    <a:schemeClr val="dk1">
                      <a:alpha val="40000"/>
                    </a:schemeClr>
                  </a:outerShdw>
                </a:effectLst>
              </a:rPr>
              <a:t>在推荐系统中，针对具有</a:t>
            </a:r>
            <a:r>
              <a:rPr lang="en-US" altLang="zh-CN" sz="1000" b="0" cap="none" spc="0" dirty="0" smtClean="0">
                <a:ln w="0"/>
                <a:solidFill>
                  <a:schemeClr val="tx1"/>
                </a:solidFill>
                <a:effectLst>
                  <a:outerShdw blurRad="38100" dist="19050" dir="2700000" algn="tl" rotWithShape="0">
                    <a:schemeClr val="dk1">
                      <a:alpha val="40000"/>
                    </a:schemeClr>
                  </a:outerShdw>
                </a:effectLst>
              </a:rPr>
              <a:t>k</a:t>
            </a:r>
            <a:r>
              <a:rPr lang="zh-CN" altLang="en-US" sz="1000" b="0" cap="none" spc="0" dirty="0" smtClean="0">
                <a:ln w="0"/>
                <a:solidFill>
                  <a:schemeClr val="tx1"/>
                </a:solidFill>
                <a:effectLst>
                  <a:outerShdw blurRad="38100" dist="19050" dir="2700000" algn="tl" rotWithShape="0">
                    <a:schemeClr val="dk1">
                      <a:alpha val="40000"/>
                    </a:schemeClr>
                  </a:outerShdw>
                </a:effectLst>
              </a:rPr>
              <a:t>个特征的物品</a:t>
            </a:r>
            <a:r>
              <a:rPr lang="en-US" altLang="zh-CN" sz="1000" dirty="0">
                <a:ln w="0"/>
                <a:effectLst>
                  <a:outerShdw blurRad="38100" dist="19050" dir="2700000" algn="tl" rotWithShape="0">
                    <a:schemeClr val="dk1">
                      <a:alpha val="40000"/>
                    </a:schemeClr>
                  </a:outerShdw>
                </a:effectLst>
              </a:rPr>
              <a:t>i</a:t>
            </a:r>
            <a:r>
              <a:rPr lang="zh-CN" altLang="en-US" sz="1000" b="0" cap="none" spc="0" dirty="0" smtClean="0">
                <a:ln w="0"/>
                <a:solidFill>
                  <a:schemeClr val="tx1"/>
                </a:solidFill>
                <a:effectLst>
                  <a:outerShdw blurRad="38100" dist="19050" dir="2700000" algn="tl" rotWithShape="0">
                    <a:schemeClr val="dk1">
                      <a:alpha val="40000"/>
                    </a:schemeClr>
                  </a:outerShdw>
                </a:effectLst>
              </a:rPr>
              <a:t>，对于特定用户</a:t>
            </a:r>
            <a:r>
              <a:rPr lang="en-US" altLang="zh-CN" sz="1000" b="0" cap="none" spc="0" dirty="0" smtClean="0">
                <a:ln w="0"/>
                <a:solidFill>
                  <a:schemeClr val="tx1"/>
                </a:solidFill>
                <a:effectLst>
                  <a:outerShdw blurRad="38100" dist="19050" dir="2700000" algn="tl" rotWithShape="0">
                    <a:schemeClr val="dk1">
                      <a:alpha val="40000"/>
                    </a:schemeClr>
                  </a:outerShdw>
                </a:effectLst>
              </a:rPr>
              <a:t>u</a:t>
            </a:r>
            <a:r>
              <a:rPr lang="zh-CN" altLang="en-US" sz="1000" b="0" cap="none" spc="0" dirty="0" smtClean="0">
                <a:ln w="0"/>
                <a:solidFill>
                  <a:schemeClr val="tx1"/>
                </a:solidFill>
                <a:effectLst>
                  <a:outerShdw blurRad="38100" dist="19050" dir="2700000" algn="tl" rotWithShape="0">
                    <a:schemeClr val="dk1">
                      <a:alpha val="40000"/>
                    </a:schemeClr>
                  </a:outerShdw>
                </a:effectLst>
              </a:rPr>
              <a:t>，往往可以使用高阶线性回归给出该用户选择该物品概率</a:t>
            </a:r>
            <a:r>
              <a:rPr lang="en-US" altLang="zh-CN" sz="1000" b="0" cap="none" spc="0" dirty="0" smtClean="0">
                <a:ln w="0"/>
                <a:solidFill>
                  <a:schemeClr val="tx1"/>
                </a:solidFill>
                <a:effectLst>
                  <a:outerShdw blurRad="38100" dist="19050" dir="2700000" algn="tl" rotWithShape="0">
                    <a:schemeClr val="dk1">
                      <a:alpha val="40000"/>
                    </a:schemeClr>
                  </a:outerShdw>
                </a:effectLst>
              </a:rPr>
              <a:t>P(</a:t>
            </a:r>
            <a:r>
              <a:rPr lang="en-US" altLang="zh-CN" sz="1000" b="0" cap="none" spc="0" dirty="0" err="1" smtClean="0">
                <a:ln w="0"/>
                <a:solidFill>
                  <a:schemeClr val="tx1"/>
                </a:solidFill>
                <a:effectLst>
                  <a:outerShdw blurRad="38100" dist="19050" dir="2700000" algn="tl" rotWithShape="0">
                    <a:schemeClr val="dk1">
                      <a:alpha val="40000"/>
                    </a:schemeClr>
                  </a:outerShdw>
                </a:effectLst>
              </a:rPr>
              <a:t>u,i</a:t>
            </a:r>
            <a:r>
              <a:rPr lang="en-US" altLang="zh-CN" sz="1000" b="0" cap="none" spc="0" dirty="0" smtClean="0">
                <a:ln w="0"/>
                <a:solidFill>
                  <a:schemeClr val="tx1"/>
                </a:solidFill>
                <a:effectLst>
                  <a:outerShdw blurRad="38100" dist="19050" dir="2700000" algn="tl" rotWithShape="0">
                    <a:schemeClr val="dk1">
                      <a:alpha val="40000"/>
                    </a:schemeClr>
                  </a:outerShdw>
                </a:effectLst>
              </a:rPr>
              <a:t>)</a:t>
            </a:r>
            <a:r>
              <a:rPr lang="zh-CN" altLang="en-US" sz="1000" b="0" cap="none" spc="0" dirty="0" smtClean="0">
                <a:ln w="0"/>
                <a:solidFill>
                  <a:schemeClr val="tx1"/>
                </a:solidFill>
                <a:effectLst>
                  <a:outerShdw blurRad="38100" dist="19050" dir="2700000" algn="tl" rotWithShape="0">
                    <a:schemeClr val="dk1">
                      <a:alpha val="40000"/>
                    </a:schemeClr>
                  </a:outerShdw>
                </a:effectLst>
              </a:rPr>
              <a:t>，计算公式如下：</a:t>
            </a:r>
            <a:endParaRPr lang="en-US" altLang="zh-CN" sz="1000" b="0" cap="none" spc="0" dirty="0" smtClean="0">
              <a:ln w="0"/>
              <a:solidFill>
                <a:schemeClr val="tx1"/>
              </a:solidFill>
              <a:effectLst>
                <a:outerShdw blurRad="38100" dist="19050" dir="2700000" algn="tl" rotWithShape="0">
                  <a:schemeClr val="dk1">
                    <a:alpha val="40000"/>
                  </a:schemeClr>
                </a:outerShdw>
              </a:effectLst>
            </a:endParaRPr>
          </a:p>
        </p:txBody>
      </p:sp>
      <p:sp>
        <p:nvSpPr>
          <p:cNvPr id="4" name="矩形 3"/>
          <p:cNvSpPr/>
          <p:nvPr/>
        </p:nvSpPr>
        <p:spPr>
          <a:xfrm>
            <a:off x="87584" y="1197033"/>
            <a:ext cx="9591088" cy="246221"/>
          </a:xfrm>
          <a:prstGeom prst="rect">
            <a:avLst/>
          </a:prstGeom>
          <a:noFill/>
        </p:spPr>
        <p:txBody>
          <a:bodyPr wrap="none" lIns="91440" tIns="45720" rIns="91440" bIns="45720">
            <a:spAutoFit/>
          </a:bodyPr>
          <a:lstStyle/>
          <a:p>
            <a:pPr algn="ctr"/>
            <a:r>
              <a:rPr lang="zh-CN" altLang="en-US" sz="1000" b="0" cap="none" spc="0" dirty="0" smtClean="0">
                <a:ln w="0"/>
                <a:solidFill>
                  <a:schemeClr val="tx1"/>
                </a:solidFill>
                <a:effectLst>
                  <a:outerShdw blurRad="38100" dist="19050" dir="2700000" algn="tl" rotWithShape="0">
                    <a:schemeClr val="dk1">
                      <a:alpha val="40000"/>
                    </a:schemeClr>
                  </a:outerShdw>
                </a:effectLst>
              </a:rPr>
              <a:t>推荐系统算法被广泛应用于从“千人一面”到“千人千面”的平台交互技术当中，它通过给特定用户推荐具有高关联度的产品来维持或是提高用户与平台的联系紧密程度。</a:t>
            </a:r>
            <a:endParaRPr lang="en-US" altLang="zh-CN" sz="1000" b="0" cap="none" spc="0" dirty="0" smtClean="0">
              <a:ln w="0"/>
              <a:solidFill>
                <a:schemeClr val="tx1"/>
              </a:solidFill>
              <a:effectLst>
                <a:outerShdw blurRad="38100" dist="19050" dir="2700000" algn="tl" rotWithShape="0">
                  <a:schemeClr val="dk1">
                    <a:alpha val="40000"/>
                  </a:schemeClr>
                </a:outerShdw>
              </a:effectLst>
            </a:endParaRPr>
          </a:p>
        </p:txBody>
      </p:sp>
      <p:sp>
        <p:nvSpPr>
          <p:cNvPr id="6" name="矩形 5"/>
          <p:cNvSpPr/>
          <p:nvPr/>
        </p:nvSpPr>
        <p:spPr>
          <a:xfrm>
            <a:off x="109854" y="4175308"/>
            <a:ext cx="7643439" cy="246221"/>
          </a:xfrm>
          <a:prstGeom prst="rect">
            <a:avLst/>
          </a:prstGeom>
          <a:noFill/>
        </p:spPr>
        <p:txBody>
          <a:bodyPr wrap="none" lIns="91440" tIns="45720" rIns="91440" bIns="45720">
            <a:spAutoFit/>
          </a:bodyPr>
          <a:lstStyle/>
          <a:p>
            <a:pPr algn="ctr"/>
            <a:r>
              <a:rPr lang="zh-CN" altLang="en-US" sz="1000" b="0" cap="none" spc="0" dirty="0" smtClean="0">
                <a:ln w="0"/>
                <a:solidFill>
                  <a:schemeClr val="tx1"/>
                </a:solidFill>
                <a:effectLst>
                  <a:outerShdw blurRad="38100" dist="19050" dir="2700000" algn="tl" rotWithShape="0">
                    <a:schemeClr val="dk1">
                      <a:alpha val="40000"/>
                    </a:schemeClr>
                  </a:outerShdw>
                </a:effectLst>
              </a:rPr>
              <a:t>其中</a:t>
            </a:r>
            <a:r>
              <a:rPr lang="en-US" altLang="zh-CN" sz="1000" b="0" cap="none" spc="0" dirty="0" smtClean="0">
                <a:ln w="0"/>
                <a:solidFill>
                  <a:schemeClr val="tx1"/>
                </a:solidFill>
                <a:effectLst>
                  <a:outerShdw blurRad="38100" dist="19050" dir="2700000" algn="tl" rotWithShape="0">
                    <a:schemeClr val="dk1">
                      <a:alpha val="40000"/>
                    </a:schemeClr>
                  </a:outerShdw>
                </a:effectLst>
              </a:rPr>
              <a:t>v</a:t>
            </a:r>
            <a:r>
              <a:rPr lang="zh-CN" altLang="en-US" sz="1000" b="0" cap="none" spc="0" dirty="0" smtClean="0">
                <a:ln w="0"/>
                <a:solidFill>
                  <a:schemeClr val="tx1"/>
                </a:solidFill>
                <a:effectLst>
                  <a:outerShdw blurRad="38100" dist="19050" dir="2700000" algn="tl" rotWithShape="0">
                    <a:schemeClr val="dk1">
                      <a:alpha val="40000"/>
                    </a:schemeClr>
                  </a:outerShdw>
                </a:effectLst>
              </a:rPr>
              <a:t>表示特征嵌入函数，在实际应用中通常使用</a:t>
            </a:r>
            <a:r>
              <a:rPr lang="en-US" altLang="zh-CN" sz="1000" b="0" cap="none" spc="0" dirty="0" smtClean="0">
                <a:ln w="0"/>
                <a:solidFill>
                  <a:schemeClr val="tx1"/>
                </a:solidFill>
                <a:effectLst>
                  <a:outerShdw blurRad="38100" dist="19050" dir="2700000" algn="tl" rotWithShape="0">
                    <a:schemeClr val="dk1">
                      <a:alpha val="40000"/>
                    </a:schemeClr>
                  </a:outerShdw>
                </a:effectLst>
              </a:rPr>
              <a:t>one-hot</a:t>
            </a:r>
            <a:r>
              <a:rPr lang="zh-CN" altLang="en-US" sz="1000" b="0" cap="none" spc="0" dirty="0" smtClean="0">
                <a:ln w="0"/>
                <a:solidFill>
                  <a:schemeClr val="tx1"/>
                </a:solidFill>
                <a:effectLst>
                  <a:outerShdw blurRad="38100" dist="19050" dir="2700000" algn="tl" rotWithShape="0">
                    <a:schemeClr val="dk1">
                      <a:alpha val="40000"/>
                    </a:schemeClr>
                  </a:outerShdw>
                </a:effectLst>
              </a:rPr>
              <a:t>编码或者</a:t>
            </a:r>
            <a:r>
              <a:rPr lang="en-US" altLang="zh-CN" sz="1000" b="0" cap="none" spc="0" dirty="0" smtClean="0">
                <a:ln w="0"/>
                <a:solidFill>
                  <a:schemeClr val="tx1"/>
                </a:solidFill>
                <a:effectLst>
                  <a:outerShdw blurRad="38100" dist="19050" dir="2700000" algn="tl" rotWithShape="0">
                    <a:schemeClr val="dk1">
                      <a:alpha val="40000"/>
                    </a:schemeClr>
                  </a:outerShdw>
                </a:effectLst>
              </a:rPr>
              <a:t>word-embedding</a:t>
            </a:r>
            <a:r>
              <a:rPr lang="zh-CN" altLang="en-US" sz="1000" dirty="0">
                <a:ln w="0"/>
                <a:effectLst>
                  <a:outerShdw blurRad="38100" dist="19050" dir="2700000" algn="tl" rotWithShape="0">
                    <a:schemeClr val="dk1">
                      <a:alpha val="40000"/>
                    </a:schemeClr>
                  </a:outerShdw>
                </a:effectLst>
              </a:rPr>
              <a:t>完</a:t>
            </a:r>
            <a:r>
              <a:rPr lang="zh-CN" altLang="en-US" sz="1000" dirty="0" smtClean="0">
                <a:ln w="0"/>
                <a:effectLst>
                  <a:outerShdw blurRad="38100" dist="19050" dir="2700000" algn="tl" rotWithShape="0">
                    <a:schemeClr val="dk1">
                      <a:alpha val="40000"/>
                    </a:schemeClr>
                  </a:outerShdw>
                </a:effectLst>
              </a:rPr>
              <a:t>成；</a:t>
            </a:r>
            <a:r>
              <a:rPr lang="en-US" altLang="zh-CN" sz="1000" dirty="0" smtClean="0">
                <a:ln w="0"/>
                <a:effectLst>
                  <a:outerShdw blurRad="38100" dist="19050" dir="2700000" algn="tl" rotWithShape="0">
                    <a:schemeClr val="dk1">
                      <a:alpha val="40000"/>
                    </a:schemeClr>
                  </a:outerShdw>
                </a:effectLst>
              </a:rPr>
              <a:t>w(</a:t>
            </a:r>
            <a:r>
              <a:rPr lang="en-US" altLang="zh-CN" sz="1000" dirty="0" err="1" smtClean="0">
                <a:ln w="0"/>
                <a:effectLst>
                  <a:outerShdw blurRad="38100" dist="19050" dir="2700000" algn="tl" rotWithShape="0">
                    <a:schemeClr val="dk1">
                      <a:alpha val="40000"/>
                    </a:schemeClr>
                  </a:outerShdw>
                </a:effectLst>
              </a:rPr>
              <a:t>i</a:t>
            </a:r>
            <a:r>
              <a:rPr lang="en-US" altLang="zh-CN" sz="1000" dirty="0" smtClean="0">
                <a:ln w="0"/>
                <a:effectLst>
                  <a:outerShdw blurRad="38100" dist="19050" dir="2700000" algn="tl" rotWithShape="0">
                    <a:schemeClr val="dk1">
                      <a:alpha val="40000"/>
                    </a:schemeClr>
                  </a:outerShdw>
                </a:effectLst>
              </a:rPr>
              <a:t>)</a:t>
            </a:r>
            <a:r>
              <a:rPr lang="zh-CN" altLang="en-US" sz="1000" dirty="0" smtClean="0">
                <a:ln w="0"/>
                <a:effectLst>
                  <a:outerShdw blurRad="38100" dist="19050" dir="2700000" algn="tl" rotWithShape="0">
                    <a:schemeClr val="dk1">
                      <a:alpha val="40000"/>
                    </a:schemeClr>
                  </a:outerShdw>
                </a:effectLst>
              </a:rPr>
              <a:t>表示</a:t>
            </a:r>
            <a:r>
              <a:rPr lang="zh-CN" altLang="en-US" sz="1000" dirty="0">
                <a:ln w="0"/>
                <a:effectLst>
                  <a:outerShdw blurRad="38100" dist="19050" dir="2700000" algn="tl" rotWithShape="0">
                    <a:schemeClr val="dk1">
                      <a:alpha val="40000"/>
                    </a:schemeClr>
                  </a:outerShdw>
                </a:effectLst>
              </a:rPr>
              <a:t>当前特</a:t>
            </a:r>
            <a:r>
              <a:rPr lang="zh-CN" altLang="en-US" sz="1000" dirty="0" smtClean="0">
                <a:ln w="0"/>
                <a:effectLst>
                  <a:outerShdw blurRad="38100" dist="19050" dir="2700000" algn="tl" rotWithShape="0">
                    <a:schemeClr val="dk1">
                      <a:alpha val="40000"/>
                    </a:schemeClr>
                  </a:outerShdw>
                </a:effectLst>
              </a:rPr>
              <a:t>征在整体计算中具有的权重</a:t>
            </a:r>
            <a:endParaRPr lang="en-US" altLang="zh-CN" sz="1000" b="0" cap="none" spc="0" dirty="0" smtClean="0">
              <a:ln w="0"/>
              <a:solidFill>
                <a:schemeClr val="tx1"/>
              </a:solidFill>
              <a:effectLst>
                <a:outerShdw blurRad="38100" dist="19050" dir="2700000" algn="tl" rotWithShape="0">
                  <a:schemeClr val="dk1">
                    <a:alpha val="40000"/>
                  </a:schemeClr>
                </a:outerShdw>
              </a:effectLst>
            </a:endParaRPr>
          </a:p>
        </p:txBody>
      </p:sp>
      <p:pic>
        <p:nvPicPr>
          <p:cNvPr id="8" name="图片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6323" y="2604429"/>
            <a:ext cx="5058481" cy="1047896"/>
          </a:xfrm>
          <a:prstGeom prst="rect">
            <a:avLst/>
          </a:prstGeom>
        </p:spPr>
      </p:pic>
      <p:sp>
        <p:nvSpPr>
          <p:cNvPr id="9" name="矩形 8"/>
          <p:cNvSpPr/>
          <p:nvPr/>
        </p:nvSpPr>
        <p:spPr>
          <a:xfrm>
            <a:off x="3200681" y="5220229"/>
            <a:ext cx="5057795" cy="400110"/>
          </a:xfrm>
          <a:prstGeom prst="rect">
            <a:avLst/>
          </a:prstGeom>
          <a:noFill/>
        </p:spPr>
        <p:txBody>
          <a:bodyPr wrap="none" lIns="91440" tIns="45720" rIns="91440" bIns="45720">
            <a:spAutoFit/>
          </a:bodyPr>
          <a:lstStyle/>
          <a:p>
            <a:pPr algn="ctr"/>
            <a:r>
              <a:rPr lang="zh-CN" altLang="en-US" sz="1000" b="0" cap="none" spc="0" dirty="0" smtClean="0">
                <a:ln w="0"/>
                <a:solidFill>
                  <a:schemeClr val="tx1"/>
                </a:solidFill>
                <a:effectLst>
                  <a:outerShdw blurRad="38100" dist="19050" dir="2700000" algn="tl" rotWithShape="0">
                    <a:schemeClr val="dk1">
                      <a:alpha val="40000"/>
                    </a:schemeClr>
                  </a:outerShdw>
                </a:effectLst>
              </a:rPr>
              <a:t>优点：结构简单，可解释性强，不容易产生过拟合</a:t>
            </a:r>
            <a:endParaRPr lang="en-US" altLang="zh-CN" sz="1000" b="0" cap="none" spc="0" dirty="0" smtClean="0">
              <a:ln w="0"/>
              <a:solidFill>
                <a:schemeClr val="tx1"/>
              </a:solidFill>
              <a:effectLst>
                <a:outerShdw blurRad="38100" dist="19050" dir="2700000" algn="tl" rotWithShape="0">
                  <a:schemeClr val="dk1">
                    <a:alpha val="40000"/>
                  </a:schemeClr>
                </a:outerShdw>
              </a:effectLst>
            </a:endParaRPr>
          </a:p>
          <a:p>
            <a:pPr algn="ctr"/>
            <a:r>
              <a:rPr lang="zh-CN" altLang="en-US" sz="1000" dirty="0">
                <a:ln w="0"/>
                <a:effectLst>
                  <a:outerShdw blurRad="38100" dist="19050" dir="2700000" algn="tl" rotWithShape="0">
                    <a:schemeClr val="dk1">
                      <a:alpha val="40000"/>
                    </a:schemeClr>
                  </a:outerShdw>
                </a:effectLst>
              </a:rPr>
              <a:t>缺</a:t>
            </a:r>
            <a:r>
              <a:rPr lang="zh-CN" altLang="en-US" sz="1000" dirty="0" smtClean="0">
                <a:ln w="0"/>
                <a:effectLst>
                  <a:outerShdw blurRad="38100" dist="19050" dir="2700000" algn="tl" rotWithShape="0">
                    <a:schemeClr val="dk1">
                      <a:alpha val="40000"/>
                    </a:schemeClr>
                  </a:outerShdw>
                </a:effectLst>
              </a:rPr>
              <a:t>点：对复杂函数关系的拟合能力差，</a:t>
            </a:r>
            <a:r>
              <a:rPr lang="zh-CN" altLang="en-US" sz="1000" dirty="0">
                <a:ln w="0"/>
                <a:effectLst>
                  <a:outerShdw blurRad="38100" dist="19050" dir="2700000" algn="tl" rotWithShape="0">
                    <a:schemeClr val="dk1">
                      <a:alpha val="40000"/>
                    </a:schemeClr>
                  </a:outerShdw>
                </a:effectLst>
              </a:rPr>
              <a:t>容</a:t>
            </a:r>
            <a:r>
              <a:rPr lang="zh-CN" altLang="en-US" sz="1000" dirty="0" smtClean="0">
                <a:ln w="0"/>
                <a:effectLst>
                  <a:outerShdw blurRad="38100" dist="19050" dir="2700000" algn="tl" rotWithShape="0">
                    <a:schemeClr val="dk1">
                      <a:alpha val="40000"/>
                    </a:schemeClr>
                  </a:outerShdw>
                </a:effectLst>
              </a:rPr>
              <a:t>易产生欠拟合，且对稀疏数据的反应能力不强</a:t>
            </a:r>
            <a:endParaRPr lang="en-US" altLang="zh-CN" sz="1000" b="0" cap="none" spc="0" dirty="0" smtClean="0">
              <a:ln w="0"/>
              <a:solidFill>
                <a:schemeClr val="tx1"/>
              </a:solidFill>
              <a:effectLst>
                <a:outerShdw blurRad="38100" dist="19050" dir="2700000" algn="tl" rotWithShape="0">
                  <a:schemeClr val="dk1">
                    <a:alpha val="40000"/>
                  </a:schemeClr>
                </a:outerShdw>
              </a:effectLst>
            </a:endParaRPr>
          </a:p>
        </p:txBody>
      </p:sp>
      <p:pic>
        <p:nvPicPr>
          <p:cNvPr id="10" name="图片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78672" y="416662"/>
            <a:ext cx="2099560" cy="1523980"/>
          </a:xfrm>
          <a:prstGeom prst="rect">
            <a:avLst/>
          </a:prstGeom>
        </p:spPr>
      </p:pic>
      <p:pic>
        <p:nvPicPr>
          <p:cNvPr id="11" name="图片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78672" y="2375411"/>
            <a:ext cx="2329804" cy="1505931"/>
          </a:xfrm>
          <a:prstGeom prst="rect">
            <a:avLst/>
          </a:prstGeom>
        </p:spPr>
      </p:pic>
      <p:pic>
        <p:nvPicPr>
          <p:cNvPr id="12" name="图片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625197" y="4421529"/>
            <a:ext cx="2206510" cy="1562328"/>
          </a:xfrm>
          <a:prstGeom prst="rect">
            <a:avLst/>
          </a:prstGeom>
        </p:spPr>
      </p:pic>
      <p:sp>
        <p:nvSpPr>
          <p:cNvPr id="13" name="矩形 12"/>
          <p:cNvSpPr/>
          <p:nvPr/>
        </p:nvSpPr>
        <p:spPr>
          <a:xfrm>
            <a:off x="10494760" y="1958987"/>
            <a:ext cx="697627" cy="246221"/>
          </a:xfrm>
          <a:prstGeom prst="rect">
            <a:avLst/>
          </a:prstGeom>
          <a:noFill/>
        </p:spPr>
        <p:txBody>
          <a:bodyPr wrap="none" lIns="91440" tIns="45720" rIns="91440" bIns="45720">
            <a:spAutoFit/>
          </a:bodyPr>
          <a:lstStyle/>
          <a:p>
            <a:pPr algn="ctr"/>
            <a:r>
              <a:rPr lang="zh-CN" altLang="en-US" sz="1000" b="0" cap="none" spc="0" dirty="0" smtClean="0">
                <a:ln w="0"/>
                <a:solidFill>
                  <a:schemeClr val="tx1"/>
                </a:solidFill>
                <a:effectLst>
                  <a:outerShdw blurRad="38100" dist="19050" dir="2700000" algn="tl" rotWithShape="0">
                    <a:schemeClr val="dk1">
                      <a:alpha val="40000"/>
                    </a:schemeClr>
                  </a:outerShdw>
                </a:effectLst>
              </a:rPr>
              <a:t>理想数据</a:t>
            </a:r>
            <a:endParaRPr lang="en-US" altLang="zh-CN" sz="1000" b="0" cap="none" spc="0" dirty="0" smtClean="0">
              <a:ln w="0"/>
              <a:solidFill>
                <a:schemeClr val="tx1"/>
              </a:solidFill>
              <a:effectLst>
                <a:outerShdw blurRad="38100" dist="19050" dir="2700000" algn="tl" rotWithShape="0">
                  <a:schemeClr val="dk1">
                    <a:alpha val="40000"/>
                  </a:schemeClr>
                </a:outerShdw>
              </a:effectLst>
            </a:endParaRPr>
          </a:p>
        </p:txBody>
      </p:sp>
      <p:sp>
        <p:nvSpPr>
          <p:cNvPr id="14" name="矩形 13"/>
          <p:cNvSpPr/>
          <p:nvPr/>
        </p:nvSpPr>
        <p:spPr>
          <a:xfrm>
            <a:off x="10554874" y="4051545"/>
            <a:ext cx="577402" cy="246221"/>
          </a:xfrm>
          <a:prstGeom prst="rect">
            <a:avLst/>
          </a:prstGeom>
          <a:noFill/>
        </p:spPr>
        <p:txBody>
          <a:bodyPr wrap="none" lIns="91440" tIns="45720" rIns="91440" bIns="45720">
            <a:spAutoFit/>
          </a:bodyPr>
          <a:lstStyle/>
          <a:p>
            <a:pPr algn="ctr"/>
            <a:r>
              <a:rPr lang="zh-CN" altLang="en-US" sz="1000" b="0" cap="none" spc="0" dirty="0" smtClean="0">
                <a:ln w="0"/>
                <a:solidFill>
                  <a:schemeClr val="tx1"/>
                </a:solidFill>
                <a:effectLst>
                  <a:outerShdw blurRad="38100" dist="19050" dir="2700000" algn="tl" rotWithShape="0">
                    <a:schemeClr val="dk1">
                      <a:alpha val="40000"/>
                    </a:schemeClr>
                  </a:outerShdw>
                </a:effectLst>
              </a:rPr>
              <a:t>欠拟合</a:t>
            </a:r>
            <a:endParaRPr lang="en-US" altLang="zh-CN" sz="1000" b="0" cap="none" spc="0" dirty="0" smtClean="0">
              <a:ln w="0"/>
              <a:solidFill>
                <a:schemeClr val="tx1"/>
              </a:solidFill>
              <a:effectLst>
                <a:outerShdw blurRad="38100" dist="19050" dir="2700000" algn="tl" rotWithShape="0">
                  <a:schemeClr val="dk1">
                    <a:alpha val="40000"/>
                  </a:schemeClr>
                </a:outerShdw>
              </a:effectLst>
            </a:endParaRPr>
          </a:p>
        </p:txBody>
      </p:sp>
      <p:sp>
        <p:nvSpPr>
          <p:cNvPr id="15" name="矩形 14"/>
          <p:cNvSpPr/>
          <p:nvPr/>
        </p:nvSpPr>
        <p:spPr>
          <a:xfrm>
            <a:off x="10110042" y="6107620"/>
            <a:ext cx="1467068" cy="246221"/>
          </a:xfrm>
          <a:prstGeom prst="rect">
            <a:avLst/>
          </a:prstGeom>
          <a:noFill/>
        </p:spPr>
        <p:txBody>
          <a:bodyPr wrap="none" lIns="91440" tIns="45720" rIns="91440" bIns="45720">
            <a:spAutoFit/>
          </a:bodyPr>
          <a:lstStyle/>
          <a:p>
            <a:pPr algn="ctr"/>
            <a:r>
              <a:rPr lang="zh-CN" altLang="en-US" sz="1000" b="0" cap="none" spc="0" dirty="0" smtClean="0">
                <a:ln w="0"/>
                <a:solidFill>
                  <a:schemeClr val="tx1"/>
                </a:solidFill>
                <a:effectLst>
                  <a:outerShdw blurRad="38100" dist="19050" dir="2700000" algn="tl" rotWithShape="0">
                    <a:schemeClr val="dk1">
                      <a:alpha val="40000"/>
                    </a:schemeClr>
                  </a:outerShdw>
                </a:effectLst>
              </a:rPr>
              <a:t>数据稀疏，离散程度高</a:t>
            </a:r>
            <a:endParaRPr lang="en-US" altLang="zh-CN" sz="1000" b="0" cap="none" spc="0" dirty="0" smtClean="0">
              <a:ln w="0"/>
              <a:solidFill>
                <a:schemeClr val="tx1"/>
              </a:solidFill>
              <a:effectLst>
                <a:outerShdw blurRad="38100" dist="19050" dir="2700000" algn="tl" rotWithShape="0">
                  <a:schemeClr val="dk1">
                    <a:alpha val="40000"/>
                  </a:schemeClr>
                </a:outerShdw>
              </a:effectLst>
            </a:endParaRPr>
          </a:p>
        </p:txBody>
      </p:sp>
      <p:sp>
        <p:nvSpPr>
          <p:cNvPr id="16" name="矩形 15"/>
          <p:cNvSpPr/>
          <p:nvPr/>
        </p:nvSpPr>
        <p:spPr>
          <a:xfrm>
            <a:off x="109854" y="5861399"/>
            <a:ext cx="1851789" cy="246221"/>
          </a:xfrm>
          <a:prstGeom prst="rect">
            <a:avLst/>
          </a:prstGeom>
          <a:noFill/>
        </p:spPr>
        <p:txBody>
          <a:bodyPr wrap="none" lIns="91440" tIns="45720" rIns="91440" bIns="45720">
            <a:spAutoFit/>
          </a:bodyPr>
          <a:lstStyle/>
          <a:p>
            <a:pPr algn="ctr"/>
            <a:r>
              <a:rPr lang="zh-CN" altLang="en-US" sz="1000" b="0" cap="none" spc="0" dirty="0" smtClean="0">
                <a:ln w="0"/>
                <a:solidFill>
                  <a:schemeClr val="tx1"/>
                </a:solidFill>
                <a:effectLst>
                  <a:outerShdw blurRad="38100" dist="19050" dir="2700000" algn="tl" rotWithShape="0">
                    <a:schemeClr val="dk1">
                      <a:alpha val="40000"/>
                    </a:schemeClr>
                  </a:outerShdw>
                </a:effectLst>
              </a:rPr>
              <a:t>这是一种基于内容的推荐算法</a:t>
            </a:r>
            <a:endParaRPr lang="en-US" altLang="zh-CN" sz="1000" b="0" cap="none" spc="0" dirty="0" smtClean="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5842532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8293" y="273703"/>
            <a:ext cx="7580922" cy="923330"/>
          </a:xfrm>
          <a:prstGeom prst="rect">
            <a:avLst/>
          </a:prstGeom>
          <a:noFill/>
        </p:spPr>
        <p:txBody>
          <a:bodyPr wrap="none" lIns="91440" tIns="45720" rIns="91440" bIns="45720">
            <a:spAutoFit/>
          </a:bodyPr>
          <a:lstStyle/>
          <a:p>
            <a:pPr algn="ctr"/>
            <a:r>
              <a:rPr lang="zh-CN" altLang="en-US" sz="5400" b="0" cap="none" spc="0" dirty="0" smtClean="0">
                <a:ln w="0"/>
                <a:solidFill>
                  <a:schemeClr val="tx1"/>
                </a:solidFill>
                <a:effectLst>
                  <a:outerShdw blurRad="38100" dist="19050" dir="2700000" algn="tl" rotWithShape="0">
                    <a:schemeClr val="dk1">
                      <a:alpha val="40000"/>
                    </a:schemeClr>
                  </a:outerShdw>
                </a:effectLst>
              </a:rPr>
              <a:t>推荐系统</a:t>
            </a:r>
            <a:r>
              <a:rPr lang="en-US" altLang="zh-CN" sz="5400" b="0" cap="none" spc="0" dirty="0" smtClean="0">
                <a:ln w="0"/>
                <a:solidFill>
                  <a:schemeClr val="tx1"/>
                </a:solidFill>
                <a:effectLst>
                  <a:outerShdw blurRad="38100" dist="19050" dir="2700000" algn="tl" rotWithShape="0">
                    <a:schemeClr val="dk1">
                      <a:alpha val="40000"/>
                    </a:schemeClr>
                  </a:outerShdw>
                </a:effectLst>
              </a:rPr>
              <a:t>—</a:t>
            </a:r>
            <a:r>
              <a:rPr lang="zh-CN" altLang="en-US" sz="5400" b="0" cap="none" spc="0" dirty="0" smtClean="0">
                <a:ln w="0"/>
                <a:solidFill>
                  <a:schemeClr val="tx1"/>
                </a:solidFill>
                <a:effectLst>
                  <a:outerShdw blurRad="38100" dist="19050" dir="2700000" algn="tl" rotWithShape="0">
                    <a:schemeClr val="dk1">
                      <a:alpha val="40000"/>
                    </a:schemeClr>
                  </a:outerShdw>
                </a:effectLst>
              </a:rPr>
              <a:t>协同过滤</a:t>
            </a:r>
            <a:r>
              <a:rPr lang="en-US" altLang="zh-CN" sz="5400" b="0" cap="none" spc="0" dirty="0" smtClean="0">
                <a:ln w="0"/>
                <a:solidFill>
                  <a:schemeClr val="tx1"/>
                </a:solidFill>
                <a:effectLst>
                  <a:outerShdw blurRad="38100" dist="19050" dir="2700000" algn="tl" rotWithShape="0">
                    <a:schemeClr val="dk1">
                      <a:alpha val="40000"/>
                    </a:schemeClr>
                  </a:outerShdw>
                </a:effectLst>
              </a:rPr>
              <a:t>(CF)</a:t>
            </a:r>
            <a:endParaRPr lang="zh-CN" altLang="en-US" sz="5400" b="0" cap="none" spc="0" dirty="0">
              <a:ln w="0"/>
              <a:solidFill>
                <a:schemeClr val="tx1"/>
              </a:solidFill>
              <a:effectLst>
                <a:outerShdw blurRad="38100" dist="19050" dir="2700000" algn="tl" rotWithShape="0">
                  <a:schemeClr val="dk1">
                    <a:alpha val="40000"/>
                  </a:schemeClr>
                </a:outerShdw>
              </a:effectLst>
            </a:endParaRPr>
          </a:p>
        </p:txBody>
      </p:sp>
      <p:sp>
        <p:nvSpPr>
          <p:cNvPr id="3" name="矩形 2"/>
          <p:cNvSpPr/>
          <p:nvPr/>
        </p:nvSpPr>
        <p:spPr>
          <a:xfrm>
            <a:off x="233071" y="1197033"/>
            <a:ext cx="1735540" cy="707886"/>
          </a:xfrm>
          <a:prstGeom prst="rect">
            <a:avLst/>
          </a:prstGeom>
          <a:noFill/>
        </p:spPr>
        <p:txBody>
          <a:bodyPr wrap="none" lIns="91440" tIns="45720" rIns="91440" bIns="45720">
            <a:spAutoFit/>
          </a:bodyPr>
          <a:lstStyle/>
          <a:p>
            <a:pPr algn="ctr"/>
            <a:r>
              <a:rPr lang="zh-CN" altLang="en-US" sz="1000" b="0" cap="none" spc="0" dirty="0" smtClean="0">
                <a:ln w="0"/>
                <a:solidFill>
                  <a:schemeClr val="tx1"/>
                </a:solidFill>
                <a:effectLst>
                  <a:outerShdw blurRad="38100" dist="19050" dir="2700000" algn="tl" rotWithShape="0">
                    <a:schemeClr val="dk1">
                      <a:alpha val="40000"/>
                    </a:schemeClr>
                  </a:outerShdw>
                </a:effectLst>
              </a:rPr>
              <a:t>协同过滤算法的三个步骤：</a:t>
            </a:r>
            <a:endParaRPr lang="en-US" altLang="zh-CN" sz="1000" b="0" cap="none" spc="0" dirty="0" smtClean="0">
              <a:ln w="0"/>
              <a:solidFill>
                <a:schemeClr val="tx1"/>
              </a:solidFill>
              <a:effectLst>
                <a:outerShdw blurRad="38100" dist="19050" dir="2700000" algn="tl" rotWithShape="0">
                  <a:schemeClr val="dk1">
                    <a:alpha val="40000"/>
                  </a:schemeClr>
                </a:outerShdw>
              </a:effectLst>
            </a:endParaRPr>
          </a:p>
          <a:p>
            <a:r>
              <a:rPr lang="en-US" altLang="zh-CN" sz="1000" dirty="0" smtClean="0">
                <a:ln w="0"/>
                <a:effectLst>
                  <a:outerShdw blurRad="38100" dist="19050" dir="2700000" algn="tl" rotWithShape="0">
                    <a:schemeClr val="dk1">
                      <a:alpha val="40000"/>
                    </a:schemeClr>
                  </a:outerShdw>
                </a:effectLst>
              </a:rPr>
              <a:t>1.</a:t>
            </a:r>
            <a:r>
              <a:rPr lang="zh-CN" altLang="en-US" sz="1000" dirty="0" smtClean="0">
                <a:ln w="0"/>
                <a:effectLst>
                  <a:outerShdw blurRad="38100" dist="19050" dir="2700000" algn="tl" rotWithShape="0">
                    <a:schemeClr val="dk1">
                      <a:alpha val="40000"/>
                    </a:schemeClr>
                  </a:outerShdw>
                </a:effectLst>
              </a:rPr>
              <a:t>收集数据</a:t>
            </a:r>
            <a:endParaRPr lang="en-US" altLang="zh-CN" sz="1000" dirty="0">
              <a:ln w="0"/>
              <a:effectLst>
                <a:outerShdw blurRad="38100" dist="19050" dir="2700000" algn="tl" rotWithShape="0">
                  <a:schemeClr val="dk1">
                    <a:alpha val="40000"/>
                  </a:schemeClr>
                </a:outerShdw>
              </a:effectLst>
            </a:endParaRPr>
          </a:p>
          <a:p>
            <a:r>
              <a:rPr lang="en-US" altLang="zh-CN" sz="1000" b="0" cap="none" spc="0" dirty="0" smtClean="0">
                <a:ln w="0"/>
                <a:solidFill>
                  <a:schemeClr val="tx1"/>
                </a:solidFill>
                <a:effectLst>
                  <a:outerShdw blurRad="38100" dist="19050" dir="2700000" algn="tl" rotWithShape="0">
                    <a:schemeClr val="dk1">
                      <a:alpha val="40000"/>
                    </a:schemeClr>
                  </a:outerShdw>
                </a:effectLst>
              </a:rPr>
              <a:t>2.</a:t>
            </a:r>
            <a:r>
              <a:rPr lang="zh-CN" altLang="en-US" sz="1000" b="0" cap="none" spc="0" dirty="0" smtClean="0">
                <a:ln w="0"/>
                <a:solidFill>
                  <a:schemeClr val="tx1"/>
                </a:solidFill>
                <a:effectLst>
                  <a:outerShdw blurRad="38100" dist="19050" dir="2700000" algn="tl" rotWithShape="0">
                    <a:schemeClr val="dk1">
                      <a:alpha val="40000"/>
                    </a:schemeClr>
                  </a:outerShdw>
                </a:effectLst>
              </a:rPr>
              <a:t>找到用户和相似物品</a:t>
            </a:r>
            <a:endParaRPr lang="en-US" altLang="zh-CN" sz="1000" b="0" cap="none" spc="0" dirty="0" smtClean="0">
              <a:ln w="0"/>
              <a:solidFill>
                <a:schemeClr val="tx1"/>
              </a:solidFill>
              <a:effectLst>
                <a:outerShdw blurRad="38100" dist="19050" dir="2700000" algn="tl" rotWithShape="0">
                  <a:schemeClr val="dk1">
                    <a:alpha val="40000"/>
                  </a:schemeClr>
                </a:outerShdw>
              </a:effectLst>
            </a:endParaRPr>
          </a:p>
          <a:p>
            <a:r>
              <a:rPr lang="en-US" altLang="zh-CN" sz="1000" dirty="0" smtClean="0">
                <a:ln w="0"/>
                <a:effectLst>
                  <a:outerShdw blurRad="38100" dist="19050" dir="2700000" algn="tl" rotWithShape="0">
                    <a:schemeClr val="dk1">
                      <a:alpha val="40000"/>
                    </a:schemeClr>
                  </a:outerShdw>
                </a:effectLst>
              </a:rPr>
              <a:t>3.</a:t>
            </a:r>
            <a:r>
              <a:rPr lang="zh-CN" altLang="en-US" sz="1000" dirty="0" smtClean="0">
                <a:ln w="0"/>
                <a:effectLst>
                  <a:outerShdw blurRad="38100" dist="19050" dir="2700000" algn="tl" rotWithShape="0">
                    <a:schemeClr val="dk1">
                      <a:alpha val="40000"/>
                    </a:schemeClr>
                  </a:outerShdw>
                </a:effectLst>
              </a:rPr>
              <a:t>进行推荐</a:t>
            </a:r>
            <a:endParaRPr lang="en-US" altLang="zh-CN" sz="1000" b="0" cap="none" spc="0" dirty="0" smtClean="0">
              <a:ln w="0"/>
              <a:solidFill>
                <a:schemeClr val="tx1"/>
              </a:solidFill>
              <a:effectLst>
                <a:outerShdw blurRad="38100" dist="19050" dir="2700000" algn="tl" rotWithShape="0">
                  <a:schemeClr val="dk1">
                    <a:alpha val="40000"/>
                  </a:schemeClr>
                </a:outerShdw>
              </a:effectLst>
            </a:endParaRPr>
          </a:p>
        </p:txBody>
      </p:sp>
      <p:sp>
        <p:nvSpPr>
          <p:cNvPr id="4" name="矩形 3"/>
          <p:cNvSpPr/>
          <p:nvPr/>
        </p:nvSpPr>
        <p:spPr>
          <a:xfrm>
            <a:off x="233071" y="2236124"/>
            <a:ext cx="1210588" cy="246221"/>
          </a:xfrm>
          <a:prstGeom prst="rect">
            <a:avLst/>
          </a:prstGeom>
          <a:noFill/>
        </p:spPr>
        <p:txBody>
          <a:bodyPr wrap="none" lIns="91440" tIns="45720" rIns="91440" bIns="45720">
            <a:spAutoFit/>
          </a:bodyPr>
          <a:lstStyle/>
          <a:p>
            <a:pPr algn="ctr"/>
            <a:r>
              <a:rPr lang="zh-CN" altLang="en-US" sz="1000" b="0" cap="none" spc="0" dirty="0" smtClean="0">
                <a:ln w="0"/>
                <a:solidFill>
                  <a:schemeClr val="tx1"/>
                </a:solidFill>
                <a:effectLst>
                  <a:outerShdw blurRad="38100" dist="19050" dir="2700000" algn="tl" rotWithShape="0">
                    <a:schemeClr val="dk1">
                      <a:alpha val="40000"/>
                    </a:schemeClr>
                  </a:outerShdw>
                </a:effectLst>
              </a:rPr>
              <a:t>如何计算相似度？</a:t>
            </a:r>
            <a:endParaRPr lang="en-US" altLang="zh-CN" sz="1000" b="0" cap="none" spc="0" dirty="0" smtClean="0">
              <a:ln w="0"/>
              <a:solidFill>
                <a:schemeClr val="tx1"/>
              </a:solidFill>
              <a:effectLst>
                <a:outerShdw blurRad="38100" dist="19050" dir="2700000" algn="tl" rotWithShape="0">
                  <a:schemeClr val="dk1">
                    <a:alpha val="40000"/>
                  </a:schemeClr>
                </a:outerShdw>
              </a:effectLst>
            </a:endParaRP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3071" y="2607092"/>
            <a:ext cx="6087273" cy="3516371"/>
          </a:xfrm>
          <a:prstGeom prst="rect">
            <a:avLst/>
          </a:prstGeom>
        </p:spPr>
      </p:pic>
      <p:pic>
        <p:nvPicPr>
          <p:cNvPr id="6" name="图片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39444" y="273703"/>
            <a:ext cx="2916483" cy="2192046"/>
          </a:xfrm>
          <a:prstGeom prst="rect">
            <a:avLst/>
          </a:prstGeom>
        </p:spPr>
      </p:pic>
      <p:pic>
        <p:nvPicPr>
          <p:cNvPr id="7" name="图片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139444" y="3255601"/>
            <a:ext cx="2916483" cy="2313674"/>
          </a:xfrm>
          <a:prstGeom prst="rect">
            <a:avLst/>
          </a:prstGeom>
        </p:spPr>
      </p:pic>
      <p:sp>
        <p:nvSpPr>
          <p:cNvPr id="8" name="矩形 7"/>
          <p:cNvSpPr/>
          <p:nvPr/>
        </p:nvSpPr>
        <p:spPr>
          <a:xfrm>
            <a:off x="8928274" y="2737564"/>
            <a:ext cx="1338828" cy="246221"/>
          </a:xfrm>
          <a:prstGeom prst="rect">
            <a:avLst/>
          </a:prstGeom>
          <a:noFill/>
        </p:spPr>
        <p:txBody>
          <a:bodyPr wrap="none" lIns="91440" tIns="45720" rIns="91440" bIns="45720">
            <a:spAutoFit/>
          </a:bodyPr>
          <a:lstStyle/>
          <a:p>
            <a:pPr algn="ctr"/>
            <a:r>
              <a:rPr lang="zh-CN" altLang="en-US" sz="1000" b="0" cap="none" spc="0" dirty="0" smtClean="0">
                <a:ln w="0"/>
                <a:solidFill>
                  <a:schemeClr val="tx1"/>
                </a:solidFill>
                <a:effectLst>
                  <a:outerShdw blurRad="38100" dist="19050" dir="2700000" algn="tl" rotWithShape="0">
                    <a:schemeClr val="dk1">
                      <a:alpha val="40000"/>
                    </a:schemeClr>
                  </a:outerShdw>
                </a:effectLst>
              </a:rPr>
              <a:t>基于用户的协同过滤</a:t>
            </a:r>
            <a:endParaRPr lang="en-US" altLang="zh-CN" sz="1000" b="0" cap="none" spc="0" dirty="0" smtClean="0">
              <a:ln w="0"/>
              <a:solidFill>
                <a:schemeClr val="tx1"/>
              </a:solidFill>
              <a:effectLst>
                <a:outerShdw blurRad="38100" dist="19050" dir="2700000" algn="tl" rotWithShape="0">
                  <a:schemeClr val="dk1">
                    <a:alpha val="40000"/>
                  </a:schemeClr>
                </a:outerShdw>
              </a:effectLst>
            </a:endParaRPr>
          </a:p>
        </p:txBody>
      </p:sp>
      <p:sp>
        <p:nvSpPr>
          <p:cNvPr id="9" name="矩形 8"/>
          <p:cNvSpPr/>
          <p:nvPr/>
        </p:nvSpPr>
        <p:spPr>
          <a:xfrm>
            <a:off x="8928273" y="5852080"/>
            <a:ext cx="1338828" cy="246221"/>
          </a:xfrm>
          <a:prstGeom prst="rect">
            <a:avLst/>
          </a:prstGeom>
          <a:noFill/>
        </p:spPr>
        <p:txBody>
          <a:bodyPr wrap="none" lIns="91440" tIns="45720" rIns="91440" bIns="45720">
            <a:spAutoFit/>
          </a:bodyPr>
          <a:lstStyle/>
          <a:p>
            <a:pPr algn="ctr"/>
            <a:r>
              <a:rPr lang="zh-CN" altLang="en-US" sz="1000" b="0" cap="none" spc="0" dirty="0" smtClean="0">
                <a:ln w="0"/>
                <a:solidFill>
                  <a:schemeClr val="tx1"/>
                </a:solidFill>
                <a:effectLst>
                  <a:outerShdw blurRad="38100" dist="19050" dir="2700000" algn="tl" rotWithShape="0">
                    <a:schemeClr val="dk1">
                      <a:alpha val="40000"/>
                    </a:schemeClr>
                  </a:outerShdw>
                </a:effectLst>
              </a:rPr>
              <a:t>基于物品的协同过滤</a:t>
            </a:r>
            <a:endParaRPr lang="en-US" altLang="zh-CN" sz="1000" b="0" cap="none" spc="0" dirty="0" smtClean="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5757966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8479" y="124074"/>
            <a:ext cx="8632492" cy="923330"/>
          </a:xfrm>
          <a:prstGeom prst="rect">
            <a:avLst/>
          </a:prstGeom>
          <a:noFill/>
        </p:spPr>
        <p:txBody>
          <a:bodyPr wrap="none" lIns="91440" tIns="45720" rIns="91440" bIns="45720">
            <a:spAutoFit/>
          </a:bodyPr>
          <a:lstStyle/>
          <a:p>
            <a:pPr algn="ctr"/>
            <a:r>
              <a:rPr lang="zh-CN" altLang="en-US" sz="5400" b="0" cap="none" spc="0" dirty="0" smtClean="0">
                <a:ln w="0"/>
                <a:solidFill>
                  <a:schemeClr val="tx1"/>
                </a:solidFill>
                <a:effectLst>
                  <a:outerShdw blurRad="38100" dist="19050" dir="2700000" algn="tl" rotWithShape="0">
                    <a:schemeClr val="dk1">
                      <a:alpha val="40000"/>
                    </a:schemeClr>
                  </a:outerShdw>
                </a:effectLst>
              </a:rPr>
              <a:t>推荐系统</a:t>
            </a:r>
            <a:r>
              <a:rPr lang="en-US" altLang="zh-CN" sz="5400" b="0" cap="none" spc="0" dirty="0" smtClean="0">
                <a:ln w="0"/>
                <a:solidFill>
                  <a:schemeClr val="tx1"/>
                </a:solidFill>
                <a:effectLst>
                  <a:outerShdw blurRad="38100" dist="19050" dir="2700000" algn="tl" rotWithShape="0">
                    <a:schemeClr val="dk1">
                      <a:alpha val="40000"/>
                    </a:schemeClr>
                  </a:outerShdw>
                </a:effectLst>
              </a:rPr>
              <a:t>—</a:t>
            </a:r>
            <a:r>
              <a:rPr lang="zh-CN" altLang="en-US" sz="5400" dirty="0">
                <a:ln w="0"/>
                <a:effectLst>
                  <a:outerShdw blurRad="38100" dist="19050" dir="2700000" algn="tl" rotWithShape="0">
                    <a:schemeClr val="dk1">
                      <a:alpha val="40000"/>
                    </a:schemeClr>
                  </a:outerShdw>
                </a:effectLst>
              </a:rPr>
              <a:t>因子分解机</a:t>
            </a:r>
            <a:r>
              <a:rPr lang="zh-CN" altLang="en-US" sz="5400" b="0" cap="none" spc="0" dirty="0" smtClean="0">
                <a:ln w="0"/>
                <a:solidFill>
                  <a:schemeClr val="tx1"/>
                </a:solidFill>
                <a:effectLst>
                  <a:outerShdw blurRad="38100" dist="19050" dir="2700000" algn="tl" rotWithShape="0">
                    <a:schemeClr val="dk1">
                      <a:alpha val="40000"/>
                    </a:schemeClr>
                  </a:outerShdw>
                </a:effectLst>
              </a:rPr>
              <a:t> </a:t>
            </a:r>
            <a:r>
              <a:rPr lang="en-US" altLang="zh-CN" sz="5400" b="0" cap="none" spc="0" dirty="0" smtClean="0">
                <a:ln w="0"/>
                <a:solidFill>
                  <a:schemeClr val="tx1"/>
                </a:solidFill>
                <a:effectLst>
                  <a:outerShdw blurRad="38100" dist="19050" dir="2700000" algn="tl" rotWithShape="0">
                    <a:schemeClr val="dk1">
                      <a:alpha val="40000"/>
                    </a:schemeClr>
                  </a:outerShdw>
                </a:effectLst>
              </a:rPr>
              <a:t>(FM)</a:t>
            </a:r>
            <a:endParaRPr lang="zh-CN" altLang="en-US" sz="5400" b="0" cap="none" spc="0" dirty="0">
              <a:ln w="0"/>
              <a:solidFill>
                <a:schemeClr val="tx1"/>
              </a:solidFill>
              <a:effectLst>
                <a:outerShdw blurRad="38100" dist="19050" dir="2700000" algn="tl" rotWithShape="0">
                  <a:schemeClr val="dk1">
                    <a:alpha val="40000"/>
                  </a:schemeClr>
                </a:outerShdw>
              </a:effectLst>
            </a:endParaRPr>
          </a:p>
        </p:txBody>
      </p:sp>
      <p:sp>
        <p:nvSpPr>
          <p:cNvPr id="3" name="矩形 2"/>
          <p:cNvSpPr/>
          <p:nvPr/>
        </p:nvSpPr>
        <p:spPr>
          <a:xfrm>
            <a:off x="63494" y="1047404"/>
            <a:ext cx="1758815" cy="553998"/>
          </a:xfrm>
          <a:prstGeom prst="rect">
            <a:avLst/>
          </a:prstGeom>
          <a:noFill/>
        </p:spPr>
        <p:txBody>
          <a:bodyPr wrap="none" lIns="91440" tIns="45720" rIns="91440" bIns="45720">
            <a:spAutoFit/>
          </a:bodyPr>
          <a:lstStyle/>
          <a:p>
            <a:r>
              <a:rPr lang="zh-CN" altLang="en-US" sz="1000" b="0" cap="none" spc="0" dirty="0" smtClean="0">
                <a:ln w="0"/>
                <a:solidFill>
                  <a:schemeClr val="tx1"/>
                </a:solidFill>
                <a:effectLst>
                  <a:outerShdw blurRad="38100" dist="19050" dir="2700000" algn="tl" rotWithShape="0">
                    <a:schemeClr val="dk1">
                      <a:alpha val="40000"/>
                    </a:schemeClr>
                  </a:outerShdw>
                </a:effectLst>
              </a:rPr>
              <a:t>主要解决的问题：</a:t>
            </a:r>
            <a:endParaRPr lang="en-US" altLang="zh-CN" sz="1000" b="0" cap="none" spc="0" dirty="0" smtClean="0">
              <a:ln w="0"/>
              <a:solidFill>
                <a:schemeClr val="tx1"/>
              </a:solidFill>
              <a:effectLst>
                <a:outerShdw blurRad="38100" dist="19050" dir="2700000" algn="tl" rotWithShape="0">
                  <a:schemeClr val="dk1">
                    <a:alpha val="40000"/>
                  </a:schemeClr>
                </a:outerShdw>
              </a:effectLst>
            </a:endParaRPr>
          </a:p>
          <a:p>
            <a:r>
              <a:rPr lang="en-US" altLang="zh-CN" sz="1000" dirty="0" smtClean="0">
                <a:ln w="0"/>
                <a:effectLst>
                  <a:outerShdw blurRad="38100" dist="19050" dir="2700000" algn="tl" rotWithShape="0">
                    <a:schemeClr val="dk1">
                      <a:alpha val="40000"/>
                    </a:schemeClr>
                  </a:outerShdw>
                </a:effectLst>
              </a:rPr>
              <a:t>1.</a:t>
            </a:r>
            <a:r>
              <a:rPr lang="zh-CN" altLang="en-US" sz="1000" dirty="0" smtClean="0">
                <a:ln w="0"/>
                <a:effectLst>
                  <a:outerShdw blurRad="38100" dist="19050" dir="2700000" algn="tl" rotWithShape="0">
                    <a:schemeClr val="dk1">
                      <a:alpha val="40000"/>
                    </a:schemeClr>
                  </a:outerShdw>
                </a:effectLst>
              </a:rPr>
              <a:t>数据的稀疏性问题</a:t>
            </a:r>
            <a:endParaRPr lang="en-US" altLang="zh-CN" sz="1000" dirty="0" smtClean="0">
              <a:ln w="0"/>
              <a:effectLst>
                <a:outerShdw blurRad="38100" dist="19050" dir="2700000" algn="tl" rotWithShape="0">
                  <a:schemeClr val="dk1">
                    <a:alpha val="40000"/>
                  </a:schemeClr>
                </a:outerShdw>
              </a:effectLst>
            </a:endParaRPr>
          </a:p>
          <a:p>
            <a:r>
              <a:rPr lang="en-US" altLang="zh-CN" sz="1000" b="0" cap="none" spc="0" dirty="0" smtClean="0">
                <a:ln w="0"/>
                <a:solidFill>
                  <a:schemeClr val="tx1"/>
                </a:solidFill>
                <a:effectLst>
                  <a:outerShdw blurRad="38100" dist="19050" dir="2700000" algn="tl" rotWithShape="0">
                    <a:schemeClr val="dk1">
                      <a:alpha val="40000"/>
                    </a:schemeClr>
                  </a:outerShdw>
                </a:effectLst>
              </a:rPr>
              <a:t>2.</a:t>
            </a:r>
            <a:r>
              <a:rPr lang="zh-CN" altLang="en-US" sz="1000" b="0" cap="none" spc="0" dirty="0" smtClean="0">
                <a:ln w="0"/>
                <a:solidFill>
                  <a:schemeClr val="tx1"/>
                </a:solidFill>
                <a:effectLst>
                  <a:outerShdw blurRad="38100" dist="19050" dir="2700000" algn="tl" rotWithShape="0">
                    <a:schemeClr val="dk1">
                      <a:alpha val="40000"/>
                    </a:schemeClr>
                  </a:outerShdw>
                </a:effectLst>
              </a:rPr>
              <a:t>特征之间的关联程度问题</a:t>
            </a:r>
            <a:endParaRPr lang="en-US" altLang="zh-CN" sz="1000" b="0" cap="none" spc="0" dirty="0" smtClean="0">
              <a:ln w="0"/>
              <a:solidFill>
                <a:schemeClr val="tx1"/>
              </a:solidFill>
              <a:effectLst>
                <a:outerShdw blurRad="38100" dist="19050" dir="2700000" algn="tl" rotWithShape="0">
                  <a:schemeClr val="dk1">
                    <a:alpha val="40000"/>
                  </a:schemeClr>
                </a:outerShdw>
              </a:effectLst>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03944" y="2113153"/>
            <a:ext cx="6087325" cy="2648320"/>
          </a:xfrm>
          <a:prstGeom prst="rect">
            <a:avLst/>
          </a:prstGeom>
        </p:spPr>
      </p:pic>
      <p:sp>
        <p:nvSpPr>
          <p:cNvPr id="5" name="矩形 4"/>
          <p:cNvSpPr/>
          <p:nvPr/>
        </p:nvSpPr>
        <p:spPr>
          <a:xfrm>
            <a:off x="63494" y="5464416"/>
            <a:ext cx="1595309" cy="246221"/>
          </a:xfrm>
          <a:prstGeom prst="rect">
            <a:avLst/>
          </a:prstGeom>
          <a:noFill/>
        </p:spPr>
        <p:txBody>
          <a:bodyPr wrap="none" lIns="91440" tIns="45720" rIns="91440" bIns="45720">
            <a:spAutoFit/>
          </a:bodyPr>
          <a:lstStyle/>
          <a:p>
            <a:r>
              <a:rPr lang="zh-CN" altLang="en-US" sz="1000" b="0" cap="none" spc="0" dirty="0" smtClean="0">
                <a:ln w="0"/>
                <a:solidFill>
                  <a:schemeClr val="tx1"/>
                </a:solidFill>
                <a:effectLst>
                  <a:outerShdw blurRad="38100" dist="19050" dir="2700000" algn="tl" rotWithShape="0">
                    <a:schemeClr val="dk1">
                      <a:alpha val="40000"/>
                    </a:schemeClr>
                  </a:outerShdw>
                </a:effectLst>
              </a:rPr>
              <a:t>需要学习的参数：</a:t>
            </a:r>
            <a:r>
              <a:rPr lang="en-US" altLang="zh-CN" sz="1000" b="0" cap="none" spc="0" dirty="0" smtClean="0">
                <a:ln w="0"/>
                <a:solidFill>
                  <a:schemeClr val="tx1"/>
                </a:solidFill>
                <a:effectLst>
                  <a:outerShdw blurRad="38100" dist="19050" dir="2700000" algn="tl" rotWithShape="0">
                    <a:schemeClr val="dk1">
                      <a:alpha val="40000"/>
                    </a:schemeClr>
                  </a:outerShdw>
                </a:effectLst>
              </a:rPr>
              <a:t>Wi, </a:t>
            </a:r>
            <a:r>
              <a:rPr lang="en-US" altLang="zh-CN" sz="1000" b="0" cap="none" spc="0" dirty="0" err="1" smtClean="0">
                <a:ln w="0"/>
                <a:solidFill>
                  <a:schemeClr val="tx1"/>
                </a:solidFill>
                <a:effectLst>
                  <a:outerShdw blurRad="38100" dist="19050" dir="2700000" algn="tl" rotWithShape="0">
                    <a:schemeClr val="dk1">
                      <a:alpha val="40000"/>
                    </a:schemeClr>
                  </a:outerShdw>
                </a:effectLst>
              </a:rPr>
              <a:t>Wij</a:t>
            </a:r>
            <a:endParaRPr lang="en-US" altLang="zh-CN" sz="1000" b="0" cap="none" spc="0" dirty="0" smtClean="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5721013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09123" y="312314"/>
            <a:ext cx="5569152" cy="923330"/>
          </a:xfrm>
          <a:prstGeom prst="rect">
            <a:avLst/>
          </a:prstGeom>
          <a:noFill/>
        </p:spPr>
        <p:txBody>
          <a:bodyPr wrap="none" lIns="91440" tIns="45720" rIns="91440" bIns="45720">
            <a:spAutoFit/>
          </a:bodyPr>
          <a:lstStyle/>
          <a:p>
            <a:pPr algn="ctr"/>
            <a:r>
              <a:rPr lang="en-US" altLang="zh-CN" sz="5400" b="0" cap="none" spc="0" dirty="0" smtClean="0">
                <a:ln w="0"/>
                <a:solidFill>
                  <a:schemeClr val="tx1"/>
                </a:solidFill>
                <a:effectLst>
                  <a:outerShdw blurRad="38100" dist="19050" dir="2700000" algn="tl" rotWithShape="0">
                    <a:schemeClr val="dk1">
                      <a:alpha val="40000"/>
                    </a:schemeClr>
                  </a:outerShdw>
                </a:effectLst>
              </a:rPr>
              <a:t>Translation-based</a:t>
            </a:r>
            <a:endParaRPr lang="zh-CN" altLang="en-US" sz="5400" b="0" cap="none" spc="0" dirty="0">
              <a:ln w="0"/>
              <a:solidFill>
                <a:schemeClr val="tx1"/>
              </a:solidFill>
              <a:effectLst>
                <a:outerShdw blurRad="38100" dist="19050" dir="2700000" algn="tl" rotWithShape="0">
                  <a:schemeClr val="dk1">
                    <a:alpha val="40000"/>
                  </a:schemeClr>
                </a:outerShdw>
              </a:effectLst>
            </a:endParaRP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79285" y="979736"/>
            <a:ext cx="2543530" cy="2591162"/>
          </a:xfrm>
          <a:prstGeom prst="rect">
            <a:avLst/>
          </a:prstGeom>
        </p:spPr>
      </p:pic>
      <p:sp>
        <p:nvSpPr>
          <p:cNvPr id="4" name="矩形 3"/>
          <p:cNvSpPr/>
          <p:nvPr/>
        </p:nvSpPr>
        <p:spPr>
          <a:xfrm>
            <a:off x="209123" y="1400622"/>
            <a:ext cx="3951723" cy="400110"/>
          </a:xfrm>
          <a:prstGeom prst="rect">
            <a:avLst/>
          </a:prstGeom>
          <a:noFill/>
        </p:spPr>
        <p:txBody>
          <a:bodyPr wrap="none" lIns="91440" tIns="45720" rIns="91440" bIns="45720">
            <a:spAutoFit/>
          </a:bodyPr>
          <a:lstStyle/>
          <a:p>
            <a:r>
              <a:rPr lang="en-US" altLang="zh-CN" sz="1000" b="0" cap="none" spc="0" dirty="0" smtClean="0">
                <a:ln w="0"/>
                <a:solidFill>
                  <a:schemeClr val="tx1"/>
                </a:solidFill>
                <a:effectLst>
                  <a:outerShdw blurRad="38100" dist="19050" dir="2700000" algn="tl" rotWithShape="0">
                    <a:schemeClr val="dk1">
                      <a:alpha val="40000"/>
                    </a:schemeClr>
                  </a:outerShdw>
                </a:effectLst>
              </a:rPr>
              <a:t>Vi</a:t>
            </a:r>
            <a:r>
              <a:rPr lang="zh-CN" altLang="en-US" sz="1000" b="0" cap="none" spc="0" dirty="0" smtClean="0">
                <a:ln w="0"/>
                <a:solidFill>
                  <a:schemeClr val="tx1"/>
                </a:solidFill>
                <a:effectLst>
                  <a:outerShdw blurRad="38100" dist="19050" dir="2700000" algn="tl" rotWithShape="0">
                    <a:schemeClr val="dk1">
                      <a:alpha val="40000"/>
                    </a:schemeClr>
                  </a:outerShdw>
                </a:effectLst>
              </a:rPr>
              <a:t>表示为</a:t>
            </a:r>
            <a:r>
              <a:rPr lang="en-US" altLang="zh-CN" sz="1000" b="0" cap="none" spc="0" dirty="0" smtClean="0">
                <a:ln w="0"/>
                <a:solidFill>
                  <a:schemeClr val="tx1"/>
                </a:solidFill>
                <a:effectLst>
                  <a:outerShdw blurRad="38100" dist="19050" dir="2700000" algn="tl" rotWithShape="0">
                    <a:schemeClr val="dk1">
                      <a:alpha val="40000"/>
                    </a:schemeClr>
                  </a:outerShdw>
                </a:effectLst>
              </a:rPr>
              <a:t>embedding</a:t>
            </a:r>
            <a:r>
              <a:rPr lang="zh-CN" altLang="en-US" sz="1000" b="0" cap="none" spc="0" dirty="0" smtClean="0">
                <a:ln w="0"/>
                <a:solidFill>
                  <a:schemeClr val="tx1"/>
                </a:solidFill>
                <a:effectLst>
                  <a:outerShdw blurRad="38100" dist="19050" dir="2700000" algn="tl" rotWithShape="0">
                    <a:schemeClr val="dk1">
                      <a:alpha val="40000"/>
                    </a:schemeClr>
                  </a:outerShdw>
                </a:effectLst>
              </a:rPr>
              <a:t>向量</a:t>
            </a:r>
            <a:r>
              <a:rPr lang="en-US" altLang="zh-CN" sz="1000" b="0" cap="none" spc="0" dirty="0" smtClean="0">
                <a:ln w="0"/>
                <a:solidFill>
                  <a:schemeClr val="tx1"/>
                </a:solidFill>
                <a:effectLst>
                  <a:outerShdw blurRad="38100" dist="19050" dir="2700000" algn="tl" rotWithShape="0">
                    <a:schemeClr val="dk1">
                      <a:alpha val="40000"/>
                    </a:schemeClr>
                  </a:outerShdw>
                </a:effectLst>
              </a:rPr>
              <a:t>, Vi’</a:t>
            </a:r>
            <a:r>
              <a:rPr lang="zh-CN" altLang="en-US" sz="1000" b="0" cap="none" spc="0" dirty="0" smtClean="0">
                <a:ln w="0"/>
                <a:solidFill>
                  <a:schemeClr val="tx1"/>
                </a:solidFill>
                <a:effectLst>
                  <a:outerShdw blurRad="38100" dist="19050" dir="2700000" algn="tl" rotWithShape="0">
                    <a:schemeClr val="dk1">
                      <a:alpha val="40000"/>
                    </a:schemeClr>
                  </a:outerShdw>
                </a:effectLst>
              </a:rPr>
              <a:t>表示为</a:t>
            </a:r>
            <a:r>
              <a:rPr lang="en-US" altLang="zh-CN" sz="1000" b="0" cap="none" spc="0" dirty="0" smtClean="0">
                <a:ln w="0"/>
                <a:solidFill>
                  <a:schemeClr val="tx1"/>
                </a:solidFill>
                <a:effectLst>
                  <a:outerShdw blurRad="38100" dist="19050" dir="2700000" algn="tl" rotWithShape="0">
                    <a:schemeClr val="dk1">
                      <a:alpha val="40000"/>
                    </a:schemeClr>
                  </a:outerShdw>
                </a:effectLst>
              </a:rPr>
              <a:t>Translation</a:t>
            </a:r>
            <a:r>
              <a:rPr lang="zh-CN" altLang="en-US" sz="1000" b="0" cap="none" spc="0" dirty="0" smtClean="0">
                <a:ln w="0"/>
                <a:solidFill>
                  <a:schemeClr val="tx1"/>
                </a:solidFill>
                <a:effectLst>
                  <a:outerShdw blurRad="38100" dist="19050" dir="2700000" algn="tl" rotWithShape="0">
                    <a:schemeClr val="dk1">
                      <a:alpha val="40000"/>
                    </a:schemeClr>
                  </a:outerShdw>
                </a:effectLst>
              </a:rPr>
              <a:t>向量，将</a:t>
            </a:r>
            <a:r>
              <a:rPr lang="en-US" altLang="zh-CN" sz="1000" b="0" cap="none" spc="0" dirty="0" smtClean="0">
                <a:ln w="0"/>
                <a:solidFill>
                  <a:schemeClr val="tx1"/>
                </a:solidFill>
                <a:effectLst>
                  <a:outerShdw blurRad="38100" dist="19050" dir="2700000" algn="tl" rotWithShape="0">
                    <a:schemeClr val="dk1">
                      <a:alpha val="40000"/>
                    </a:schemeClr>
                  </a:outerShdw>
                </a:effectLst>
              </a:rPr>
              <a:t>FM</a:t>
            </a:r>
            <a:r>
              <a:rPr lang="zh-CN" altLang="en-US" sz="1000" b="0" cap="none" spc="0" dirty="0" smtClean="0">
                <a:ln w="0"/>
                <a:solidFill>
                  <a:schemeClr val="tx1"/>
                </a:solidFill>
                <a:effectLst>
                  <a:outerShdw blurRad="38100" dist="19050" dir="2700000" algn="tl" rotWithShape="0">
                    <a:schemeClr val="dk1">
                      <a:alpha val="40000"/>
                    </a:schemeClr>
                  </a:outerShdw>
                </a:effectLst>
              </a:rPr>
              <a:t>改进为：</a:t>
            </a:r>
            <a:endParaRPr lang="en-US" altLang="zh-CN" sz="1000" b="0" cap="none" spc="0" dirty="0" smtClean="0">
              <a:ln w="0"/>
              <a:solidFill>
                <a:schemeClr val="tx1"/>
              </a:solidFill>
              <a:effectLst>
                <a:outerShdw blurRad="38100" dist="19050" dir="2700000" algn="tl" rotWithShape="0">
                  <a:schemeClr val="dk1">
                    <a:alpha val="40000"/>
                  </a:schemeClr>
                </a:outerShdw>
              </a:effectLst>
            </a:endParaRPr>
          </a:p>
          <a:p>
            <a:endParaRPr lang="en-US" altLang="zh-CN" sz="1000" b="0" cap="none" spc="0" dirty="0" smtClean="0">
              <a:ln w="0"/>
              <a:solidFill>
                <a:schemeClr val="tx1"/>
              </a:solidFill>
              <a:effectLst>
                <a:outerShdw blurRad="38100" dist="19050" dir="2700000" algn="tl" rotWithShape="0">
                  <a:schemeClr val="dk1">
                    <a:alpha val="40000"/>
                  </a:schemeClr>
                </a:outerShdw>
              </a:effectLst>
            </a:endParaRPr>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5537" y="1965711"/>
            <a:ext cx="5696996" cy="939859"/>
          </a:xfrm>
          <a:prstGeom prst="rect">
            <a:avLst/>
          </a:prstGeom>
        </p:spPr>
      </p:pic>
      <p:sp>
        <p:nvSpPr>
          <p:cNvPr id="6" name="矩形 5"/>
          <p:cNvSpPr/>
          <p:nvPr/>
        </p:nvSpPr>
        <p:spPr>
          <a:xfrm>
            <a:off x="206383" y="3370843"/>
            <a:ext cx="1412566" cy="400110"/>
          </a:xfrm>
          <a:prstGeom prst="rect">
            <a:avLst/>
          </a:prstGeom>
          <a:noFill/>
        </p:spPr>
        <p:txBody>
          <a:bodyPr wrap="none" lIns="91440" tIns="45720" rIns="91440" bIns="45720">
            <a:spAutoFit/>
          </a:bodyPr>
          <a:lstStyle/>
          <a:p>
            <a:r>
              <a:rPr lang="zh-CN" altLang="en-US" sz="1000" dirty="0">
                <a:ln w="0"/>
                <a:effectLst>
                  <a:outerShdw blurRad="38100" dist="19050" dir="2700000" algn="tl" rotWithShape="0">
                    <a:schemeClr val="dk1">
                      <a:alpha val="40000"/>
                    </a:schemeClr>
                  </a:outerShdw>
                </a:effectLst>
              </a:rPr>
              <a:t>其</a:t>
            </a:r>
            <a:r>
              <a:rPr lang="zh-CN" altLang="en-US" sz="1000" dirty="0" smtClean="0">
                <a:ln w="0"/>
                <a:effectLst>
                  <a:outerShdw blurRad="38100" dist="19050" dir="2700000" algn="tl" rotWithShape="0">
                    <a:schemeClr val="dk1">
                      <a:alpha val="40000"/>
                    </a:schemeClr>
                  </a:outerShdw>
                </a:effectLst>
              </a:rPr>
              <a:t>中</a:t>
            </a:r>
            <a:r>
              <a:rPr lang="en-US" altLang="zh-CN" sz="1000" dirty="0" smtClean="0">
                <a:ln w="0"/>
                <a:effectLst>
                  <a:outerShdw blurRad="38100" dist="19050" dir="2700000" algn="tl" rotWithShape="0">
                    <a:schemeClr val="dk1">
                      <a:alpha val="40000"/>
                    </a:schemeClr>
                  </a:outerShdw>
                </a:effectLst>
              </a:rPr>
              <a:t>d</a:t>
            </a:r>
            <a:r>
              <a:rPr lang="zh-CN" altLang="en-US" sz="1000" dirty="0" smtClean="0">
                <a:ln w="0"/>
                <a:effectLst>
                  <a:outerShdw blurRad="38100" dist="19050" dir="2700000" algn="tl" rotWithShape="0">
                    <a:schemeClr val="dk1">
                      <a:alpha val="40000"/>
                    </a:schemeClr>
                  </a:outerShdw>
                </a:effectLst>
              </a:rPr>
              <a:t>为欧几里得距离</a:t>
            </a:r>
            <a:endParaRPr lang="en-US" altLang="zh-CN" sz="1000" b="0" cap="none" spc="0" dirty="0" smtClean="0">
              <a:ln w="0"/>
              <a:solidFill>
                <a:schemeClr val="tx1"/>
              </a:solidFill>
              <a:effectLst>
                <a:outerShdw blurRad="38100" dist="19050" dir="2700000" algn="tl" rotWithShape="0">
                  <a:schemeClr val="dk1">
                    <a:alpha val="40000"/>
                  </a:schemeClr>
                </a:outerShdw>
              </a:effectLst>
            </a:endParaRPr>
          </a:p>
          <a:p>
            <a:endParaRPr lang="en-US" altLang="zh-CN" sz="1000" b="0" cap="none" spc="0" dirty="0" smtClean="0">
              <a:ln w="0"/>
              <a:solidFill>
                <a:schemeClr val="tx1"/>
              </a:solidFill>
              <a:effectLst>
                <a:outerShdw blurRad="38100" dist="19050" dir="2700000" algn="tl" rotWithShape="0">
                  <a:schemeClr val="dk1">
                    <a:alpha val="40000"/>
                  </a:schemeClr>
                </a:outerShdw>
              </a:effectLst>
            </a:endParaRPr>
          </a:p>
        </p:txBody>
      </p:sp>
      <p:sp>
        <p:nvSpPr>
          <p:cNvPr id="7" name="矩形 6"/>
          <p:cNvSpPr/>
          <p:nvPr/>
        </p:nvSpPr>
        <p:spPr>
          <a:xfrm>
            <a:off x="206383" y="4740475"/>
            <a:ext cx="5466561" cy="707886"/>
          </a:xfrm>
          <a:prstGeom prst="rect">
            <a:avLst/>
          </a:prstGeom>
          <a:noFill/>
        </p:spPr>
        <p:txBody>
          <a:bodyPr wrap="none" lIns="91440" tIns="45720" rIns="91440" bIns="45720">
            <a:spAutoFit/>
          </a:bodyPr>
          <a:lstStyle/>
          <a:p>
            <a:r>
              <a:rPr lang="zh-CN" altLang="en-US" sz="1000" dirty="0" smtClean="0">
                <a:ln w="0"/>
                <a:effectLst>
                  <a:outerShdw blurRad="38100" dist="19050" dir="2700000" algn="tl" rotWithShape="0">
                    <a:schemeClr val="dk1">
                      <a:alpha val="40000"/>
                    </a:schemeClr>
                  </a:outerShdw>
                </a:effectLst>
              </a:rPr>
              <a:t>好处：</a:t>
            </a:r>
            <a:endParaRPr lang="en-US" altLang="zh-CN" sz="1000" dirty="0" smtClean="0">
              <a:ln w="0"/>
              <a:effectLst>
                <a:outerShdw blurRad="38100" dist="19050" dir="2700000" algn="tl" rotWithShape="0">
                  <a:schemeClr val="dk1">
                    <a:alpha val="40000"/>
                  </a:schemeClr>
                </a:outerShdw>
              </a:effectLst>
            </a:endParaRPr>
          </a:p>
          <a:p>
            <a:r>
              <a:rPr lang="en-US" altLang="zh-CN" sz="1000" b="0" cap="none" spc="0" dirty="0" smtClean="0">
                <a:ln w="0"/>
                <a:solidFill>
                  <a:schemeClr val="tx1"/>
                </a:solidFill>
                <a:effectLst>
                  <a:outerShdw blurRad="38100" dist="19050" dir="2700000" algn="tl" rotWithShape="0">
                    <a:schemeClr val="dk1">
                      <a:alpha val="40000"/>
                    </a:schemeClr>
                  </a:outerShdw>
                </a:effectLst>
              </a:rPr>
              <a:t>1.</a:t>
            </a:r>
            <a:r>
              <a:rPr lang="zh-CN" altLang="en-US" sz="1000" b="0" cap="none" spc="0" dirty="0" smtClean="0">
                <a:ln w="0"/>
                <a:solidFill>
                  <a:schemeClr val="tx1"/>
                </a:solidFill>
                <a:effectLst>
                  <a:outerShdw blurRad="38100" dist="19050" dir="2700000" algn="tl" rotWithShape="0">
                    <a:schemeClr val="dk1">
                      <a:alpha val="40000"/>
                    </a:schemeClr>
                  </a:outerShdw>
                </a:effectLst>
              </a:rPr>
              <a:t>将单个的特征空间映射到</a:t>
            </a:r>
            <a:r>
              <a:rPr lang="en-US" altLang="zh-CN" sz="1000" b="0" cap="none" spc="0" dirty="0" smtClean="0">
                <a:ln w="0"/>
                <a:solidFill>
                  <a:schemeClr val="tx1"/>
                </a:solidFill>
                <a:effectLst>
                  <a:outerShdw blurRad="38100" dist="19050" dir="2700000" algn="tl" rotWithShape="0">
                    <a:schemeClr val="dk1">
                      <a:alpha val="40000"/>
                    </a:schemeClr>
                  </a:outerShdw>
                </a:effectLst>
              </a:rPr>
              <a:t>embedding</a:t>
            </a:r>
            <a:r>
              <a:rPr lang="zh-CN" altLang="en-US" sz="1000" b="0" cap="none" spc="0" dirty="0" smtClean="0">
                <a:ln w="0"/>
                <a:solidFill>
                  <a:schemeClr val="tx1"/>
                </a:solidFill>
                <a:effectLst>
                  <a:outerShdw blurRad="38100" dist="19050" dir="2700000" algn="tl" rotWithShape="0">
                    <a:schemeClr val="dk1">
                      <a:alpha val="40000"/>
                    </a:schemeClr>
                  </a:outerShdw>
                </a:effectLst>
              </a:rPr>
              <a:t>空间和</a:t>
            </a:r>
            <a:r>
              <a:rPr lang="en-US" altLang="zh-CN" sz="1000" b="0" cap="none" spc="0" dirty="0" smtClean="0">
                <a:ln w="0"/>
                <a:solidFill>
                  <a:schemeClr val="tx1"/>
                </a:solidFill>
                <a:effectLst>
                  <a:outerShdw blurRad="38100" dist="19050" dir="2700000" algn="tl" rotWithShape="0">
                    <a:schemeClr val="dk1">
                      <a:alpha val="40000"/>
                    </a:schemeClr>
                  </a:outerShdw>
                </a:effectLst>
              </a:rPr>
              <a:t>translation</a:t>
            </a:r>
            <a:r>
              <a:rPr lang="zh-CN" altLang="en-US" sz="1000" b="0" cap="none" spc="0" dirty="0" smtClean="0">
                <a:ln w="0"/>
                <a:solidFill>
                  <a:schemeClr val="tx1"/>
                </a:solidFill>
                <a:effectLst>
                  <a:outerShdw blurRad="38100" dist="19050" dir="2700000" algn="tl" rotWithShape="0">
                    <a:schemeClr val="dk1">
                      <a:alpha val="40000"/>
                    </a:schemeClr>
                  </a:outerShdw>
                </a:effectLst>
              </a:rPr>
              <a:t>空间，更能够体现数据之间的关联性；</a:t>
            </a:r>
            <a:endParaRPr lang="en-US" altLang="zh-CN" sz="1000" b="0" cap="none" spc="0" dirty="0" smtClean="0">
              <a:ln w="0"/>
              <a:solidFill>
                <a:schemeClr val="tx1"/>
              </a:solidFill>
              <a:effectLst>
                <a:outerShdw blurRad="38100" dist="19050" dir="2700000" algn="tl" rotWithShape="0">
                  <a:schemeClr val="dk1">
                    <a:alpha val="40000"/>
                  </a:schemeClr>
                </a:outerShdw>
              </a:effectLst>
            </a:endParaRPr>
          </a:p>
          <a:p>
            <a:r>
              <a:rPr lang="en-US" altLang="zh-CN" sz="1000" dirty="0" smtClean="0">
                <a:ln w="0"/>
                <a:effectLst>
                  <a:outerShdw blurRad="38100" dist="19050" dir="2700000" algn="tl" rotWithShape="0">
                    <a:schemeClr val="dk1">
                      <a:alpha val="40000"/>
                    </a:schemeClr>
                  </a:outerShdw>
                </a:effectLst>
              </a:rPr>
              <a:t>2.</a:t>
            </a:r>
            <a:r>
              <a:rPr lang="zh-CN" altLang="en-US" sz="1000" dirty="0">
                <a:ln w="0"/>
                <a:effectLst>
                  <a:outerShdw blurRad="38100" dist="19050" dir="2700000" algn="tl" rotWithShape="0">
                    <a:schemeClr val="dk1">
                      <a:alpha val="40000"/>
                    </a:schemeClr>
                  </a:outerShdw>
                </a:effectLst>
              </a:rPr>
              <a:t>能</a:t>
            </a:r>
            <a:r>
              <a:rPr lang="zh-CN" altLang="en-US" sz="1000" dirty="0" smtClean="0">
                <a:ln w="0"/>
                <a:effectLst>
                  <a:outerShdw blurRad="38100" dist="19050" dir="2700000" algn="tl" rotWithShape="0">
                    <a:schemeClr val="dk1">
                      <a:alpha val="40000"/>
                    </a:schemeClr>
                  </a:outerShdw>
                </a:effectLst>
              </a:rPr>
              <a:t>够在一定的复杂度内结合多个特征维度（</a:t>
            </a:r>
            <a:r>
              <a:rPr lang="en-US" altLang="zh-CN" sz="1000" dirty="0" smtClean="0">
                <a:ln w="0"/>
                <a:effectLst>
                  <a:outerShdw blurRad="38100" dist="19050" dir="2700000" algn="tl" rotWithShape="0">
                    <a:schemeClr val="dk1">
                      <a:alpha val="40000"/>
                    </a:schemeClr>
                  </a:outerShdw>
                </a:effectLst>
              </a:rPr>
              <a:t>User-Item-Time</a:t>
            </a:r>
            <a:r>
              <a:rPr lang="zh-CN" altLang="en-US" sz="1000" dirty="0" smtClean="0">
                <a:ln w="0"/>
                <a:effectLst>
                  <a:outerShdw blurRad="38100" dist="19050" dir="2700000" algn="tl" rotWithShape="0">
                    <a:schemeClr val="dk1">
                      <a:alpha val="40000"/>
                    </a:schemeClr>
                  </a:outerShdw>
                </a:effectLst>
              </a:rPr>
              <a:t>）</a:t>
            </a:r>
            <a:endParaRPr lang="en-US" altLang="zh-CN" sz="1000" dirty="0" smtClean="0">
              <a:ln w="0"/>
              <a:effectLst>
                <a:outerShdw blurRad="38100" dist="19050" dir="2700000" algn="tl" rotWithShape="0">
                  <a:schemeClr val="dk1">
                    <a:alpha val="40000"/>
                  </a:schemeClr>
                </a:outerShdw>
              </a:effectLst>
            </a:endParaRPr>
          </a:p>
          <a:p>
            <a:r>
              <a:rPr lang="en-US" altLang="zh-CN" sz="1000" b="0" cap="none" spc="0" dirty="0" smtClean="0">
                <a:ln w="0"/>
                <a:solidFill>
                  <a:schemeClr val="tx1"/>
                </a:solidFill>
                <a:effectLst>
                  <a:outerShdw blurRad="38100" dist="19050" dir="2700000" algn="tl" rotWithShape="0">
                    <a:schemeClr val="dk1">
                      <a:alpha val="40000"/>
                    </a:schemeClr>
                  </a:outerShdw>
                </a:effectLst>
              </a:rPr>
              <a:t>3.</a:t>
            </a:r>
            <a:r>
              <a:rPr lang="zh-CN" altLang="en-US" sz="1000" b="0" cap="none" spc="0" dirty="0" smtClean="0">
                <a:ln w="0"/>
                <a:solidFill>
                  <a:schemeClr val="tx1"/>
                </a:solidFill>
                <a:effectLst>
                  <a:outerShdw blurRad="38100" dist="19050" dir="2700000" algn="tl" rotWithShape="0">
                    <a:schemeClr val="dk1">
                      <a:alpha val="40000"/>
                    </a:schemeClr>
                  </a:outerShdw>
                </a:effectLst>
              </a:rPr>
              <a:t>既能够利用</a:t>
            </a:r>
            <a:r>
              <a:rPr lang="en-US" altLang="zh-CN" sz="1000" b="0" cap="none" spc="0" dirty="0" smtClean="0">
                <a:ln w="0"/>
                <a:solidFill>
                  <a:schemeClr val="tx1"/>
                </a:solidFill>
                <a:effectLst>
                  <a:outerShdw blurRad="38100" dist="19050" dir="2700000" algn="tl" rotWithShape="0">
                    <a:schemeClr val="dk1">
                      <a:alpha val="40000"/>
                    </a:schemeClr>
                  </a:outerShdw>
                </a:effectLst>
              </a:rPr>
              <a:t>FM</a:t>
            </a:r>
            <a:r>
              <a:rPr lang="zh-CN" altLang="en-US" sz="1000" dirty="0">
                <a:ln w="0"/>
                <a:effectLst>
                  <a:outerShdw blurRad="38100" dist="19050" dir="2700000" algn="tl" rotWithShape="0">
                    <a:schemeClr val="dk1">
                      <a:alpha val="40000"/>
                    </a:schemeClr>
                  </a:outerShdw>
                </a:effectLst>
              </a:rPr>
              <a:t>挖掘特</a:t>
            </a:r>
            <a:r>
              <a:rPr lang="zh-CN" altLang="en-US" sz="1000" dirty="0" smtClean="0">
                <a:ln w="0"/>
                <a:effectLst>
                  <a:outerShdw blurRad="38100" dist="19050" dir="2700000" algn="tl" rotWithShape="0">
                    <a:schemeClr val="dk1">
                      <a:alpha val="40000"/>
                    </a:schemeClr>
                  </a:outerShdw>
                </a:effectLst>
              </a:rPr>
              <a:t>征的能力，又能够达到</a:t>
            </a:r>
            <a:r>
              <a:rPr lang="en-US" altLang="zh-CN" sz="1000" dirty="0" smtClean="0">
                <a:ln w="0"/>
                <a:effectLst>
                  <a:outerShdw blurRad="38100" dist="19050" dir="2700000" algn="tl" rotWithShape="0">
                    <a:schemeClr val="dk1">
                      <a:alpha val="40000"/>
                    </a:schemeClr>
                  </a:outerShdw>
                </a:effectLst>
              </a:rPr>
              <a:t>state-of-art</a:t>
            </a:r>
            <a:r>
              <a:rPr lang="zh-CN" altLang="en-US" sz="1000" dirty="0" smtClean="0">
                <a:ln w="0"/>
                <a:effectLst>
                  <a:outerShdw blurRad="38100" dist="19050" dir="2700000" algn="tl" rotWithShape="0">
                    <a:schemeClr val="dk1">
                      <a:alpha val="40000"/>
                    </a:schemeClr>
                  </a:outerShdw>
                </a:effectLst>
              </a:rPr>
              <a:t>的效果</a:t>
            </a:r>
            <a:endParaRPr lang="en-US" altLang="zh-CN" sz="1000" b="0" cap="none" spc="0" dirty="0" smtClean="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7401787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4686" y="179310"/>
            <a:ext cx="4341253" cy="923330"/>
          </a:xfrm>
          <a:prstGeom prst="rect">
            <a:avLst/>
          </a:prstGeom>
          <a:noFill/>
        </p:spPr>
        <p:txBody>
          <a:bodyPr wrap="none" lIns="91440" tIns="45720" rIns="91440" bIns="45720">
            <a:spAutoFit/>
          </a:bodyPr>
          <a:lstStyle/>
          <a:p>
            <a:pPr algn="ctr"/>
            <a:r>
              <a:rPr lang="en-US" altLang="zh-CN" sz="5400" b="0" cap="none" spc="0" dirty="0" smtClean="0">
                <a:ln w="0"/>
                <a:solidFill>
                  <a:schemeClr val="tx1"/>
                </a:solidFill>
                <a:effectLst>
                  <a:outerShdw blurRad="38100" dist="19050" dir="2700000" algn="tl" rotWithShape="0">
                    <a:schemeClr val="dk1">
                      <a:alpha val="40000"/>
                    </a:schemeClr>
                  </a:outerShdw>
                </a:effectLst>
              </a:rPr>
              <a:t>Attention</a:t>
            </a:r>
            <a:r>
              <a:rPr lang="zh-CN" altLang="en-US" sz="5400" b="0" cap="none" spc="0" dirty="0" smtClean="0">
                <a:ln w="0"/>
                <a:solidFill>
                  <a:schemeClr val="tx1"/>
                </a:solidFill>
                <a:effectLst>
                  <a:outerShdw blurRad="38100" dist="19050" dir="2700000" algn="tl" rotWithShape="0">
                    <a:schemeClr val="dk1">
                      <a:alpha val="40000"/>
                    </a:schemeClr>
                  </a:outerShdw>
                </a:effectLst>
              </a:rPr>
              <a:t>机制</a:t>
            </a:r>
            <a:endParaRPr lang="zh-CN" altLang="en-US" sz="5400" b="0" cap="none" spc="0" dirty="0">
              <a:ln w="0"/>
              <a:solidFill>
                <a:schemeClr val="tx1"/>
              </a:solidFill>
              <a:effectLst>
                <a:outerShdw blurRad="38100" dist="19050" dir="2700000" algn="tl" rotWithShape="0">
                  <a:schemeClr val="dk1">
                    <a:alpha val="40000"/>
                  </a:schemeClr>
                </a:outerShdw>
              </a:effectLst>
            </a:endParaRPr>
          </a:p>
        </p:txBody>
      </p:sp>
      <p:sp>
        <p:nvSpPr>
          <p:cNvPr id="4" name="矩形 3"/>
          <p:cNvSpPr/>
          <p:nvPr/>
        </p:nvSpPr>
        <p:spPr>
          <a:xfrm>
            <a:off x="174686" y="1250993"/>
            <a:ext cx="10780302" cy="553998"/>
          </a:xfrm>
          <a:prstGeom prst="rect">
            <a:avLst/>
          </a:prstGeom>
          <a:noFill/>
        </p:spPr>
        <p:txBody>
          <a:bodyPr wrap="square" lIns="91440" tIns="45720" rIns="91440" bIns="45720">
            <a:spAutoFit/>
          </a:bodyPr>
          <a:lstStyle/>
          <a:p>
            <a:r>
              <a:rPr lang="en-US" altLang="zh-CN" sz="1000" b="0" cap="none" spc="0" dirty="0" smtClean="0">
                <a:ln w="0"/>
                <a:solidFill>
                  <a:schemeClr val="tx1"/>
                </a:solidFill>
                <a:effectLst>
                  <a:outerShdw blurRad="38100" dist="19050" dir="2700000" algn="tl" rotWithShape="0">
                    <a:schemeClr val="dk1">
                      <a:alpha val="40000"/>
                    </a:schemeClr>
                  </a:outerShdw>
                </a:effectLst>
              </a:rPr>
              <a:t>Attention</a:t>
            </a:r>
            <a:r>
              <a:rPr lang="zh-CN" altLang="en-US" sz="1000" b="0" cap="none" spc="0" dirty="0" smtClean="0">
                <a:ln w="0"/>
                <a:solidFill>
                  <a:schemeClr val="tx1"/>
                </a:solidFill>
                <a:effectLst>
                  <a:outerShdw blurRad="38100" dist="19050" dir="2700000" algn="tl" rotWithShape="0">
                    <a:schemeClr val="dk1">
                      <a:alpha val="40000"/>
                    </a:schemeClr>
                  </a:outerShdw>
                </a:effectLst>
              </a:rPr>
              <a:t>模型的基本表述可以这样理解成： 当我们人在看一样东西的时候，我们当前时刻关注的一定是我们当前正在看的这样东西的某一地方，换句话说，当我们目光移到别处时，注意力随着目光的移动也在转移。 这意味着，当人们注意到某个目标或某个场景时，该目标内部以及该场景内每一处空间位置上的注意力分布是不一样的。 这一点在如下情形下同样成立：当我们试图描述一件事情，我们当前时刻说到的单词和句子和正在描述的该事情的对应某个片段最先关，而其他部分随着描述的进行，相关性也在不断地改变。</a:t>
            </a:r>
          </a:p>
        </p:txBody>
      </p:sp>
      <p:sp>
        <p:nvSpPr>
          <p:cNvPr id="5" name="矩形 4"/>
          <p:cNvSpPr/>
          <p:nvPr/>
        </p:nvSpPr>
        <p:spPr>
          <a:xfrm>
            <a:off x="174686" y="1953344"/>
            <a:ext cx="10780302" cy="246221"/>
          </a:xfrm>
          <a:prstGeom prst="rect">
            <a:avLst/>
          </a:prstGeom>
          <a:noFill/>
        </p:spPr>
        <p:txBody>
          <a:bodyPr wrap="square" lIns="91440" tIns="45720" rIns="91440" bIns="45720">
            <a:spAutoFit/>
          </a:bodyPr>
          <a:lstStyle/>
          <a:p>
            <a:r>
              <a:rPr lang="zh-CN" altLang="en-US" sz="1000" b="0" cap="none" spc="0" dirty="0" smtClean="0">
                <a:ln w="0"/>
                <a:solidFill>
                  <a:schemeClr val="tx1"/>
                </a:solidFill>
                <a:effectLst>
                  <a:outerShdw blurRad="38100" dist="19050" dir="2700000" algn="tl" rotWithShape="0">
                    <a:schemeClr val="dk1">
                      <a:alpha val="40000"/>
                    </a:schemeClr>
                  </a:outerShdw>
                </a:effectLst>
              </a:rPr>
              <a:t>解决的问题：按照时间排序的长输入序列元素之间关联程度的挖掘</a:t>
            </a:r>
          </a:p>
        </p:txBody>
      </p:sp>
      <p:pic>
        <p:nvPicPr>
          <p:cNvPr id="1026" name="Picture 2" descr="https://03.imgmini.eastday.com/mobile/20171227/20171227123803_0cb8cd4c299290458beb6b724a53d2f8_1.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6048" y="2986207"/>
            <a:ext cx="3701530" cy="2732402"/>
          </a:xfrm>
          <a:prstGeom prst="rect">
            <a:avLst/>
          </a:prstGeom>
          <a:noFill/>
          <a:extLst>
            <a:ext uri="{909E8E84-426E-40DD-AFC4-6F175D3DCCD1}">
              <a14:hiddenFill xmlns:a14="http://schemas.microsoft.com/office/drawing/2010/main">
                <a:solidFill>
                  <a:srgbClr val="FFFFFF"/>
                </a:solidFill>
              </a14:hiddenFill>
            </a:ext>
          </a:extLst>
        </p:spPr>
      </p:pic>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2748" y="2347918"/>
            <a:ext cx="3930445" cy="3370691"/>
          </a:xfrm>
          <a:prstGeom prst="rect">
            <a:avLst/>
          </a:prstGeom>
        </p:spPr>
      </p:pic>
    </p:spTree>
    <p:extLst>
      <p:ext uri="{BB962C8B-B14F-4D97-AF65-F5344CB8AC3E}">
        <p14:creationId xmlns:p14="http://schemas.microsoft.com/office/powerpoint/2010/main" val="37358778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4442" y="73032"/>
            <a:ext cx="8686994" cy="923330"/>
          </a:xfrm>
          <a:prstGeom prst="rect">
            <a:avLst/>
          </a:prstGeom>
          <a:noFill/>
        </p:spPr>
        <p:txBody>
          <a:bodyPr wrap="none" lIns="91440" tIns="45720" rIns="91440" bIns="45720">
            <a:spAutoFit/>
          </a:bodyPr>
          <a:lstStyle/>
          <a:p>
            <a:pPr algn="ctr"/>
            <a:r>
              <a:rPr lang="en-US" altLang="zh-CN" sz="5400" b="0" cap="none" spc="0" dirty="0" smtClean="0">
                <a:ln w="0"/>
                <a:solidFill>
                  <a:schemeClr val="tx1"/>
                </a:solidFill>
                <a:effectLst>
                  <a:outerShdw blurRad="38100" dist="19050" dir="2700000" algn="tl" rotWithShape="0">
                    <a:schemeClr val="dk1">
                      <a:alpha val="40000"/>
                    </a:schemeClr>
                  </a:outerShdw>
                </a:effectLst>
              </a:rPr>
              <a:t>Attention-Translation-based</a:t>
            </a:r>
            <a:endParaRPr lang="zh-CN" altLang="en-US" sz="5400" b="0" cap="none" spc="0" dirty="0">
              <a:ln w="0"/>
              <a:solidFill>
                <a:schemeClr val="tx1"/>
              </a:solidFill>
              <a:effectLst>
                <a:outerShdw blurRad="38100" dist="19050" dir="2700000" algn="tl" rotWithShape="0">
                  <a:schemeClr val="dk1">
                    <a:alpha val="40000"/>
                  </a:schemeClr>
                </a:outerShdw>
              </a:effectLst>
            </a:endParaRPr>
          </a:p>
        </p:txBody>
      </p:sp>
      <p:sp>
        <p:nvSpPr>
          <p:cNvPr id="4" name="矩形 3"/>
          <p:cNvSpPr/>
          <p:nvPr/>
        </p:nvSpPr>
        <p:spPr>
          <a:xfrm>
            <a:off x="209123" y="1400622"/>
            <a:ext cx="4038285" cy="553998"/>
          </a:xfrm>
          <a:prstGeom prst="rect">
            <a:avLst/>
          </a:prstGeom>
          <a:noFill/>
        </p:spPr>
        <p:txBody>
          <a:bodyPr wrap="none" lIns="91440" tIns="45720" rIns="91440" bIns="45720">
            <a:spAutoFit/>
          </a:bodyPr>
          <a:lstStyle/>
          <a:p>
            <a:r>
              <a:rPr lang="zh-CN" altLang="en-US" sz="1000" b="0" cap="none" spc="0" dirty="0" smtClean="0">
                <a:ln w="0"/>
                <a:solidFill>
                  <a:schemeClr val="tx1"/>
                </a:solidFill>
                <a:effectLst>
                  <a:outerShdw blurRad="38100" dist="19050" dir="2700000" algn="tl" rotWithShape="0">
                    <a:schemeClr val="dk1">
                      <a:alpha val="40000"/>
                    </a:schemeClr>
                  </a:outerShdw>
                </a:effectLst>
              </a:rPr>
              <a:t>目的：</a:t>
            </a:r>
            <a:endParaRPr lang="en-US" altLang="zh-CN" sz="1000" b="0" cap="none" spc="0" dirty="0" smtClean="0">
              <a:ln w="0"/>
              <a:solidFill>
                <a:schemeClr val="tx1"/>
              </a:solidFill>
              <a:effectLst>
                <a:outerShdw blurRad="38100" dist="19050" dir="2700000" algn="tl" rotWithShape="0">
                  <a:schemeClr val="dk1">
                    <a:alpha val="40000"/>
                  </a:schemeClr>
                </a:outerShdw>
              </a:effectLst>
            </a:endParaRPr>
          </a:p>
          <a:p>
            <a:r>
              <a:rPr lang="en-US" altLang="zh-CN" sz="1000" dirty="0" smtClean="0">
                <a:ln w="0"/>
                <a:effectLst>
                  <a:outerShdw blurRad="38100" dist="19050" dir="2700000" algn="tl" rotWithShape="0">
                    <a:schemeClr val="dk1">
                      <a:alpha val="40000"/>
                    </a:schemeClr>
                  </a:outerShdw>
                </a:effectLst>
              </a:rPr>
              <a:t>1.</a:t>
            </a:r>
            <a:r>
              <a:rPr lang="zh-CN" altLang="en-US" sz="1000" dirty="0" smtClean="0">
                <a:ln w="0"/>
                <a:effectLst>
                  <a:outerShdw blurRad="38100" dist="19050" dir="2700000" algn="tl" rotWithShape="0">
                    <a:schemeClr val="dk1">
                      <a:alpha val="40000"/>
                    </a:schemeClr>
                  </a:outerShdw>
                </a:effectLst>
              </a:rPr>
              <a:t>解决数据的稀疏性问题，并且在模型中降低过拟合的概率</a:t>
            </a:r>
            <a:r>
              <a:rPr lang="en-US" altLang="zh-CN" sz="1000" dirty="0" smtClean="0">
                <a:ln w="0"/>
                <a:effectLst>
                  <a:outerShdw blurRad="38100" dist="19050" dir="2700000" algn="tl" rotWithShape="0">
                    <a:schemeClr val="dk1">
                      <a:alpha val="40000"/>
                    </a:schemeClr>
                  </a:outerShdw>
                </a:effectLst>
              </a:rPr>
              <a:t>(FM</a:t>
            </a:r>
            <a:r>
              <a:rPr lang="zh-CN" altLang="en-US" sz="1000" dirty="0" smtClean="0">
                <a:ln w="0"/>
                <a:effectLst>
                  <a:outerShdw blurRad="38100" dist="19050" dir="2700000" algn="tl" rotWithShape="0">
                    <a:schemeClr val="dk1">
                      <a:alpha val="40000"/>
                    </a:schemeClr>
                  </a:outerShdw>
                </a:effectLst>
              </a:rPr>
              <a:t>特点</a:t>
            </a:r>
            <a:r>
              <a:rPr lang="en-US" altLang="zh-CN" sz="1000" dirty="0" smtClean="0">
                <a:ln w="0"/>
                <a:effectLst>
                  <a:outerShdw blurRad="38100" dist="19050" dir="2700000" algn="tl" rotWithShape="0">
                    <a:schemeClr val="dk1">
                      <a:alpha val="40000"/>
                    </a:schemeClr>
                  </a:outerShdw>
                </a:effectLst>
              </a:rPr>
              <a:t>)</a:t>
            </a:r>
          </a:p>
          <a:p>
            <a:r>
              <a:rPr lang="en-US" altLang="zh-CN" sz="1000" b="0" cap="none" spc="0" dirty="0" smtClean="0">
                <a:ln w="0"/>
                <a:solidFill>
                  <a:schemeClr val="tx1"/>
                </a:solidFill>
                <a:effectLst>
                  <a:outerShdw blurRad="38100" dist="19050" dir="2700000" algn="tl" rotWithShape="0">
                    <a:schemeClr val="dk1">
                      <a:alpha val="40000"/>
                    </a:schemeClr>
                  </a:outerShdw>
                </a:effectLst>
              </a:rPr>
              <a:t>2</a:t>
            </a:r>
            <a:r>
              <a:rPr lang="en-US" altLang="zh-CN" sz="1000" dirty="0">
                <a:ln w="0"/>
                <a:effectLst>
                  <a:outerShdw blurRad="38100" dist="19050" dir="2700000" algn="tl" rotWithShape="0">
                    <a:schemeClr val="dk1">
                      <a:alpha val="40000"/>
                    </a:schemeClr>
                  </a:outerShdw>
                </a:effectLst>
              </a:rPr>
              <a:t>.</a:t>
            </a:r>
            <a:r>
              <a:rPr lang="zh-CN" altLang="en-US" sz="1000" b="0" cap="none" spc="0" dirty="0" smtClean="0">
                <a:ln w="0"/>
                <a:solidFill>
                  <a:schemeClr val="tx1"/>
                </a:solidFill>
                <a:effectLst>
                  <a:outerShdw blurRad="38100" dist="19050" dir="2700000" algn="tl" rotWithShape="0">
                    <a:schemeClr val="dk1">
                      <a:alpha val="40000"/>
                    </a:schemeClr>
                  </a:outerShdw>
                </a:effectLst>
              </a:rPr>
              <a:t>解决长序列推荐中同一时间窗口内元素之间关联程度挖掘的问题</a:t>
            </a:r>
            <a:endParaRPr lang="en-US" altLang="zh-CN" sz="1000" b="0" cap="none" spc="0" dirty="0" smtClean="0">
              <a:ln w="0"/>
              <a:solidFill>
                <a:schemeClr val="tx1"/>
              </a:solidFill>
              <a:effectLst>
                <a:outerShdw blurRad="38100" dist="19050" dir="2700000" algn="tl" rotWithShape="0">
                  <a:schemeClr val="dk1">
                    <a:alpha val="40000"/>
                  </a:schemeClr>
                </a:outerShdw>
              </a:effectLst>
            </a:endParaRPr>
          </a:p>
        </p:txBody>
      </p:sp>
      <p:sp>
        <p:nvSpPr>
          <p:cNvPr id="5" name="流程图: 磁盘 4"/>
          <p:cNvSpPr/>
          <p:nvPr/>
        </p:nvSpPr>
        <p:spPr>
          <a:xfrm>
            <a:off x="666572" y="3931065"/>
            <a:ext cx="880217" cy="1051133"/>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761874" y="4989855"/>
            <a:ext cx="689612" cy="246221"/>
          </a:xfrm>
          <a:prstGeom prst="rect">
            <a:avLst/>
          </a:prstGeom>
          <a:noFill/>
        </p:spPr>
        <p:txBody>
          <a:bodyPr wrap="none" lIns="91440" tIns="45720" rIns="91440" bIns="45720">
            <a:spAutoFit/>
          </a:bodyPr>
          <a:lstStyle/>
          <a:p>
            <a:r>
              <a:rPr lang="en-US" altLang="zh-CN" sz="1000" b="0" cap="none" spc="0" dirty="0" smtClean="0">
                <a:ln w="0"/>
                <a:solidFill>
                  <a:schemeClr val="tx1"/>
                </a:solidFill>
                <a:effectLst>
                  <a:outerShdw blurRad="38100" dist="19050" dir="2700000" algn="tl" rotWithShape="0">
                    <a:schemeClr val="dk1">
                      <a:alpha val="40000"/>
                    </a:schemeClr>
                  </a:outerShdw>
                </a:effectLst>
              </a:rPr>
              <a:t>Raw data</a:t>
            </a:r>
          </a:p>
        </p:txBody>
      </p:sp>
      <p:sp>
        <p:nvSpPr>
          <p:cNvPr id="8" name="右箭头 7"/>
          <p:cNvSpPr/>
          <p:nvPr/>
        </p:nvSpPr>
        <p:spPr>
          <a:xfrm>
            <a:off x="1734796" y="4324172"/>
            <a:ext cx="640935" cy="20509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流程图: 磁盘 8"/>
          <p:cNvSpPr/>
          <p:nvPr/>
        </p:nvSpPr>
        <p:spPr>
          <a:xfrm>
            <a:off x="2674833" y="3892250"/>
            <a:ext cx="769121" cy="105879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2714588" y="4989855"/>
            <a:ext cx="906017" cy="400110"/>
          </a:xfrm>
          <a:prstGeom prst="rect">
            <a:avLst/>
          </a:prstGeom>
          <a:noFill/>
        </p:spPr>
        <p:txBody>
          <a:bodyPr wrap="none" lIns="91440" tIns="45720" rIns="91440" bIns="45720">
            <a:spAutoFit/>
          </a:bodyPr>
          <a:lstStyle/>
          <a:p>
            <a:r>
              <a:rPr lang="en-US" altLang="zh-CN" sz="1000" b="0" cap="none" spc="0" dirty="0" smtClean="0">
                <a:ln w="0"/>
                <a:solidFill>
                  <a:schemeClr val="tx1"/>
                </a:solidFill>
                <a:effectLst>
                  <a:outerShdw blurRad="38100" dist="19050" dir="2700000" algn="tl" rotWithShape="0">
                    <a:schemeClr val="dk1">
                      <a:alpha val="40000"/>
                    </a:schemeClr>
                  </a:outerShdw>
                </a:effectLst>
              </a:rPr>
              <a:t>Vector Space</a:t>
            </a:r>
          </a:p>
          <a:p>
            <a:r>
              <a:rPr lang="en-US" altLang="zh-CN" sz="1000" dirty="0" smtClean="0">
                <a:ln w="0"/>
                <a:effectLst>
                  <a:outerShdw blurRad="38100" dist="19050" dir="2700000" algn="tl" rotWithShape="0">
                    <a:schemeClr val="dk1">
                      <a:alpha val="40000"/>
                    </a:schemeClr>
                  </a:outerShdw>
                </a:effectLst>
              </a:rPr>
              <a:t>X=(u, I, j)</a:t>
            </a:r>
            <a:endParaRPr lang="en-US" altLang="zh-CN" sz="1000" b="0" cap="none" spc="0" dirty="0" smtClean="0">
              <a:ln w="0"/>
              <a:solidFill>
                <a:schemeClr val="tx1"/>
              </a:solidFill>
              <a:effectLst>
                <a:outerShdw blurRad="38100" dist="19050" dir="2700000" algn="tl" rotWithShape="0">
                  <a:schemeClr val="dk1">
                    <a:alpha val="40000"/>
                  </a:schemeClr>
                </a:outerShdw>
              </a:effectLst>
            </a:endParaRPr>
          </a:p>
        </p:txBody>
      </p:sp>
      <p:sp>
        <p:nvSpPr>
          <p:cNvPr id="11" name="流程图: 磁盘 10"/>
          <p:cNvSpPr/>
          <p:nvPr/>
        </p:nvSpPr>
        <p:spPr>
          <a:xfrm>
            <a:off x="5842011" y="2529677"/>
            <a:ext cx="880217" cy="1051133"/>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流程图: 磁盘 11"/>
          <p:cNvSpPr/>
          <p:nvPr/>
        </p:nvSpPr>
        <p:spPr>
          <a:xfrm>
            <a:off x="4247408" y="5121511"/>
            <a:ext cx="880217" cy="1051133"/>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4" name="直接箭头连接符 13"/>
          <p:cNvCxnSpPr/>
          <p:nvPr/>
        </p:nvCxnSpPr>
        <p:spPr>
          <a:xfrm flipV="1">
            <a:off x="3620605" y="3273039"/>
            <a:ext cx="481376" cy="7263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p:nvPr/>
        </p:nvCxnSpPr>
        <p:spPr>
          <a:xfrm>
            <a:off x="3589381" y="4691641"/>
            <a:ext cx="512600" cy="7371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矩形 16"/>
          <p:cNvSpPr/>
          <p:nvPr/>
        </p:nvSpPr>
        <p:spPr>
          <a:xfrm>
            <a:off x="3130372" y="3396974"/>
            <a:ext cx="817853" cy="246221"/>
          </a:xfrm>
          <a:prstGeom prst="rect">
            <a:avLst/>
          </a:prstGeom>
          <a:noFill/>
        </p:spPr>
        <p:txBody>
          <a:bodyPr wrap="none" lIns="91440" tIns="45720" rIns="91440" bIns="45720">
            <a:spAutoFit/>
          </a:bodyPr>
          <a:lstStyle/>
          <a:p>
            <a:r>
              <a:rPr lang="en-US" altLang="zh-CN" sz="1000" b="0" cap="none" spc="0" dirty="0" smtClean="0">
                <a:ln w="0"/>
                <a:solidFill>
                  <a:schemeClr val="tx1"/>
                </a:solidFill>
                <a:effectLst>
                  <a:outerShdw blurRad="38100" dist="19050" dir="2700000" algn="tl" rotWithShape="0">
                    <a:schemeClr val="dk1">
                      <a:alpha val="40000"/>
                    </a:schemeClr>
                  </a:outerShdw>
                </a:effectLst>
              </a:rPr>
              <a:t>embedding</a:t>
            </a:r>
          </a:p>
        </p:txBody>
      </p:sp>
      <p:sp>
        <p:nvSpPr>
          <p:cNvPr id="18" name="矩形 17"/>
          <p:cNvSpPr/>
          <p:nvPr/>
        </p:nvSpPr>
        <p:spPr>
          <a:xfrm>
            <a:off x="3765768" y="4797405"/>
            <a:ext cx="761747" cy="246221"/>
          </a:xfrm>
          <a:prstGeom prst="rect">
            <a:avLst/>
          </a:prstGeom>
          <a:noFill/>
        </p:spPr>
        <p:txBody>
          <a:bodyPr wrap="none" lIns="91440" tIns="45720" rIns="91440" bIns="45720">
            <a:spAutoFit/>
          </a:bodyPr>
          <a:lstStyle/>
          <a:p>
            <a:r>
              <a:rPr lang="en-US" altLang="zh-CN" sz="1000" dirty="0" smtClean="0">
                <a:ln w="0"/>
                <a:effectLst>
                  <a:outerShdw blurRad="38100" dist="19050" dir="2700000" algn="tl" rotWithShape="0">
                    <a:schemeClr val="dk1">
                      <a:alpha val="40000"/>
                    </a:schemeClr>
                  </a:outerShdw>
                </a:effectLst>
              </a:rPr>
              <a:t>translation</a:t>
            </a:r>
            <a:endParaRPr lang="en-US" altLang="zh-CN" sz="1000" b="0" cap="none" spc="0" dirty="0" smtClean="0">
              <a:ln w="0"/>
              <a:solidFill>
                <a:schemeClr val="tx1"/>
              </a:solidFill>
              <a:effectLst>
                <a:outerShdw blurRad="38100" dist="19050" dir="2700000" algn="tl" rotWithShape="0">
                  <a:schemeClr val="dk1">
                    <a:alpha val="40000"/>
                  </a:schemeClr>
                </a:outerShdw>
              </a:effectLst>
            </a:endParaRPr>
          </a:p>
        </p:txBody>
      </p:sp>
      <p:cxnSp>
        <p:nvCxnSpPr>
          <p:cNvPr id="20" name="直接箭头连接符 19"/>
          <p:cNvCxnSpPr/>
          <p:nvPr/>
        </p:nvCxnSpPr>
        <p:spPr>
          <a:xfrm>
            <a:off x="5454908" y="5717136"/>
            <a:ext cx="9400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矩形 20"/>
          <p:cNvSpPr/>
          <p:nvPr/>
        </p:nvSpPr>
        <p:spPr>
          <a:xfrm>
            <a:off x="5286772" y="5428780"/>
            <a:ext cx="1276311" cy="246221"/>
          </a:xfrm>
          <a:prstGeom prst="rect">
            <a:avLst/>
          </a:prstGeom>
          <a:noFill/>
        </p:spPr>
        <p:txBody>
          <a:bodyPr wrap="none" lIns="91440" tIns="45720" rIns="91440" bIns="45720">
            <a:spAutoFit/>
          </a:bodyPr>
          <a:lstStyle/>
          <a:p>
            <a:r>
              <a:rPr lang="en-US" altLang="zh-CN" sz="1000" dirty="0" smtClean="0">
                <a:ln w="0"/>
                <a:effectLst>
                  <a:outerShdw blurRad="38100" dist="19050" dir="2700000" algn="tl" rotWithShape="0">
                    <a:schemeClr val="dk1">
                      <a:alpha val="40000"/>
                    </a:schemeClr>
                  </a:outerShdw>
                </a:effectLst>
              </a:rPr>
              <a:t>Attention Activation</a:t>
            </a:r>
            <a:endParaRPr lang="en-US" altLang="zh-CN" sz="1000" b="0" cap="none" spc="0" dirty="0" smtClean="0">
              <a:ln w="0"/>
              <a:solidFill>
                <a:schemeClr val="tx1"/>
              </a:solidFill>
              <a:effectLst>
                <a:outerShdw blurRad="38100" dist="19050" dir="2700000" algn="tl" rotWithShape="0">
                  <a:schemeClr val="dk1">
                    <a:alpha val="40000"/>
                  </a:schemeClr>
                </a:outerShdw>
              </a:effectLst>
            </a:endParaRPr>
          </a:p>
        </p:txBody>
      </p:sp>
      <p:sp>
        <p:nvSpPr>
          <p:cNvPr id="22" name="流程图: 磁盘 21"/>
          <p:cNvSpPr/>
          <p:nvPr/>
        </p:nvSpPr>
        <p:spPr>
          <a:xfrm>
            <a:off x="6722228" y="5149434"/>
            <a:ext cx="880217" cy="1051133"/>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a:off x="5733760" y="3684844"/>
            <a:ext cx="1178528" cy="246221"/>
          </a:xfrm>
          <a:prstGeom prst="rect">
            <a:avLst/>
          </a:prstGeom>
          <a:noFill/>
        </p:spPr>
        <p:txBody>
          <a:bodyPr wrap="none" lIns="91440" tIns="45720" rIns="91440" bIns="45720">
            <a:spAutoFit/>
          </a:bodyPr>
          <a:lstStyle/>
          <a:p>
            <a:r>
              <a:rPr lang="en-US" altLang="zh-CN" sz="1000" b="0" cap="none" spc="0" dirty="0" smtClean="0">
                <a:ln w="0"/>
                <a:solidFill>
                  <a:schemeClr val="tx1"/>
                </a:solidFill>
                <a:effectLst>
                  <a:outerShdw blurRad="38100" dist="19050" dir="2700000" algn="tl" rotWithShape="0">
                    <a:schemeClr val="dk1">
                      <a:alpha val="40000"/>
                    </a:schemeClr>
                  </a:outerShdw>
                </a:effectLst>
              </a:rPr>
              <a:t>Embedding Space</a:t>
            </a:r>
          </a:p>
        </p:txBody>
      </p:sp>
      <p:sp>
        <p:nvSpPr>
          <p:cNvPr id="24" name="矩形 23"/>
          <p:cNvSpPr/>
          <p:nvPr/>
        </p:nvSpPr>
        <p:spPr>
          <a:xfrm>
            <a:off x="4146641" y="6388012"/>
            <a:ext cx="1136850" cy="246221"/>
          </a:xfrm>
          <a:prstGeom prst="rect">
            <a:avLst/>
          </a:prstGeom>
          <a:noFill/>
        </p:spPr>
        <p:txBody>
          <a:bodyPr wrap="none" lIns="91440" tIns="45720" rIns="91440" bIns="45720">
            <a:spAutoFit/>
          </a:bodyPr>
          <a:lstStyle/>
          <a:p>
            <a:r>
              <a:rPr lang="en-US" altLang="zh-CN" sz="1000" b="0" cap="none" spc="0" dirty="0" smtClean="0">
                <a:ln w="0"/>
                <a:solidFill>
                  <a:schemeClr val="tx1"/>
                </a:solidFill>
                <a:effectLst>
                  <a:outerShdw blurRad="38100" dist="19050" dir="2700000" algn="tl" rotWithShape="0">
                    <a:schemeClr val="dk1">
                      <a:alpha val="40000"/>
                    </a:schemeClr>
                  </a:outerShdw>
                </a:effectLst>
              </a:rPr>
              <a:t>Translation space</a:t>
            </a:r>
          </a:p>
        </p:txBody>
      </p:sp>
      <p:sp>
        <p:nvSpPr>
          <p:cNvPr id="25" name="矩形 24"/>
          <p:cNvSpPr/>
          <p:nvPr/>
        </p:nvSpPr>
        <p:spPr>
          <a:xfrm>
            <a:off x="6394945" y="6388011"/>
            <a:ext cx="1712328" cy="246221"/>
          </a:xfrm>
          <a:prstGeom prst="rect">
            <a:avLst/>
          </a:prstGeom>
          <a:noFill/>
        </p:spPr>
        <p:txBody>
          <a:bodyPr wrap="none" lIns="91440" tIns="45720" rIns="91440" bIns="45720">
            <a:spAutoFit/>
          </a:bodyPr>
          <a:lstStyle/>
          <a:p>
            <a:r>
              <a:rPr lang="en-US" altLang="zh-CN" sz="1000" b="0" cap="none" spc="0" dirty="0" smtClean="0">
                <a:ln w="0"/>
                <a:solidFill>
                  <a:schemeClr val="tx1"/>
                </a:solidFill>
                <a:effectLst>
                  <a:outerShdw blurRad="38100" dist="19050" dir="2700000" algn="tl" rotWithShape="0">
                    <a:schemeClr val="dk1">
                      <a:alpha val="40000"/>
                    </a:schemeClr>
                  </a:outerShdw>
                </a:effectLst>
              </a:rPr>
              <a:t>Attention-Translation space</a:t>
            </a:r>
          </a:p>
        </p:txBody>
      </p:sp>
      <p:sp>
        <p:nvSpPr>
          <p:cNvPr id="26" name="右中括号 25"/>
          <p:cNvSpPr/>
          <p:nvPr/>
        </p:nvSpPr>
        <p:spPr>
          <a:xfrm>
            <a:off x="8280875" y="2717563"/>
            <a:ext cx="658026" cy="3059394"/>
          </a:xfrm>
          <a:prstGeom prst="righ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28" name="直接箭头连接符 27"/>
          <p:cNvCxnSpPr>
            <a:stCxn id="26" idx="2"/>
          </p:cNvCxnSpPr>
          <p:nvPr/>
        </p:nvCxnSpPr>
        <p:spPr>
          <a:xfrm>
            <a:off x="8938901" y="4247260"/>
            <a:ext cx="85457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矩形 29"/>
          <p:cNvSpPr/>
          <p:nvPr/>
        </p:nvSpPr>
        <p:spPr>
          <a:xfrm>
            <a:off x="9028067" y="3931065"/>
            <a:ext cx="356188" cy="246221"/>
          </a:xfrm>
          <a:prstGeom prst="rect">
            <a:avLst/>
          </a:prstGeom>
          <a:noFill/>
        </p:spPr>
        <p:txBody>
          <a:bodyPr wrap="none" lIns="91440" tIns="45720" rIns="91440" bIns="45720">
            <a:spAutoFit/>
          </a:bodyPr>
          <a:lstStyle/>
          <a:p>
            <a:r>
              <a:rPr lang="en-US" altLang="zh-CN" sz="1000" b="0" cap="none" spc="0" dirty="0" smtClean="0">
                <a:ln w="0"/>
                <a:solidFill>
                  <a:schemeClr val="tx1"/>
                </a:solidFill>
                <a:effectLst>
                  <a:outerShdw blurRad="38100" dist="19050" dir="2700000" algn="tl" rotWithShape="0">
                    <a:schemeClr val="dk1">
                      <a:alpha val="40000"/>
                    </a:schemeClr>
                  </a:outerShdw>
                </a:effectLst>
              </a:rPr>
              <a:t>FM</a:t>
            </a:r>
          </a:p>
        </p:txBody>
      </p:sp>
      <p:pic>
        <p:nvPicPr>
          <p:cNvPr id="31" name="图片 3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62989" y="3892250"/>
            <a:ext cx="1693475" cy="708402"/>
          </a:xfrm>
          <a:prstGeom prst="rect">
            <a:avLst/>
          </a:prstGeom>
        </p:spPr>
      </p:pic>
      <p:sp>
        <p:nvSpPr>
          <p:cNvPr id="32" name="矩形 31"/>
          <p:cNvSpPr/>
          <p:nvPr/>
        </p:nvSpPr>
        <p:spPr>
          <a:xfrm>
            <a:off x="5283491" y="4920515"/>
            <a:ext cx="2997384" cy="181357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1430010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5133136" cy="923330"/>
          </a:xfrm>
          <a:prstGeom prst="rect">
            <a:avLst/>
          </a:prstGeom>
          <a:noFill/>
        </p:spPr>
        <p:txBody>
          <a:bodyPr wrap="none" lIns="91440" tIns="45720" rIns="91440" bIns="45720">
            <a:spAutoFit/>
          </a:bodyPr>
          <a:lstStyle/>
          <a:p>
            <a:pPr algn="ctr"/>
            <a:r>
              <a:rPr lang="en-US" altLang="zh-CN" sz="5400" b="0" cap="none" spc="0" dirty="0" smtClean="0">
                <a:ln w="0"/>
                <a:solidFill>
                  <a:schemeClr val="tx1"/>
                </a:solidFill>
                <a:effectLst>
                  <a:outerShdw blurRad="38100" dist="19050" dir="2700000" algn="tl" rotWithShape="0">
                    <a:schemeClr val="dk1">
                      <a:alpha val="40000"/>
                    </a:schemeClr>
                  </a:outerShdw>
                </a:effectLst>
              </a:rPr>
              <a:t>Attention</a:t>
            </a:r>
            <a:r>
              <a:rPr lang="zh-CN" altLang="en-US" sz="5400" b="0" cap="none" spc="0" dirty="0" smtClean="0">
                <a:ln w="0"/>
                <a:solidFill>
                  <a:schemeClr val="tx1"/>
                </a:solidFill>
                <a:effectLst>
                  <a:outerShdw blurRad="38100" dist="19050" dir="2700000" algn="tl" rotWithShape="0">
                    <a:schemeClr val="dk1">
                      <a:alpha val="40000"/>
                    </a:schemeClr>
                  </a:outerShdw>
                </a:effectLst>
              </a:rPr>
              <a:t>层设计</a:t>
            </a:r>
            <a:endParaRPr lang="zh-CN" altLang="en-US" sz="5400" b="0" cap="none" spc="0" dirty="0">
              <a:ln w="0"/>
              <a:solidFill>
                <a:schemeClr val="tx1"/>
              </a:solidFill>
              <a:effectLst>
                <a:outerShdw blurRad="38100" dist="19050" dir="2700000" algn="tl" rotWithShape="0">
                  <a:schemeClr val="dk1">
                    <a:alpha val="40000"/>
                  </a:schemeClr>
                </a:outerShdw>
              </a:effectLst>
            </a:endParaRPr>
          </a:p>
        </p:txBody>
      </p:sp>
      <p:sp>
        <p:nvSpPr>
          <p:cNvPr id="3" name="流程图: 磁盘 2"/>
          <p:cNvSpPr/>
          <p:nvPr/>
        </p:nvSpPr>
        <p:spPr>
          <a:xfrm>
            <a:off x="357447" y="3034145"/>
            <a:ext cx="548640" cy="764771"/>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411194" y="3911066"/>
            <a:ext cx="441146" cy="246221"/>
          </a:xfrm>
          <a:prstGeom prst="rect">
            <a:avLst/>
          </a:prstGeom>
          <a:noFill/>
        </p:spPr>
        <p:txBody>
          <a:bodyPr wrap="none" lIns="91440" tIns="45720" rIns="91440" bIns="45720">
            <a:spAutoFit/>
          </a:bodyPr>
          <a:lstStyle/>
          <a:p>
            <a:r>
              <a:rPr lang="zh-CN" altLang="en-US" sz="1000" b="0" cap="none" spc="0" dirty="0" smtClean="0">
                <a:ln w="0"/>
                <a:solidFill>
                  <a:schemeClr val="tx1"/>
                </a:solidFill>
                <a:effectLst>
                  <a:outerShdw blurRad="38100" dist="19050" dir="2700000" algn="tl" rotWithShape="0">
                    <a:schemeClr val="dk1">
                      <a:alpha val="40000"/>
                    </a:schemeClr>
                  </a:outerShdw>
                </a:effectLst>
              </a:rPr>
              <a:t>输入</a:t>
            </a:r>
            <a:endParaRPr lang="en-US" altLang="zh-CN" sz="1000" b="0" cap="none" spc="0" dirty="0" smtClean="0">
              <a:ln w="0"/>
              <a:solidFill>
                <a:schemeClr val="tx1"/>
              </a:solidFill>
              <a:effectLst>
                <a:outerShdw blurRad="38100" dist="19050" dir="2700000" algn="tl" rotWithShape="0">
                  <a:schemeClr val="dk1">
                    <a:alpha val="40000"/>
                  </a:schemeClr>
                </a:outerShdw>
              </a:effectLst>
            </a:endParaRPr>
          </a:p>
        </p:txBody>
      </p:sp>
      <p:sp>
        <p:nvSpPr>
          <p:cNvPr id="5" name="流程图: 磁盘 4"/>
          <p:cNvSpPr/>
          <p:nvPr/>
        </p:nvSpPr>
        <p:spPr>
          <a:xfrm>
            <a:off x="2017928" y="1596352"/>
            <a:ext cx="548640" cy="764771"/>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流程图: 磁盘 7"/>
          <p:cNvSpPr/>
          <p:nvPr/>
        </p:nvSpPr>
        <p:spPr>
          <a:xfrm>
            <a:off x="2017928" y="3034145"/>
            <a:ext cx="548640" cy="764771"/>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流程图: 磁盘 8"/>
          <p:cNvSpPr/>
          <p:nvPr/>
        </p:nvSpPr>
        <p:spPr>
          <a:xfrm>
            <a:off x="2049114" y="4471938"/>
            <a:ext cx="548640" cy="764771"/>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 name="直接箭头连接符 10"/>
          <p:cNvCxnSpPr>
            <a:stCxn id="3" idx="4"/>
            <a:endCxn id="5" idx="2"/>
          </p:cNvCxnSpPr>
          <p:nvPr/>
        </p:nvCxnSpPr>
        <p:spPr>
          <a:xfrm flipV="1">
            <a:off x="906087" y="1978738"/>
            <a:ext cx="1111841" cy="14377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a:stCxn id="3" idx="4"/>
            <a:endCxn id="8" idx="2"/>
          </p:cNvCxnSpPr>
          <p:nvPr/>
        </p:nvCxnSpPr>
        <p:spPr>
          <a:xfrm>
            <a:off x="906087" y="3416531"/>
            <a:ext cx="111184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a:stCxn id="3" idx="4"/>
            <a:endCxn id="9" idx="2"/>
          </p:cNvCxnSpPr>
          <p:nvPr/>
        </p:nvCxnSpPr>
        <p:spPr>
          <a:xfrm>
            <a:off x="906087" y="3416531"/>
            <a:ext cx="1143027" cy="14377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矩形 16"/>
          <p:cNvSpPr/>
          <p:nvPr/>
        </p:nvSpPr>
        <p:spPr>
          <a:xfrm>
            <a:off x="1128859" y="2451412"/>
            <a:ext cx="817853" cy="246221"/>
          </a:xfrm>
          <a:prstGeom prst="rect">
            <a:avLst/>
          </a:prstGeom>
          <a:noFill/>
        </p:spPr>
        <p:txBody>
          <a:bodyPr wrap="none" lIns="91440" tIns="45720" rIns="91440" bIns="45720">
            <a:spAutoFit/>
          </a:bodyPr>
          <a:lstStyle/>
          <a:p>
            <a:r>
              <a:rPr lang="en-US" altLang="zh-CN" sz="1000" b="0" cap="none" spc="0" dirty="0" smtClean="0">
                <a:ln w="0"/>
                <a:solidFill>
                  <a:schemeClr val="tx1"/>
                </a:solidFill>
                <a:effectLst>
                  <a:outerShdw blurRad="38100" dist="19050" dir="2700000" algn="tl" rotWithShape="0">
                    <a:schemeClr val="dk1">
                      <a:alpha val="40000"/>
                    </a:schemeClr>
                  </a:outerShdw>
                </a:effectLst>
              </a:rPr>
              <a:t>embedding</a:t>
            </a:r>
          </a:p>
        </p:txBody>
      </p:sp>
      <p:sp>
        <p:nvSpPr>
          <p:cNvPr id="18" name="矩形 17"/>
          <p:cNvSpPr/>
          <p:nvPr/>
        </p:nvSpPr>
        <p:spPr>
          <a:xfrm>
            <a:off x="1128858" y="3293421"/>
            <a:ext cx="817853" cy="246221"/>
          </a:xfrm>
          <a:prstGeom prst="rect">
            <a:avLst/>
          </a:prstGeom>
          <a:noFill/>
        </p:spPr>
        <p:txBody>
          <a:bodyPr wrap="none" lIns="91440" tIns="45720" rIns="91440" bIns="45720">
            <a:spAutoFit/>
          </a:bodyPr>
          <a:lstStyle/>
          <a:p>
            <a:r>
              <a:rPr lang="en-US" altLang="zh-CN" sz="1000" b="0" cap="none" spc="0" dirty="0" smtClean="0">
                <a:ln w="0"/>
                <a:solidFill>
                  <a:schemeClr val="tx1"/>
                </a:solidFill>
                <a:effectLst>
                  <a:outerShdw blurRad="38100" dist="19050" dir="2700000" algn="tl" rotWithShape="0">
                    <a:schemeClr val="dk1">
                      <a:alpha val="40000"/>
                    </a:schemeClr>
                  </a:outerShdw>
                </a:effectLst>
              </a:rPr>
              <a:t>embedding</a:t>
            </a:r>
          </a:p>
        </p:txBody>
      </p:sp>
      <p:sp>
        <p:nvSpPr>
          <p:cNvPr id="19" name="矩形 18"/>
          <p:cNvSpPr/>
          <p:nvPr/>
        </p:nvSpPr>
        <p:spPr>
          <a:xfrm>
            <a:off x="1132471" y="4258540"/>
            <a:ext cx="817853" cy="246221"/>
          </a:xfrm>
          <a:prstGeom prst="rect">
            <a:avLst/>
          </a:prstGeom>
          <a:noFill/>
        </p:spPr>
        <p:txBody>
          <a:bodyPr wrap="none" lIns="91440" tIns="45720" rIns="91440" bIns="45720">
            <a:spAutoFit/>
          </a:bodyPr>
          <a:lstStyle/>
          <a:p>
            <a:r>
              <a:rPr lang="en-US" altLang="zh-CN" sz="1000" b="0" cap="none" spc="0" dirty="0" smtClean="0">
                <a:ln w="0"/>
                <a:solidFill>
                  <a:schemeClr val="tx1"/>
                </a:solidFill>
                <a:effectLst>
                  <a:outerShdw blurRad="38100" dist="19050" dir="2700000" algn="tl" rotWithShape="0">
                    <a:schemeClr val="dk1">
                      <a:alpha val="40000"/>
                    </a:schemeClr>
                  </a:outerShdw>
                </a:effectLst>
              </a:rPr>
              <a:t>embedding</a:t>
            </a:r>
          </a:p>
        </p:txBody>
      </p:sp>
      <p:sp>
        <p:nvSpPr>
          <p:cNvPr id="21" name="矩形 20"/>
          <p:cNvSpPr/>
          <p:nvPr/>
        </p:nvSpPr>
        <p:spPr>
          <a:xfrm>
            <a:off x="1946711" y="2451412"/>
            <a:ext cx="657552" cy="246221"/>
          </a:xfrm>
          <a:prstGeom prst="rect">
            <a:avLst/>
          </a:prstGeom>
          <a:noFill/>
        </p:spPr>
        <p:txBody>
          <a:bodyPr wrap="none" lIns="91440" tIns="45720" rIns="91440" bIns="45720">
            <a:spAutoFit/>
          </a:bodyPr>
          <a:lstStyle/>
          <a:p>
            <a:r>
              <a:rPr lang="en-US" altLang="zh-CN" sz="1000" b="0" cap="none" spc="0" dirty="0" smtClean="0">
                <a:ln w="0"/>
                <a:solidFill>
                  <a:schemeClr val="tx1"/>
                </a:solidFill>
                <a:effectLst>
                  <a:outerShdw blurRad="38100" dist="19050" dir="2700000" algn="tl" rotWithShape="0">
                    <a:schemeClr val="dk1">
                      <a:alpha val="40000"/>
                    </a:schemeClr>
                  </a:outerShdw>
                </a:effectLst>
              </a:rPr>
              <a:t>Q vector</a:t>
            </a:r>
          </a:p>
        </p:txBody>
      </p:sp>
      <p:sp>
        <p:nvSpPr>
          <p:cNvPr id="22" name="矩形 21"/>
          <p:cNvSpPr/>
          <p:nvPr/>
        </p:nvSpPr>
        <p:spPr>
          <a:xfrm>
            <a:off x="1946711" y="3876155"/>
            <a:ext cx="630301" cy="246221"/>
          </a:xfrm>
          <a:prstGeom prst="rect">
            <a:avLst/>
          </a:prstGeom>
          <a:noFill/>
        </p:spPr>
        <p:txBody>
          <a:bodyPr wrap="none" lIns="91440" tIns="45720" rIns="91440" bIns="45720">
            <a:spAutoFit/>
          </a:bodyPr>
          <a:lstStyle/>
          <a:p>
            <a:r>
              <a:rPr lang="en-US" altLang="zh-CN" sz="1000" b="0" cap="none" spc="0" dirty="0" smtClean="0">
                <a:ln w="0"/>
                <a:solidFill>
                  <a:schemeClr val="tx1"/>
                </a:solidFill>
                <a:effectLst>
                  <a:outerShdw blurRad="38100" dist="19050" dir="2700000" algn="tl" rotWithShape="0">
                    <a:schemeClr val="dk1">
                      <a:alpha val="40000"/>
                    </a:schemeClr>
                  </a:outerShdw>
                </a:effectLst>
              </a:rPr>
              <a:t>K vector</a:t>
            </a:r>
          </a:p>
        </p:txBody>
      </p:sp>
      <p:sp>
        <p:nvSpPr>
          <p:cNvPr id="23" name="矩形 22"/>
          <p:cNvSpPr/>
          <p:nvPr/>
        </p:nvSpPr>
        <p:spPr>
          <a:xfrm>
            <a:off x="1946711" y="5325634"/>
            <a:ext cx="638316" cy="246221"/>
          </a:xfrm>
          <a:prstGeom prst="rect">
            <a:avLst/>
          </a:prstGeom>
          <a:noFill/>
        </p:spPr>
        <p:txBody>
          <a:bodyPr wrap="none" lIns="91440" tIns="45720" rIns="91440" bIns="45720">
            <a:spAutoFit/>
          </a:bodyPr>
          <a:lstStyle/>
          <a:p>
            <a:r>
              <a:rPr lang="en-US" altLang="zh-CN" sz="1000" dirty="0">
                <a:ln w="0"/>
                <a:effectLst>
                  <a:outerShdw blurRad="38100" dist="19050" dir="2700000" algn="tl" rotWithShape="0">
                    <a:schemeClr val="dk1">
                      <a:alpha val="40000"/>
                    </a:schemeClr>
                  </a:outerShdw>
                </a:effectLst>
              </a:rPr>
              <a:t>V</a:t>
            </a:r>
            <a:r>
              <a:rPr lang="en-US" altLang="zh-CN" sz="1000" b="0" cap="none" spc="0" dirty="0" smtClean="0">
                <a:ln w="0"/>
                <a:solidFill>
                  <a:schemeClr val="tx1"/>
                </a:solidFill>
                <a:effectLst>
                  <a:outerShdw blurRad="38100" dist="19050" dir="2700000" algn="tl" rotWithShape="0">
                    <a:schemeClr val="dk1">
                      <a:alpha val="40000"/>
                    </a:schemeClr>
                  </a:outerShdw>
                </a:effectLst>
              </a:rPr>
              <a:t> vector</a:t>
            </a:r>
          </a:p>
        </p:txBody>
      </p:sp>
      <p:sp>
        <p:nvSpPr>
          <p:cNvPr id="27" name="流程图: 磁盘 26"/>
          <p:cNvSpPr/>
          <p:nvPr/>
        </p:nvSpPr>
        <p:spPr>
          <a:xfrm>
            <a:off x="4553310" y="1596352"/>
            <a:ext cx="548640" cy="764771"/>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流程图: 磁盘 27"/>
          <p:cNvSpPr/>
          <p:nvPr/>
        </p:nvSpPr>
        <p:spPr>
          <a:xfrm>
            <a:off x="4553310" y="3034145"/>
            <a:ext cx="548640" cy="764771"/>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流程图: 磁盘 28"/>
          <p:cNvSpPr/>
          <p:nvPr/>
        </p:nvSpPr>
        <p:spPr>
          <a:xfrm>
            <a:off x="4584496" y="4471938"/>
            <a:ext cx="548640" cy="764771"/>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a:off x="4482093" y="2451412"/>
            <a:ext cx="976549" cy="246221"/>
          </a:xfrm>
          <a:prstGeom prst="rect">
            <a:avLst/>
          </a:prstGeom>
          <a:noFill/>
        </p:spPr>
        <p:txBody>
          <a:bodyPr wrap="none" lIns="91440" tIns="45720" rIns="91440" bIns="45720">
            <a:spAutoFit/>
          </a:bodyPr>
          <a:lstStyle/>
          <a:p>
            <a:r>
              <a:rPr lang="en-US" altLang="zh-CN" sz="1000" b="0" cap="none" spc="0" dirty="0" smtClean="0">
                <a:ln w="0"/>
                <a:solidFill>
                  <a:schemeClr val="tx1"/>
                </a:solidFill>
                <a:effectLst>
                  <a:outerShdw blurRad="38100" dist="19050" dir="2700000" algn="tl" rotWithShape="0">
                    <a:schemeClr val="dk1">
                      <a:alpha val="40000"/>
                    </a:schemeClr>
                  </a:outerShdw>
                </a:effectLst>
              </a:rPr>
              <a:t>Q_CNN vector</a:t>
            </a:r>
          </a:p>
        </p:txBody>
      </p:sp>
      <p:sp>
        <p:nvSpPr>
          <p:cNvPr id="31" name="矩形 30"/>
          <p:cNvSpPr/>
          <p:nvPr/>
        </p:nvSpPr>
        <p:spPr>
          <a:xfrm>
            <a:off x="4482093" y="3876155"/>
            <a:ext cx="949299" cy="246221"/>
          </a:xfrm>
          <a:prstGeom prst="rect">
            <a:avLst/>
          </a:prstGeom>
          <a:noFill/>
        </p:spPr>
        <p:txBody>
          <a:bodyPr wrap="none" lIns="91440" tIns="45720" rIns="91440" bIns="45720">
            <a:spAutoFit/>
          </a:bodyPr>
          <a:lstStyle/>
          <a:p>
            <a:r>
              <a:rPr lang="en-US" altLang="zh-CN" sz="1000" b="0" cap="none" spc="0" dirty="0" smtClean="0">
                <a:ln w="0"/>
                <a:solidFill>
                  <a:schemeClr val="tx1"/>
                </a:solidFill>
                <a:effectLst>
                  <a:outerShdw blurRad="38100" dist="19050" dir="2700000" algn="tl" rotWithShape="0">
                    <a:schemeClr val="dk1">
                      <a:alpha val="40000"/>
                    </a:schemeClr>
                  </a:outerShdw>
                </a:effectLst>
              </a:rPr>
              <a:t>K_CNN vector</a:t>
            </a:r>
          </a:p>
        </p:txBody>
      </p:sp>
      <p:sp>
        <p:nvSpPr>
          <p:cNvPr id="32" name="矩形 31"/>
          <p:cNvSpPr/>
          <p:nvPr/>
        </p:nvSpPr>
        <p:spPr>
          <a:xfrm>
            <a:off x="4536102" y="5315749"/>
            <a:ext cx="957313" cy="246221"/>
          </a:xfrm>
          <a:prstGeom prst="rect">
            <a:avLst/>
          </a:prstGeom>
          <a:noFill/>
        </p:spPr>
        <p:txBody>
          <a:bodyPr wrap="none" lIns="91440" tIns="45720" rIns="91440" bIns="45720">
            <a:spAutoFit/>
          </a:bodyPr>
          <a:lstStyle/>
          <a:p>
            <a:r>
              <a:rPr lang="en-US" altLang="zh-CN" sz="1000" dirty="0" smtClean="0">
                <a:ln w="0"/>
                <a:effectLst>
                  <a:outerShdw blurRad="38100" dist="19050" dir="2700000" algn="tl" rotWithShape="0">
                    <a:schemeClr val="dk1">
                      <a:alpha val="40000"/>
                    </a:schemeClr>
                  </a:outerShdw>
                </a:effectLst>
              </a:rPr>
              <a:t>V_CNN</a:t>
            </a:r>
            <a:r>
              <a:rPr lang="en-US" altLang="zh-CN" sz="1000" b="0" cap="none" spc="0" dirty="0" smtClean="0">
                <a:ln w="0"/>
                <a:solidFill>
                  <a:schemeClr val="tx1"/>
                </a:solidFill>
                <a:effectLst>
                  <a:outerShdw blurRad="38100" dist="19050" dir="2700000" algn="tl" rotWithShape="0">
                    <a:schemeClr val="dk1">
                      <a:alpha val="40000"/>
                    </a:schemeClr>
                  </a:outerShdw>
                </a:effectLst>
              </a:rPr>
              <a:t> vector</a:t>
            </a:r>
          </a:p>
        </p:txBody>
      </p:sp>
      <p:cxnSp>
        <p:nvCxnSpPr>
          <p:cNvPr id="34" name="直接箭头连接符 33"/>
          <p:cNvCxnSpPr>
            <a:stCxn id="5" idx="4"/>
            <a:endCxn id="27" idx="2"/>
          </p:cNvCxnSpPr>
          <p:nvPr/>
        </p:nvCxnSpPr>
        <p:spPr>
          <a:xfrm>
            <a:off x="2566568" y="1978738"/>
            <a:ext cx="198674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直接箭头连接符 35"/>
          <p:cNvCxnSpPr>
            <a:stCxn id="8" idx="4"/>
            <a:endCxn id="28" idx="2"/>
          </p:cNvCxnSpPr>
          <p:nvPr/>
        </p:nvCxnSpPr>
        <p:spPr>
          <a:xfrm>
            <a:off x="2566568" y="3416531"/>
            <a:ext cx="198674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直接箭头连接符 37"/>
          <p:cNvCxnSpPr>
            <a:stCxn id="9" idx="4"/>
            <a:endCxn id="29" idx="2"/>
          </p:cNvCxnSpPr>
          <p:nvPr/>
        </p:nvCxnSpPr>
        <p:spPr>
          <a:xfrm>
            <a:off x="2597754" y="4854324"/>
            <a:ext cx="198674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矩形 38"/>
          <p:cNvSpPr/>
          <p:nvPr/>
        </p:nvSpPr>
        <p:spPr>
          <a:xfrm>
            <a:off x="3102850" y="1729206"/>
            <a:ext cx="450764" cy="246221"/>
          </a:xfrm>
          <a:prstGeom prst="rect">
            <a:avLst/>
          </a:prstGeom>
          <a:noFill/>
        </p:spPr>
        <p:txBody>
          <a:bodyPr wrap="none" lIns="91440" tIns="45720" rIns="91440" bIns="45720">
            <a:spAutoFit/>
          </a:bodyPr>
          <a:lstStyle/>
          <a:p>
            <a:r>
              <a:rPr lang="en-US" altLang="zh-CN" sz="1000" b="0" cap="none" spc="0" dirty="0" smtClean="0">
                <a:ln w="0"/>
                <a:solidFill>
                  <a:schemeClr val="tx1"/>
                </a:solidFill>
                <a:effectLst>
                  <a:outerShdw blurRad="38100" dist="19050" dir="2700000" algn="tl" rotWithShape="0">
                    <a:schemeClr val="dk1">
                      <a:alpha val="40000"/>
                    </a:schemeClr>
                  </a:outerShdw>
                </a:effectLst>
              </a:rPr>
              <a:t>CNN</a:t>
            </a:r>
          </a:p>
        </p:txBody>
      </p:sp>
      <p:sp>
        <p:nvSpPr>
          <p:cNvPr id="40" name="矩形 39"/>
          <p:cNvSpPr/>
          <p:nvPr/>
        </p:nvSpPr>
        <p:spPr>
          <a:xfrm>
            <a:off x="3102850" y="3172158"/>
            <a:ext cx="450764" cy="246221"/>
          </a:xfrm>
          <a:prstGeom prst="rect">
            <a:avLst/>
          </a:prstGeom>
          <a:noFill/>
        </p:spPr>
        <p:txBody>
          <a:bodyPr wrap="none" lIns="91440" tIns="45720" rIns="91440" bIns="45720">
            <a:spAutoFit/>
          </a:bodyPr>
          <a:lstStyle/>
          <a:p>
            <a:r>
              <a:rPr lang="en-US" altLang="zh-CN" sz="1000" b="0" cap="none" spc="0" dirty="0" smtClean="0">
                <a:ln w="0"/>
                <a:solidFill>
                  <a:schemeClr val="tx1"/>
                </a:solidFill>
                <a:effectLst>
                  <a:outerShdw blurRad="38100" dist="19050" dir="2700000" algn="tl" rotWithShape="0">
                    <a:schemeClr val="dk1">
                      <a:alpha val="40000"/>
                    </a:schemeClr>
                  </a:outerShdw>
                </a:effectLst>
              </a:rPr>
              <a:t>CNN</a:t>
            </a:r>
          </a:p>
        </p:txBody>
      </p:sp>
      <p:sp>
        <p:nvSpPr>
          <p:cNvPr id="41" name="矩形 40"/>
          <p:cNvSpPr/>
          <p:nvPr/>
        </p:nvSpPr>
        <p:spPr>
          <a:xfrm>
            <a:off x="3102850" y="4611798"/>
            <a:ext cx="450764" cy="246221"/>
          </a:xfrm>
          <a:prstGeom prst="rect">
            <a:avLst/>
          </a:prstGeom>
          <a:noFill/>
        </p:spPr>
        <p:txBody>
          <a:bodyPr wrap="none" lIns="91440" tIns="45720" rIns="91440" bIns="45720">
            <a:spAutoFit/>
          </a:bodyPr>
          <a:lstStyle/>
          <a:p>
            <a:r>
              <a:rPr lang="en-US" altLang="zh-CN" sz="1000" b="0" cap="none" spc="0" dirty="0" smtClean="0">
                <a:ln w="0"/>
                <a:solidFill>
                  <a:schemeClr val="tx1"/>
                </a:solidFill>
                <a:effectLst>
                  <a:outerShdw blurRad="38100" dist="19050" dir="2700000" algn="tl" rotWithShape="0">
                    <a:schemeClr val="dk1">
                      <a:alpha val="40000"/>
                    </a:schemeClr>
                  </a:outerShdw>
                </a:effectLst>
              </a:rPr>
              <a:t>CNN</a:t>
            </a:r>
          </a:p>
        </p:txBody>
      </p:sp>
      <p:sp>
        <p:nvSpPr>
          <p:cNvPr id="43" name="流程图: 磁盘 42"/>
          <p:cNvSpPr/>
          <p:nvPr/>
        </p:nvSpPr>
        <p:spPr>
          <a:xfrm>
            <a:off x="6575659" y="2401176"/>
            <a:ext cx="548640" cy="764771"/>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流程图: 磁盘 44"/>
          <p:cNvSpPr/>
          <p:nvPr/>
        </p:nvSpPr>
        <p:spPr>
          <a:xfrm>
            <a:off x="6571238" y="3913964"/>
            <a:ext cx="548640" cy="764771"/>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7" name="直接箭头连接符 46"/>
          <p:cNvCxnSpPr>
            <a:stCxn id="27" idx="4"/>
            <a:endCxn id="43" idx="2"/>
          </p:cNvCxnSpPr>
          <p:nvPr/>
        </p:nvCxnSpPr>
        <p:spPr>
          <a:xfrm>
            <a:off x="5101950" y="1978738"/>
            <a:ext cx="1473709" cy="8048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直接箭头连接符 48"/>
          <p:cNvCxnSpPr>
            <a:stCxn id="28" idx="4"/>
            <a:endCxn id="43" idx="2"/>
          </p:cNvCxnSpPr>
          <p:nvPr/>
        </p:nvCxnSpPr>
        <p:spPr>
          <a:xfrm flipV="1">
            <a:off x="5101950" y="2783562"/>
            <a:ext cx="1473709" cy="6329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直接箭头连接符 50"/>
          <p:cNvCxnSpPr>
            <a:stCxn id="28" idx="4"/>
            <a:endCxn id="45" idx="2"/>
          </p:cNvCxnSpPr>
          <p:nvPr/>
        </p:nvCxnSpPr>
        <p:spPr>
          <a:xfrm>
            <a:off x="5101950" y="3416531"/>
            <a:ext cx="1469288" cy="8798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直接箭头连接符 52"/>
          <p:cNvCxnSpPr>
            <a:stCxn id="29" idx="4"/>
            <a:endCxn id="45" idx="2"/>
          </p:cNvCxnSpPr>
          <p:nvPr/>
        </p:nvCxnSpPr>
        <p:spPr>
          <a:xfrm flipV="1">
            <a:off x="5133136" y="4296350"/>
            <a:ext cx="1438102" cy="5579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4" name="矩形 53"/>
          <p:cNvSpPr/>
          <p:nvPr/>
        </p:nvSpPr>
        <p:spPr>
          <a:xfrm>
            <a:off x="5825850" y="2625135"/>
            <a:ext cx="548548" cy="246221"/>
          </a:xfrm>
          <a:prstGeom prst="rect">
            <a:avLst/>
          </a:prstGeom>
          <a:noFill/>
        </p:spPr>
        <p:txBody>
          <a:bodyPr wrap="none" lIns="91440" tIns="45720" rIns="91440" bIns="45720">
            <a:spAutoFit/>
          </a:bodyPr>
          <a:lstStyle/>
          <a:p>
            <a:r>
              <a:rPr lang="en-US" altLang="zh-CN" sz="1000" dirty="0" err="1" smtClean="0">
                <a:ln w="0"/>
                <a:effectLst>
                  <a:outerShdw blurRad="38100" dist="19050" dir="2700000" algn="tl" rotWithShape="0">
                    <a:schemeClr val="dk1">
                      <a:alpha val="40000"/>
                    </a:schemeClr>
                  </a:outerShdw>
                </a:effectLst>
              </a:rPr>
              <a:t>concat</a:t>
            </a:r>
            <a:endParaRPr lang="en-US" altLang="zh-CN" sz="1000" b="0" cap="none" spc="0" dirty="0" smtClean="0">
              <a:ln w="0"/>
              <a:solidFill>
                <a:schemeClr val="tx1"/>
              </a:solidFill>
              <a:effectLst>
                <a:outerShdw blurRad="38100" dist="19050" dir="2700000" algn="tl" rotWithShape="0">
                  <a:schemeClr val="dk1">
                    <a:alpha val="40000"/>
                  </a:schemeClr>
                </a:outerShdw>
              </a:effectLst>
            </a:endParaRPr>
          </a:p>
        </p:txBody>
      </p:sp>
      <p:sp>
        <p:nvSpPr>
          <p:cNvPr id="55" name="矩形 54"/>
          <p:cNvSpPr/>
          <p:nvPr/>
        </p:nvSpPr>
        <p:spPr>
          <a:xfrm>
            <a:off x="5836594" y="4135429"/>
            <a:ext cx="548548" cy="246221"/>
          </a:xfrm>
          <a:prstGeom prst="rect">
            <a:avLst/>
          </a:prstGeom>
          <a:noFill/>
        </p:spPr>
        <p:txBody>
          <a:bodyPr wrap="none" lIns="91440" tIns="45720" rIns="91440" bIns="45720">
            <a:spAutoFit/>
          </a:bodyPr>
          <a:lstStyle/>
          <a:p>
            <a:r>
              <a:rPr lang="en-US" altLang="zh-CN" sz="1000" dirty="0" err="1" smtClean="0">
                <a:ln w="0"/>
                <a:effectLst>
                  <a:outerShdw blurRad="38100" dist="19050" dir="2700000" algn="tl" rotWithShape="0">
                    <a:schemeClr val="dk1">
                      <a:alpha val="40000"/>
                    </a:schemeClr>
                  </a:outerShdw>
                </a:effectLst>
              </a:rPr>
              <a:t>concat</a:t>
            </a:r>
            <a:endParaRPr lang="en-US" altLang="zh-CN" sz="1000" b="0" cap="none" spc="0" dirty="0" smtClean="0">
              <a:ln w="0"/>
              <a:solidFill>
                <a:schemeClr val="tx1"/>
              </a:solidFill>
              <a:effectLst>
                <a:outerShdw blurRad="38100" dist="19050" dir="2700000" algn="tl" rotWithShape="0">
                  <a:schemeClr val="dk1">
                    <a:alpha val="40000"/>
                  </a:schemeClr>
                </a:outerShdw>
              </a:effectLst>
            </a:endParaRPr>
          </a:p>
        </p:txBody>
      </p:sp>
      <p:sp>
        <p:nvSpPr>
          <p:cNvPr id="58" name="流程图: 磁盘 57"/>
          <p:cNvSpPr/>
          <p:nvPr/>
        </p:nvSpPr>
        <p:spPr>
          <a:xfrm>
            <a:off x="7911652" y="2401176"/>
            <a:ext cx="548640" cy="764771"/>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流程图: 磁盘 60"/>
          <p:cNvSpPr/>
          <p:nvPr/>
        </p:nvSpPr>
        <p:spPr>
          <a:xfrm>
            <a:off x="7911652" y="3920353"/>
            <a:ext cx="548640" cy="764771"/>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3" name="直接箭头连接符 62"/>
          <p:cNvCxnSpPr>
            <a:stCxn id="43" idx="4"/>
            <a:endCxn id="58" idx="2"/>
          </p:cNvCxnSpPr>
          <p:nvPr/>
        </p:nvCxnSpPr>
        <p:spPr>
          <a:xfrm>
            <a:off x="7124299" y="2783562"/>
            <a:ext cx="78735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直接箭头连接符 64"/>
          <p:cNvCxnSpPr>
            <a:stCxn id="45" idx="4"/>
            <a:endCxn id="61" idx="2"/>
          </p:cNvCxnSpPr>
          <p:nvPr/>
        </p:nvCxnSpPr>
        <p:spPr>
          <a:xfrm>
            <a:off x="7119878" y="4296350"/>
            <a:ext cx="791774" cy="63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6" name="矩形 65"/>
          <p:cNvSpPr/>
          <p:nvPr/>
        </p:nvSpPr>
        <p:spPr>
          <a:xfrm>
            <a:off x="7290383" y="2537340"/>
            <a:ext cx="444352" cy="246221"/>
          </a:xfrm>
          <a:prstGeom prst="rect">
            <a:avLst/>
          </a:prstGeom>
          <a:noFill/>
        </p:spPr>
        <p:txBody>
          <a:bodyPr wrap="none" lIns="91440" tIns="45720" rIns="91440" bIns="45720">
            <a:spAutoFit/>
          </a:bodyPr>
          <a:lstStyle/>
          <a:p>
            <a:r>
              <a:rPr lang="en-US" altLang="zh-CN" sz="1000" b="0" cap="none" spc="0" dirty="0" smtClean="0">
                <a:ln w="0"/>
                <a:solidFill>
                  <a:schemeClr val="tx1"/>
                </a:solidFill>
                <a:effectLst>
                  <a:outerShdw blurRad="38100" dist="19050" dir="2700000" algn="tl" rotWithShape="0">
                    <a:schemeClr val="dk1">
                      <a:alpha val="40000"/>
                    </a:schemeClr>
                  </a:outerShdw>
                </a:effectLst>
              </a:rPr>
              <a:t>RNN</a:t>
            </a:r>
          </a:p>
        </p:txBody>
      </p:sp>
      <p:sp>
        <p:nvSpPr>
          <p:cNvPr id="67" name="矩形 66"/>
          <p:cNvSpPr/>
          <p:nvPr/>
        </p:nvSpPr>
        <p:spPr>
          <a:xfrm>
            <a:off x="7260320" y="4056517"/>
            <a:ext cx="444352" cy="246221"/>
          </a:xfrm>
          <a:prstGeom prst="rect">
            <a:avLst/>
          </a:prstGeom>
          <a:noFill/>
        </p:spPr>
        <p:txBody>
          <a:bodyPr wrap="none" lIns="91440" tIns="45720" rIns="91440" bIns="45720">
            <a:spAutoFit/>
          </a:bodyPr>
          <a:lstStyle/>
          <a:p>
            <a:r>
              <a:rPr lang="en-US" altLang="zh-CN" sz="1000" b="0" cap="none" spc="0" dirty="0" smtClean="0">
                <a:ln w="0"/>
                <a:solidFill>
                  <a:schemeClr val="tx1"/>
                </a:solidFill>
                <a:effectLst>
                  <a:outerShdw blurRad="38100" dist="19050" dir="2700000" algn="tl" rotWithShape="0">
                    <a:schemeClr val="dk1">
                      <a:alpha val="40000"/>
                    </a:schemeClr>
                  </a:outerShdw>
                </a:effectLst>
              </a:rPr>
              <a:t>RNN</a:t>
            </a:r>
          </a:p>
        </p:txBody>
      </p:sp>
      <p:sp>
        <p:nvSpPr>
          <p:cNvPr id="68" name="流程图: 磁盘 67"/>
          <p:cNvSpPr/>
          <p:nvPr/>
        </p:nvSpPr>
        <p:spPr>
          <a:xfrm>
            <a:off x="9247645" y="2401176"/>
            <a:ext cx="548640" cy="764771"/>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流程图: 磁盘 68"/>
          <p:cNvSpPr/>
          <p:nvPr/>
        </p:nvSpPr>
        <p:spPr>
          <a:xfrm>
            <a:off x="9247645" y="3920353"/>
            <a:ext cx="548640" cy="764771"/>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0" name="直接箭头连接符 69"/>
          <p:cNvCxnSpPr>
            <a:endCxn id="68" idx="2"/>
          </p:cNvCxnSpPr>
          <p:nvPr/>
        </p:nvCxnSpPr>
        <p:spPr>
          <a:xfrm>
            <a:off x="8460292" y="2783562"/>
            <a:ext cx="78735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直接箭头连接符 70"/>
          <p:cNvCxnSpPr>
            <a:endCxn id="69" idx="2"/>
          </p:cNvCxnSpPr>
          <p:nvPr/>
        </p:nvCxnSpPr>
        <p:spPr>
          <a:xfrm>
            <a:off x="8455871" y="4296350"/>
            <a:ext cx="791774" cy="63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2" name="矩形 71"/>
          <p:cNvSpPr/>
          <p:nvPr/>
        </p:nvSpPr>
        <p:spPr>
          <a:xfrm>
            <a:off x="8626376" y="2537340"/>
            <a:ext cx="423514" cy="246221"/>
          </a:xfrm>
          <a:prstGeom prst="rect">
            <a:avLst/>
          </a:prstGeom>
          <a:noFill/>
        </p:spPr>
        <p:txBody>
          <a:bodyPr wrap="none" lIns="91440" tIns="45720" rIns="91440" bIns="45720">
            <a:spAutoFit/>
          </a:bodyPr>
          <a:lstStyle/>
          <a:p>
            <a:r>
              <a:rPr lang="en-US" altLang="zh-CN" sz="1000" b="0" cap="none" spc="0" dirty="0" err="1" smtClean="0">
                <a:ln w="0"/>
                <a:solidFill>
                  <a:schemeClr val="tx1"/>
                </a:solidFill>
                <a:effectLst>
                  <a:outerShdw blurRad="38100" dist="19050" dir="2700000" algn="tl" rotWithShape="0">
                    <a:schemeClr val="dk1">
                      <a:alpha val="40000"/>
                    </a:schemeClr>
                  </a:outerShdw>
                </a:effectLst>
              </a:rPr>
              <a:t>Relu</a:t>
            </a:r>
            <a:endParaRPr lang="en-US" altLang="zh-CN" sz="1000" b="0" cap="none" spc="0" dirty="0" smtClean="0">
              <a:ln w="0"/>
              <a:solidFill>
                <a:schemeClr val="tx1"/>
              </a:solidFill>
              <a:effectLst>
                <a:outerShdw blurRad="38100" dist="19050" dir="2700000" algn="tl" rotWithShape="0">
                  <a:schemeClr val="dk1">
                    <a:alpha val="40000"/>
                  </a:schemeClr>
                </a:outerShdw>
              </a:effectLst>
            </a:endParaRPr>
          </a:p>
        </p:txBody>
      </p:sp>
      <p:sp>
        <p:nvSpPr>
          <p:cNvPr id="73" name="矩形 72"/>
          <p:cNvSpPr/>
          <p:nvPr/>
        </p:nvSpPr>
        <p:spPr>
          <a:xfrm>
            <a:off x="8596313" y="4056517"/>
            <a:ext cx="423514" cy="246221"/>
          </a:xfrm>
          <a:prstGeom prst="rect">
            <a:avLst/>
          </a:prstGeom>
          <a:noFill/>
        </p:spPr>
        <p:txBody>
          <a:bodyPr wrap="none" lIns="91440" tIns="45720" rIns="91440" bIns="45720">
            <a:spAutoFit/>
          </a:bodyPr>
          <a:lstStyle/>
          <a:p>
            <a:r>
              <a:rPr lang="en-US" altLang="zh-CN" sz="1000" b="0" cap="none" spc="0" dirty="0" err="1" smtClean="0">
                <a:ln w="0"/>
                <a:solidFill>
                  <a:schemeClr val="tx1"/>
                </a:solidFill>
                <a:effectLst>
                  <a:outerShdw blurRad="38100" dist="19050" dir="2700000" algn="tl" rotWithShape="0">
                    <a:schemeClr val="dk1">
                      <a:alpha val="40000"/>
                    </a:schemeClr>
                  </a:outerShdw>
                </a:effectLst>
              </a:rPr>
              <a:t>Relu</a:t>
            </a:r>
            <a:endParaRPr lang="en-US" altLang="zh-CN" sz="1000" b="0" cap="none" spc="0" dirty="0" smtClean="0">
              <a:ln w="0"/>
              <a:solidFill>
                <a:schemeClr val="tx1"/>
              </a:solidFill>
              <a:effectLst>
                <a:outerShdw blurRad="38100" dist="19050" dir="2700000" algn="tl" rotWithShape="0">
                  <a:schemeClr val="dk1">
                    <a:alpha val="40000"/>
                  </a:schemeClr>
                </a:outerShdw>
              </a:effectLst>
            </a:endParaRPr>
          </a:p>
        </p:txBody>
      </p:sp>
      <p:cxnSp>
        <p:nvCxnSpPr>
          <p:cNvPr id="75" name="直接箭头连接符 74"/>
          <p:cNvCxnSpPr>
            <a:stCxn id="68" idx="4"/>
          </p:cNvCxnSpPr>
          <p:nvPr/>
        </p:nvCxnSpPr>
        <p:spPr>
          <a:xfrm>
            <a:off x="9796285" y="2783562"/>
            <a:ext cx="652813" cy="6329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7" name="直接箭头连接符 76"/>
          <p:cNvCxnSpPr>
            <a:stCxn id="69" idx="4"/>
          </p:cNvCxnSpPr>
          <p:nvPr/>
        </p:nvCxnSpPr>
        <p:spPr>
          <a:xfrm flipV="1">
            <a:off x="9796285" y="3416531"/>
            <a:ext cx="636188" cy="8862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9" name="直接箭头连接符 78"/>
          <p:cNvCxnSpPr/>
          <p:nvPr/>
        </p:nvCxnSpPr>
        <p:spPr>
          <a:xfrm>
            <a:off x="10449098" y="3416531"/>
            <a:ext cx="59851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0" name="矩形 79"/>
          <p:cNvSpPr/>
          <p:nvPr/>
        </p:nvSpPr>
        <p:spPr>
          <a:xfrm>
            <a:off x="9791864" y="3299110"/>
            <a:ext cx="548548" cy="246221"/>
          </a:xfrm>
          <a:prstGeom prst="rect">
            <a:avLst/>
          </a:prstGeom>
          <a:noFill/>
        </p:spPr>
        <p:txBody>
          <a:bodyPr wrap="none" lIns="91440" tIns="45720" rIns="91440" bIns="45720">
            <a:spAutoFit/>
          </a:bodyPr>
          <a:lstStyle/>
          <a:p>
            <a:r>
              <a:rPr lang="en-US" altLang="zh-CN" sz="1000" dirty="0" err="1" smtClean="0">
                <a:ln w="0"/>
                <a:effectLst>
                  <a:outerShdw blurRad="38100" dist="19050" dir="2700000" algn="tl" rotWithShape="0">
                    <a:schemeClr val="dk1">
                      <a:alpha val="40000"/>
                    </a:schemeClr>
                  </a:outerShdw>
                </a:effectLst>
              </a:rPr>
              <a:t>concat</a:t>
            </a:r>
            <a:endParaRPr lang="en-US" altLang="zh-CN" sz="1000" b="0" cap="none" spc="0" dirty="0" smtClean="0">
              <a:ln w="0"/>
              <a:solidFill>
                <a:schemeClr val="tx1"/>
              </a:solidFill>
              <a:effectLst>
                <a:outerShdw blurRad="38100" dist="19050" dir="2700000" algn="tl" rotWithShape="0">
                  <a:schemeClr val="dk1">
                    <a:alpha val="40000"/>
                  </a:schemeClr>
                </a:outerShdw>
              </a:effectLst>
            </a:endParaRPr>
          </a:p>
        </p:txBody>
      </p:sp>
      <p:sp>
        <p:nvSpPr>
          <p:cNvPr id="81" name="矩形 80"/>
          <p:cNvSpPr/>
          <p:nvPr/>
        </p:nvSpPr>
        <p:spPr>
          <a:xfrm>
            <a:off x="10449098" y="3170310"/>
            <a:ext cx="532518" cy="246221"/>
          </a:xfrm>
          <a:prstGeom prst="rect">
            <a:avLst/>
          </a:prstGeom>
          <a:noFill/>
        </p:spPr>
        <p:txBody>
          <a:bodyPr wrap="none" lIns="91440" tIns="45720" rIns="91440" bIns="45720">
            <a:spAutoFit/>
          </a:bodyPr>
          <a:lstStyle/>
          <a:p>
            <a:r>
              <a:rPr lang="en-US" altLang="zh-CN" sz="1000" dirty="0" smtClean="0">
                <a:ln w="0"/>
                <a:effectLst>
                  <a:outerShdw blurRad="38100" dist="19050" dir="2700000" algn="tl" rotWithShape="0">
                    <a:schemeClr val="dk1">
                      <a:alpha val="40000"/>
                    </a:schemeClr>
                  </a:outerShdw>
                </a:effectLst>
              </a:rPr>
              <a:t>flatten</a:t>
            </a:r>
            <a:endParaRPr lang="en-US" altLang="zh-CN" sz="1000" b="0" cap="none" spc="0" dirty="0" smtClean="0">
              <a:ln w="0"/>
              <a:solidFill>
                <a:schemeClr val="tx1"/>
              </a:solidFill>
              <a:effectLst>
                <a:outerShdw blurRad="38100" dist="19050" dir="2700000" algn="tl" rotWithShape="0">
                  <a:schemeClr val="dk1">
                    <a:alpha val="40000"/>
                  </a:schemeClr>
                </a:outerShdw>
              </a:effectLst>
            </a:endParaRPr>
          </a:p>
        </p:txBody>
      </p:sp>
      <p:sp>
        <p:nvSpPr>
          <p:cNvPr id="84" name="流程图: 磁盘 83"/>
          <p:cNvSpPr/>
          <p:nvPr/>
        </p:nvSpPr>
        <p:spPr>
          <a:xfrm>
            <a:off x="11156301" y="3034145"/>
            <a:ext cx="548640" cy="764771"/>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5" name="矩形 84"/>
          <p:cNvSpPr/>
          <p:nvPr/>
        </p:nvSpPr>
        <p:spPr>
          <a:xfrm>
            <a:off x="11156393" y="3889206"/>
            <a:ext cx="888385" cy="553998"/>
          </a:xfrm>
          <a:prstGeom prst="rect">
            <a:avLst/>
          </a:prstGeom>
          <a:noFill/>
        </p:spPr>
        <p:txBody>
          <a:bodyPr wrap="none" lIns="91440" tIns="45720" rIns="91440" bIns="45720">
            <a:spAutoFit/>
          </a:bodyPr>
          <a:lstStyle/>
          <a:p>
            <a:r>
              <a:rPr lang="en-US" altLang="zh-CN" sz="1000" dirty="0" smtClean="0">
                <a:ln w="0"/>
                <a:effectLst>
                  <a:outerShdw blurRad="38100" dist="19050" dir="2700000" algn="tl" rotWithShape="0">
                    <a:schemeClr val="dk1">
                      <a:alpha val="40000"/>
                    </a:schemeClr>
                  </a:outerShdw>
                </a:effectLst>
              </a:rPr>
              <a:t>Attention-</a:t>
            </a:r>
          </a:p>
          <a:p>
            <a:r>
              <a:rPr lang="en-US" altLang="zh-CN" sz="1000" b="0" cap="none" spc="0" dirty="0" smtClean="0">
                <a:ln w="0"/>
                <a:solidFill>
                  <a:schemeClr val="tx1"/>
                </a:solidFill>
                <a:effectLst>
                  <a:outerShdw blurRad="38100" dist="19050" dir="2700000" algn="tl" rotWithShape="0">
                    <a:schemeClr val="dk1">
                      <a:alpha val="40000"/>
                    </a:schemeClr>
                  </a:outerShdw>
                </a:effectLst>
              </a:rPr>
              <a:t>Translation-</a:t>
            </a:r>
          </a:p>
          <a:p>
            <a:r>
              <a:rPr lang="en-US" altLang="zh-CN" sz="1000" dirty="0" smtClean="0">
                <a:ln w="0"/>
                <a:effectLst>
                  <a:outerShdw blurRad="38100" dist="19050" dir="2700000" algn="tl" rotWithShape="0">
                    <a:schemeClr val="dk1">
                      <a:alpha val="40000"/>
                    </a:schemeClr>
                  </a:outerShdw>
                </a:effectLst>
              </a:rPr>
              <a:t>Based vector</a:t>
            </a:r>
            <a:endParaRPr lang="en-US" altLang="zh-CN" sz="1000" b="0" cap="none" spc="0" dirty="0" smtClean="0">
              <a:ln w="0"/>
              <a:solidFill>
                <a:schemeClr val="tx1"/>
              </a:solidFill>
              <a:effectLst>
                <a:outerShdw blurRad="38100" dist="19050" dir="2700000" algn="tl" rotWithShape="0">
                  <a:schemeClr val="dk1">
                    <a:alpha val="40000"/>
                  </a:schemeClr>
                </a:outerShdw>
              </a:effectLst>
            </a:endParaRPr>
          </a:p>
        </p:txBody>
      </p:sp>
      <p:sp>
        <p:nvSpPr>
          <p:cNvPr id="86" name="矩形 85"/>
          <p:cNvSpPr/>
          <p:nvPr/>
        </p:nvSpPr>
        <p:spPr>
          <a:xfrm>
            <a:off x="2604263" y="1288473"/>
            <a:ext cx="1949047" cy="416027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矩形 86"/>
          <p:cNvSpPr/>
          <p:nvPr/>
        </p:nvSpPr>
        <p:spPr>
          <a:xfrm>
            <a:off x="2763598" y="5463162"/>
            <a:ext cx="1723549" cy="246221"/>
          </a:xfrm>
          <a:prstGeom prst="rect">
            <a:avLst/>
          </a:prstGeom>
          <a:noFill/>
        </p:spPr>
        <p:txBody>
          <a:bodyPr wrap="none" lIns="91440" tIns="45720" rIns="91440" bIns="45720">
            <a:spAutoFit/>
          </a:bodyPr>
          <a:lstStyle/>
          <a:p>
            <a:r>
              <a:rPr lang="en-US" altLang="zh-CN" sz="1000" dirty="0" err="1" smtClean="0">
                <a:ln w="0"/>
                <a:effectLst>
                  <a:outerShdw blurRad="38100" dist="19050" dir="2700000" algn="tl" rotWithShape="0">
                    <a:schemeClr val="dk1">
                      <a:alpha val="40000"/>
                    </a:schemeClr>
                  </a:outerShdw>
                </a:effectLst>
              </a:rPr>
              <a:t>CNN+Maxpooling+dropout</a:t>
            </a:r>
            <a:endParaRPr lang="en-US" altLang="zh-CN" sz="1000" dirty="0" smtClean="0">
              <a:ln w="0"/>
              <a:effectLst>
                <a:outerShdw blurRad="38100" dist="19050" dir="2700000" algn="tl" rotWithShape="0">
                  <a:schemeClr val="dk1">
                    <a:alpha val="40000"/>
                  </a:schemeClr>
                </a:outerShdw>
              </a:effectLst>
            </a:endParaRPr>
          </a:p>
        </p:txBody>
      </p:sp>
      <p:sp>
        <p:nvSpPr>
          <p:cNvPr id="88" name="矩形 87"/>
          <p:cNvSpPr/>
          <p:nvPr/>
        </p:nvSpPr>
        <p:spPr>
          <a:xfrm>
            <a:off x="7119878" y="2186247"/>
            <a:ext cx="791774" cy="327691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矩形 88"/>
          <p:cNvSpPr/>
          <p:nvPr/>
        </p:nvSpPr>
        <p:spPr>
          <a:xfrm>
            <a:off x="7269544" y="5502940"/>
            <a:ext cx="486030" cy="246221"/>
          </a:xfrm>
          <a:prstGeom prst="rect">
            <a:avLst/>
          </a:prstGeom>
          <a:noFill/>
        </p:spPr>
        <p:txBody>
          <a:bodyPr wrap="none" lIns="91440" tIns="45720" rIns="91440" bIns="45720">
            <a:spAutoFit/>
          </a:bodyPr>
          <a:lstStyle/>
          <a:p>
            <a:pPr algn="ctr"/>
            <a:r>
              <a:rPr lang="en-US" altLang="zh-CN" sz="1000" dirty="0" smtClean="0">
                <a:ln w="0"/>
                <a:effectLst>
                  <a:outerShdw blurRad="38100" dist="19050" dir="2700000" algn="tl" rotWithShape="0">
                    <a:schemeClr val="dk1">
                      <a:alpha val="40000"/>
                    </a:schemeClr>
                  </a:outerShdw>
                </a:effectLst>
              </a:rPr>
              <a:t>LSTM</a:t>
            </a:r>
          </a:p>
        </p:txBody>
      </p:sp>
    </p:spTree>
    <p:extLst>
      <p:ext uri="{BB962C8B-B14F-4D97-AF65-F5344CB8AC3E}">
        <p14:creationId xmlns:p14="http://schemas.microsoft.com/office/powerpoint/2010/main" val="7635095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85458"/>
            <a:ext cx="6819496" cy="923330"/>
          </a:xfrm>
          <a:prstGeom prst="rect">
            <a:avLst/>
          </a:prstGeom>
          <a:noFill/>
        </p:spPr>
        <p:txBody>
          <a:bodyPr wrap="none" lIns="91440" tIns="45720" rIns="91440" bIns="45720">
            <a:spAutoFit/>
          </a:bodyPr>
          <a:lstStyle/>
          <a:p>
            <a:pPr algn="ctr"/>
            <a:r>
              <a:rPr lang="en-US" altLang="zh-CN" sz="5400" b="0" cap="none" spc="0" dirty="0" smtClean="0">
                <a:ln w="0"/>
                <a:solidFill>
                  <a:schemeClr val="tx1"/>
                </a:solidFill>
                <a:effectLst>
                  <a:outerShdw blurRad="38100" dist="19050" dir="2700000" algn="tl" rotWithShape="0">
                    <a:schemeClr val="dk1">
                      <a:alpha val="40000"/>
                    </a:schemeClr>
                  </a:outerShdw>
                </a:effectLst>
              </a:rPr>
              <a:t>Attention-CNN</a:t>
            </a:r>
            <a:r>
              <a:rPr lang="zh-CN" altLang="en-US" sz="5400" b="0" cap="none" spc="0" dirty="0" smtClean="0">
                <a:ln w="0"/>
                <a:solidFill>
                  <a:schemeClr val="tx1"/>
                </a:solidFill>
                <a:effectLst>
                  <a:outerShdw blurRad="38100" dist="19050" dir="2700000" algn="tl" rotWithShape="0">
                    <a:schemeClr val="dk1">
                      <a:alpha val="40000"/>
                    </a:schemeClr>
                  </a:outerShdw>
                </a:effectLst>
              </a:rPr>
              <a:t>层设计</a:t>
            </a:r>
            <a:endParaRPr lang="zh-CN" altLang="en-US" sz="5400" b="0" cap="none" spc="0" dirty="0">
              <a:ln w="0"/>
              <a:solidFill>
                <a:schemeClr val="tx1"/>
              </a:solidFill>
              <a:effectLst>
                <a:outerShdw blurRad="38100" dist="19050" dir="2700000" algn="tl" rotWithShape="0">
                  <a:schemeClr val="dk1">
                    <a:alpha val="40000"/>
                  </a:schemeClr>
                </a:outerShdw>
              </a:effectLst>
            </a:endParaRPr>
          </a:p>
        </p:txBody>
      </p:sp>
      <p:sp>
        <p:nvSpPr>
          <p:cNvPr id="3" name="矩形 2"/>
          <p:cNvSpPr/>
          <p:nvPr/>
        </p:nvSpPr>
        <p:spPr>
          <a:xfrm>
            <a:off x="0" y="1162227"/>
            <a:ext cx="6995235" cy="246221"/>
          </a:xfrm>
          <a:prstGeom prst="rect">
            <a:avLst/>
          </a:prstGeom>
          <a:noFill/>
        </p:spPr>
        <p:txBody>
          <a:bodyPr wrap="square" lIns="91440" tIns="45720" rIns="91440" bIns="45720">
            <a:spAutoFit/>
          </a:bodyPr>
          <a:lstStyle/>
          <a:p>
            <a:r>
              <a:rPr lang="zh-CN" altLang="en-US" sz="1000" b="0" cap="none" spc="0" dirty="0" smtClean="0">
                <a:ln w="0"/>
                <a:solidFill>
                  <a:schemeClr val="tx1"/>
                </a:solidFill>
                <a:effectLst>
                  <a:outerShdw blurRad="38100" dist="19050" dir="2700000" algn="tl" rotWithShape="0">
                    <a:schemeClr val="dk1">
                      <a:alpha val="40000"/>
                    </a:schemeClr>
                  </a:outerShdw>
                </a:effectLst>
              </a:rPr>
              <a:t>考虑采用</a:t>
            </a:r>
            <a:r>
              <a:rPr lang="en-US" altLang="zh-CN" sz="1000" b="0" cap="none" spc="0" dirty="0" smtClean="0">
                <a:ln w="0"/>
                <a:solidFill>
                  <a:schemeClr val="tx1"/>
                </a:solidFill>
                <a:effectLst>
                  <a:outerShdw blurRad="38100" dist="19050" dir="2700000" algn="tl" rotWithShape="0">
                    <a:schemeClr val="dk1">
                      <a:alpha val="40000"/>
                    </a:schemeClr>
                  </a:outerShdw>
                </a:effectLst>
              </a:rPr>
              <a:t>VGG16</a:t>
            </a:r>
            <a:r>
              <a:rPr lang="zh-CN" altLang="en-US" sz="1000" b="0" cap="none" spc="0" dirty="0" smtClean="0">
                <a:ln w="0"/>
                <a:solidFill>
                  <a:schemeClr val="tx1"/>
                </a:solidFill>
                <a:effectLst>
                  <a:outerShdw blurRad="38100" dist="19050" dir="2700000" algn="tl" rotWithShape="0">
                    <a:schemeClr val="dk1">
                      <a:alpha val="40000"/>
                    </a:schemeClr>
                  </a:outerShdw>
                </a:effectLst>
              </a:rPr>
              <a:t>结构来简化神经网络结构</a:t>
            </a: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2439" y="1760434"/>
            <a:ext cx="4297417" cy="4379720"/>
          </a:xfrm>
          <a:prstGeom prst="rect">
            <a:avLst/>
          </a:prstGeom>
        </p:spPr>
      </p:pic>
      <p:sp>
        <p:nvSpPr>
          <p:cNvPr id="5" name="矩形 4"/>
          <p:cNvSpPr/>
          <p:nvPr/>
        </p:nvSpPr>
        <p:spPr>
          <a:xfrm>
            <a:off x="5273678" y="3550184"/>
            <a:ext cx="6995235" cy="400110"/>
          </a:xfrm>
          <a:prstGeom prst="rect">
            <a:avLst/>
          </a:prstGeom>
          <a:noFill/>
        </p:spPr>
        <p:txBody>
          <a:bodyPr wrap="square" lIns="91440" tIns="45720" rIns="91440" bIns="45720">
            <a:spAutoFit/>
          </a:bodyPr>
          <a:lstStyle/>
          <a:p>
            <a:r>
              <a:rPr lang="zh-CN" altLang="en-US" sz="1000" b="0" cap="none" spc="0" dirty="0" smtClean="0">
                <a:ln w="0"/>
                <a:solidFill>
                  <a:schemeClr val="tx1"/>
                </a:solidFill>
                <a:effectLst>
                  <a:outerShdw blurRad="38100" dist="19050" dir="2700000" algn="tl" rotWithShape="0">
                    <a:schemeClr val="dk1">
                      <a:alpha val="40000"/>
                    </a:schemeClr>
                  </a:outerShdw>
                </a:effectLst>
              </a:rPr>
              <a:t>优点：能够极大简化网络结构（使用了较小的卷积核）</a:t>
            </a:r>
            <a:endParaRPr lang="en-US" altLang="zh-CN" sz="1000" b="0" cap="none" spc="0" dirty="0" smtClean="0">
              <a:ln w="0"/>
              <a:solidFill>
                <a:schemeClr val="tx1"/>
              </a:solidFill>
              <a:effectLst>
                <a:outerShdw blurRad="38100" dist="19050" dir="2700000" algn="tl" rotWithShape="0">
                  <a:schemeClr val="dk1">
                    <a:alpha val="40000"/>
                  </a:schemeClr>
                </a:outerShdw>
              </a:effectLst>
            </a:endParaRPr>
          </a:p>
          <a:p>
            <a:r>
              <a:rPr lang="zh-CN" altLang="en-US" sz="1000" dirty="0">
                <a:ln w="0"/>
                <a:effectLst>
                  <a:outerShdw blurRad="38100" dist="19050" dir="2700000" algn="tl" rotWithShape="0">
                    <a:schemeClr val="dk1">
                      <a:alpha val="40000"/>
                    </a:schemeClr>
                  </a:outerShdw>
                </a:effectLst>
              </a:rPr>
              <a:t>缺</a:t>
            </a:r>
            <a:r>
              <a:rPr lang="zh-CN" altLang="en-US" sz="1000" dirty="0" smtClean="0">
                <a:ln w="0"/>
                <a:effectLst>
                  <a:outerShdw blurRad="38100" dist="19050" dir="2700000" algn="tl" rotWithShape="0">
                    <a:schemeClr val="dk1">
                      <a:alpha val="40000"/>
                    </a:schemeClr>
                  </a:outerShdw>
                </a:effectLst>
              </a:rPr>
              <a:t>点：参数增多，增加训练难度（约</a:t>
            </a:r>
            <a:r>
              <a:rPr lang="en-US" altLang="zh-CN" sz="1000" dirty="0" smtClean="0">
                <a:ln w="0"/>
                <a:effectLst>
                  <a:outerShdw blurRad="38100" dist="19050" dir="2700000" algn="tl" rotWithShape="0">
                    <a:schemeClr val="dk1">
                      <a:alpha val="40000"/>
                    </a:schemeClr>
                  </a:outerShdw>
                </a:effectLst>
              </a:rPr>
              <a:t>1.38</a:t>
            </a:r>
            <a:r>
              <a:rPr lang="zh-CN" altLang="en-US" sz="1000" dirty="0" smtClean="0">
                <a:ln w="0"/>
                <a:effectLst>
                  <a:outerShdw blurRad="38100" dist="19050" dir="2700000" algn="tl" rotWithShape="0">
                    <a:schemeClr val="dk1">
                      <a:alpha val="40000"/>
                    </a:schemeClr>
                  </a:outerShdw>
                </a:effectLst>
              </a:rPr>
              <a:t>亿个参数）</a:t>
            </a:r>
            <a:endParaRPr lang="zh-CN" altLang="en-US" sz="1000" b="0" cap="none" spc="0" dirty="0" smtClean="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897384880"/>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210</TotalTime>
  <Words>1304</Words>
  <Application>Microsoft Office PowerPoint</Application>
  <PresentationFormat>宽屏</PresentationFormat>
  <Paragraphs>92</Paragraphs>
  <Slides>11</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11</vt:i4>
      </vt:variant>
    </vt:vector>
  </HeadingPairs>
  <TitlesOfParts>
    <vt:vector size="15" baseType="lpstr">
      <vt:lpstr>等线</vt:lpstr>
      <vt:lpstr>等线 Light</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SF</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Ricarvy</dc:creator>
  <cp:lastModifiedBy>李佳玮(Jiawei Li)-顺丰科技</cp:lastModifiedBy>
  <cp:revision>13</cp:revision>
  <dcterms:created xsi:type="dcterms:W3CDTF">2019-03-28T02:37:26Z</dcterms:created>
  <dcterms:modified xsi:type="dcterms:W3CDTF">2019-03-28T06:07:41Z</dcterms:modified>
</cp:coreProperties>
</file>