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7"/>
  </p:notesMasterIdLst>
  <p:handoutMasterIdLst>
    <p:handoutMasterId r:id="rId68"/>
  </p:handoutMasterIdLst>
  <p:sldIdLst>
    <p:sldId id="1132" r:id="rId2"/>
    <p:sldId id="1205" r:id="rId3"/>
    <p:sldId id="1540" r:id="rId4"/>
    <p:sldId id="1403" r:id="rId5"/>
    <p:sldId id="1411" r:id="rId6"/>
    <p:sldId id="1416" r:id="rId7"/>
    <p:sldId id="1415" r:id="rId8"/>
    <p:sldId id="1497" r:id="rId9"/>
    <p:sldId id="1498" r:id="rId10"/>
    <p:sldId id="1499" r:id="rId11"/>
    <p:sldId id="1500" r:id="rId12"/>
    <p:sldId id="1419" r:id="rId13"/>
    <p:sldId id="451" r:id="rId14"/>
    <p:sldId id="499" r:id="rId15"/>
    <p:sldId id="1501" r:id="rId16"/>
    <p:sldId id="1422" r:id="rId17"/>
    <p:sldId id="1424" r:id="rId18"/>
    <p:sldId id="1425" r:id="rId19"/>
    <p:sldId id="1426" r:id="rId20"/>
    <p:sldId id="1427" r:id="rId21"/>
    <p:sldId id="1428" r:id="rId22"/>
    <p:sldId id="1429" r:id="rId23"/>
    <p:sldId id="1502" r:id="rId24"/>
    <p:sldId id="1503" r:id="rId25"/>
    <p:sldId id="1504" r:id="rId26"/>
    <p:sldId id="1505" r:id="rId27"/>
    <p:sldId id="1506" r:id="rId28"/>
    <p:sldId id="1507" r:id="rId29"/>
    <p:sldId id="1508" r:id="rId30"/>
    <p:sldId id="1509" r:id="rId31"/>
    <p:sldId id="1437" r:id="rId32"/>
    <p:sldId id="1438" r:id="rId33"/>
    <p:sldId id="1439" r:id="rId34"/>
    <p:sldId id="1440" r:id="rId35"/>
    <p:sldId id="1441" r:id="rId36"/>
    <p:sldId id="1442" r:id="rId37"/>
    <p:sldId id="1443" r:id="rId38"/>
    <p:sldId id="1444" r:id="rId39"/>
    <p:sldId id="1445" r:id="rId40"/>
    <p:sldId id="1541" r:id="rId41"/>
    <p:sldId id="1542" r:id="rId42"/>
    <p:sldId id="1447" r:id="rId43"/>
    <p:sldId id="1448" r:id="rId44"/>
    <p:sldId id="1510" r:id="rId45"/>
    <p:sldId id="1511" r:id="rId46"/>
    <p:sldId id="1512" r:id="rId47"/>
    <p:sldId id="1513" r:id="rId48"/>
    <p:sldId id="1514" r:id="rId49"/>
    <p:sldId id="1515" r:id="rId50"/>
    <p:sldId id="1516" r:id="rId51"/>
    <p:sldId id="1521" r:id="rId52"/>
    <p:sldId id="1517" r:id="rId53"/>
    <p:sldId id="1527" r:id="rId54"/>
    <p:sldId id="1543" r:id="rId55"/>
    <p:sldId id="1544" r:id="rId56"/>
    <p:sldId id="1546" r:id="rId57"/>
    <p:sldId id="1533" r:id="rId58"/>
    <p:sldId id="1534" r:id="rId59"/>
    <p:sldId id="1535" r:id="rId60"/>
    <p:sldId id="1536" r:id="rId61"/>
    <p:sldId id="1537" r:id="rId62"/>
    <p:sldId id="1538" r:id="rId63"/>
    <p:sldId id="1539" r:id="rId64"/>
    <p:sldId id="1496" r:id="rId65"/>
    <p:sldId id="1154" r:id="rId66"/>
  </p:sldIdLst>
  <p:sldSz cx="13681075" cy="9001125"/>
  <p:notesSz cx="6797675" cy="9928225"/>
  <p:defaultTextStyle>
    <a:defPPr>
      <a:defRPr lang="en-US"/>
    </a:defPPr>
    <a:lvl1pPr algn="l" rtl="0" eaLnBrk="0" fontAlgn="base" hangingPunct="0">
      <a:spcBef>
        <a:spcPct val="0"/>
      </a:spcBef>
      <a:spcAft>
        <a:spcPct val="0"/>
      </a:spcAft>
      <a:defRPr sz="900" kern="1200">
        <a:solidFill>
          <a:schemeClr val="tx1"/>
        </a:solidFill>
        <a:latin typeface="Tahoma" pitchFamily="34" charset="0"/>
        <a:ea typeface="+mn-ea"/>
        <a:cs typeface="+mn-cs"/>
      </a:defRPr>
    </a:lvl1pPr>
    <a:lvl2pPr marL="523354" indent="-66609" algn="l" rtl="0" eaLnBrk="0" fontAlgn="base" hangingPunct="0">
      <a:spcBef>
        <a:spcPct val="0"/>
      </a:spcBef>
      <a:spcAft>
        <a:spcPct val="0"/>
      </a:spcAft>
      <a:defRPr sz="900" kern="1200">
        <a:solidFill>
          <a:schemeClr val="tx1"/>
        </a:solidFill>
        <a:latin typeface="Tahoma" pitchFamily="34" charset="0"/>
        <a:ea typeface="+mn-ea"/>
        <a:cs typeface="+mn-cs"/>
      </a:defRPr>
    </a:lvl2pPr>
    <a:lvl3pPr marL="1046709" indent="-133219" algn="l" rtl="0" eaLnBrk="0" fontAlgn="base" hangingPunct="0">
      <a:spcBef>
        <a:spcPct val="0"/>
      </a:spcBef>
      <a:spcAft>
        <a:spcPct val="0"/>
      </a:spcAft>
      <a:defRPr sz="900" kern="1200">
        <a:solidFill>
          <a:schemeClr val="tx1"/>
        </a:solidFill>
        <a:latin typeface="Tahoma" pitchFamily="34" charset="0"/>
        <a:ea typeface="+mn-ea"/>
        <a:cs typeface="+mn-cs"/>
      </a:defRPr>
    </a:lvl3pPr>
    <a:lvl4pPr marL="1571647" indent="-201411" algn="l" rtl="0" eaLnBrk="0" fontAlgn="base" hangingPunct="0">
      <a:spcBef>
        <a:spcPct val="0"/>
      </a:spcBef>
      <a:spcAft>
        <a:spcPct val="0"/>
      </a:spcAft>
      <a:defRPr sz="900" kern="1200">
        <a:solidFill>
          <a:schemeClr val="tx1"/>
        </a:solidFill>
        <a:latin typeface="Tahoma" pitchFamily="34" charset="0"/>
        <a:ea typeface="+mn-ea"/>
        <a:cs typeface="+mn-cs"/>
      </a:defRPr>
    </a:lvl4pPr>
    <a:lvl5pPr marL="2094999" indent="-268022" algn="l" rtl="0" eaLnBrk="0" fontAlgn="base" hangingPunct="0">
      <a:spcBef>
        <a:spcPct val="0"/>
      </a:spcBef>
      <a:spcAft>
        <a:spcPct val="0"/>
      </a:spcAft>
      <a:defRPr sz="900" kern="1200">
        <a:solidFill>
          <a:schemeClr val="tx1"/>
        </a:solidFill>
        <a:latin typeface="Tahoma" pitchFamily="34" charset="0"/>
        <a:ea typeface="+mn-ea"/>
        <a:cs typeface="+mn-cs"/>
      </a:defRPr>
    </a:lvl5pPr>
    <a:lvl6pPr marL="2283721" algn="l" defTabSz="913490" rtl="0" eaLnBrk="1" latinLnBrk="0" hangingPunct="1">
      <a:defRPr sz="900" kern="1200">
        <a:solidFill>
          <a:schemeClr val="tx1"/>
        </a:solidFill>
        <a:latin typeface="Tahoma" pitchFamily="34" charset="0"/>
        <a:ea typeface="+mn-ea"/>
        <a:cs typeface="+mn-cs"/>
      </a:defRPr>
    </a:lvl6pPr>
    <a:lvl7pPr marL="2740469" algn="l" defTabSz="913490" rtl="0" eaLnBrk="1" latinLnBrk="0" hangingPunct="1">
      <a:defRPr sz="900" kern="1200">
        <a:solidFill>
          <a:schemeClr val="tx1"/>
        </a:solidFill>
        <a:latin typeface="Tahoma" pitchFamily="34" charset="0"/>
        <a:ea typeface="+mn-ea"/>
        <a:cs typeface="+mn-cs"/>
      </a:defRPr>
    </a:lvl7pPr>
    <a:lvl8pPr marL="3197211" algn="l" defTabSz="913490" rtl="0" eaLnBrk="1" latinLnBrk="0" hangingPunct="1">
      <a:defRPr sz="900" kern="1200">
        <a:solidFill>
          <a:schemeClr val="tx1"/>
        </a:solidFill>
        <a:latin typeface="Tahoma" pitchFamily="34" charset="0"/>
        <a:ea typeface="+mn-ea"/>
        <a:cs typeface="+mn-cs"/>
      </a:defRPr>
    </a:lvl8pPr>
    <a:lvl9pPr marL="3653959" algn="l" defTabSz="913490" rtl="0" eaLnBrk="1" latinLnBrk="0" hangingPunct="1">
      <a:defRPr sz="9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835">
          <p15:clr>
            <a:srgbClr val="A4A3A4"/>
          </p15:clr>
        </p15:guide>
        <p15:guide id="2" pos="431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FF"/>
    <a:srgbClr val="FFFF00"/>
    <a:srgbClr val="00CC00"/>
    <a:srgbClr val="FF0000"/>
    <a:srgbClr val="969696"/>
    <a:srgbClr val="777777"/>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22446" autoAdjust="0"/>
    <p:restoredTop sz="94396" autoAdjust="0"/>
  </p:normalViewPr>
  <p:slideViewPr>
    <p:cSldViewPr snapToGrid="0">
      <p:cViewPr varScale="1">
        <p:scale>
          <a:sx n="85" d="100"/>
          <a:sy n="85" d="100"/>
        </p:scale>
        <p:origin x="1782" y="138"/>
      </p:cViewPr>
      <p:guideLst>
        <p:guide orient="horz" pos="2835"/>
        <p:guide pos="431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9" d="100"/>
          <a:sy n="79" d="100"/>
        </p:scale>
        <p:origin x="-1308"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870" cy="495937"/>
          </a:xfrm>
          <a:prstGeom prst="rect">
            <a:avLst/>
          </a:prstGeom>
        </p:spPr>
        <p:txBody>
          <a:bodyPr vert="horz" lIns="90965" tIns="45482" rIns="90965" bIns="45482" rtlCol="0"/>
          <a:lstStyle>
            <a:lvl1pPr algn="l">
              <a:defRPr sz="1200">
                <a:latin typeface="Tahoma" pitchFamily="34" charset="0"/>
              </a:defRPr>
            </a:lvl1pPr>
          </a:lstStyle>
          <a:p>
            <a:pPr>
              <a:defRPr/>
            </a:pPr>
            <a:endParaRPr lang="en-GB"/>
          </a:p>
        </p:txBody>
      </p:sp>
      <p:sp>
        <p:nvSpPr>
          <p:cNvPr id="3" name="Date Placeholder 2"/>
          <p:cNvSpPr>
            <a:spLocks noGrp="1"/>
          </p:cNvSpPr>
          <p:nvPr>
            <p:ph type="dt" sz="quarter" idx="1"/>
          </p:nvPr>
        </p:nvSpPr>
        <p:spPr>
          <a:xfrm>
            <a:off x="3851227" y="1"/>
            <a:ext cx="2944869" cy="495937"/>
          </a:xfrm>
          <a:prstGeom prst="rect">
            <a:avLst/>
          </a:prstGeom>
        </p:spPr>
        <p:txBody>
          <a:bodyPr vert="horz" lIns="90965" tIns="45482" rIns="90965" bIns="45482" rtlCol="0"/>
          <a:lstStyle>
            <a:lvl1pPr algn="r">
              <a:defRPr sz="1200">
                <a:latin typeface="Tahoma" pitchFamily="34" charset="0"/>
              </a:defRPr>
            </a:lvl1pPr>
          </a:lstStyle>
          <a:p>
            <a:pPr>
              <a:defRPr/>
            </a:pPr>
            <a:fld id="{1795414F-D476-4DD2-856E-DFC31EE8148D}" type="datetimeFigureOut">
              <a:rPr lang="en-US"/>
              <a:pPr>
                <a:defRPr/>
              </a:pPr>
              <a:t>3/17/2025</a:t>
            </a:fld>
            <a:endParaRPr lang="en-GB"/>
          </a:p>
        </p:txBody>
      </p:sp>
      <p:sp>
        <p:nvSpPr>
          <p:cNvPr id="4" name="Footer Placeholder 3"/>
          <p:cNvSpPr>
            <a:spLocks noGrp="1"/>
          </p:cNvSpPr>
          <p:nvPr>
            <p:ph type="ftr" sz="quarter" idx="2"/>
          </p:nvPr>
        </p:nvSpPr>
        <p:spPr>
          <a:xfrm>
            <a:off x="0" y="9430709"/>
            <a:ext cx="2944870" cy="495937"/>
          </a:xfrm>
          <a:prstGeom prst="rect">
            <a:avLst/>
          </a:prstGeom>
        </p:spPr>
        <p:txBody>
          <a:bodyPr vert="horz" lIns="90965" tIns="45482" rIns="90965" bIns="45482" rtlCol="0" anchor="b"/>
          <a:lstStyle>
            <a:lvl1pPr algn="l">
              <a:defRPr sz="1200">
                <a:latin typeface="Tahoma" pitchFamily="34" charset="0"/>
              </a:defRPr>
            </a:lvl1pPr>
          </a:lstStyle>
          <a:p>
            <a:pPr>
              <a:defRPr/>
            </a:pPr>
            <a:endParaRPr lang="en-GB"/>
          </a:p>
        </p:txBody>
      </p:sp>
      <p:sp>
        <p:nvSpPr>
          <p:cNvPr id="5" name="Slide Number Placeholder 4"/>
          <p:cNvSpPr>
            <a:spLocks noGrp="1"/>
          </p:cNvSpPr>
          <p:nvPr>
            <p:ph type="sldNum" sz="quarter" idx="3"/>
          </p:nvPr>
        </p:nvSpPr>
        <p:spPr>
          <a:xfrm>
            <a:off x="3851227" y="9430709"/>
            <a:ext cx="2944869" cy="495937"/>
          </a:xfrm>
          <a:prstGeom prst="rect">
            <a:avLst/>
          </a:prstGeom>
        </p:spPr>
        <p:txBody>
          <a:bodyPr vert="horz" lIns="90965" tIns="45482" rIns="90965" bIns="45482" rtlCol="0" anchor="b"/>
          <a:lstStyle>
            <a:lvl1pPr algn="r">
              <a:defRPr sz="1200">
                <a:latin typeface="Tahoma" pitchFamily="34" charset="0"/>
              </a:defRPr>
            </a:lvl1pPr>
          </a:lstStyle>
          <a:p>
            <a:pPr>
              <a:defRPr/>
            </a:pPr>
            <a:fld id="{E9D598F7-2133-4013-82D1-4B3B491A4AC3}" type="slidenum">
              <a:rPr lang="en-GB"/>
              <a:pPr>
                <a:defRPr/>
              </a:pPr>
              <a:t>‹#›</a:t>
            </a:fld>
            <a:endParaRPr lang="en-GB"/>
          </a:p>
        </p:txBody>
      </p:sp>
    </p:spTree>
    <p:extLst>
      <p:ext uri="{BB962C8B-B14F-4D97-AF65-F5344CB8AC3E}">
        <p14:creationId xmlns:p14="http://schemas.microsoft.com/office/powerpoint/2010/main" val="1983975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1"/>
            <a:ext cx="2944870" cy="495937"/>
          </a:xfrm>
          <a:prstGeom prst="rect">
            <a:avLst/>
          </a:prstGeom>
          <a:noFill/>
          <a:ln w="9525">
            <a:noFill/>
            <a:miter lim="800000"/>
            <a:headEnd/>
            <a:tailEnd/>
          </a:ln>
          <a:effectLst/>
        </p:spPr>
        <p:txBody>
          <a:bodyPr vert="horz" wrap="square" lIns="92547" tIns="46274" rIns="92547" bIns="46274" numCol="1" anchor="t" anchorCtr="0" compatLnSpc="1">
            <a:prstTxWarp prst="textNoShape">
              <a:avLst/>
            </a:prstTxWarp>
          </a:bodyPr>
          <a:lstStyle>
            <a:lvl1pPr defTabSz="925438" eaLnBrk="1" hangingPunct="1">
              <a:defRPr sz="1200">
                <a:latin typeface="Times New Roman" pitchFamily="18" charset="0"/>
              </a:defRPr>
            </a:lvl1pPr>
          </a:lstStyle>
          <a:p>
            <a:pPr>
              <a:defRPr/>
            </a:pPr>
            <a:endParaRPr lang="en-US"/>
          </a:p>
        </p:txBody>
      </p:sp>
      <p:sp>
        <p:nvSpPr>
          <p:cNvPr id="29699" name="Rectangle 3"/>
          <p:cNvSpPr>
            <a:spLocks noGrp="1" noChangeArrowheads="1"/>
          </p:cNvSpPr>
          <p:nvPr>
            <p:ph type="dt" idx="1"/>
          </p:nvPr>
        </p:nvSpPr>
        <p:spPr bwMode="auto">
          <a:xfrm>
            <a:off x="3852805" y="1"/>
            <a:ext cx="2944870" cy="495937"/>
          </a:xfrm>
          <a:prstGeom prst="rect">
            <a:avLst/>
          </a:prstGeom>
          <a:noFill/>
          <a:ln w="9525">
            <a:noFill/>
            <a:miter lim="800000"/>
            <a:headEnd/>
            <a:tailEnd/>
          </a:ln>
          <a:effectLst/>
        </p:spPr>
        <p:txBody>
          <a:bodyPr vert="horz" wrap="square" lIns="92547" tIns="46274" rIns="92547" bIns="46274" numCol="1" anchor="t" anchorCtr="0" compatLnSpc="1">
            <a:prstTxWarp prst="textNoShape">
              <a:avLst/>
            </a:prstTxWarp>
          </a:bodyPr>
          <a:lstStyle>
            <a:lvl1pPr algn="r" defTabSz="925438" eaLnBrk="1" hangingPunct="1">
              <a:defRPr sz="1200">
                <a:latin typeface="Times New Roman" pitchFamily="1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569913" y="746125"/>
            <a:ext cx="5657850" cy="3722688"/>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906357" y="4716144"/>
            <a:ext cx="4984962" cy="4466596"/>
          </a:xfrm>
          <a:prstGeom prst="rect">
            <a:avLst/>
          </a:prstGeom>
          <a:noFill/>
          <a:ln w="9525">
            <a:noFill/>
            <a:miter lim="800000"/>
            <a:headEnd/>
            <a:tailEnd/>
          </a:ln>
          <a:effectLst/>
        </p:spPr>
        <p:txBody>
          <a:bodyPr vert="horz" wrap="square" lIns="92547" tIns="46274" rIns="92547" bIns="4627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9432288"/>
            <a:ext cx="2944870" cy="495937"/>
          </a:xfrm>
          <a:prstGeom prst="rect">
            <a:avLst/>
          </a:prstGeom>
          <a:noFill/>
          <a:ln w="9525">
            <a:noFill/>
            <a:miter lim="800000"/>
            <a:headEnd/>
            <a:tailEnd/>
          </a:ln>
          <a:effectLst/>
        </p:spPr>
        <p:txBody>
          <a:bodyPr vert="horz" wrap="square" lIns="92547" tIns="46274" rIns="92547" bIns="46274" numCol="1" anchor="b" anchorCtr="0" compatLnSpc="1">
            <a:prstTxWarp prst="textNoShape">
              <a:avLst/>
            </a:prstTxWarp>
          </a:bodyPr>
          <a:lstStyle>
            <a:lvl1pPr defTabSz="925438" eaLnBrk="1" hangingPunct="1">
              <a:defRPr sz="1200">
                <a:latin typeface="Times New Roman" pitchFamily="18" charset="0"/>
              </a:defRPr>
            </a:lvl1pPr>
          </a:lstStyle>
          <a:p>
            <a:pPr>
              <a:defRPr/>
            </a:pPr>
            <a:endParaRPr lang="en-US"/>
          </a:p>
        </p:txBody>
      </p:sp>
      <p:sp>
        <p:nvSpPr>
          <p:cNvPr id="29703" name="Rectangle 7"/>
          <p:cNvSpPr>
            <a:spLocks noGrp="1" noChangeArrowheads="1"/>
          </p:cNvSpPr>
          <p:nvPr>
            <p:ph type="sldNum" sz="quarter" idx="5"/>
          </p:nvPr>
        </p:nvSpPr>
        <p:spPr bwMode="auto">
          <a:xfrm>
            <a:off x="3852805" y="9432288"/>
            <a:ext cx="2944870" cy="495937"/>
          </a:xfrm>
          <a:prstGeom prst="rect">
            <a:avLst/>
          </a:prstGeom>
          <a:noFill/>
          <a:ln w="9525">
            <a:noFill/>
            <a:miter lim="800000"/>
            <a:headEnd/>
            <a:tailEnd/>
          </a:ln>
          <a:effectLst/>
        </p:spPr>
        <p:txBody>
          <a:bodyPr vert="horz" wrap="square" lIns="92547" tIns="46274" rIns="92547" bIns="46274" numCol="1" anchor="b" anchorCtr="0" compatLnSpc="1">
            <a:prstTxWarp prst="textNoShape">
              <a:avLst/>
            </a:prstTxWarp>
          </a:bodyPr>
          <a:lstStyle>
            <a:lvl1pPr algn="r" defTabSz="925438" eaLnBrk="1" hangingPunct="1">
              <a:defRPr sz="1200">
                <a:latin typeface="Times New Roman" pitchFamily="18" charset="0"/>
              </a:defRPr>
            </a:lvl1pPr>
          </a:lstStyle>
          <a:p>
            <a:pPr>
              <a:defRPr/>
            </a:pPr>
            <a:fld id="{5872934B-F198-4075-B02D-4E5D2B891C00}" type="slidenum">
              <a:rPr lang="en-US"/>
              <a:pPr>
                <a:defRPr/>
              </a:pPr>
              <a:t>‹#›</a:t>
            </a:fld>
            <a:endParaRPr lang="en-US"/>
          </a:p>
        </p:txBody>
      </p:sp>
    </p:spTree>
    <p:extLst>
      <p:ext uri="{BB962C8B-B14F-4D97-AF65-F5344CB8AC3E}">
        <p14:creationId xmlns:p14="http://schemas.microsoft.com/office/powerpoint/2010/main" val="231611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523354"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1046709"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571647"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2094999"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620574" algn="l" defTabSz="1048228" rtl="0" eaLnBrk="1" latinLnBrk="0" hangingPunct="1">
      <a:defRPr sz="1400" kern="1200">
        <a:solidFill>
          <a:schemeClr val="tx1"/>
        </a:solidFill>
        <a:latin typeface="+mn-lt"/>
        <a:ea typeface="+mn-ea"/>
        <a:cs typeface="+mn-cs"/>
      </a:defRPr>
    </a:lvl6pPr>
    <a:lvl7pPr marL="3144686" algn="l" defTabSz="1048228" rtl="0" eaLnBrk="1" latinLnBrk="0" hangingPunct="1">
      <a:defRPr sz="1400" kern="1200">
        <a:solidFill>
          <a:schemeClr val="tx1"/>
        </a:solidFill>
        <a:latin typeface="+mn-lt"/>
        <a:ea typeface="+mn-ea"/>
        <a:cs typeface="+mn-cs"/>
      </a:defRPr>
    </a:lvl7pPr>
    <a:lvl8pPr marL="3668802" algn="l" defTabSz="1048228" rtl="0" eaLnBrk="1" latinLnBrk="0" hangingPunct="1">
      <a:defRPr sz="1400" kern="1200">
        <a:solidFill>
          <a:schemeClr val="tx1"/>
        </a:solidFill>
        <a:latin typeface="+mn-lt"/>
        <a:ea typeface="+mn-ea"/>
        <a:cs typeface="+mn-cs"/>
      </a:defRPr>
    </a:lvl8pPr>
    <a:lvl9pPr marL="4192920" algn="l" defTabSz="104822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06FD5A2-23F0-49C0-ADD6-9D6095AD17FB}" type="slidenum">
              <a:rPr lang="en-US" smtClean="0"/>
              <a:pPr/>
              <a:t>1</a:t>
            </a:fld>
            <a:endParaRPr lang="en-US"/>
          </a:p>
        </p:txBody>
      </p:sp>
      <p:sp>
        <p:nvSpPr>
          <p:cNvPr id="73731" name="Rectangle 2"/>
          <p:cNvSpPr>
            <a:spLocks noGrp="1" noRot="1" noChangeAspect="1" noChangeArrowheads="1" noTextEdit="1"/>
          </p:cNvSpPr>
          <p:nvPr>
            <p:ph type="sldImg"/>
          </p:nvPr>
        </p:nvSpPr>
        <p:spPr>
          <a:xfrm>
            <a:off x="569913" y="746125"/>
            <a:ext cx="5657850" cy="3722688"/>
          </a:xfrm>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xfrm>
            <a:off x="569913" y="746125"/>
            <a:ext cx="5657850" cy="3722688"/>
          </a:xfrm>
          <a:ln/>
        </p:spPr>
      </p:sp>
      <p:sp>
        <p:nvSpPr>
          <p:cNvPr id="150531" name="Notes Placeholder 2"/>
          <p:cNvSpPr>
            <a:spLocks noGrp="1"/>
          </p:cNvSpPr>
          <p:nvPr>
            <p:ph type="body" idx="1"/>
          </p:nvPr>
        </p:nvSpPr>
        <p:spPr>
          <a:noFill/>
          <a:ln/>
        </p:spPr>
        <p:txBody>
          <a:bodyPr/>
          <a:lstStyle/>
          <a:p>
            <a:endParaRPr lang="en-GB"/>
          </a:p>
        </p:txBody>
      </p:sp>
      <p:sp>
        <p:nvSpPr>
          <p:cNvPr id="150532" name="Slide Number Placeholder 3"/>
          <p:cNvSpPr>
            <a:spLocks noGrp="1"/>
          </p:cNvSpPr>
          <p:nvPr>
            <p:ph type="sldNum" sz="quarter" idx="5"/>
          </p:nvPr>
        </p:nvSpPr>
        <p:spPr>
          <a:noFill/>
        </p:spPr>
        <p:txBody>
          <a:bodyPr/>
          <a:lstStyle/>
          <a:p>
            <a:fld id="{6466A11B-118C-4A62-82E6-D4E1D8A3DDE3}"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xfrm>
            <a:off x="569913" y="746125"/>
            <a:ext cx="5657850" cy="3722688"/>
          </a:xfrm>
          <a:ln/>
        </p:spPr>
      </p:sp>
      <p:sp>
        <p:nvSpPr>
          <p:cNvPr id="152579" name="Notes Placeholder 2"/>
          <p:cNvSpPr>
            <a:spLocks noGrp="1"/>
          </p:cNvSpPr>
          <p:nvPr>
            <p:ph type="body" idx="1"/>
          </p:nvPr>
        </p:nvSpPr>
        <p:spPr>
          <a:noFill/>
          <a:ln/>
        </p:spPr>
        <p:txBody>
          <a:bodyPr/>
          <a:lstStyle/>
          <a:p>
            <a:endParaRPr lang="en-GB"/>
          </a:p>
        </p:txBody>
      </p:sp>
      <p:sp>
        <p:nvSpPr>
          <p:cNvPr id="152580" name="Slide Number Placeholder 3"/>
          <p:cNvSpPr>
            <a:spLocks noGrp="1"/>
          </p:cNvSpPr>
          <p:nvPr>
            <p:ph type="sldNum" sz="quarter" idx="5"/>
          </p:nvPr>
        </p:nvSpPr>
        <p:spPr>
          <a:noFill/>
        </p:spPr>
        <p:txBody>
          <a:bodyPr/>
          <a:lstStyle/>
          <a:p>
            <a:fld id="{CE912B58-1C45-40A8-9AED-A942CE9ACCD4}"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569913" y="746125"/>
            <a:ext cx="5657850" cy="3722688"/>
          </a:xfrm>
          <a:ln/>
        </p:spPr>
      </p:sp>
      <p:sp>
        <p:nvSpPr>
          <p:cNvPr id="153603" name="Notes Placeholder 2"/>
          <p:cNvSpPr>
            <a:spLocks noGrp="1"/>
          </p:cNvSpPr>
          <p:nvPr>
            <p:ph type="body" idx="1"/>
          </p:nvPr>
        </p:nvSpPr>
        <p:spPr>
          <a:noFill/>
          <a:ln/>
        </p:spPr>
        <p:txBody>
          <a:bodyPr/>
          <a:lstStyle/>
          <a:p>
            <a:endParaRPr lang="en-GB"/>
          </a:p>
        </p:txBody>
      </p:sp>
      <p:sp>
        <p:nvSpPr>
          <p:cNvPr id="153604" name="Slide Number Placeholder 3"/>
          <p:cNvSpPr>
            <a:spLocks noGrp="1"/>
          </p:cNvSpPr>
          <p:nvPr>
            <p:ph type="sldNum" sz="quarter" idx="5"/>
          </p:nvPr>
        </p:nvSpPr>
        <p:spPr>
          <a:noFill/>
        </p:spPr>
        <p:txBody>
          <a:bodyPr/>
          <a:lstStyle/>
          <a:p>
            <a:fld id="{757B8C57-53F0-43BD-AB89-306588F5EA59}"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xfrm>
            <a:off x="569913" y="746125"/>
            <a:ext cx="5657850" cy="3722688"/>
          </a:xfrm>
          <a:ln/>
        </p:spPr>
      </p:sp>
      <p:sp>
        <p:nvSpPr>
          <p:cNvPr id="154627" name="Notes Placeholder 2"/>
          <p:cNvSpPr>
            <a:spLocks noGrp="1"/>
          </p:cNvSpPr>
          <p:nvPr>
            <p:ph type="body" idx="1"/>
          </p:nvPr>
        </p:nvSpPr>
        <p:spPr>
          <a:noFill/>
          <a:ln/>
        </p:spPr>
        <p:txBody>
          <a:bodyPr/>
          <a:lstStyle/>
          <a:p>
            <a:endParaRPr lang="en-GB"/>
          </a:p>
        </p:txBody>
      </p:sp>
      <p:sp>
        <p:nvSpPr>
          <p:cNvPr id="154628" name="Slide Number Placeholder 3"/>
          <p:cNvSpPr>
            <a:spLocks noGrp="1"/>
          </p:cNvSpPr>
          <p:nvPr>
            <p:ph type="sldNum" sz="quarter" idx="5"/>
          </p:nvPr>
        </p:nvSpPr>
        <p:spPr>
          <a:noFill/>
        </p:spPr>
        <p:txBody>
          <a:bodyPr/>
          <a:lstStyle/>
          <a:p>
            <a:fld id="{EE87511F-46DA-4CC2-8C40-842D1B969398}"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569913" y="746125"/>
            <a:ext cx="5657850" cy="3722688"/>
          </a:xfrm>
          <a:ln/>
        </p:spPr>
      </p:sp>
      <p:sp>
        <p:nvSpPr>
          <p:cNvPr id="155651" name="Notes Placeholder 2"/>
          <p:cNvSpPr>
            <a:spLocks noGrp="1"/>
          </p:cNvSpPr>
          <p:nvPr>
            <p:ph type="body" idx="1"/>
          </p:nvPr>
        </p:nvSpPr>
        <p:spPr>
          <a:noFill/>
          <a:ln/>
        </p:spPr>
        <p:txBody>
          <a:bodyPr/>
          <a:lstStyle/>
          <a:p>
            <a:endParaRPr lang="en-GB"/>
          </a:p>
        </p:txBody>
      </p:sp>
      <p:sp>
        <p:nvSpPr>
          <p:cNvPr id="155652" name="Slide Number Placeholder 3"/>
          <p:cNvSpPr>
            <a:spLocks noGrp="1"/>
          </p:cNvSpPr>
          <p:nvPr>
            <p:ph type="sldNum" sz="quarter" idx="5"/>
          </p:nvPr>
        </p:nvSpPr>
        <p:spPr>
          <a:noFill/>
        </p:spPr>
        <p:txBody>
          <a:bodyPr/>
          <a:lstStyle/>
          <a:p>
            <a:fld id="{889AD455-61C0-4195-A682-F97CF5019A73}"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2E2159F-B7BA-494B-8339-B5CEB89A0CF4}" type="slidenum">
              <a:rPr lang="en-US" smtClean="0"/>
              <a:pPr/>
              <a:t>2</a:t>
            </a:fld>
            <a:endParaRPr lang="en-US"/>
          </a:p>
        </p:txBody>
      </p:sp>
      <p:sp>
        <p:nvSpPr>
          <p:cNvPr id="74755" name="Rectangle 2"/>
          <p:cNvSpPr>
            <a:spLocks noGrp="1" noRot="1" noChangeAspect="1" noChangeArrowheads="1" noTextEdit="1"/>
          </p:cNvSpPr>
          <p:nvPr>
            <p:ph type="sldImg"/>
          </p:nvPr>
        </p:nvSpPr>
        <p:spPr>
          <a:xfrm>
            <a:off x="569913" y="746125"/>
            <a:ext cx="5657850" cy="3722688"/>
          </a:xfrm>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39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42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pPr>
                <a:defRPr/>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a:xfrm>
            <a:off x="569913" y="746125"/>
            <a:ext cx="5657850" cy="3722688"/>
          </a:xfrm>
          <a:ln/>
        </p:spPr>
      </p:sp>
      <p:sp>
        <p:nvSpPr>
          <p:cNvPr id="200707" name="Notes Placeholder 2"/>
          <p:cNvSpPr>
            <a:spLocks noGrp="1"/>
          </p:cNvSpPr>
          <p:nvPr>
            <p:ph type="body" idx="1"/>
          </p:nvPr>
        </p:nvSpPr>
        <p:spPr>
          <a:noFill/>
          <a:ln/>
        </p:spPr>
        <p:txBody>
          <a:bodyPr/>
          <a:lstStyle/>
          <a:p>
            <a:endParaRPr lang="en-GB"/>
          </a:p>
        </p:txBody>
      </p:sp>
      <p:sp>
        <p:nvSpPr>
          <p:cNvPr id="200708" name="Slide Number Placeholder 3"/>
          <p:cNvSpPr>
            <a:spLocks noGrp="1"/>
          </p:cNvSpPr>
          <p:nvPr>
            <p:ph type="sldNum" sz="quarter" idx="5"/>
          </p:nvPr>
        </p:nvSpPr>
        <p:spPr>
          <a:noFill/>
        </p:spPr>
        <p:txBody>
          <a:bodyPr/>
          <a:lstStyle/>
          <a:p>
            <a:fld id="{0665144B-CBB2-4939-9C8F-DF0581BBE072}" type="slidenum">
              <a:rPr lang="en-US" smtClean="0">
                <a:solidFill>
                  <a:prstClr val="black"/>
                </a:solidFill>
              </a:rPr>
              <a:pPr/>
              <a:t>51</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9913" y="746125"/>
            <a:ext cx="5657850" cy="3722688"/>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24EAB29B-2833-4194-9341-722477025155}" type="slidenum">
              <a:rPr lang="en-US" smtClean="0">
                <a:solidFill>
                  <a:prstClr val="black"/>
                </a:solidFill>
              </a:rPr>
              <a:pPr>
                <a:defRPr/>
              </a:pPr>
              <a:t>53</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4C15CA95-E2DC-4483-A63C-EE6A3D6EA3B8}" type="slidenum">
              <a:rPr lang="en-US" smtClean="0"/>
              <a:pPr/>
              <a:t>64</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82530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C48F005-04AC-4296-99F6-03AB785B97CF}" type="slidenum">
              <a:rPr lang="en-US" smtClean="0"/>
              <a:pPr/>
              <a:t>65</a:t>
            </a:fld>
            <a:endParaRPr lang="en-US"/>
          </a:p>
        </p:txBody>
      </p:sp>
      <p:sp>
        <p:nvSpPr>
          <p:cNvPr id="141315" name="Rectangle 2"/>
          <p:cNvSpPr>
            <a:spLocks noGrp="1" noRot="1" noChangeAspect="1" noChangeArrowheads="1" noTextEdit="1"/>
          </p:cNvSpPr>
          <p:nvPr>
            <p:ph type="sldImg"/>
          </p:nvPr>
        </p:nvSpPr>
        <p:spPr>
          <a:xfrm>
            <a:off x="569913" y="746125"/>
            <a:ext cx="5657850" cy="3722688"/>
          </a:xfrm>
          <a:ln/>
        </p:spPr>
      </p:sp>
      <p:sp>
        <p:nvSpPr>
          <p:cNvPr id="1413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569913" y="746125"/>
            <a:ext cx="5657850" cy="3722688"/>
          </a:xfrm>
          <a:ln/>
        </p:spPr>
      </p:sp>
      <p:sp>
        <p:nvSpPr>
          <p:cNvPr id="77827" name="Notes Placeholder 2"/>
          <p:cNvSpPr>
            <a:spLocks noGrp="1"/>
          </p:cNvSpPr>
          <p:nvPr>
            <p:ph type="body" idx="1"/>
          </p:nvPr>
        </p:nvSpPr>
        <p:spPr>
          <a:noFill/>
          <a:ln/>
        </p:spPr>
        <p:txBody>
          <a:bodyPr/>
          <a:lstStyle/>
          <a:p>
            <a:pPr eaLnBrk="1" hangingPunct="1"/>
            <a:endParaRPr lang="en-GB"/>
          </a:p>
        </p:txBody>
      </p:sp>
      <p:sp>
        <p:nvSpPr>
          <p:cNvPr id="77828" name="Slide Number Placeholder 3"/>
          <p:cNvSpPr>
            <a:spLocks noGrp="1"/>
          </p:cNvSpPr>
          <p:nvPr>
            <p:ph type="sldNum" sz="quarter" idx="5"/>
          </p:nvPr>
        </p:nvSpPr>
        <p:spPr>
          <a:noFill/>
        </p:spPr>
        <p:txBody>
          <a:bodyPr/>
          <a:lstStyle/>
          <a:p>
            <a:fld id="{3ABAA80C-13E8-4392-89E0-8CE53786B55C}"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569913" y="746125"/>
            <a:ext cx="5657850" cy="3722688"/>
          </a:xfrm>
          <a:ln/>
        </p:spPr>
      </p:sp>
      <p:sp>
        <p:nvSpPr>
          <p:cNvPr id="132099" name="Notes Placeholder 2"/>
          <p:cNvSpPr>
            <a:spLocks noGrp="1"/>
          </p:cNvSpPr>
          <p:nvPr>
            <p:ph type="body" idx="1"/>
          </p:nvPr>
        </p:nvSpPr>
        <p:spPr>
          <a:noFill/>
          <a:ln/>
        </p:spPr>
        <p:txBody>
          <a:bodyPr/>
          <a:lstStyle/>
          <a:p>
            <a:endParaRPr lang="en-GB"/>
          </a:p>
        </p:txBody>
      </p:sp>
      <p:sp>
        <p:nvSpPr>
          <p:cNvPr id="132100" name="Slide Number Placeholder 3"/>
          <p:cNvSpPr>
            <a:spLocks noGrp="1"/>
          </p:cNvSpPr>
          <p:nvPr>
            <p:ph type="sldNum" sz="quarter" idx="5"/>
          </p:nvPr>
        </p:nvSpPr>
        <p:spPr>
          <a:noFill/>
        </p:spPr>
        <p:txBody>
          <a:bodyPr/>
          <a:lstStyle/>
          <a:p>
            <a:fld id="{C776F21A-B28F-469A-B99E-9D32ACC3F52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569913" y="746125"/>
            <a:ext cx="5657850" cy="3722688"/>
          </a:xfrm>
          <a:ln/>
        </p:spPr>
      </p:sp>
      <p:sp>
        <p:nvSpPr>
          <p:cNvPr id="132099" name="Notes Placeholder 2"/>
          <p:cNvSpPr>
            <a:spLocks noGrp="1"/>
          </p:cNvSpPr>
          <p:nvPr>
            <p:ph type="body" idx="1"/>
          </p:nvPr>
        </p:nvSpPr>
        <p:spPr>
          <a:noFill/>
          <a:ln/>
        </p:spPr>
        <p:txBody>
          <a:bodyPr/>
          <a:lstStyle/>
          <a:p>
            <a:endParaRPr lang="en-GB"/>
          </a:p>
        </p:txBody>
      </p:sp>
      <p:sp>
        <p:nvSpPr>
          <p:cNvPr id="132100" name="Slide Number Placeholder 3"/>
          <p:cNvSpPr>
            <a:spLocks noGrp="1"/>
          </p:cNvSpPr>
          <p:nvPr>
            <p:ph type="sldNum" sz="quarter" idx="5"/>
          </p:nvPr>
        </p:nvSpPr>
        <p:spPr>
          <a:noFill/>
        </p:spPr>
        <p:txBody>
          <a:bodyPr/>
          <a:lstStyle/>
          <a:p>
            <a:fld id="{C776F21A-B28F-469A-B99E-9D32ACC3F52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569913" y="746125"/>
            <a:ext cx="5657850" cy="3722688"/>
          </a:xfrm>
          <a:ln/>
        </p:spPr>
      </p:sp>
      <p:sp>
        <p:nvSpPr>
          <p:cNvPr id="132099" name="Notes Placeholder 2"/>
          <p:cNvSpPr>
            <a:spLocks noGrp="1"/>
          </p:cNvSpPr>
          <p:nvPr>
            <p:ph type="body" idx="1"/>
          </p:nvPr>
        </p:nvSpPr>
        <p:spPr>
          <a:noFill/>
          <a:ln/>
        </p:spPr>
        <p:txBody>
          <a:bodyPr/>
          <a:lstStyle/>
          <a:p>
            <a:endParaRPr lang="en-GB"/>
          </a:p>
        </p:txBody>
      </p:sp>
      <p:sp>
        <p:nvSpPr>
          <p:cNvPr id="132100" name="Slide Number Placeholder 3"/>
          <p:cNvSpPr>
            <a:spLocks noGrp="1"/>
          </p:cNvSpPr>
          <p:nvPr>
            <p:ph type="sldNum" sz="quarter" idx="5"/>
          </p:nvPr>
        </p:nvSpPr>
        <p:spPr>
          <a:noFill/>
        </p:spPr>
        <p:txBody>
          <a:bodyPr/>
          <a:lstStyle/>
          <a:p>
            <a:fld id="{C776F21A-B28F-469A-B99E-9D32ACC3F52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xfrm>
            <a:off x="788988" y="954088"/>
            <a:ext cx="5216525" cy="3433762"/>
          </a:xfrm>
          <a:solidFill>
            <a:srgbClr val="FFFFFF"/>
          </a:solidFill>
          <a:ln/>
        </p:spPr>
      </p:sp>
      <p:sp>
        <p:nvSpPr>
          <p:cNvPr id="142339" name="Rectangle 2"/>
          <p:cNvSpPr>
            <a:spLocks noGrp="1" noChangeArrowheads="1"/>
          </p:cNvSpPr>
          <p:nvPr>
            <p:ph type="body" idx="1"/>
          </p:nvPr>
        </p:nvSpPr>
        <p:spPr>
          <a:xfrm>
            <a:off x="1051627" y="4724041"/>
            <a:ext cx="4697580" cy="3727428"/>
          </a:xfrm>
          <a:noFill/>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xfrm>
            <a:off x="569913" y="746125"/>
            <a:ext cx="5657850" cy="3722688"/>
          </a:xfrm>
          <a:ln/>
        </p:spPr>
      </p:sp>
      <p:sp>
        <p:nvSpPr>
          <p:cNvPr id="146435" name="Notes Placeholder 2"/>
          <p:cNvSpPr>
            <a:spLocks noGrp="1"/>
          </p:cNvSpPr>
          <p:nvPr>
            <p:ph type="body" idx="1"/>
          </p:nvPr>
        </p:nvSpPr>
        <p:spPr>
          <a:noFill/>
          <a:ln/>
        </p:spPr>
        <p:txBody>
          <a:bodyPr/>
          <a:lstStyle/>
          <a:p>
            <a:endParaRPr lang="en-GB"/>
          </a:p>
        </p:txBody>
      </p:sp>
      <p:sp>
        <p:nvSpPr>
          <p:cNvPr id="146436" name="Slide Number Placeholder 3"/>
          <p:cNvSpPr>
            <a:spLocks noGrp="1"/>
          </p:cNvSpPr>
          <p:nvPr>
            <p:ph type="sldNum" sz="quarter" idx="5"/>
          </p:nvPr>
        </p:nvSpPr>
        <p:spPr>
          <a:noFill/>
        </p:spPr>
        <p:txBody>
          <a:bodyPr/>
          <a:lstStyle/>
          <a:p>
            <a:fld id="{E5D440BC-38D8-4752-BFFD-4E491F43BCBD}"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xfrm>
            <a:off x="569913" y="746125"/>
            <a:ext cx="5657850" cy="3722688"/>
          </a:xfrm>
          <a:ln/>
        </p:spPr>
      </p:sp>
      <p:sp>
        <p:nvSpPr>
          <p:cNvPr id="149507" name="Notes Placeholder 2"/>
          <p:cNvSpPr>
            <a:spLocks noGrp="1"/>
          </p:cNvSpPr>
          <p:nvPr>
            <p:ph type="body" idx="1"/>
          </p:nvPr>
        </p:nvSpPr>
        <p:spPr>
          <a:noFill/>
          <a:ln/>
        </p:spPr>
        <p:txBody>
          <a:bodyPr/>
          <a:lstStyle/>
          <a:p>
            <a:endParaRPr lang="en-GB"/>
          </a:p>
        </p:txBody>
      </p:sp>
      <p:sp>
        <p:nvSpPr>
          <p:cNvPr id="149508" name="Slide Number Placeholder 3"/>
          <p:cNvSpPr>
            <a:spLocks noGrp="1"/>
          </p:cNvSpPr>
          <p:nvPr>
            <p:ph type="sldNum" sz="quarter" idx="5"/>
          </p:nvPr>
        </p:nvSpPr>
        <p:spPr>
          <a:noFill/>
        </p:spPr>
        <p:txBody>
          <a:bodyPr/>
          <a:lstStyle/>
          <a:p>
            <a:fld id="{24958707-AC6B-483E-8E92-BF34156FBBAB}"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userDrawn="1"/>
        </p:nvGrpSpPr>
        <p:grpSpPr bwMode="auto">
          <a:xfrm>
            <a:off x="201613" y="3200400"/>
            <a:ext cx="13479462" cy="1381125"/>
            <a:chOff x="0" y="1536"/>
            <a:chExt cx="5675" cy="663"/>
          </a:xfrm>
        </p:grpSpPr>
        <p:grpSp>
          <p:nvGrpSpPr>
            <p:cNvPr id="5" name="Group 19"/>
            <p:cNvGrpSpPr>
              <a:grpSpLocks/>
            </p:cNvGrpSpPr>
            <p:nvPr/>
          </p:nvGrpSpPr>
          <p:grpSpPr bwMode="auto">
            <a:xfrm>
              <a:off x="185" y="1604"/>
              <a:ext cx="449" cy="300"/>
              <a:chOff x="720" y="336"/>
              <a:chExt cx="624" cy="433"/>
            </a:xfrm>
          </p:grpSpPr>
          <p:sp>
            <p:nvSpPr>
              <p:cNvPr id="12" name="Rectangle 20"/>
              <p:cNvSpPr>
                <a:spLocks noChangeArrowheads="1"/>
              </p:cNvSpPr>
              <p:nvPr/>
            </p:nvSpPr>
            <p:spPr bwMode="auto">
              <a:xfrm>
                <a:off x="720" y="336"/>
                <a:ext cx="385" cy="433"/>
              </a:xfrm>
              <a:prstGeom prst="rect">
                <a:avLst/>
              </a:prstGeom>
              <a:solidFill>
                <a:schemeClr val="folHlink"/>
              </a:solidFill>
              <a:ln w="9525">
                <a:noFill/>
                <a:miter lim="800000"/>
                <a:headEnd/>
                <a:tailEnd/>
              </a:ln>
              <a:effectLst/>
            </p:spPr>
            <p:txBody>
              <a:bodyPr wrap="none" anchor="ctr"/>
              <a:lstStyle/>
              <a:p>
                <a:pPr>
                  <a:defRPr/>
                </a:pPr>
                <a:endParaRPr lang="en-GB"/>
              </a:p>
            </p:txBody>
          </p:sp>
          <p:sp>
            <p:nvSpPr>
              <p:cNvPr id="13" name="Rectangle 21"/>
              <p:cNvSpPr>
                <a:spLocks noChangeArrowheads="1"/>
              </p:cNvSpPr>
              <p:nvPr/>
            </p:nvSpPr>
            <p:spPr bwMode="auto">
              <a:xfrm>
                <a:off x="1056" y="336"/>
                <a:ext cx="288" cy="43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GB"/>
              </a:p>
            </p:txBody>
          </p:sp>
        </p:grpSp>
        <p:grpSp>
          <p:nvGrpSpPr>
            <p:cNvPr id="6" name="Group 22"/>
            <p:cNvGrpSpPr>
              <a:grpSpLocks/>
            </p:cNvGrpSpPr>
            <p:nvPr/>
          </p:nvGrpSpPr>
          <p:grpSpPr bwMode="auto">
            <a:xfrm>
              <a:off x="262" y="1872"/>
              <a:ext cx="466" cy="300"/>
              <a:chOff x="912" y="2640"/>
              <a:chExt cx="673" cy="433"/>
            </a:xfrm>
          </p:grpSpPr>
          <p:sp>
            <p:nvSpPr>
              <p:cNvPr id="10" name="Rectangle 23"/>
              <p:cNvSpPr>
                <a:spLocks noChangeArrowheads="1"/>
              </p:cNvSpPr>
              <p:nvPr/>
            </p:nvSpPr>
            <p:spPr bwMode="auto">
              <a:xfrm>
                <a:off x="912" y="2640"/>
                <a:ext cx="384" cy="433"/>
              </a:xfrm>
              <a:prstGeom prst="rect">
                <a:avLst/>
              </a:prstGeom>
              <a:solidFill>
                <a:schemeClr val="accent2"/>
              </a:solidFill>
              <a:ln w="9525">
                <a:noFill/>
                <a:miter lim="800000"/>
                <a:headEnd/>
                <a:tailEnd/>
              </a:ln>
              <a:effectLst/>
            </p:spPr>
            <p:txBody>
              <a:bodyPr wrap="none" anchor="ctr"/>
              <a:lstStyle/>
              <a:p>
                <a:pPr>
                  <a:defRPr/>
                </a:pPr>
                <a:endParaRPr lang="en-GB"/>
              </a:p>
            </p:txBody>
          </p:sp>
          <p:sp>
            <p:nvSpPr>
              <p:cNvPr id="11" name="Rectangle 24"/>
              <p:cNvSpPr>
                <a:spLocks noChangeArrowheads="1"/>
              </p:cNvSpPr>
              <p:nvPr/>
            </p:nvSpPr>
            <p:spPr bwMode="auto">
              <a:xfrm>
                <a:off x="1252" y="2640"/>
                <a:ext cx="333" cy="43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GB"/>
              </a:p>
            </p:txBody>
          </p:sp>
        </p:grpSp>
        <p:sp>
          <p:nvSpPr>
            <p:cNvPr id="7" name="Rectangle 25"/>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GB"/>
            </a:p>
          </p:txBody>
        </p:sp>
        <p:sp>
          <p:nvSpPr>
            <p:cNvPr id="8" name="Rectangle 26"/>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GB"/>
            </a:p>
          </p:txBody>
        </p:sp>
        <p:sp>
          <p:nvSpPr>
            <p:cNvPr id="9" name="Rectangle 27"/>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GB"/>
            </a:p>
          </p:txBody>
        </p:sp>
      </p:grpSp>
      <p:sp>
        <p:nvSpPr>
          <p:cNvPr id="230412" name="Rectangle 12"/>
          <p:cNvSpPr>
            <a:spLocks noGrp="1" noChangeArrowheads="1"/>
          </p:cNvSpPr>
          <p:nvPr>
            <p:ph type="ctrTitle"/>
          </p:nvPr>
        </p:nvSpPr>
        <p:spPr bwMode="auto">
          <a:xfrm>
            <a:off x="1710136" y="2200280"/>
            <a:ext cx="11628914" cy="1700213"/>
          </a:xfrm>
          <a:prstGeom prst="rect">
            <a:avLst/>
          </a:prstGeom>
          <a:noFill/>
          <a:ln>
            <a:miter lim="800000"/>
            <a:headEnd/>
            <a:tailEnd/>
          </a:ln>
        </p:spPr>
        <p:txBody>
          <a:bodyPr vert="horz" wrap="square" lIns="104825" tIns="52413" rIns="104825" bIns="52413" numCol="1" anchor="b" anchorCtr="0" compatLnSpc="1">
            <a:prstTxWarp prst="textNoShape">
              <a:avLst/>
            </a:prstTxWarp>
          </a:bodyPr>
          <a:lstStyle>
            <a:lvl1pPr>
              <a:defRPr/>
            </a:lvl1pPr>
          </a:lstStyle>
          <a:p>
            <a:r>
              <a:rPr lang="en-US"/>
              <a:t>Click to edit Master title style</a:t>
            </a:r>
          </a:p>
        </p:txBody>
      </p:sp>
      <p:sp>
        <p:nvSpPr>
          <p:cNvPr id="230413" name="Rectangle 13"/>
          <p:cNvSpPr>
            <a:spLocks noGrp="1" noChangeArrowheads="1"/>
          </p:cNvSpPr>
          <p:nvPr>
            <p:ph type="subTitle" idx="1"/>
          </p:nvPr>
        </p:nvSpPr>
        <p:spPr>
          <a:xfrm>
            <a:off x="912072" y="4600580"/>
            <a:ext cx="12769003" cy="4100513"/>
          </a:xfrm>
        </p:spPr>
        <p:txBody>
          <a:bodyPr/>
          <a:lstStyle>
            <a:lvl1pPr marL="0" indent="0" algn="ctr">
              <a:buFont typeface="Wingdings" pitchFamily="2" charset="2"/>
              <a:buNone/>
              <a:defRPr/>
            </a:lvl1pPr>
          </a:lstStyle>
          <a:p>
            <a:r>
              <a:rPr lang="en-US"/>
              <a:t>Click to edit Master subtitle style</a:t>
            </a:r>
          </a:p>
        </p:txBody>
      </p:sp>
      <p:sp>
        <p:nvSpPr>
          <p:cNvPr id="14" name="Rectangle 28"/>
          <p:cNvSpPr>
            <a:spLocks noGrp="1" noChangeArrowheads="1"/>
          </p:cNvSpPr>
          <p:nvPr>
            <p:ph type="sldNum" sz="quarter" idx="10"/>
          </p:nvPr>
        </p:nvSpPr>
        <p:spPr bwMode="auto">
          <a:xfrm>
            <a:off x="11857046" y="8701089"/>
            <a:ext cx="1824037" cy="300038"/>
          </a:xfrm>
          <a:prstGeom prst="rect">
            <a:avLst/>
          </a:prstGeom>
          <a:ln>
            <a:miter lim="800000"/>
            <a:headEnd/>
            <a:tailEnd/>
          </a:ln>
        </p:spPr>
        <p:txBody>
          <a:bodyPr vert="horz" wrap="square" lIns="104825" tIns="52413" rIns="104825" bIns="52413" numCol="1" anchor="b" anchorCtr="0" compatLnSpc="1">
            <a:prstTxWarp prst="textNoShape">
              <a:avLst/>
            </a:prstTxWarp>
          </a:bodyPr>
          <a:lstStyle>
            <a:lvl1pPr algn="r" eaLnBrk="1" hangingPunct="1">
              <a:defRPr sz="1600">
                <a:latin typeface="Tahoma" pitchFamily="34" charset="0"/>
              </a:defRPr>
            </a:lvl1pPr>
          </a:lstStyle>
          <a:p>
            <a:pPr>
              <a:defRPr/>
            </a:pPr>
            <a:fld id="{24F378D1-C07B-407C-9B5D-F14AE7CD8C13}" type="slidenum">
              <a:rPr lang="en-US"/>
              <a:pPr>
                <a:defRPr/>
              </a:pPr>
              <a:t>‹#›</a:t>
            </a:fld>
            <a:endParaRPr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825" tIns="52413" rIns="104825" bIns="52413"/>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7285" y="0"/>
            <a:ext cx="3132870" cy="8569822"/>
          </a:xfrm>
          <a:prstGeom prst="rect">
            <a:avLst/>
          </a:prstGeom>
        </p:spPr>
        <p:txBody>
          <a:bodyPr vert="eaVert" lIns="104825" tIns="52413" rIns="104825" bIns="52413"/>
          <a:lstStyle/>
          <a:p>
            <a:r>
              <a:rPr lang="en-US"/>
              <a:t>Click to edit Master title style</a:t>
            </a:r>
            <a:endParaRPr lang="en-GB"/>
          </a:p>
        </p:txBody>
      </p:sp>
      <p:sp>
        <p:nvSpPr>
          <p:cNvPr id="3" name="Vertical Text Placeholder 2"/>
          <p:cNvSpPr>
            <a:spLocks noGrp="1"/>
          </p:cNvSpPr>
          <p:nvPr>
            <p:ph type="body" orient="vert" idx="1"/>
          </p:nvPr>
        </p:nvSpPr>
        <p:spPr>
          <a:xfrm>
            <a:off x="546293" y="0"/>
            <a:ext cx="9172972" cy="8569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480" y="38911"/>
            <a:ext cx="12533312" cy="85408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6081" y="375047"/>
            <a:ext cx="11628914" cy="1500188"/>
          </a:xfrm>
          <a:prstGeom prst="rect">
            <a:avLst/>
          </a:prstGeom>
        </p:spPr>
        <p:txBody>
          <a:bodyPr lIns="129479" tIns="64743" rIns="129479" bIns="64743"/>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32"/>
          <p:cNvSpPr>
            <a:spLocks noGrp="1" noChangeArrowheads="1"/>
          </p:cNvSpPr>
          <p:nvPr>
            <p:ph type="dt" sz="half" idx="10"/>
          </p:nvPr>
        </p:nvSpPr>
        <p:spPr>
          <a:xfrm>
            <a:off x="1026081" y="8401050"/>
            <a:ext cx="2850224" cy="600075"/>
          </a:xfrm>
          <a:prstGeom prst="rect">
            <a:avLst/>
          </a:prstGeom>
          <a:ln/>
        </p:spPr>
        <p:txBody>
          <a:bodyPr lIns="129479" tIns="64743" rIns="129479" bIns="64743"/>
          <a:lstStyle>
            <a:lvl1pPr>
              <a:defRPr/>
            </a:lvl1pPr>
          </a:lstStyle>
          <a:p>
            <a:pPr>
              <a:defRPr/>
            </a:pPr>
            <a:endParaRPr lang="en-US" dirty="0"/>
          </a:p>
        </p:txBody>
      </p:sp>
      <p:sp>
        <p:nvSpPr>
          <p:cNvPr id="5" name="Rectangle 34"/>
          <p:cNvSpPr>
            <a:spLocks noGrp="1" noChangeArrowheads="1"/>
          </p:cNvSpPr>
          <p:nvPr>
            <p:ph type="sldNum" sz="quarter" idx="11"/>
          </p:nvPr>
        </p:nvSpPr>
        <p:spPr>
          <a:xfrm>
            <a:off x="9804770" y="8398967"/>
            <a:ext cx="2850224" cy="600075"/>
          </a:xfrm>
          <a:prstGeom prst="rect">
            <a:avLst/>
          </a:prstGeom>
          <a:ln/>
        </p:spPr>
        <p:txBody>
          <a:bodyPr lIns="129479" tIns="64743" rIns="129479" bIns="64743"/>
          <a:lstStyle>
            <a:lvl1pPr>
              <a:defRPr/>
            </a:lvl1pPr>
          </a:lstStyle>
          <a:p>
            <a:pPr>
              <a:defRPr/>
            </a:pPr>
            <a:fld id="{1C6F5B23-BA43-44BD-A8C9-5237153E707E}" type="slidenum">
              <a:rPr lang="en-US"/>
              <a:pPr>
                <a:defRPr/>
              </a:pPr>
              <a:t>‹#›</a:t>
            </a:fld>
            <a:endParaRPr lang="en-US"/>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0714" y="5784068"/>
            <a:ext cx="11628914" cy="1787723"/>
          </a:xfrm>
          <a:prstGeom prst="rect">
            <a:avLst/>
          </a:prstGeom>
        </p:spPr>
        <p:txBody>
          <a:bodyPr lIns="104825" tIns="52413" rIns="104825" bIns="52413" anchor="t"/>
          <a:lstStyle>
            <a:lvl1pPr algn="l">
              <a:defRPr sz="4500" b="1" cap="all"/>
            </a:lvl1pPr>
          </a:lstStyle>
          <a:p>
            <a:r>
              <a:rPr lang="en-US"/>
              <a:t>Click to edit Master title style</a:t>
            </a:r>
            <a:endParaRPr lang="en-GB"/>
          </a:p>
        </p:txBody>
      </p:sp>
      <p:sp>
        <p:nvSpPr>
          <p:cNvPr id="3" name="Text Placeholder 2"/>
          <p:cNvSpPr>
            <a:spLocks noGrp="1"/>
          </p:cNvSpPr>
          <p:nvPr>
            <p:ph type="body" idx="1"/>
          </p:nvPr>
        </p:nvSpPr>
        <p:spPr>
          <a:xfrm>
            <a:off x="1080714" y="3815072"/>
            <a:ext cx="11628914" cy="1968995"/>
          </a:xfrm>
        </p:spPr>
        <p:txBody>
          <a:bodyPr anchor="b"/>
          <a:lstStyle>
            <a:lvl1pPr marL="0" indent="0">
              <a:buNone/>
              <a:defRPr sz="2300"/>
            </a:lvl1pPr>
            <a:lvl2pPr marL="524118" indent="0">
              <a:buNone/>
              <a:defRPr sz="2100"/>
            </a:lvl2pPr>
            <a:lvl3pPr marL="1048228" indent="0">
              <a:buNone/>
              <a:defRPr sz="1800"/>
            </a:lvl3pPr>
            <a:lvl4pPr marL="1572344" indent="0">
              <a:buNone/>
              <a:defRPr sz="1600"/>
            </a:lvl4pPr>
            <a:lvl5pPr marL="2096459" indent="0">
              <a:buNone/>
              <a:defRPr sz="1600"/>
            </a:lvl5pPr>
            <a:lvl6pPr marL="2620574" indent="0">
              <a:buNone/>
              <a:defRPr sz="1600"/>
            </a:lvl6pPr>
            <a:lvl7pPr marL="3144686" indent="0">
              <a:buNone/>
              <a:defRPr sz="1600"/>
            </a:lvl7pPr>
            <a:lvl8pPr marL="3668802" indent="0">
              <a:buNone/>
              <a:defRPr sz="1600"/>
            </a:lvl8pPr>
            <a:lvl9pPr marL="4192920" indent="0">
              <a:buNone/>
              <a:defRPr sz="1600"/>
            </a:lvl9pPr>
          </a:lstStyle>
          <a:p>
            <a:pPr lvl="0"/>
            <a:r>
              <a:rPr lang="en-US"/>
              <a:t>Click to edit Master text styles</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825" tIns="52413" rIns="104825" bIns="52413"/>
          <a:lstStyle/>
          <a:p>
            <a:r>
              <a:rPr lang="en-US"/>
              <a:t>Click to edit Master title style</a:t>
            </a:r>
            <a:endParaRPr lang="en-GB"/>
          </a:p>
        </p:txBody>
      </p:sp>
      <p:sp>
        <p:nvSpPr>
          <p:cNvPr id="3" name="Content Placeholder 2"/>
          <p:cNvSpPr>
            <a:spLocks noGrp="1"/>
          </p:cNvSpPr>
          <p:nvPr>
            <p:ph sz="half" idx="1"/>
          </p:nvPr>
        </p:nvSpPr>
        <p:spPr>
          <a:xfrm>
            <a:off x="546304" y="0"/>
            <a:ext cx="6151733" cy="8569822"/>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926056" y="0"/>
            <a:ext cx="6154109" cy="8569822"/>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825" tIns="52413" rIns="104825" bIns="52413"/>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055" y="2014836"/>
            <a:ext cx="6044851" cy="839688"/>
          </a:xfrm>
        </p:spPr>
        <p:txBody>
          <a:bodyPr anchor="b"/>
          <a:lstStyle>
            <a:lvl1pPr marL="0" indent="0">
              <a:buNone/>
              <a:defRPr sz="2800" b="1"/>
            </a:lvl1pPr>
            <a:lvl2pPr marL="524118" indent="0">
              <a:buNone/>
              <a:defRPr sz="2300" b="1"/>
            </a:lvl2pPr>
            <a:lvl3pPr marL="1048228" indent="0">
              <a:buNone/>
              <a:defRPr sz="2100" b="1"/>
            </a:lvl3pPr>
            <a:lvl4pPr marL="1572344" indent="0">
              <a:buNone/>
              <a:defRPr sz="1800" b="1"/>
            </a:lvl4pPr>
            <a:lvl5pPr marL="2096459" indent="0">
              <a:buNone/>
              <a:defRPr sz="1800" b="1"/>
            </a:lvl5pPr>
            <a:lvl6pPr marL="2620574" indent="0">
              <a:buNone/>
              <a:defRPr sz="1800" b="1"/>
            </a:lvl6pPr>
            <a:lvl7pPr marL="3144686" indent="0">
              <a:buNone/>
              <a:defRPr sz="1800" b="1"/>
            </a:lvl7pPr>
            <a:lvl8pPr marL="3668802" indent="0">
              <a:buNone/>
              <a:defRPr sz="1800" b="1"/>
            </a:lvl8pPr>
            <a:lvl9pPr marL="4192920" indent="0">
              <a:buNone/>
              <a:defRPr sz="1800" b="1"/>
            </a:lvl9pPr>
          </a:lstStyle>
          <a:p>
            <a:pPr lvl="0"/>
            <a:r>
              <a:rPr lang="en-US"/>
              <a:t>Click to edit Master text styles</a:t>
            </a:r>
          </a:p>
        </p:txBody>
      </p:sp>
      <p:sp>
        <p:nvSpPr>
          <p:cNvPr id="4" name="Content Placeholder 3"/>
          <p:cNvSpPr>
            <a:spLocks noGrp="1"/>
          </p:cNvSpPr>
          <p:nvPr>
            <p:ph sz="half" idx="2"/>
          </p:nvPr>
        </p:nvSpPr>
        <p:spPr>
          <a:xfrm>
            <a:off x="684055" y="2854523"/>
            <a:ext cx="6044851"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949796" y="2014836"/>
            <a:ext cx="6047227" cy="839688"/>
          </a:xfrm>
        </p:spPr>
        <p:txBody>
          <a:bodyPr anchor="b"/>
          <a:lstStyle>
            <a:lvl1pPr marL="0" indent="0">
              <a:buNone/>
              <a:defRPr sz="2800" b="1"/>
            </a:lvl1pPr>
            <a:lvl2pPr marL="524118" indent="0">
              <a:buNone/>
              <a:defRPr sz="2300" b="1"/>
            </a:lvl2pPr>
            <a:lvl3pPr marL="1048228" indent="0">
              <a:buNone/>
              <a:defRPr sz="2100" b="1"/>
            </a:lvl3pPr>
            <a:lvl4pPr marL="1572344" indent="0">
              <a:buNone/>
              <a:defRPr sz="1800" b="1"/>
            </a:lvl4pPr>
            <a:lvl5pPr marL="2096459" indent="0">
              <a:buNone/>
              <a:defRPr sz="1800" b="1"/>
            </a:lvl5pPr>
            <a:lvl6pPr marL="2620574" indent="0">
              <a:buNone/>
              <a:defRPr sz="1800" b="1"/>
            </a:lvl6pPr>
            <a:lvl7pPr marL="3144686" indent="0">
              <a:buNone/>
              <a:defRPr sz="1800" b="1"/>
            </a:lvl7pPr>
            <a:lvl8pPr marL="3668802" indent="0">
              <a:buNone/>
              <a:defRPr sz="1800" b="1"/>
            </a:lvl8pPr>
            <a:lvl9pPr marL="419292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949796" y="2854523"/>
            <a:ext cx="6047227" cy="5186066"/>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056" y="360462"/>
            <a:ext cx="12312968" cy="1500188"/>
          </a:xfrm>
          <a:prstGeom prst="rect">
            <a:avLst/>
          </a:prstGeom>
        </p:spPr>
        <p:txBody>
          <a:bodyPr lIns="104825" tIns="52413" rIns="104825" bIns="52413"/>
          <a:lstStyle/>
          <a:p>
            <a:r>
              <a:rPr lang="en-US"/>
              <a:t>Click to edit Master title style</a:t>
            </a:r>
            <a:endParaRPr lang="en-GB"/>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64" y="358382"/>
            <a:ext cx="4500979" cy="1525191"/>
          </a:xfrm>
          <a:prstGeom prst="rect">
            <a:avLst/>
          </a:prstGeom>
        </p:spPr>
        <p:txBody>
          <a:bodyPr lIns="104825" tIns="52413" rIns="104825" bIns="52413" anchor="b"/>
          <a:lstStyle>
            <a:lvl1pPr algn="l">
              <a:defRPr sz="2300" b="1"/>
            </a:lvl1pPr>
          </a:lstStyle>
          <a:p>
            <a:r>
              <a:rPr lang="en-US"/>
              <a:t>Click to edit Master title style</a:t>
            </a:r>
            <a:endParaRPr lang="en-GB"/>
          </a:p>
        </p:txBody>
      </p:sp>
      <p:sp>
        <p:nvSpPr>
          <p:cNvPr id="3" name="Content Placeholder 2"/>
          <p:cNvSpPr>
            <a:spLocks noGrp="1"/>
          </p:cNvSpPr>
          <p:nvPr>
            <p:ph idx="1"/>
          </p:nvPr>
        </p:nvSpPr>
        <p:spPr>
          <a:xfrm>
            <a:off x="5348924" y="358389"/>
            <a:ext cx="7648102" cy="7682211"/>
          </a:xfrm>
        </p:spPr>
        <p:txBody>
          <a:bodyPr/>
          <a:lstStyle>
            <a:lvl1pPr>
              <a:defRPr sz="37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84064" y="1883572"/>
            <a:ext cx="4500979" cy="6157020"/>
          </a:xfrm>
        </p:spPr>
        <p:txBody>
          <a:bodyPr/>
          <a:lstStyle>
            <a:lvl1pPr marL="0" indent="0">
              <a:buNone/>
              <a:defRPr sz="1600"/>
            </a:lvl1pPr>
            <a:lvl2pPr marL="524118" indent="0">
              <a:buNone/>
              <a:defRPr sz="1400"/>
            </a:lvl2pPr>
            <a:lvl3pPr marL="1048228" indent="0">
              <a:buNone/>
              <a:defRPr sz="1100"/>
            </a:lvl3pPr>
            <a:lvl4pPr marL="1572344" indent="0">
              <a:buNone/>
              <a:defRPr sz="1000"/>
            </a:lvl4pPr>
            <a:lvl5pPr marL="2096459" indent="0">
              <a:buNone/>
              <a:defRPr sz="1000"/>
            </a:lvl5pPr>
            <a:lvl6pPr marL="2620574" indent="0">
              <a:buNone/>
              <a:defRPr sz="1000"/>
            </a:lvl6pPr>
            <a:lvl7pPr marL="3144686" indent="0">
              <a:buNone/>
              <a:defRPr sz="1000"/>
            </a:lvl7pPr>
            <a:lvl8pPr marL="3668802" indent="0">
              <a:buNone/>
              <a:defRPr sz="1000"/>
            </a:lvl8pPr>
            <a:lvl9pPr marL="4192920" indent="0">
              <a:buNone/>
              <a:defRPr sz="1000"/>
            </a:lvl9pPr>
          </a:lstStyle>
          <a:p>
            <a:pPr lvl="0"/>
            <a:r>
              <a:rPr lang="en-US"/>
              <a:t>Click to edit Master text styles</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1588" y="6300787"/>
            <a:ext cx="8208645" cy="743844"/>
          </a:xfrm>
          <a:prstGeom prst="rect">
            <a:avLst/>
          </a:prstGeom>
        </p:spPr>
        <p:txBody>
          <a:bodyPr lIns="104825" tIns="52413" rIns="104825" bIns="52413" anchor="b"/>
          <a:lstStyle>
            <a:lvl1pPr algn="l">
              <a:defRPr sz="2300" b="1"/>
            </a:lvl1pPr>
          </a:lstStyle>
          <a:p>
            <a:r>
              <a:rPr lang="en-US"/>
              <a:t>Click to edit Master title style</a:t>
            </a:r>
            <a:endParaRPr lang="en-GB"/>
          </a:p>
        </p:txBody>
      </p:sp>
      <p:sp>
        <p:nvSpPr>
          <p:cNvPr id="3" name="Picture Placeholder 2"/>
          <p:cNvSpPr>
            <a:spLocks noGrp="1"/>
          </p:cNvSpPr>
          <p:nvPr>
            <p:ph type="pic" idx="1"/>
          </p:nvPr>
        </p:nvSpPr>
        <p:spPr>
          <a:xfrm>
            <a:off x="2681588" y="804271"/>
            <a:ext cx="8208645" cy="5400675"/>
          </a:xfrm>
        </p:spPr>
        <p:txBody>
          <a:bodyPr/>
          <a:lstStyle>
            <a:lvl1pPr marL="0" indent="0">
              <a:buNone/>
              <a:defRPr sz="3700"/>
            </a:lvl1pPr>
            <a:lvl2pPr marL="524118" indent="0">
              <a:buNone/>
              <a:defRPr sz="3300"/>
            </a:lvl2pPr>
            <a:lvl3pPr marL="1048228" indent="0">
              <a:buNone/>
              <a:defRPr sz="2800"/>
            </a:lvl3pPr>
            <a:lvl4pPr marL="1572344" indent="0">
              <a:buNone/>
              <a:defRPr sz="2300"/>
            </a:lvl4pPr>
            <a:lvl5pPr marL="2096459" indent="0">
              <a:buNone/>
              <a:defRPr sz="2300"/>
            </a:lvl5pPr>
            <a:lvl6pPr marL="2620574" indent="0">
              <a:buNone/>
              <a:defRPr sz="2300"/>
            </a:lvl6pPr>
            <a:lvl7pPr marL="3144686" indent="0">
              <a:buNone/>
              <a:defRPr sz="2300"/>
            </a:lvl7pPr>
            <a:lvl8pPr marL="3668802" indent="0">
              <a:buNone/>
              <a:defRPr sz="2300"/>
            </a:lvl8pPr>
            <a:lvl9pPr marL="4192920" indent="0">
              <a:buNone/>
              <a:defRPr sz="2300"/>
            </a:lvl9pPr>
          </a:lstStyle>
          <a:p>
            <a:pPr lvl="0"/>
            <a:endParaRPr lang="en-GB" noProof="0"/>
          </a:p>
        </p:txBody>
      </p:sp>
      <p:sp>
        <p:nvSpPr>
          <p:cNvPr id="4" name="Text Placeholder 3"/>
          <p:cNvSpPr>
            <a:spLocks noGrp="1"/>
          </p:cNvSpPr>
          <p:nvPr>
            <p:ph type="body" sz="half" idx="2"/>
          </p:nvPr>
        </p:nvSpPr>
        <p:spPr>
          <a:xfrm>
            <a:off x="2681588" y="7044634"/>
            <a:ext cx="8208645" cy="1056381"/>
          </a:xfrm>
        </p:spPr>
        <p:txBody>
          <a:bodyPr/>
          <a:lstStyle>
            <a:lvl1pPr marL="0" indent="0">
              <a:buNone/>
              <a:defRPr sz="1600"/>
            </a:lvl1pPr>
            <a:lvl2pPr marL="524118" indent="0">
              <a:buNone/>
              <a:defRPr sz="1400"/>
            </a:lvl2pPr>
            <a:lvl3pPr marL="1048228" indent="0">
              <a:buNone/>
              <a:defRPr sz="1100"/>
            </a:lvl3pPr>
            <a:lvl4pPr marL="1572344" indent="0">
              <a:buNone/>
              <a:defRPr sz="1000"/>
            </a:lvl4pPr>
            <a:lvl5pPr marL="2096459" indent="0">
              <a:buNone/>
              <a:defRPr sz="1000"/>
            </a:lvl5pPr>
            <a:lvl6pPr marL="2620574" indent="0">
              <a:buNone/>
              <a:defRPr sz="1000"/>
            </a:lvl6pPr>
            <a:lvl7pPr marL="3144686" indent="0">
              <a:buNone/>
              <a:defRPr sz="1000"/>
            </a:lvl7pPr>
            <a:lvl8pPr marL="3668802" indent="0">
              <a:buNone/>
              <a:defRPr sz="1000"/>
            </a:lvl8pPr>
            <a:lvl9pPr marL="4192920" indent="0">
              <a:buNone/>
              <a:defRPr sz="1000"/>
            </a:lvl9pPr>
          </a:lstStyle>
          <a:p>
            <a:pPr lvl="0"/>
            <a:r>
              <a:rPr lang="en-US"/>
              <a:t>Click to edit Master text styles</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588964" y="44450"/>
            <a:ext cx="12533312" cy="8569326"/>
          </a:xfrm>
          <a:prstGeom prst="rect">
            <a:avLst/>
          </a:prstGeom>
          <a:noFill/>
          <a:ln w="9525">
            <a:noFill/>
            <a:miter lim="800000"/>
            <a:headEnd/>
            <a:tailEnd/>
          </a:ln>
        </p:spPr>
        <p:txBody>
          <a:bodyPr vert="horz" wrap="square" lIns="104825" tIns="52413" rIns="104825" bIns="5241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9393" name="Rectangle 17"/>
          <p:cNvSpPr>
            <a:spLocks noChangeArrowheads="1"/>
          </p:cNvSpPr>
          <p:nvPr/>
        </p:nvSpPr>
        <p:spPr bwMode="auto">
          <a:xfrm>
            <a:off x="0" y="8401050"/>
            <a:ext cx="2849563" cy="600075"/>
          </a:xfrm>
          <a:prstGeom prst="rect">
            <a:avLst/>
          </a:prstGeom>
          <a:noFill/>
          <a:ln w="12700" cap="sq">
            <a:noFill/>
            <a:miter lim="800000"/>
            <a:headEnd type="none" w="sm" len="sm"/>
            <a:tailEnd type="none" w="sm" len="sm"/>
          </a:ln>
          <a:effectLst/>
        </p:spPr>
        <p:txBody>
          <a:bodyPr lIns="104825" tIns="52413" rIns="104825" bIns="52413" anchor="b"/>
          <a:lstStyle/>
          <a:p>
            <a:pPr eaLnBrk="1" hangingPunct="1">
              <a:defRPr/>
            </a:pPr>
            <a:fld id="{A489F54B-69BB-4115-9FC9-7565FFDEE19E}" type="slidenum">
              <a:rPr lang="en-US" sz="1600">
                <a:solidFill>
                  <a:srgbClr val="080808"/>
                </a:solidFill>
                <a:latin typeface="Times New Roman" pitchFamily="18" charset="0"/>
              </a:rPr>
              <a:pPr eaLnBrk="1" hangingPunct="1">
                <a:defRPr/>
              </a:pPr>
              <a:t>‹#›</a:t>
            </a:fld>
            <a:endParaRPr lang="en-US" sz="1600" dirty="0">
              <a:solidFill>
                <a:srgbClr val="080808"/>
              </a:solidFill>
              <a:latin typeface="Times New Roman" pitchFamily="18" charset="0"/>
            </a:endParaRPr>
          </a:p>
        </p:txBody>
      </p:sp>
      <p:sp>
        <p:nvSpPr>
          <p:cNvPr id="229396" name="Rectangle 20"/>
          <p:cNvSpPr>
            <a:spLocks noChangeArrowheads="1"/>
          </p:cNvSpPr>
          <p:nvPr/>
        </p:nvSpPr>
        <p:spPr bwMode="ltGray">
          <a:xfrm>
            <a:off x="12018964" y="7761288"/>
            <a:ext cx="490536" cy="622300"/>
          </a:xfrm>
          <a:prstGeom prst="rect">
            <a:avLst/>
          </a:prstGeom>
          <a:gradFill rotWithShape="0">
            <a:gsLst>
              <a:gs pos="0">
                <a:schemeClr val="bg1"/>
              </a:gs>
              <a:gs pos="100000">
                <a:schemeClr val="accent2"/>
              </a:gs>
            </a:gsLst>
            <a:lin ang="0" scaled="1"/>
          </a:gradFill>
          <a:ln w="9525">
            <a:noFill/>
            <a:miter lim="800000"/>
            <a:headEnd/>
            <a:tailEnd/>
          </a:ln>
          <a:effectLst/>
        </p:spPr>
        <p:txBody>
          <a:bodyPr wrap="none" lIns="104825" tIns="52413" rIns="104825" bIns="52413" anchor="ctr"/>
          <a:lstStyle/>
          <a:p>
            <a:pPr algn="ctr" eaLnBrk="1" hangingPunct="1">
              <a:defRPr/>
            </a:pPr>
            <a:endParaRPr kumimoji="1" lang="en-US" sz="2800" dirty="0"/>
          </a:p>
        </p:txBody>
      </p:sp>
      <p:sp>
        <p:nvSpPr>
          <p:cNvPr id="229400" name="Rectangle 24"/>
          <p:cNvSpPr>
            <a:spLocks noChangeArrowheads="1"/>
          </p:cNvSpPr>
          <p:nvPr/>
        </p:nvSpPr>
        <p:spPr bwMode="ltGray">
          <a:xfrm flipH="1">
            <a:off x="11790364" y="8315327"/>
            <a:ext cx="550862" cy="623888"/>
          </a:xfrm>
          <a:prstGeom prst="rect">
            <a:avLst/>
          </a:prstGeom>
          <a:gradFill rotWithShape="0">
            <a:gsLst>
              <a:gs pos="0">
                <a:schemeClr val="bg1"/>
              </a:gs>
              <a:gs pos="100000">
                <a:schemeClr val="folHlink"/>
              </a:gs>
            </a:gsLst>
            <a:lin ang="0" scaled="1"/>
          </a:gradFill>
          <a:ln w="9525">
            <a:noFill/>
            <a:miter lim="800000"/>
            <a:headEnd/>
            <a:tailEnd/>
          </a:ln>
          <a:effectLst/>
        </p:spPr>
        <p:txBody>
          <a:bodyPr wrap="none" lIns="104825" tIns="52413" rIns="104825" bIns="52413" anchor="ctr"/>
          <a:lstStyle/>
          <a:p>
            <a:pPr algn="ctr" eaLnBrk="1" hangingPunct="1">
              <a:defRPr/>
            </a:pPr>
            <a:endParaRPr kumimoji="1" lang="en-US" sz="2800" dirty="0"/>
          </a:p>
        </p:txBody>
      </p:sp>
      <p:sp>
        <p:nvSpPr>
          <p:cNvPr id="229398" name="Rectangle 22"/>
          <p:cNvSpPr>
            <a:spLocks noChangeArrowheads="1"/>
          </p:cNvSpPr>
          <p:nvPr/>
        </p:nvSpPr>
        <p:spPr bwMode="ltGray">
          <a:xfrm>
            <a:off x="12498397" y="7761288"/>
            <a:ext cx="655637" cy="622300"/>
          </a:xfrm>
          <a:prstGeom prst="rect">
            <a:avLst/>
          </a:prstGeom>
          <a:solidFill>
            <a:schemeClr val="accent2"/>
          </a:solidFill>
          <a:ln w="9525">
            <a:noFill/>
            <a:miter lim="800000"/>
            <a:headEnd/>
            <a:tailEnd/>
          </a:ln>
          <a:effectLst/>
        </p:spPr>
        <p:txBody>
          <a:bodyPr wrap="none" lIns="104825" tIns="52413" rIns="104825" bIns="52413" anchor="ctr"/>
          <a:lstStyle/>
          <a:p>
            <a:pPr algn="ctr" eaLnBrk="1" hangingPunct="1">
              <a:defRPr/>
            </a:pPr>
            <a:endParaRPr kumimoji="1" lang="en-US" sz="2800" dirty="0"/>
          </a:p>
        </p:txBody>
      </p:sp>
      <p:sp>
        <p:nvSpPr>
          <p:cNvPr id="229399" name="Rectangle 23"/>
          <p:cNvSpPr>
            <a:spLocks noChangeArrowheads="1"/>
          </p:cNvSpPr>
          <p:nvPr/>
        </p:nvSpPr>
        <p:spPr bwMode="ltGray">
          <a:xfrm flipH="1">
            <a:off x="12336465" y="8315327"/>
            <a:ext cx="631825" cy="623888"/>
          </a:xfrm>
          <a:prstGeom prst="rect">
            <a:avLst/>
          </a:prstGeom>
          <a:solidFill>
            <a:schemeClr val="folHlink"/>
          </a:solidFill>
          <a:ln w="9525">
            <a:noFill/>
            <a:miter lim="800000"/>
            <a:headEnd/>
            <a:tailEnd/>
          </a:ln>
          <a:effectLst/>
        </p:spPr>
        <p:txBody>
          <a:bodyPr wrap="none" lIns="104825" tIns="52413" rIns="104825" bIns="52413" anchor="ctr"/>
          <a:lstStyle/>
          <a:p>
            <a:pPr algn="ctr" eaLnBrk="1" hangingPunct="1">
              <a:defRPr/>
            </a:pPr>
            <a:endParaRPr kumimoji="1" lang="en-US" sz="2800" dirty="0"/>
          </a:p>
        </p:txBody>
      </p:sp>
      <p:sp>
        <p:nvSpPr>
          <p:cNvPr id="229401" name="Rectangle 25"/>
          <p:cNvSpPr>
            <a:spLocks noChangeArrowheads="1"/>
          </p:cNvSpPr>
          <p:nvPr/>
        </p:nvSpPr>
        <p:spPr bwMode="ltGray">
          <a:xfrm flipH="1">
            <a:off x="12749221" y="8220075"/>
            <a:ext cx="839787" cy="554038"/>
          </a:xfrm>
          <a:prstGeom prst="rect">
            <a:avLst/>
          </a:prstGeom>
          <a:gradFill rotWithShape="0">
            <a:gsLst>
              <a:gs pos="0">
                <a:schemeClr val="hlink"/>
              </a:gs>
              <a:gs pos="100000">
                <a:schemeClr val="bg1"/>
              </a:gs>
            </a:gsLst>
            <a:lin ang="2700000" scaled="1"/>
          </a:gradFill>
          <a:ln w="9525">
            <a:noFill/>
            <a:miter lim="800000"/>
            <a:headEnd/>
            <a:tailEnd/>
          </a:ln>
          <a:effectLst/>
        </p:spPr>
        <p:txBody>
          <a:bodyPr wrap="none" lIns="104825" tIns="52413" rIns="104825" bIns="52413" anchor="ctr"/>
          <a:lstStyle/>
          <a:p>
            <a:pPr algn="ctr" eaLnBrk="1" hangingPunct="1">
              <a:defRPr/>
            </a:pPr>
            <a:endParaRPr kumimoji="1" lang="en-US" sz="2800" dirty="0"/>
          </a:p>
        </p:txBody>
      </p:sp>
      <p:sp>
        <p:nvSpPr>
          <p:cNvPr id="229384" name="Rectangle 8"/>
          <p:cNvSpPr>
            <a:spLocks noChangeArrowheads="1"/>
          </p:cNvSpPr>
          <p:nvPr/>
        </p:nvSpPr>
        <p:spPr bwMode="gray">
          <a:xfrm>
            <a:off x="822328" y="8656639"/>
            <a:ext cx="12307888" cy="42862"/>
          </a:xfrm>
          <a:prstGeom prst="rect">
            <a:avLst/>
          </a:prstGeom>
          <a:gradFill rotWithShape="0">
            <a:gsLst>
              <a:gs pos="0">
                <a:schemeClr val="bg1"/>
              </a:gs>
              <a:gs pos="100000">
                <a:schemeClr val="tx1"/>
              </a:gs>
            </a:gsLst>
            <a:lin ang="0" scaled="1"/>
          </a:gradFill>
          <a:ln w="9525">
            <a:noFill/>
            <a:miter lim="800000"/>
            <a:headEnd/>
            <a:tailEnd/>
          </a:ln>
          <a:effectLst/>
        </p:spPr>
        <p:txBody>
          <a:bodyPr wrap="none" lIns="104825" tIns="52413" rIns="104825" bIns="52413" anchor="ctr"/>
          <a:lstStyle/>
          <a:p>
            <a:pPr algn="ctr" eaLnBrk="1" hangingPunct="1">
              <a:defRPr/>
            </a:pPr>
            <a:endParaRPr kumimoji="1" lang="en-US" sz="2800" dirty="0"/>
          </a:p>
        </p:txBody>
      </p:sp>
      <p:sp>
        <p:nvSpPr>
          <p:cNvPr id="229416" name="Text Box 40"/>
          <p:cNvSpPr txBox="1">
            <a:spLocks noChangeArrowheads="1"/>
          </p:cNvSpPr>
          <p:nvPr/>
        </p:nvSpPr>
        <p:spPr bwMode="auto">
          <a:xfrm>
            <a:off x="565151" y="8639182"/>
            <a:ext cx="12558714" cy="321293"/>
          </a:xfrm>
          <a:prstGeom prst="rect">
            <a:avLst/>
          </a:prstGeom>
          <a:noFill/>
          <a:ln w="12700" cap="sq">
            <a:noFill/>
            <a:miter lim="800000"/>
            <a:headEnd type="none" w="sm" len="sm"/>
            <a:tailEnd type="none" w="sm" len="sm"/>
          </a:ln>
          <a:effectLst/>
        </p:spPr>
        <p:txBody>
          <a:bodyPr lIns="104825" tIns="52413" rIns="104825" bIns="52413">
            <a:spAutoFit/>
          </a:bodyPr>
          <a:lstStyle/>
          <a:p>
            <a:pPr>
              <a:spcBef>
                <a:spcPct val="50000"/>
              </a:spcBef>
              <a:defRPr/>
            </a:pPr>
            <a:r>
              <a:rPr lang="en-US" sz="1400" dirty="0"/>
              <a:t>Topic</a:t>
            </a:r>
            <a:r>
              <a:rPr lang="en-US" sz="1400" baseline="0" dirty="0"/>
              <a:t> </a:t>
            </a:r>
            <a:r>
              <a:rPr lang="en-US" sz="1400" dirty="0"/>
              <a:t>1 Introduction</a:t>
            </a:r>
            <a:r>
              <a:rPr lang="en-US" sz="1400" baseline="0" dirty="0"/>
              <a:t>     </a:t>
            </a:r>
            <a:r>
              <a:rPr lang="en-US" sz="1400" dirty="0"/>
              <a:t>                                                                                                                  CCS3101 Object-oriented Programming</a:t>
            </a:r>
          </a:p>
        </p:txBody>
      </p:sp>
    </p:spTree>
  </p:cSld>
  <p:clrMap bg1="lt1" tx1="dk1" bg2="lt2" tx2="dk2" accent1="accent1" accent2="accent2" accent3="accent3" accent4="accent4" accent5="accent5" accent6="accent6" hlink="hlink" folHlink="folHlink"/>
  <p:sldLayoutIdLst>
    <p:sldLayoutId id="2147484208"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9" r:id="rId12"/>
    <p:sldLayoutId id="2147484210" r:id="rId13"/>
  </p:sldLayoutIdLst>
  <p:transition>
    <p:random/>
  </p:transition>
  <p:txStyles>
    <p:titleStyle>
      <a:lvl1pPr algn="l" rtl="0" eaLnBrk="0" fontAlgn="base" hangingPunct="0">
        <a:spcBef>
          <a:spcPct val="0"/>
        </a:spcBef>
        <a:spcAft>
          <a:spcPct val="0"/>
        </a:spcAft>
        <a:defRPr sz="50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ahoma" pitchFamily="34" charset="0"/>
        </a:defRPr>
      </a:lvl2pPr>
      <a:lvl3pPr algn="l" rtl="0" eaLnBrk="0" fontAlgn="base" hangingPunct="0">
        <a:spcBef>
          <a:spcPct val="0"/>
        </a:spcBef>
        <a:spcAft>
          <a:spcPct val="0"/>
        </a:spcAft>
        <a:defRPr sz="5000">
          <a:solidFill>
            <a:schemeClr val="tx2"/>
          </a:solidFill>
          <a:latin typeface="Tahoma" pitchFamily="34" charset="0"/>
        </a:defRPr>
      </a:lvl3pPr>
      <a:lvl4pPr algn="l" rtl="0" eaLnBrk="0" fontAlgn="base" hangingPunct="0">
        <a:spcBef>
          <a:spcPct val="0"/>
        </a:spcBef>
        <a:spcAft>
          <a:spcPct val="0"/>
        </a:spcAft>
        <a:defRPr sz="5000">
          <a:solidFill>
            <a:schemeClr val="tx2"/>
          </a:solidFill>
          <a:latin typeface="Tahoma" pitchFamily="34" charset="0"/>
        </a:defRPr>
      </a:lvl4pPr>
      <a:lvl5pPr algn="l" rtl="0" eaLnBrk="0" fontAlgn="base" hangingPunct="0">
        <a:spcBef>
          <a:spcPct val="0"/>
        </a:spcBef>
        <a:spcAft>
          <a:spcPct val="0"/>
        </a:spcAft>
        <a:defRPr sz="5000">
          <a:solidFill>
            <a:schemeClr val="tx2"/>
          </a:solidFill>
          <a:latin typeface="Tahoma" pitchFamily="34" charset="0"/>
        </a:defRPr>
      </a:lvl5pPr>
      <a:lvl6pPr marL="524118" algn="l" rtl="0" fontAlgn="base">
        <a:spcBef>
          <a:spcPct val="0"/>
        </a:spcBef>
        <a:spcAft>
          <a:spcPct val="0"/>
        </a:spcAft>
        <a:defRPr sz="5000">
          <a:solidFill>
            <a:schemeClr val="tx2"/>
          </a:solidFill>
          <a:latin typeface="Tahoma" pitchFamily="34" charset="0"/>
        </a:defRPr>
      </a:lvl6pPr>
      <a:lvl7pPr marL="1048228" algn="l" rtl="0" fontAlgn="base">
        <a:spcBef>
          <a:spcPct val="0"/>
        </a:spcBef>
        <a:spcAft>
          <a:spcPct val="0"/>
        </a:spcAft>
        <a:defRPr sz="5000">
          <a:solidFill>
            <a:schemeClr val="tx2"/>
          </a:solidFill>
          <a:latin typeface="Tahoma" pitchFamily="34" charset="0"/>
        </a:defRPr>
      </a:lvl7pPr>
      <a:lvl8pPr marL="1572344" algn="l" rtl="0" fontAlgn="base">
        <a:spcBef>
          <a:spcPct val="0"/>
        </a:spcBef>
        <a:spcAft>
          <a:spcPct val="0"/>
        </a:spcAft>
        <a:defRPr sz="5000">
          <a:solidFill>
            <a:schemeClr val="tx2"/>
          </a:solidFill>
          <a:latin typeface="Tahoma" pitchFamily="34" charset="0"/>
        </a:defRPr>
      </a:lvl8pPr>
      <a:lvl9pPr marL="2096459" algn="l" rtl="0" fontAlgn="base">
        <a:spcBef>
          <a:spcPct val="0"/>
        </a:spcBef>
        <a:spcAft>
          <a:spcPct val="0"/>
        </a:spcAft>
        <a:defRPr sz="5000">
          <a:solidFill>
            <a:schemeClr val="tx2"/>
          </a:solidFill>
          <a:latin typeface="Tahoma" pitchFamily="34" charset="0"/>
        </a:defRPr>
      </a:lvl9pPr>
    </p:titleStyle>
    <p:bodyStyle>
      <a:lvl1pPr marL="391723" indent="-391723" algn="l" rtl="0" eaLnBrk="0" fontAlgn="base" hangingPunct="0">
        <a:spcBef>
          <a:spcPct val="20000"/>
        </a:spcBef>
        <a:spcAft>
          <a:spcPct val="0"/>
        </a:spcAft>
        <a:buClr>
          <a:schemeClr val="folHlink"/>
        </a:buClr>
        <a:buSzPct val="60000"/>
        <a:buFont typeface="Wingdings" pitchFamily="2" charset="2"/>
        <a:buChar char="n"/>
        <a:defRPr sz="3700">
          <a:solidFill>
            <a:schemeClr val="tx1"/>
          </a:solidFill>
          <a:latin typeface="+mn-lt"/>
          <a:ea typeface="+mn-ea"/>
          <a:cs typeface="+mn-cs"/>
        </a:defRPr>
      </a:lvl1pPr>
      <a:lvl2pPr marL="851638" indent="-326699" algn="l" rtl="0" eaLnBrk="0" fontAlgn="base" hangingPunct="0">
        <a:spcBef>
          <a:spcPct val="20000"/>
        </a:spcBef>
        <a:spcAft>
          <a:spcPct val="0"/>
        </a:spcAft>
        <a:buClr>
          <a:schemeClr val="hlink"/>
        </a:buClr>
        <a:buSzPct val="55000"/>
        <a:buFont typeface="Wingdings" pitchFamily="2" charset="2"/>
        <a:buChar char="n"/>
        <a:defRPr sz="3300">
          <a:solidFill>
            <a:schemeClr val="tx1"/>
          </a:solidFill>
          <a:latin typeface="+mn-lt"/>
        </a:defRPr>
      </a:lvl2pPr>
      <a:lvl3pPr marL="1309971" indent="-261676"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833322" indent="-261676" algn="l" rtl="0" eaLnBrk="0" fontAlgn="base" hangingPunct="0">
        <a:spcBef>
          <a:spcPct val="20000"/>
        </a:spcBef>
        <a:spcAft>
          <a:spcPct val="0"/>
        </a:spcAft>
        <a:buClr>
          <a:schemeClr val="accent2"/>
        </a:buClr>
        <a:buSzPct val="55000"/>
        <a:buFont typeface="Wingdings" pitchFamily="2" charset="2"/>
        <a:buChar char="n"/>
        <a:defRPr sz="2300">
          <a:solidFill>
            <a:schemeClr val="tx1"/>
          </a:solidFill>
          <a:latin typeface="+mn-lt"/>
        </a:defRPr>
      </a:lvl4pPr>
      <a:lvl5pPr marL="2358262" indent="-261676" algn="l" rtl="0" eaLnBrk="0" fontAlgn="base" hangingPunct="0">
        <a:spcBef>
          <a:spcPct val="20000"/>
        </a:spcBef>
        <a:spcAft>
          <a:spcPct val="0"/>
        </a:spcAft>
        <a:buClr>
          <a:schemeClr val="accent1"/>
        </a:buClr>
        <a:buSzPct val="50000"/>
        <a:buFont typeface="Wingdings" pitchFamily="2" charset="2"/>
        <a:buChar char="n"/>
        <a:defRPr sz="2300">
          <a:solidFill>
            <a:schemeClr val="tx1"/>
          </a:solidFill>
          <a:latin typeface="+mn-lt"/>
        </a:defRPr>
      </a:lvl5pPr>
      <a:lvl6pPr marL="2882630" indent="-262056"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6pPr>
      <a:lvl7pPr marL="3406745" indent="-262056"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7pPr>
      <a:lvl8pPr marL="3930857" indent="-262056"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8pPr>
      <a:lvl9pPr marL="4454975" indent="-262056" algn="l" rtl="0" fontAlgn="base">
        <a:spcBef>
          <a:spcPct val="20000"/>
        </a:spcBef>
        <a:spcAft>
          <a:spcPct val="0"/>
        </a:spcAft>
        <a:buClr>
          <a:schemeClr val="accent1"/>
        </a:buClr>
        <a:buSzPct val="50000"/>
        <a:buFont typeface="Wingdings" pitchFamily="2" charset="2"/>
        <a:buChar char="n"/>
        <a:defRPr sz="2300">
          <a:solidFill>
            <a:schemeClr val="tx1"/>
          </a:solidFill>
          <a:latin typeface="+mn-lt"/>
        </a:defRPr>
      </a:lvl9pPr>
    </p:bodyStyle>
    <p:otherStyle>
      <a:defPPr>
        <a:defRPr lang="en-US"/>
      </a:defPPr>
      <a:lvl1pPr marL="0" algn="l" defTabSz="1048228" rtl="0" eaLnBrk="1" latinLnBrk="0" hangingPunct="1">
        <a:defRPr sz="2100" kern="1200">
          <a:solidFill>
            <a:schemeClr val="tx1"/>
          </a:solidFill>
          <a:latin typeface="+mn-lt"/>
          <a:ea typeface="+mn-ea"/>
          <a:cs typeface="+mn-cs"/>
        </a:defRPr>
      </a:lvl1pPr>
      <a:lvl2pPr marL="524118" algn="l" defTabSz="1048228" rtl="0" eaLnBrk="1" latinLnBrk="0" hangingPunct="1">
        <a:defRPr sz="2100" kern="1200">
          <a:solidFill>
            <a:schemeClr val="tx1"/>
          </a:solidFill>
          <a:latin typeface="+mn-lt"/>
          <a:ea typeface="+mn-ea"/>
          <a:cs typeface="+mn-cs"/>
        </a:defRPr>
      </a:lvl2pPr>
      <a:lvl3pPr marL="1048228" algn="l" defTabSz="1048228" rtl="0" eaLnBrk="1" latinLnBrk="0" hangingPunct="1">
        <a:defRPr sz="2100" kern="1200">
          <a:solidFill>
            <a:schemeClr val="tx1"/>
          </a:solidFill>
          <a:latin typeface="+mn-lt"/>
          <a:ea typeface="+mn-ea"/>
          <a:cs typeface="+mn-cs"/>
        </a:defRPr>
      </a:lvl3pPr>
      <a:lvl4pPr marL="1572344" algn="l" defTabSz="1048228" rtl="0" eaLnBrk="1" latinLnBrk="0" hangingPunct="1">
        <a:defRPr sz="2100" kern="1200">
          <a:solidFill>
            <a:schemeClr val="tx1"/>
          </a:solidFill>
          <a:latin typeface="+mn-lt"/>
          <a:ea typeface="+mn-ea"/>
          <a:cs typeface="+mn-cs"/>
        </a:defRPr>
      </a:lvl4pPr>
      <a:lvl5pPr marL="2096459" algn="l" defTabSz="1048228" rtl="0" eaLnBrk="1" latinLnBrk="0" hangingPunct="1">
        <a:defRPr sz="2100" kern="1200">
          <a:solidFill>
            <a:schemeClr val="tx1"/>
          </a:solidFill>
          <a:latin typeface="+mn-lt"/>
          <a:ea typeface="+mn-ea"/>
          <a:cs typeface="+mn-cs"/>
        </a:defRPr>
      </a:lvl5pPr>
      <a:lvl6pPr marL="2620574" algn="l" defTabSz="1048228" rtl="0" eaLnBrk="1" latinLnBrk="0" hangingPunct="1">
        <a:defRPr sz="2100" kern="1200">
          <a:solidFill>
            <a:schemeClr val="tx1"/>
          </a:solidFill>
          <a:latin typeface="+mn-lt"/>
          <a:ea typeface="+mn-ea"/>
          <a:cs typeface="+mn-cs"/>
        </a:defRPr>
      </a:lvl6pPr>
      <a:lvl7pPr marL="3144686" algn="l" defTabSz="1048228" rtl="0" eaLnBrk="1" latinLnBrk="0" hangingPunct="1">
        <a:defRPr sz="2100" kern="1200">
          <a:solidFill>
            <a:schemeClr val="tx1"/>
          </a:solidFill>
          <a:latin typeface="+mn-lt"/>
          <a:ea typeface="+mn-ea"/>
          <a:cs typeface="+mn-cs"/>
        </a:defRPr>
      </a:lvl7pPr>
      <a:lvl8pPr marL="3668802" algn="l" defTabSz="1048228" rtl="0" eaLnBrk="1" latinLnBrk="0" hangingPunct="1">
        <a:defRPr sz="2100" kern="1200">
          <a:solidFill>
            <a:schemeClr val="tx1"/>
          </a:solidFill>
          <a:latin typeface="+mn-lt"/>
          <a:ea typeface="+mn-ea"/>
          <a:cs typeface="+mn-cs"/>
        </a:defRPr>
      </a:lvl8pPr>
      <a:lvl9pPr marL="4192920" algn="l" defTabSz="104822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s://liveexample.pearsoncmg.com/html/TestSimpleCircle.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13.xml"/><Relationship Id="rId4" Type="http://schemas.openxmlformats.org/officeDocument/2006/relationships/hyperlink" Target="html/TestSimpleCircle.bat"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liveexample.pearsoncmg.com/html/TestTV.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13.xml"/><Relationship Id="rId6" Type="http://schemas.openxmlformats.org/officeDocument/2006/relationships/hyperlink" Target="html/TestTV.bat" TargetMode="External"/><Relationship Id="rId5" Type="http://schemas.openxmlformats.org/officeDocument/2006/relationships/hyperlink" Target="https://liveexample.pearsoncmg.com/html/TV.html" TargetMode="Externa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winword%20TestCircle.java"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13.x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13.x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13.x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13.xml"/><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hyperlink" Target="html/TestCircleWithStaticMembers.bat" TargetMode="External"/><Relationship Id="rId2" Type="http://schemas.openxmlformats.org/officeDocument/2006/relationships/hyperlink" Target="winword%20TestInstanceAndClassVariable.java" TargetMode="External"/><Relationship Id="rId1" Type="http://schemas.openxmlformats.org/officeDocument/2006/relationships/slideLayout" Target="../slideLayouts/slideLayout13.xml"/><Relationship Id="rId5" Type="http://schemas.openxmlformats.org/officeDocument/2006/relationships/hyperlink" Target="https://liveexample.pearsoncmg.com/html/TestCircleWithStaticMembers.html" TargetMode="External"/><Relationship Id="rId4" Type="http://schemas.openxmlformats.org/officeDocument/2006/relationships/hyperlink" Target="https://liveexample.pearsoncmg.com/html/CircleWithStaticMembers.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4.bin"/><Relationship Id="rId1" Type="http://schemas.openxmlformats.org/officeDocument/2006/relationships/slideLayout" Target="../slideLayouts/slideLayout13.xml"/><Relationship Id="rId6" Type="http://schemas.openxmlformats.org/officeDocument/2006/relationships/hyperlink" Target="https://liveexample.pearsoncmg.com/html/TestCircleWithPrivateDataFields.html" TargetMode="External"/><Relationship Id="rId5" Type="http://schemas.openxmlformats.org/officeDocument/2006/relationships/hyperlink" Target="https://liveexample.pearsoncmg.com/html/CircleWithPrivateDataFields.html" TargetMode="External"/><Relationship Id="rId4" Type="http://schemas.openxmlformats.org/officeDocument/2006/relationships/hyperlink" Target="html/TestCircleWithPrivateDataFields.bat"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hyperlink" Target="https://liveexample.pearsoncmg.com/html/TestPassObject.html" TargetMode="External"/><Relationship Id="rId4" Type="http://schemas.openxmlformats.org/officeDocument/2006/relationships/hyperlink" Target="html/TestPassObject.bat"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s://liveexample.pearsoncmg.com/html/TotalArea.html" TargetMode="External"/><Relationship Id="rId2" Type="http://schemas.openxmlformats.org/officeDocument/2006/relationships/hyperlink" Target="html/TotalArea.bat"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hyperlink" Target="winword%20TestMortgageClass.java" TargetMode="External"/><Relationship Id="rId1" Type="http://schemas.openxmlformats.org/officeDocument/2006/relationships/slideLayout" Target="../slideLayouts/slideLayout13.xml"/><Relationship Id="rId4" Type="http://schemas.openxmlformats.org/officeDocument/2006/relationships/image" Target="../media/image26.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hyperlink" Target="winword%20TestMortgageClass.java" TargetMode="External"/><Relationship Id="rId1" Type="http://schemas.openxmlformats.org/officeDocument/2006/relationships/slideLayout" Target="../slideLayouts/slideLayout13.xml"/><Relationship Id="rId4" Type="http://schemas.openxmlformats.org/officeDocument/2006/relationships/image" Target="../media/image27.w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539875" y="2449306"/>
            <a:ext cx="11791950" cy="1708151"/>
          </a:xfrm>
          <a:prstGeom prst="rect">
            <a:avLst/>
          </a:prstGeom>
          <a:noFill/>
          <a:ln w="12700" cap="sq">
            <a:noFill/>
            <a:miter lim="800000"/>
            <a:headEnd type="none" w="sm" len="sm"/>
            <a:tailEnd type="none" w="sm" len="sm"/>
          </a:ln>
        </p:spPr>
        <p:txBody>
          <a:bodyPr lIns="104825" tIns="52413" rIns="104825" bIns="52413" anchor="ctr"/>
          <a:lstStyle/>
          <a:p>
            <a:pPr eaLnBrk="1" hangingPunct="1"/>
            <a:r>
              <a:rPr lang="en-US" sz="4800" b="1" dirty="0">
                <a:latin typeface="Times New Roman" panose="02020603050405020304" pitchFamily="18" charset="0"/>
                <a:cs typeface="Times New Roman" panose="02020603050405020304" pitchFamily="18" charset="0"/>
              </a:rPr>
              <a:t>CCS3101 </a:t>
            </a:r>
          </a:p>
          <a:p>
            <a:pPr eaLnBrk="1" hangingPunct="1"/>
            <a:r>
              <a:rPr lang="en-US" sz="4800" b="1" dirty="0">
                <a:latin typeface="Times New Roman" panose="02020603050405020304" pitchFamily="18" charset="0"/>
                <a:cs typeface="Times New Roman" panose="02020603050405020304" pitchFamily="18" charset="0"/>
              </a:rPr>
              <a:t>OBJECT – ORIENTED PROGRAMMING</a:t>
            </a:r>
            <a:br>
              <a:rPr lang="pl-PL"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Topic 1 Introduction (Objects and Classes)</a:t>
            </a:r>
          </a:p>
          <a:p>
            <a:pPr eaLnBrk="1" hangingPunct="1"/>
            <a:endParaRPr lang="en-US" sz="6700" b="1" dirty="0">
              <a:solidFill>
                <a:srgbClr val="0000FF"/>
              </a:solidFill>
              <a:latin typeface="Agency FB" pitchFamily="34" charset="0"/>
            </a:endParaRPr>
          </a:p>
        </p:txBody>
      </p:sp>
      <p:sp>
        <p:nvSpPr>
          <p:cNvPr id="4099" name="Rectangle 3"/>
          <p:cNvSpPr>
            <a:spLocks noChangeArrowheads="1"/>
          </p:cNvSpPr>
          <p:nvPr/>
        </p:nvSpPr>
        <p:spPr bwMode="auto">
          <a:xfrm>
            <a:off x="798513" y="4900612"/>
            <a:ext cx="11399837" cy="4100513"/>
          </a:xfrm>
          <a:prstGeom prst="rect">
            <a:avLst/>
          </a:prstGeom>
          <a:noFill/>
          <a:ln w="12700" cap="sq">
            <a:noFill/>
            <a:miter lim="800000"/>
            <a:headEnd type="none" w="sm" len="sm"/>
            <a:tailEnd type="none" w="sm" len="sm"/>
          </a:ln>
        </p:spPr>
        <p:txBody>
          <a:bodyPr lIns="104825" tIns="52413" rIns="104825" bIns="52413"/>
          <a:lstStyle/>
          <a:p>
            <a:pPr algn="ctr" eaLnBrk="1" hangingPunct="1">
              <a:spcBef>
                <a:spcPct val="20000"/>
              </a:spcBef>
              <a:buClr>
                <a:schemeClr val="folHlink"/>
              </a:buClr>
              <a:buSzPct val="60000"/>
              <a:buFont typeface="Wingdings" pitchFamily="2" charset="2"/>
              <a:buNone/>
            </a:pPr>
            <a:r>
              <a:rPr lang="en-US" sz="2400" dirty="0">
                <a:latin typeface="Tw Cen MT Condensed Extra Bold" pitchFamily="34" charset="0"/>
              </a:rPr>
              <a:t>Dr. Khairul Azhar Kasmiran</a:t>
            </a:r>
            <a:endParaRPr lang="pl-PL" sz="2400" dirty="0">
              <a:latin typeface="Tw Cen MT Condensed Extra Bold" pitchFamily="34" charset="0"/>
            </a:endParaRPr>
          </a:p>
          <a:p>
            <a:pPr algn="ctr" eaLnBrk="1" hangingPunct="1">
              <a:spcBef>
                <a:spcPct val="20000"/>
              </a:spcBef>
              <a:buClr>
                <a:schemeClr val="folHlink"/>
              </a:buClr>
              <a:buSzPct val="60000"/>
              <a:buFont typeface="Wingdings" pitchFamily="2" charset="2"/>
              <a:buNone/>
            </a:pPr>
            <a:r>
              <a:rPr lang="pl-PL" sz="2400" dirty="0">
                <a:latin typeface="Tw Cen MT Condensed Extra Bold" pitchFamily="34" charset="0"/>
              </a:rPr>
              <a:t>Department of Computer Science</a:t>
            </a:r>
          </a:p>
          <a:p>
            <a:pPr algn="ctr" eaLnBrk="1" hangingPunct="1">
              <a:spcBef>
                <a:spcPct val="20000"/>
              </a:spcBef>
              <a:buClr>
                <a:schemeClr val="folHlink"/>
              </a:buClr>
              <a:buSzPct val="60000"/>
              <a:buFont typeface="Wingdings" pitchFamily="2" charset="2"/>
              <a:buNone/>
            </a:pPr>
            <a:r>
              <a:rPr lang="en-US" sz="2400" dirty="0">
                <a:latin typeface="Tw Cen MT Condensed Extra Bold" pitchFamily="34" charset="0"/>
              </a:rPr>
              <a:t>Faculty of Computer Science and Information Technology</a:t>
            </a:r>
          </a:p>
          <a:p>
            <a:pPr algn="ctr" eaLnBrk="1" hangingPunct="1">
              <a:spcBef>
                <a:spcPct val="20000"/>
              </a:spcBef>
              <a:buClr>
                <a:schemeClr val="folHlink"/>
              </a:buClr>
              <a:buSzPct val="60000"/>
              <a:buFont typeface="Wingdings" pitchFamily="2" charset="2"/>
              <a:buNone/>
            </a:pPr>
            <a:r>
              <a:rPr lang="en-US" sz="2400" dirty="0">
                <a:latin typeface="Tw Cen MT Condensed Extra Bold" pitchFamily="34" charset="0"/>
              </a:rPr>
              <a:t>University Putra of Malaysia</a:t>
            </a:r>
          </a:p>
          <a:p>
            <a:pPr algn="ctr" eaLnBrk="1" hangingPunct="1">
              <a:spcBef>
                <a:spcPct val="20000"/>
              </a:spcBef>
              <a:buClr>
                <a:schemeClr val="folHlink"/>
              </a:buClr>
              <a:buSzPct val="60000"/>
              <a:buFont typeface="Wingdings" pitchFamily="2" charset="2"/>
              <a:buNone/>
            </a:pPr>
            <a:endParaRPr lang="en-US" sz="2400" dirty="0">
              <a:latin typeface="Tw Cen MT Condensed Extra Bold" pitchFamily="34" charset="0"/>
            </a:endParaRPr>
          </a:p>
          <a:p>
            <a:pPr algn="ctr" eaLnBrk="1" hangingPunct="1">
              <a:spcBef>
                <a:spcPct val="20000"/>
              </a:spcBef>
              <a:buClr>
                <a:schemeClr val="folHlink"/>
              </a:buClr>
              <a:buSzPct val="60000"/>
              <a:buFont typeface="Wingdings" pitchFamily="2" charset="2"/>
              <a:buNone/>
            </a:pPr>
            <a:endParaRPr lang="en-US" sz="2400" dirty="0">
              <a:latin typeface="Tw Cen MT Condensed Extra Bold" pitchFamily="34" charset="0"/>
            </a:endParaRPr>
          </a:p>
          <a:p>
            <a:pPr algn="ctr" eaLnBrk="1" hangingPunct="1">
              <a:spcBef>
                <a:spcPct val="20000"/>
              </a:spcBef>
              <a:buClr>
                <a:schemeClr val="folHlink"/>
              </a:buClr>
              <a:buSzPct val="60000"/>
              <a:buFont typeface="Wingdings" pitchFamily="2" charset="2"/>
              <a:buNone/>
            </a:pPr>
            <a:r>
              <a:rPr lang="en-US" sz="2400" dirty="0">
                <a:latin typeface="Tw Cen MT Condensed Extra Bold" pitchFamily="34" charset="0"/>
              </a:rPr>
              <a:t>Room No</a:t>
            </a:r>
            <a:r>
              <a:rPr lang="en-US" sz="2400">
                <a:latin typeface="Tw Cen MT Condensed Extra Bold" pitchFamily="34" charset="0"/>
              </a:rPr>
              <a:t>: C3-14</a:t>
            </a:r>
            <a:endParaRPr lang="en-US" sz="2400" dirty="0">
              <a:latin typeface="Tw Cen MT Condensed Extra Bold" pitchFamily="34" charset="0"/>
            </a:endParaRPr>
          </a:p>
          <a:p>
            <a:pPr algn="ctr" eaLnBrk="1" hangingPunct="1">
              <a:spcBef>
                <a:spcPct val="20000"/>
              </a:spcBef>
              <a:buClr>
                <a:schemeClr val="folHlink"/>
              </a:buClr>
              <a:buSzPct val="60000"/>
              <a:buFont typeface="Wingdings" pitchFamily="2" charset="2"/>
              <a:buNone/>
            </a:pPr>
            <a:endParaRPr lang="en-US" sz="1600" dirty="0">
              <a:latin typeface="Tw Cen MT Condensed Extra Bold" pitchFamily="34" charset="0"/>
            </a:endParaRPr>
          </a:p>
          <a:p>
            <a:pPr algn="ctr" eaLnBrk="1" hangingPunct="1">
              <a:spcBef>
                <a:spcPct val="20000"/>
              </a:spcBef>
              <a:buClr>
                <a:schemeClr val="folHlink"/>
              </a:buClr>
              <a:buSzPct val="60000"/>
              <a:buFont typeface="Wingdings" pitchFamily="2" charset="2"/>
              <a:buNone/>
            </a:pPr>
            <a:endParaRPr lang="pl-PL" sz="1600" dirty="0"/>
          </a:p>
        </p:txBody>
      </p:sp>
    </p:spTree>
    <p:custDataLst>
      <p:tags r:id="rId1"/>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026081" y="600075"/>
            <a:ext cx="11628914" cy="1600200"/>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Example: Defining Classes and Creating Objects</a:t>
            </a:r>
            <a:endParaRPr lang="en-US" altLang="en-US" sz="5400" b="1" u="sng"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25604" name="Rectangle 3"/>
          <p:cNvSpPr>
            <a:spLocks noGrp="1" noChangeArrowheads="1"/>
          </p:cNvSpPr>
          <p:nvPr>
            <p:ph type="body" idx="1"/>
          </p:nvPr>
        </p:nvSpPr>
        <p:spPr>
          <a:xfrm>
            <a:off x="289773" y="2800351"/>
            <a:ext cx="13101529" cy="2900363"/>
          </a:xfrm>
        </p:spPr>
        <p:txBody>
          <a:bodyPr/>
          <a:lstStyle/>
          <a:p>
            <a:pPr marL="0" indent="0">
              <a:buNone/>
            </a:pPr>
            <a:r>
              <a:rPr lang="en-US" altLang="en-US" sz="4400" dirty="0">
                <a:latin typeface="Times New Roman" panose="02020603050405020304" pitchFamily="18" charset="0"/>
                <a:cs typeface="Times New Roman" panose="02020603050405020304" pitchFamily="18" charset="0"/>
              </a:rPr>
              <a:t>Objective: Demonstrate creating objects, accessing data, and using methods. </a:t>
            </a:r>
          </a:p>
        </p:txBody>
      </p:sp>
      <p:sp>
        <p:nvSpPr>
          <p:cNvPr id="25605" name="Rectangle 8">
            <a:hlinkClick r:id="rId3"/>
          </p:cNvPr>
          <p:cNvSpPr>
            <a:spLocks noChangeArrowheads="1"/>
          </p:cNvSpPr>
          <p:nvPr/>
        </p:nvSpPr>
        <p:spPr bwMode="auto">
          <a:xfrm>
            <a:off x="5460556" y="5509023"/>
            <a:ext cx="4740873"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TestSimpleCircle</a:t>
            </a:r>
          </a:p>
        </p:txBody>
      </p:sp>
      <p:sp>
        <p:nvSpPr>
          <p:cNvPr id="25606" name="AutoShape 10">
            <a:hlinkClick r:id="rId4" action="ppaction://program" highlightClick="1"/>
          </p:cNvPr>
          <p:cNvSpPr>
            <a:spLocks noChangeArrowheads="1"/>
          </p:cNvSpPr>
          <p:nvPr/>
        </p:nvSpPr>
        <p:spPr bwMode="auto">
          <a:xfrm>
            <a:off x="10405693" y="5509023"/>
            <a:ext cx="1045082" cy="50006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latin typeface="Book Antiqua" pitchFamily="18" charset="0"/>
              </a:rPr>
              <a:t>Run</a:t>
            </a:r>
            <a:endParaRPr lang="en-US" altLang="en-US" sz="2600"/>
          </a:p>
        </p:txBody>
      </p:sp>
    </p:spTree>
    <p:extLst>
      <p:ext uri="{BB962C8B-B14F-4D97-AF65-F5344CB8AC3E}">
        <p14:creationId xmlns:p14="http://schemas.microsoft.com/office/powerpoint/2010/main" val="1066005294"/>
      </p:ext>
    </p:extLst>
  </p:cSld>
  <p:clrMapOvr>
    <a:masterClrMapping/>
  </p:clrMapOvr>
  <p:transition>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175764" y="164613"/>
            <a:ext cx="13329547" cy="977205"/>
          </a:xfrm>
        </p:spPr>
        <p:txBody>
          <a:bodyPr/>
          <a:lstStyle/>
          <a:p>
            <a:pPr algn="ctr"/>
            <a:r>
              <a:rPr lang="en-US" altLang="en-US" sz="4500" b="1" dirty="0">
                <a:solidFill>
                  <a:schemeClr val="tx1"/>
                </a:solidFill>
                <a:latin typeface="Times New Roman" panose="02020603050405020304" pitchFamily="18" charset="0"/>
                <a:cs typeface="Times New Roman" panose="02020603050405020304" pitchFamily="18" charset="0"/>
              </a:rPr>
              <a:t>Example: Defining Classes and Creating Objects</a:t>
            </a:r>
            <a:endParaRPr lang="en-US" altLang="en-US" sz="4500" b="1" u="sng"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4101" name="Rectangle 11"/>
          <p:cNvSpPr>
            <a:spLocks noChangeArrowheads="1"/>
          </p:cNvSpPr>
          <p:nvPr/>
        </p:nvSpPr>
        <p:spPr bwMode="auto">
          <a:xfrm>
            <a:off x="2" y="2712831"/>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4098" name="Object 10"/>
          <p:cNvGraphicFramePr>
            <a:graphicFrameLocks noChangeAspect="1"/>
          </p:cNvGraphicFramePr>
          <p:nvPr/>
        </p:nvGraphicFramePr>
        <p:xfrm>
          <a:off x="0" y="1173066"/>
          <a:ext cx="13681075" cy="5188148"/>
        </p:xfrm>
        <a:graphic>
          <a:graphicData uri="http://schemas.openxmlformats.org/presentationml/2006/ole">
            <mc:AlternateContent xmlns:mc="http://schemas.openxmlformats.org/markup-compatibility/2006">
              <mc:Choice xmlns:v="urn:schemas-microsoft-com:vml" Requires="v">
                <p:oleObj name="Picture" r:id="rId3" imgW="5422900" imgH="2349500" progId="Word.Picture.8">
                  <p:embed/>
                </p:oleObj>
              </mc:Choice>
              <mc:Fallback>
                <p:oleObj name="Picture" r:id="rId3" imgW="5422900" imgH="2349500" progId="Word.Picture.8">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73066"/>
                        <a:ext cx="13681075" cy="5188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Rectangle 10">
            <a:hlinkClick r:id="rId5"/>
          </p:cNvPr>
          <p:cNvSpPr>
            <a:spLocks noChangeArrowheads="1"/>
          </p:cNvSpPr>
          <p:nvPr/>
        </p:nvSpPr>
        <p:spPr bwMode="auto">
          <a:xfrm>
            <a:off x="9655144" y="6719590"/>
            <a:ext cx="1893023"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TV</a:t>
            </a:r>
          </a:p>
        </p:txBody>
      </p:sp>
      <p:sp>
        <p:nvSpPr>
          <p:cNvPr id="4103" name="AutoShape 10">
            <a:hlinkClick r:id="rId6" action="ppaction://program" highlightClick="1"/>
          </p:cNvPr>
          <p:cNvSpPr>
            <a:spLocks noChangeArrowheads="1"/>
          </p:cNvSpPr>
          <p:nvPr/>
        </p:nvSpPr>
        <p:spPr bwMode="auto">
          <a:xfrm>
            <a:off x="11776175" y="7428012"/>
            <a:ext cx="1045082" cy="50006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latin typeface="Book Antiqua" pitchFamily="18" charset="0"/>
              </a:rPr>
              <a:t>Run</a:t>
            </a:r>
            <a:endParaRPr lang="en-US" altLang="en-US" sz="2600"/>
          </a:p>
        </p:txBody>
      </p:sp>
      <p:sp>
        <p:nvSpPr>
          <p:cNvPr id="4104" name="Rectangle 12">
            <a:hlinkClick r:id="rId7"/>
          </p:cNvPr>
          <p:cNvSpPr>
            <a:spLocks noChangeArrowheads="1"/>
          </p:cNvSpPr>
          <p:nvPr/>
        </p:nvSpPr>
        <p:spPr bwMode="auto">
          <a:xfrm>
            <a:off x="9674146" y="7428012"/>
            <a:ext cx="1893023"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TestTV</a:t>
            </a:r>
          </a:p>
        </p:txBody>
      </p:sp>
    </p:spTree>
    <p:extLst>
      <p:ext uri="{BB962C8B-B14F-4D97-AF65-F5344CB8AC3E}">
        <p14:creationId xmlns:p14="http://schemas.microsoft.com/office/powerpoint/2010/main" val="3352480831"/>
      </p:ext>
    </p:extLst>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1007079" y="50008"/>
            <a:ext cx="11678793" cy="1396008"/>
          </a:xfrm>
        </p:spPr>
        <p:txBody>
          <a:bodyPr/>
          <a:lstStyle/>
          <a:p>
            <a:pPr algn="ctr" eaLnBrk="1">
              <a:tabLst>
                <a:tab pos="0" algn="l"/>
                <a:tab pos="586696" algn="l"/>
                <a:tab pos="1173395" algn="l"/>
                <a:tab pos="1760095" algn="l"/>
                <a:tab pos="2346789" algn="l"/>
                <a:tab pos="2935734" algn="l"/>
                <a:tab pos="3522435" algn="l"/>
                <a:tab pos="4109129" algn="l"/>
                <a:tab pos="4695825" algn="l"/>
                <a:tab pos="5284770" algn="l"/>
                <a:tab pos="5871469" algn="l"/>
                <a:tab pos="6458165" algn="l"/>
                <a:tab pos="7044861" algn="l"/>
                <a:tab pos="7633807" algn="l"/>
                <a:tab pos="8220505" algn="l"/>
                <a:tab pos="8807202" algn="l"/>
                <a:tab pos="9393899" algn="l"/>
                <a:tab pos="9982845" algn="l"/>
                <a:tab pos="10569543" algn="l"/>
                <a:tab pos="11156238" algn="l"/>
                <a:tab pos="11742934" algn="l"/>
              </a:tabLst>
            </a:pPr>
            <a:r>
              <a:rPr lang="en-US" b="1" dirty="0">
                <a:solidFill>
                  <a:schemeClr val="tx1"/>
                </a:solidFill>
                <a:latin typeface="Times New Roman" panose="02020603050405020304" pitchFamily="18" charset="0"/>
                <a:cs typeface="Times New Roman" panose="02020603050405020304" pitchFamily="18" charset="0"/>
              </a:rPr>
              <a:t>Classes – Exercise 1</a:t>
            </a:r>
          </a:p>
        </p:txBody>
      </p:sp>
      <p:sp>
        <p:nvSpPr>
          <p:cNvPr id="14339" name="Rectangle 2"/>
          <p:cNvSpPr>
            <a:spLocks noGrp="1" noChangeArrowheads="1"/>
          </p:cNvSpPr>
          <p:nvPr>
            <p:ph type="body" idx="1"/>
          </p:nvPr>
        </p:nvSpPr>
        <p:spPr>
          <a:xfrm>
            <a:off x="0" y="1250165"/>
            <a:ext cx="13681075" cy="7282161"/>
          </a:xfrm>
        </p:spPr>
        <p:txBody>
          <a:bodyPr>
            <a:normAutofit fontScale="55000" lnSpcReduction="20000"/>
          </a:bodyPr>
          <a:lstStyle/>
          <a:p>
            <a:pPr marL="878833" indent="-876791" algn="ctr" eaLnBrk="1">
              <a:buNone/>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7200" dirty="0">
                <a:latin typeface="Times New Roman" panose="02020603050405020304" pitchFamily="18" charset="0"/>
                <a:cs typeface="Times New Roman" panose="02020603050405020304" pitchFamily="18" charset="0"/>
              </a:rPr>
              <a:t>Rectangle Class</a:t>
            </a:r>
          </a:p>
          <a:p>
            <a:pPr marL="878833" indent="-876791" eaLnBrk="1">
              <a:buClrTx/>
              <a:buSzTx/>
              <a:buNone/>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endParaRPr lang="en-US" dirty="0">
              <a:latin typeface="Times New Roman" panose="02020603050405020304" pitchFamily="18" charset="0"/>
              <a:cs typeface="Times New Roman" panose="02020603050405020304" pitchFamily="18" charset="0"/>
            </a:endParaRPr>
          </a:p>
          <a:p>
            <a:pPr marL="878599" indent="-523354"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A Rectangle class might specify that every Rectangle object consists of  two variables of type double:</a:t>
            </a:r>
          </a:p>
          <a:p>
            <a:pPr marL="1623980" lvl="1" indent="-447229"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double length, and </a:t>
            </a:r>
          </a:p>
          <a:p>
            <a:pPr marL="1623980" lvl="1" indent="-447229"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double width</a:t>
            </a:r>
            <a:r>
              <a:rPr lang="en-US" sz="5000" i="1" dirty="0">
                <a:latin typeface="Times New Roman" panose="02020603050405020304" pitchFamily="18" charset="0"/>
                <a:cs typeface="Times New Roman" panose="02020603050405020304" pitchFamily="18" charset="0"/>
              </a:rPr>
              <a:t>,</a:t>
            </a:r>
            <a:r>
              <a:rPr lang="en-US" sz="5000" dirty="0">
                <a:latin typeface="Times New Roman" panose="02020603050405020304" pitchFamily="18" charset="0"/>
                <a:cs typeface="Times New Roman" panose="02020603050405020304" pitchFamily="18" charset="0"/>
              </a:rPr>
              <a:t> </a:t>
            </a:r>
          </a:p>
          <a:p>
            <a:pPr marL="1906518" lvl="1" indent="-729979"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endParaRPr lang="en-US" sz="5000" dirty="0">
              <a:latin typeface="Times New Roman" panose="02020603050405020304" pitchFamily="18" charset="0"/>
              <a:cs typeface="Times New Roman" panose="02020603050405020304" pitchFamily="18" charset="0"/>
            </a:endParaRPr>
          </a:p>
          <a:p>
            <a:pPr marL="878599" indent="-523354"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Every Rectangle object comes equipped with two methods:</a:t>
            </a:r>
          </a:p>
          <a:p>
            <a:pPr marL="1623980" lvl="1" indent="-447229"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double</a:t>
            </a:r>
            <a:r>
              <a:rPr lang="en-US" sz="5000" i="1" dirty="0">
                <a:latin typeface="Times New Roman" panose="02020603050405020304" pitchFamily="18" charset="0"/>
                <a:cs typeface="Times New Roman" panose="02020603050405020304" pitchFamily="18" charset="0"/>
              </a:rPr>
              <a:t> </a:t>
            </a:r>
            <a:r>
              <a:rPr lang="en-US" sz="5000" dirty="0">
                <a:latin typeface="Times New Roman" panose="02020603050405020304" pitchFamily="18" charset="0"/>
                <a:cs typeface="Times New Roman" panose="02020603050405020304" pitchFamily="18" charset="0"/>
              </a:rPr>
              <a:t>area(),   	and 	//returns the area, length x width, </a:t>
            </a:r>
          </a:p>
          <a:p>
            <a:pPr marL="1623980" lvl="1" indent="-447229"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double perimeter(), 	//returns the perimeter, 2(length + width).</a:t>
            </a:r>
          </a:p>
          <a:p>
            <a:pPr marL="878833" indent="-876791" eaLnBrk="1">
              <a:buClrTx/>
              <a:buSzTx/>
              <a:buNone/>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endParaRPr lang="en-US" sz="5000" dirty="0">
              <a:latin typeface="Times New Roman" panose="02020603050405020304" pitchFamily="18" charset="0"/>
              <a:cs typeface="Times New Roman" panose="02020603050405020304" pitchFamily="18" charset="0"/>
            </a:endParaRPr>
          </a:p>
          <a:p>
            <a:pPr marL="878599" indent="-523354"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Individual Rectangle objects may differ in dimension but </a:t>
            </a:r>
            <a:r>
              <a:rPr lang="en-US" sz="5000" i="1" dirty="0">
                <a:latin typeface="Times New Roman" panose="02020603050405020304" pitchFamily="18" charset="0"/>
                <a:cs typeface="Times New Roman" panose="02020603050405020304" pitchFamily="18" charset="0"/>
              </a:rPr>
              <a:t>all</a:t>
            </a:r>
            <a:r>
              <a:rPr lang="en-US" sz="5000" dirty="0">
                <a:latin typeface="Times New Roman" panose="02020603050405020304" pitchFamily="18" charset="0"/>
                <a:cs typeface="Times New Roman" panose="02020603050405020304" pitchFamily="18" charset="0"/>
              </a:rPr>
              <a:t> Rectangle objects share the same methods </a:t>
            </a:r>
          </a:p>
          <a:p>
            <a:pPr marL="878599" indent="-523354"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endParaRPr lang="en-US" sz="5000" dirty="0">
              <a:latin typeface="Times New Roman" panose="02020603050405020304" pitchFamily="18" charset="0"/>
              <a:cs typeface="Times New Roman" panose="02020603050405020304" pitchFamily="18" charset="0"/>
            </a:endParaRPr>
          </a:p>
          <a:p>
            <a:pPr marL="878599" indent="-523354" eaLnBrk="1">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Question:</a:t>
            </a:r>
          </a:p>
          <a:p>
            <a:pPr marL="1623980" lvl="4" indent="-477362" eaLnBrk="1">
              <a:lnSpc>
                <a:spcPct val="120000"/>
              </a:lnSpc>
              <a:spcBef>
                <a:spcPts val="0"/>
              </a:spcBef>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Draw a UML class diagram of rectangle class</a:t>
            </a:r>
          </a:p>
          <a:p>
            <a:pPr marL="1623980" lvl="4" indent="-477362" eaLnBrk="1">
              <a:lnSpc>
                <a:spcPct val="120000"/>
              </a:lnSpc>
              <a:spcBef>
                <a:spcPts val="0"/>
              </a:spcBef>
              <a:tabLst>
                <a:tab pos="878833" algn="l"/>
                <a:tab pos="1023605" algn="l"/>
                <a:tab pos="1610851" algn="l"/>
                <a:tab pos="2198100" algn="l"/>
                <a:tab pos="2785350" algn="l"/>
                <a:tab pos="3372596" algn="l"/>
                <a:tab pos="3959843" algn="l"/>
                <a:tab pos="4547087" algn="l"/>
                <a:tab pos="5134336" algn="l"/>
                <a:tab pos="5721583" algn="l"/>
                <a:tab pos="6308829" algn="l"/>
                <a:tab pos="6896080" algn="l"/>
                <a:tab pos="7483326" algn="l"/>
                <a:tab pos="8070574" algn="l"/>
                <a:tab pos="8657821" algn="l"/>
                <a:tab pos="9245069" algn="l"/>
                <a:tab pos="9832315" algn="l"/>
                <a:tab pos="10419565" algn="l"/>
                <a:tab pos="11006810" algn="l"/>
                <a:tab pos="11594060" algn="l"/>
                <a:tab pos="12181306" algn="l"/>
              </a:tabLst>
              <a:defRPr/>
            </a:pPr>
            <a:r>
              <a:rPr lang="en-US" sz="5000" dirty="0">
                <a:latin typeface="Times New Roman" panose="02020603050405020304" pitchFamily="18" charset="0"/>
                <a:cs typeface="Times New Roman" panose="02020603050405020304" pitchFamily="18" charset="0"/>
              </a:rPr>
              <a:t>Create a rectangle class</a:t>
            </a:r>
          </a:p>
        </p:txBody>
      </p:sp>
    </p:spTree>
  </p:cSld>
  <p:clrMapOvr>
    <a:masterClrMapping/>
  </p:clrMapOvr>
  <p:transition>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5364627D-B93E-1648-BD62-D3750D3E56DC}"/>
              </a:ext>
            </a:extLst>
          </p:cNvPr>
          <p:cNvSpPr>
            <a:spLocks noGrp="1" noChangeArrowheads="1"/>
          </p:cNvSpPr>
          <p:nvPr>
            <p:ph type="title"/>
          </p:nvPr>
        </p:nvSpPr>
        <p:spPr>
          <a:xfrm>
            <a:off x="1595529" y="249751"/>
            <a:ext cx="10201275" cy="1875234"/>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Constructors</a:t>
            </a:r>
          </a:p>
        </p:txBody>
      </p:sp>
      <p:sp>
        <p:nvSpPr>
          <p:cNvPr id="26628" name="Rectangle 3">
            <a:extLst>
              <a:ext uri="{FF2B5EF4-FFF2-40B4-BE49-F238E27FC236}">
                <a16:creationId xmlns:a16="http://schemas.microsoft.com/office/drawing/2014/main" id="{6ACC93AE-CB60-4A44-B255-12BA95EDA3A2}"/>
              </a:ext>
            </a:extLst>
          </p:cNvPr>
          <p:cNvSpPr>
            <a:spLocks noGrp="1" noChangeArrowheads="1"/>
          </p:cNvSpPr>
          <p:nvPr>
            <p:ph type="body" idx="1"/>
          </p:nvPr>
        </p:nvSpPr>
        <p:spPr>
          <a:xfrm>
            <a:off x="1539883" y="2000251"/>
            <a:ext cx="10201275" cy="6500813"/>
          </a:xfrm>
        </p:spPr>
        <p:txBody>
          <a:bodyPr/>
          <a:lstStyle/>
          <a:p>
            <a:pPr>
              <a:spcBef>
                <a:spcPct val="0"/>
              </a:spcBef>
              <a:buFont typeface="Monotype Sorts" pitchFamily="2" charset="2"/>
              <a:buNone/>
            </a:pPr>
            <a:r>
              <a:rPr lang="en-US" altLang="en-US" sz="4000" dirty="0">
                <a:latin typeface="Courier New" panose="02070309020205020404" pitchFamily="49" charset="0"/>
              </a:rPr>
              <a:t>Circle() {</a:t>
            </a:r>
          </a:p>
          <a:p>
            <a:pPr>
              <a:spcBef>
                <a:spcPct val="0"/>
              </a:spcBef>
              <a:buFont typeface="Monotype Sorts" pitchFamily="2" charset="2"/>
              <a:buNone/>
            </a:pPr>
            <a:r>
              <a:rPr lang="en-US" altLang="en-US" sz="4000" dirty="0">
                <a:latin typeface="Courier New" panose="02070309020205020404" pitchFamily="49" charset="0"/>
              </a:rPr>
              <a:t>}</a:t>
            </a:r>
          </a:p>
          <a:p>
            <a:pPr>
              <a:spcBef>
                <a:spcPct val="0"/>
              </a:spcBef>
              <a:buFont typeface="Monotype Sorts" pitchFamily="2" charset="2"/>
              <a:buNone/>
            </a:pPr>
            <a:endParaRPr lang="en-US" altLang="en-US" sz="4000" dirty="0">
              <a:latin typeface="Courier New" panose="02070309020205020404" pitchFamily="49" charset="0"/>
            </a:endParaRPr>
          </a:p>
          <a:p>
            <a:pPr>
              <a:buFont typeface="Monotype Sorts" pitchFamily="2" charset="2"/>
              <a:buNone/>
            </a:pPr>
            <a:r>
              <a:rPr lang="en-US" altLang="en-US" sz="4000" dirty="0">
                <a:latin typeface="Courier New" panose="02070309020205020404" pitchFamily="49" charset="0"/>
              </a:rPr>
              <a:t>Circle(double </a:t>
            </a:r>
            <a:r>
              <a:rPr lang="en-US" altLang="en-US" sz="4000" dirty="0" err="1">
                <a:latin typeface="Courier New" panose="02070309020205020404" pitchFamily="49" charset="0"/>
              </a:rPr>
              <a:t>newRadius</a:t>
            </a:r>
            <a:r>
              <a:rPr lang="en-US" altLang="en-US" sz="4000" dirty="0">
                <a:latin typeface="Courier New" panose="02070309020205020404" pitchFamily="49" charset="0"/>
              </a:rPr>
              <a:t>) {  </a:t>
            </a:r>
          </a:p>
          <a:p>
            <a:pPr>
              <a:spcBef>
                <a:spcPct val="0"/>
              </a:spcBef>
              <a:buFont typeface="Monotype Sorts" pitchFamily="2" charset="2"/>
              <a:buNone/>
            </a:pPr>
            <a:r>
              <a:rPr lang="en-US" altLang="en-US" sz="4000" dirty="0">
                <a:latin typeface="Courier New" panose="02070309020205020404" pitchFamily="49" charset="0"/>
              </a:rPr>
              <a:t>  radius = </a:t>
            </a:r>
            <a:r>
              <a:rPr lang="en-US" altLang="en-US" sz="4000" dirty="0" err="1">
                <a:latin typeface="Courier New" panose="02070309020205020404" pitchFamily="49" charset="0"/>
              </a:rPr>
              <a:t>newRadius</a:t>
            </a:r>
            <a:r>
              <a:rPr lang="en-US" altLang="en-US" sz="4000" dirty="0">
                <a:latin typeface="Courier New" panose="02070309020205020404" pitchFamily="49" charset="0"/>
              </a:rPr>
              <a:t>;</a:t>
            </a:r>
          </a:p>
          <a:p>
            <a:pPr>
              <a:spcBef>
                <a:spcPct val="0"/>
              </a:spcBef>
              <a:buFont typeface="Monotype Sorts" pitchFamily="2" charset="2"/>
              <a:buNone/>
            </a:pPr>
            <a:r>
              <a:rPr lang="en-US" altLang="en-US" sz="4000" dirty="0">
                <a:latin typeface="Courier New" panose="02070309020205020404" pitchFamily="49" charset="0"/>
              </a:rPr>
              <a:t>}</a:t>
            </a:r>
          </a:p>
        </p:txBody>
      </p:sp>
      <p:sp>
        <p:nvSpPr>
          <p:cNvPr id="26629" name="Text Box 4">
            <a:extLst>
              <a:ext uri="{FF2B5EF4-FFF2-40B4-BE49-F238E27FC236}">
                <a16:creationId xmlns:a16="http://schemas.microsoft.com/office/drawing/2014/main" id="{426B54D9-F5FC-7144-9118-C695512A33A5}"/>
              </a:ext>
            </a:extLst>
          </p:cNvPr>
          <p:cNvSpPr txBox="1">
            <a:spLocks noChangeArrowheads="1"/>
          </p:cNvSpPr>
          <p:nvPr/>
        </p:nvSpPr>
        <p:spPr bwMode="auto">
          <a:xfrm>
            <a:off x="6440489" y="1500196"/>
            <a:ext cx="6400800" cy="203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349" tIns="45676" rIns="91349" bIns="45676">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4200" dirty="0"/>
              <a:t>Constructors are a special kind of methods that are invoked to construct objects.</a:t>
            </a:r>
          </a:p>
        </p:txBody>
      </p:sp>
    </p:spTree>
    <p:extLst>
      <p:ext uri="{BB962C8B-B14F-4D97-AF65-F5344CB8AC3E}">
        <p14:creationId xmlns:p14="http://schemas.microsoft.com/office/powerpoint/2010/main" val="2996059823"/>
      </p:ext>
    </p:extLst>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B59E5BE7-1688-364F-9DF2-B6A7F2D2F0D2}"/>
              </a:ext>
            </a:extLst>
          </p:cNvPr>
          <p:cNvSpPr>
            <a:spLocks noGrp="1" noChangeArrowheads="1"/>
          </p:cNvSpPr>
          <p:nvPr>
            <p:ph type="title"/>
          </p:nvPr>
        </p:nvSpPr>
        <p:spPr>
          <a:xfrm>
            <a:off x="1739909" y="300037"/>
            <a:ext cx="10201275" cy="1100138"/>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Constructors, cont.</a:t>
            </a:r>
          </a:p>
        </p:txBody>
      </p:sp>
      <p:sp>
        <p:nvSpPr>
          <p:cNvPr id="27652" name="Text Box 4">
            <a:extLst>
              <a:ext uri="{FF2B5EF4-FFF2-40B4-BE49-F238E27FC236}">
                <a16:creationId xmlns:a16="http://schemas.microsoft.com/office/drawing/2014/main" id="{62138F2C-B46D-9E41-96C1-95D4A1BB8FA2}"/>
              </a:ext>
            </a:extLst>
          </p:cNvPr>
          <p:cNvSpPr txBox="1">
            <a:spLocks noChangeArrowheads="1"/>
          </p:cNvSpPr>
          <p:nvPr/>
        </p:nvSpPr>
        <p:spPr bwMode="auto">
          <a:xfrm>
            <a:off x="1339851" y="1500190"/>
            <a:ext cx="11201400" cy="687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349" tIns="45676" rIns="91349" bIns="45676">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4200" dirty="0">
                <a:cs typeface="Times New Roman" panose="02020603050405020304" pitchFamily="18" charset="0"/>
              </a:rPr>
              <a:t>A constructor with no parameters is referred to as a </a:t>
            </a:r>
            <a:r>
              <a:rPr lang="en-US" altLang="en-US" sz="4200" i="1" dirty="0">
                <a:cs typeface="Times New Roman" panose="02020603050405020304" pitchFamily="18" charset="0"/>
              </a:rPr>
              <a:t>no-</a:t>
            </a:r>
            <a:r>
              <a:rPr lang="en-US" altLang="en-US" sz="4200" i="1" dirty="0" err="1">
                <a:cs typeface="Times New Roman" panose="02020603050405020304" pitchFamily="18" charset="0"/>
              </a:rPr>
              <a:t>arg</a:t>
            </a:r>
            <a:r>
              <a:rPr lang="en-US" altLang="en-US" sz="4200" i="1" dirty="0">
                <a:cs typeface="Times New Roman" panose="02020603050405020304" pitchFamily="18" charset="0"/>
              </a:rPr>
              <a:t> constructor</a:t>
            </a:r>
            <a:r>
              <a:rPr lang="en-US" altLang="en-US" sz="4200" dirty="0">
                <a:cs typeface="Times New Roman" panose="02020603050405020304" pitchFamily="18" charset="0"/>
              </a:rPr>
              <a:t>. </a:t>
            </a:r>
          </a:p>
          <a:p>
            <a:pPr marL="570930" indent="-570930">
              <a:spcBef>
                <a:spcPct val="50000"/>
              </a:spcBef>
              <a:buFont typeface="Arial" panose="020B0604020202020204" pitchFamily="34" charset="0"/>
              <a:buChar char="•"/>
            </a:pPr>
            <a:r>
              <a:rPr lang="en-US" altLang="en-US" sz="4200" dirty="0">
                <a:cs typeface="Times New Roman" panose="02020603050405020304" pitchFamily="18" charset="0"/>
              </a:rPr>
              <a:t>Constructors must have the same name as the class itself. </a:t>
            </a:r>
          </a:p>
          <a:p>
            <a:pPr marL="570930" indent="-570930">
              <a:spcBef>
                <a:spcPct val="50000"/>
              </a:spcBef>
              <a:buFont typeface="Arial" panose="020B0604020202020204" pitchFamily="34" charset="0"/>
              <a:buChar char="•"/>
            </a:pPr>
            <a:r>
              <a:rPr lang="en-US" altLang="en-US" sz="4200" dirty="0">
                <a:cs typeface="Times New Roman" panose="02020603050405020304" pitchFamily="18" charset="0"/>
              </a:rPr>
              <a:t>Constructors do not have a return type—not even void. </a:t>
            </a:r>
          </a:p>
          <a:p>
            <a:pPr marL="570930" indent="-570930">
              <a:spcBef>
                <a:spcPct val="50000"/>
              </a:spcBef>
              <a:buFont typeface="Arial" panose="020B0604020202020204" pitchFamily="34" charset="0"/>
              <a:buChar char="•"/>
            </a:pPr>
            <a:r>
              <a:rPr lang="en-US" altLang="en-US" sz="4200" dirty="0">
                <a:cs typeface="Times New Roman" panose="02020603050405020304" pitchFamily="18" charset="0"/>
              </a:rPr>
              <a:t>Constructors are invoked using the new operator when an object is created. Constructors play the role of initializing objects.</a:t>
            </a:r>
          </a:p>
        </p:txBody>
      </p:sp>
    </p:spTree>
    <p:extLst>
      <p:ext uri="{BB962C8B-B14F-4D97-AF65-F5344CB8AC3E}">
        <p14:creationId xmlns:p14="http://schemas.microsoft.com/office/powerpoint/2010/main" val="3165479119"/>
      </p:ext>
    </p:extLst>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002017" y="264695"/>
            <a:ext cx="11628914" cy="1875234"/>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Creating Objects Using Constructors</a:t>
            </a:r>
          </a:p>
        </p:txBody>
      </p:sp>
      <p:sp>
        <p:nvSpPr>
          <p:cNvPr id="28676" name="Rectangle 3"/>
          <p:cNvSpPr>
            <a:spLocks noGrp="1" noChangeArrowheads="1"/>
          </p:cNvSpPr>
          <p:nvPr>
            <p:ph type="body" idx="1"/>
          </p:nvPr>
        </p:nvSpPr>
        <p:spPr>
          <a:xfrm>
            <a:off x="912071" y="2100263"/>
            <a:ext cx="12084950" cy="5600700"/>
          </a:xfrm>
        </p:spPr>
        <p:txBody>
          <a:bodyPr/>
          <a:lstStyle/>
          <a:p>
            <a:pPr>
              <a:buFont typeface="Monotype Sorts"/>
              <a:buNone/>
            </a:pPr>
            <a:r>
              <a:rPr lang="en-US" altLang="en-US" sz="4000" dirty="0">
                <a:latin typeface="Courier New" pitchFamily="49" charset="0"/>
              </a:rPr>
              <a:t>new </a:t>
            </a:r>
            <a:r>
              <a:rPr lang="en-US" altLang="en-US" sz="4000" dirty="0" err="1">
                <a:latin typeface="Courier New" pitchFamily="49" charset="0"/>
              </a:rPr>
              <a:t>ClassName</a:t>
            </a:r>
            <a:r>
              <a:rPr lang="en-US" altLang="en-US" sz="4000" dirty="0">
                <a:latin typeface="Courier New" pitchFamily="49" charset="0"/>
              </a:rPr>
              <a:t>();</a:t>
            </a:r>
          </a:p>
          <a:p>
            <a:endParaRPr lang="en-US" altLang="en-US" dirty="0"/>
          </a:p>
          <a:p>
            <a:pPr>
              <a:buFont typeface="Monotype Sorts"/>
              <a:buNone/>
            </a:pPr>
            <a:r>
              <a:rPr lang="en-US" altLang="en-US" dirty="0"/>
              <a:t>Example:</a:t>
            </a:r>
          </a:p>
          <a:p>
            <a:pPr>
              <a:buFont typeface="Monotype Sorts"/>
              <a:buNone/>
            </a:pPr>
            <a:r>
              <a:rPr lang="en-US" altLang="en-US" sz="4000" dirty="0">
                <a:latin typeface="Courier New" pitchFamily="49" charset="0"/>
              </a:rPr>
              <a:t>new Circle();</a:t>
            </a:r>
          </a:p>
          <a:p>
            <a:pPr>
              <a:buFont typeface="Monotype Sorts"/>
              <a:buNone/>
            </a:pPr>
            <a:endParaRPr lang="en-US" altLang="en-US" sz="4000" dirty="0">
              <a:latin typeface="Courier New" pitchFamily="49" charset="0"/>
            </a:endParaRPr>
          </a:p>
          <a:p>
            <a:pPr>
              <a:spcBef>
                <a:spcPct val="0"/>
              </a:spcBef>
              <a:buFont typeface="Monotype Sorts"/>
              <a:buNone/>
            </a:pPr>
            <a:r>
              <a:rPr lang="en-US" altLang="en-US" dirty="0">
                <a:latin typeface="Courier New" panose="02070309020205020404" pitchFamily="49" charset="0"/>
                <a:cs typeface="Courier New" panose="02070309020205020404" pitchFamily="49" charset="0"/>
              </a:rPr>
              <a:t>new Circle(5.0);</a:t>
            </a:r>
            <a:r>
              <a:rPr lang="en-US" altLang="en-US" sz="5100" dirty="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a:p>
            <a:pPr>
              <a:buFont typeface="Monotype Sorts"/>
              <a:buNone/>
            </a:pPr>
            <a:endParaRPr lang="en-US" altLang="en-US" dirty="0"/>
          </a:p>
        </p:txBody>
      </p:sp>
    </p:spTree>
    <p:extLst>
      <p:ext uri="{BB962C8B-B14F-4D97-AF65-F5344CB8AC3E}">
        <p14:creationId xmlns:p14="http://schemas.microsoft.com/office/powerpoint/2010/main" val="556778842"/>
      </p:ext>
    </p:extLst>
  </p:cSld>
  <p:clrMapOvr>
    <a:masterClrMapping/>
  </p:clrMapOvr>
  <p:transition>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026081" y="300037"/>
            <a:ext cx="11628914" cy="1100138"/>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Default Constructor</a:t>
            </a:r>
          </a:p>
        </p:txBody>
      </p:sp>
      <p:sp>
        <p:nvSpPr>
          <p:cNvPr id="45060" name="Text Box 3"/>
          <p:cNvSpPr txBox="1">
            <a:spLocks noChangeArrowheads="1"/>
          </p:cNvSpPr>
          <p:nvPr/>
        </p:nvSpPr>
        <p:spPr bwMode="auto">
          <a:xfrm>
            <a:off x="0" y="1700217"/>
            <a:ext cx="13681075" cy="4285734"/>
          </a:xfrm>
          <a:prstGeom prst="rect">
            <a:avLst/>
          </a:prstGeom>
          <a:noFill/>
          <a:ln w="12700">
            <a:noFill/>
            <a:miter lim="800000"/>
            <a:headEnd type="none" w="sm" len="sm"/>
            <a:tailEnd type="none" w="sm" len="sm"/>
          </a:ln>
        </p:spPr>
        <p:txBody>
          <a:bodyPr lIns="129479" tIns="64743" rIns="129479" bIns="64743">
            <a:spAutoFit/>
          </a:bodyPr>
          <a:lstStyle/>
          <a:p>
            <a:pPr marL="890161" indent="-764282">
              <a:buFont typeface="Wingdings" pitchFamily="2" charset="2"/>
              <a:buChar char="ü"/>
            </a:pPr>
            <a:r>
              <a:rPr lang="en-US" sz="4500" dirty="0">
                <a:latin typeface="Times New Roman" panose="02020603050405020304" pitchFamily="18" charset="0"/>
                <a:cs typeface="Times New Roman" panose="02020603050405020304" pitchFamily="18" charset="0"/>
              </a:rPr>
              <a:t>A class may be declared without constructors. </a:t>
            </a:r>
          </a:p>
          <a:p>
            <a:pPr marL="890161" indent="-764282">
              <a:buFont typeface="Wingdings" pitchFamily="2" charset="2"/>
              <a:buChar char="ü"/>
            </a:pPr>
            <a:r>
              <a:rPr lang="en-US" sz="4500" dirty="0">
                <a:latin typeface="Times New Roman" panose="02020603050405020304" pitchFamily="18" charset="0"/>
                <a:cs typeface="Times New Roman" panose="02020603050405020304" pitchFamily="18" charset="0"/>
              </a:rPr>
              <a:t>In this case, a no-argument constructor with an empty body is implicitly declared in the class. </a:t>
            </a:r>
          </a:p>
          <a:p>
            <a:pPr marL="1537553" lvl="1" indent="-764282">
              <a:buFont typeface="Wingdings" pitchFamily="2" charset="2"/>
              <a:buChar char="ü"/>
            </a:pPr>
            <a:r>
              <a:rPr lang="en-US" sz="4500" dirty="0">
                <a:latin typeface="Times New Roman" panose="02020603050405020304" pitchFamily="18" charset="0"/>
                <a:cs typeface="Times New Roman" panose="02020603050405020304" pitchFamily="18" charset="0"/>
              </a:rPr>
              <a:t>This constructor, called </a:t>
            </a:r>
            <a:r>
              <a:rPr lang="en-US" sz="4500" i="1" dirty="0">
                <a:latin typeface="Times New Roman" panose="02020603050405020304" pitchFamily="18" charset="0"/>
                <a:cs typeface="Times New Roman" panose="02020603050405020304" pitchFamily="18" charset="0"/>
              </a:rPr>
              <a:t>a default constructor</a:t>
            </a:r>
            <a:r>
              <a:rPr lang="en-US" sz="4500" dirty="0">
                <a:latin typeface="Times New Roman" panose="02020603050405020304" pitchFamily="18" charset="0"/>
                <a:cs typeface="Times New Roman" panose="02020603050405020304" pitchFamily="18" charset="0"/>
              </a:rPr>
              <a:t>, is provided automatically </a:t>
            </a:r>
            <a:r>
              <a:rPr lang="en-US" sz="4500" i="1" dirty="0">
                <a:latin typeface="Times New Roman" panose="02020603050405020304" pitchFamily="18" charset="0"/>
                <a:cs typeface="Times New Roman" panose="02020603050405020304" pitchFamily="18" charset="0"/>
              </a:rPr>
              <a:t>only if no constructors are explicitly declared in the class</a:t>
            </a:r>
            <a:r>
              <a:rPr lang="en-US" sz="4500" dirty="0">
                <a:latin typeface="Times New Roman" panose="02020603050405020304" pitchFamily="18" charset="0"/>
                <a:cs typeface="Times New Roman" panose="02020603050405020304" pitchFamily="18" charset="0"/>
              </a:rPr>
              <a:t>.</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animEffect transition="in" filter="barn(inHorizontal)">
                                      <p:cBhvr>
                                        <p:cTn id="7" dur="500"/>
                                        <p:tgtEl>
                                          <p:spTgt spid="450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5060">
                                            <p:txEl>
                                              <p:pRg st="1" end="1"/>
                                            </p:txEl>
                                          </p:spTgt>
                                        </p:tgtEl>
                                        <p:attrNameLst>
                                          <p:attrName>style.visibility</p:attrName>
                                        </p:attrNameLst>
                                      </p:cBhvr>
                                      <p:to>
                                        <p:strVal val="visible"/>
                                      </p:to>
                                    </p:set>
                                    <p:animEffect transition="in" filter="barn(inHorizontal)">
                                      <p:cBhvr>
                                        <p:cTn id="12" dur="500"/>
                                        <p:tgtEl>
                                          <p:spTgt spid="450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Effect transition="in" filter="barn(inHorizontal)">
                                      <p:cBhvr>
                                        <p:cTn id="17" dur="500"/>
                                        <p:tgtEl>
                                          <p:spTgt spid="450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0" y="300038"/>
            <a:ext cx="13681075" cy="944564"/>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Declaring Object Reference Variables</a:t>
            </a:r>
          </a:p>
        </p:txBody>
      </p:sp>
      <p:sp>
        <p:nvSpPr>
          <p:cNvPr id="46084" name="Rectangle 3"/>
          <p:cNvSpPr>
            <a:spLocks noGrp="1" noChangeArrowheads="1"/>
          </p:cNvSpPr>
          <p:nvPr>
            <p:ph type="body" idx="1"/>
          </p:nvPr>
        </p:nvSpPr>
        <p:spPr>
          <a:xfrm>
            <a:off x="456036" y="1800225"/>
            <a:ext cx="12769003" cy="6200775"/>
          </a:xfrm>
        </p:spPr>
        <p:txBody>
          <a:bodyPr/>
          <a:lstStyle/>
          <a:p>
            <a:pPr marL="0" indent="0">
              <a:lnSpc>
                <a:spcPct val="90000"/>
              </a:lnSpc>
              <a:buNone/>
            </a:pPr>
            <a:r>
              <a:rPr lang="en-US" sz="4400" dirty="0">
                <a:latin typeface="Times New Roman" panose="02020603050405020304" pitchFamily="18" charset="0"/>
                <a:cs typeface="Times New Roman" panose="02020603050405020304" pitchFamily="18" charset="0"/>
              </a:rPr>
              <a:t>To reference an object, assign the object to a reference variable.</a:t>
            </a:r>
          </a:p>
          <a:p>
            <a:pPr marL="0" indent="0">
              <a:lnSpc>
                <a:spcPct val="90000"/>
              </a:lnSpc>
              <a:buNone/>
            </a:pPr>
            <a:endParaRPr lang="en-US" sz="4400" dirty="0">
              <a:latin typeface="Times New Roman" panose="02020603050405020304" pitchFamily="18" charset="0"/>
              <a:cs typeface="Times New Roman" panose="02020603050405020304" pitchFamily="18" charset="0"/>
            </a:endParaRPr>
          </a:p>
          <a:p>
            <a:pPr marL="0" indent="0">
              <a:lnSpc>
                <a:spcPct val="90000"/>
              </a:lnSpc>
              <a:buNone/>
            </a:pPr>
            <a:r>
              <a:rPr lang="en-US" sz="4400" dirty="0">
                <a:latin typeface="Times New Roman" panose="02020603050405020304" pitchFamily="18" charset="0"/>
                <a:cs typeface="Times New Roman" panose="02020603050405020304" pitchFamily="18" charset="0"/>
              </a:rPr>
              <a:t>To declare a reference variable, use the syntax:</a:t>
            </a:r>
          </a:p>
          <a:p>
            <a:pPr marL="0" indent="0">
              <a:lnSpc>
                <a:spcPct val="90000"/>
              </a:lnSpc>
              <a:buNone/>
            </a:pPr>
            <a:endParaRPr lang="en-US" dirty="0">
              <a:latin typeface="Times New Roman" panose="02020603050405020304" pitchFamily="18" charset="0"/>
              <a:cs typeface="Times New Roman" panose="02020603050405020304" pitchFamily="18" charset="0"/>
            </a:endParaRPr>
          </a:p>
          <a:p>
            <a:pPr marL="0" indent="0">
              <a:lnSpc>
                <a:spcPct val="90000"/>
              </a:lnSpc>
              <a:buNone/>
            </a:pPr>
            <a:r>
              <a:rPr lang="en-US" dirty="0">
                <a:latin typeface="Times New Roman" panose="02020603050405020304" pitchFamily="18" charset="0"/>
                <a:cs typeface="Times New Roman" panose="02020603050405020304" pitchFamily="18" charset="0"/>
              </a:rPr>
              <a:t>	</a:t>
            </a:r>
            <a:r>
              <a:rPr lang="en-US" sz="3500" dirty="0" err="1">
                <a:latin typeface="Courier New" panose="02070309020205020404" pitchFamily="49" charset="0"/>
                <a:cs typeface="Courier New" panose="02070309020205020404" pitchFamily="49" charset="0"/>
              </a:rPr>
              <a:t>ClassName</a:t>
            </a:r>
            <a:r>
              <a:rPr lang="en-US" sz="3500" dirty="0">
                <a:latin typeface="Courier New" panose="02070309020205020404" pitchFamily="49" charset="0"/>
                <a:cs typeface="Courier New" panose="02070309020205020404" pitchFamily="49" charset="0"/>
              </a:rPr>
              <a:t> </a:t>
            </a:r>
            <a:r>
              <a:rPr lang="en-US" sz="3500" dirty="0" err="1">
                <a:latin typeface="Courier New" panose="02070309020205020404" pitchFamily="49" charset="0"/>
                <a:cs typeface="Courier New" panose="02070309020205020404" pitchFamily="49" charset="0"/>
              </a:rPr>
              <a:t>objectRefVar</a:t>
            </a:r>
            <a:r>
              <a:rPr lang="en-US" sz="3500" dirty="0">
                <a:latin typeface="Courier New" panose="02070309020205020404" pitchFamily="49" charset="0"/>
                <a:cs typeface="Courier New" panose="02070309020205020404" pitchFamily="49" charset="0"/>
              </a:rPr>
              <a:t>;</a:t>
            </a:r>
          </a:p>
          <a:p>
            <a:pPr marL="0" indent="0" algn="just">
              <a:lnSpc>
                <a:spcPct val="90000"/>
              </a:lnSpc>
              <a:buNone/>
            </a:pPr>
            <a:endParaRPr lang="en-US" dirty="0">
              <a:latin typeface="Times New Roman" panose="02020603050405020304" pitchFamily="18" charset="0"/>
              <a:cs typeface="Times New Roman" panose="02020603050405020304" pitchFamily="18" charset="0"/>
            </a:endParaRPr>
          </a:p>
          <a:p>
            <a:pPr marL="0" indent="0" algn="just">
              <a:lnSpc>
                <a:spcPct val="90000"/>
              </a:lnSpc>
              <a:buNone/>
            </a:pPr>
            <a:r>
              <a:rPr lang="en-US" sz="4400" dirty="0">
                <a:latin typeface="Times New Roman" panose="02020603050405020304" pitchFamily="18" charset="0"/>
                <a:cs typeface="Times New Roman" panose="02020603050405020304" pitchFamily="18" charset="0"/>
              </a:rPr>
              <a:t>Example:</a:t>
            </a:r>
          </a:p>
          <a:p>
            <a:pPr marL="0" indent="0">
              <a:lnSpc>
                <a:spcPct val="90000"/>
              </a:lnSpc>
              <a:buNone/>
            </a:pPr>
            <a:r>
              <a:rPr lang="en-US" dirty="0">
                <a:latin typeface="Times New Roman" panose="02020603050405020304" pitchFamily="18" charset="0"/>
                <a:cs typeface="Times New Roman" panose="02020603050405020304" pitchFamily="18" charset="0"/>
              </a:rPr>
              <a:t>	</a:t>
            </a:r>
            <a:r>
              <a:rPr lang="en-US" sz="3500" dirty="0">
                <a:latin typeface="Courier New" panose="02070309020205020404" pitchFamily="49" charset="0"/>
                <a:cs typeface="Courier New" panose="02070309020205020404" pitchFamily="49" charset="0"/>
              </a:rPr>
              <a:t>Circle </a:t>
            </a:r>
            <a:r>
              <a:rPr lang="en-US" sz="3500" dirty="0" err="1">
                <a:latin typeface="Courier New" panose="02070309020205020404" pitchFamily="49" charset="0"/>
                <a:cs typeface="Courier New" panose="02070309020205020404" pitchFamily="49" charset="0"/>
              </a:rPr>
              <a:t>myCircle</a:t>
            </a:r>
            <a:r>
              <a:rPr lang="en-US" sz="3500" dirty="0">
                <a:latin typeface="Courier New" panose="02070309020205020404" pitchFamily="49" charset="0"/>
                <a:cs typeface="Courier New" panose="02070309020205020404" pitchFamily="49" charset="0"/>
              </a:rPr>
              <a:t>;</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barn(inHorizontal)">
                                      <p:cBhvr>
                                        <p:cTn id="7" dur="500"/>
                                        <p:tgtEl>
                                          <p:spTgt spid="460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6084">
                                            <p:txEl>
                                              <p:pRg st="2" end="2"/>
                                            </p:txEl>
                                          </p:spTgt>
                                        </p:tgtEl>
                                        <p:attrNameLst>
                                          <p:attrName>style.visibility</p:attrName>
                                        </p:attrNameLst>
                                      </p:cBhvr>
                                      <p:to>
                                        <p:strVal val="visible"/>
                                      </p:to>
                                    </p:set>
                                    <p:animEffect transition="in" filter="barn(inHorizontal)">
                                      <p:cBhvr>
                                        <p:cTn id="12" dur="500"/>
                                        <p:tgtEl>
                                          <p:spTgt spid="46084">
                                            <p:txEl>
                                              <p:pRg st="2" end="2"/>
                                            </p:txEl>
                                          </p:spTgt>
                                        </p:tgtEl>
                                      </p:cBhvr>
                                    </p:animEffect>
                                  </p:childTnLst>
                                </p:cTn>
                              </p:par>
                              <p:par>
                                <p:cTn id="13" presetID="16" presetClass="entr" presetSubtype="26" fill="hold" nodeType="withEffect">
                                  <p:stCondLst>
                                    <p:cond delay="0"/>
                                  </p:stCondLst>
                                  <p:childTnLst>
                                    <p:set>
                                      <p:cBhvr>
                                        <p:cTn id="14" dur="1" fill="hold">
                                          <p:stCondLst>
                                            <p:cond delay="0"/>
                                          </p:stCondLst>
                                        </p:cTn>
                                        <p:tgtEl>
                                          <p:spTgt spid="46084">
                                            <p:txEl>
                                              <p:pRg st="4" end="4"/>
                                            </p:txEl>
                                          </p:spTgt>
                                        </p:tgtEl>
                                        <p:attrNameLst>
                                          <p:attrName>style.visibility</p:attrName>
                                        </p:attrNameLst>
                                      </p:cBhvr>
                                      <p:to>
                                        <p:strVal val="visible"/>
                                      </p:to>
                                    </p:set>
                                    <p:animEffect transition="in" filter="barn(inHorizontal)">
                                      <p:cBhvr>
                                        <p:cTn id="15" dur="500"/>
                                        <p:tgtEl>
                                          <p:spTgt spid="4608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nodeType="clickEffect">
                                  <p:stCondLst>
                                    <p:cond delay="0"/>
                                  </p:stCondLst>
                                  <p:childTnLst>
                                    <p:set>
                                      <p:cBhvr>
                                        <p:cTn id="19" dur="1" fill="hold">
                                          <p:stCondLst>
                                            <p:cond delay="0"/>
                                          </p:stCondLst>
                                        </p:cTn>
                                        <p:tgtEl>
                                          <p:spTgt spid="46084">
                                            <p:txEl>
                                              <p:pRg st="6" end="6"/>
                                            </p:txEl>
                                          </p:spTgt>
                                        </p:tgtEl>
                                        <p:attrNameLst>
                                          <p:attrName>style.visibility</p:attrName>
                                        </p:attrNameLst>
                                      </p:cBhvr>
                                      <p:to>
                                        <p:strVal val="visible"/>
                                      </p:to>
                                    </p:set>
                                    <p:animEffect transition="in" filter="barn(inHorizontal)">
                                      <p:cBhvr>
                                        <p:cTn id="20" dur="500"/>
                                        <p:tgtEl>
                                          <p:spTgt spid="46084">
                                            <p:txEl>
                                              <p:pRg st="6" end="6"/>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46084">
                                            <p:txEl>
                                              <p:pRg st="7" end="7"/>
                                            </p:txEl>
                                          </p:spTgt>
                                        </p:tgtEl>
                                        <p:attrNameLst>
                                          <p:attrName>style.visibility</p:attrName>
                                        </p:attrNameLst>
                                      </p:cBhvr>
                                      <p:to>
                                        <p:strVal val="visible"/>
                                      </p:to>
                                    </p:set>
                                    <p:animEffect transition="in" filter="barn(inHorizontal)">
                                      <p:cBhvr>
                                        <p:cTn id="23" dur="500"/>
                                        <p:tgtEl>
                                          <p:spTgt spid="460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0" y="300039"/>
            <a:ext cx="13681075" cy="1122363"/>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Declaring/Creating Objects in a Single Step</a:t>
            </a:r>
          </a:p>
        </p:txBody>
      </p:sp>
      <p:sp>
        <p:nvSpPr>
          <p:cNvPr id="47108" name="Rectangle 3"/>
          <p:cNvSpPr>
            <a:spLocks noGrp="1" noChangeArrowheads="1"/>
          </p:cNvSpPr>
          <p:nvPr>
            <p:ph type="body" idx="1"/>
          </p:nvPr>
        </p:nvSpPr>
        <p:spPr>
          <a:xfrm>
            <a:off x="0" y="1727200"/>
            <a:ext cx="14821165" cy="4473575"/>
          </a:xfrm>
        </p:spPr>
        <p:txBody>
          <a:bodyPr/>
          <a:lstStyle/>
          <a:p>
            <a:pPr>
              <a:buFont typeface="Monotype Sorts" pitchFamily="2" charset="2"/>
              <a:buNone/>
            </a:pPr>
            <a:r>
              <a:rPr lang="en-US" sz="4000" dirty="0" err="1">
                <a:latin typeface="Courier New" panose="02070309020205020404" pitchFamily="49" charset="0"/>
                <a:cs typeface="Courier New" panose="02070309020205020404" pitchFamily="49" charset="0"/>
              </a:rPr>
              <a:t>ClassName</a:t>
            </a:r>
            <a:r>
              <a:rPr lang="en-US" sz="4000"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objectRefVar</a:t>
            </a:r>
            <a:r>
              <a:rPr lang="en-US" sz="4000" dirty="0">
                <a:latin typeface="Courier New" panose="02070309020205020404" pitchFamily="49" charset="0"/>
                <a:cs typeface="Courier New" panose="02070309020205020404" pitchFamily="49" charset="0"/>
              </a:rPr>
              <a:t> = new </a:t>
            </a:r>
            <a:r>
              <a:rPr lang="en-US" sz="4000" dirty="0" err="1">
                <a:latin typeface="Courier New" panose="02070309020205020404" pitchFamily="49" charset="0"/>
                <a:cs typeface="Courier New" panose="02070309020205020404" pitchFamily="49" charset="0"/>
              </a:rPr>
              <a:t>ClassName</a:t>
            </a:r>
            <a:r>
              <a:rPr lang="en-US" sz="4000" dirty="0">
                <a:latin typeface="Courier New" panose="02070309020205020404" pitchFamily="49" charset="0"/>
                <a:cs typeface="Courier New" panose="02070309020205020404" pitchFamily="49" charset="0"/>
              </a:rPr>
              <a:t>();</a:t>
            </a:r>
          </a:p>
          <a:p>
            <a:pPr>
              <a:buFont typeface="Monotype Sorts" pitchFamily="2" charset="2"/>
              <a:buNone/>
            </a:pPr>
            <a:endParaRPr lang="en-US" sz="4000" dirty="0">
              <a:latin typeface="Courier New" panose="02070309020205020404" pitchFamily="49" charset="0"/>
              <a:cs typeface="Courier New" panose="02070309020205020404" pitchFamily="49" charset="0"/>
            </a:endParaRPr>
          </a:p>
          <a:p>
            <a:pPr>
              <a:buFont typeface="Monotype Sorts" pitchFamily="2" charset="2"/>
              <a:buNone/>
            </a:pPr>
            <a:r>
              <a:rPr lang="en-US" sz="4000" dirty="0">
                <a:latin typeface="Times New Roman" panose="02020603050405020304" pitchFamily="18" charset="0"/>
                <a:cs typeface="Times New Roman" panose="02020603050405020304" pitchFamily="18" charset="0"/>
              </a:rPr>
              <a:t>Example:</a:t>
            </a:r>
          </a:p>
          <a:p>
            <a:pPr>
              <a:buFont typeface="Monotype Sorts" pitchFamily="2" charset="2"/>
              <a:buNone/>
            </a:pPr>
            <a:endParaRPr lang="en-US" sz="4300" dirty="0"/>
          </a:p>
          <a:p>
            <a:pPr>
              <a:buFont typeface="Monotype Sorts" pitchFamily="2" charset="2"/>
              <a:buNone/>
            </a:pPr>
            <a:endParaRPr lang="en-US" sz="4300" dirty="0"/>
          </a:p>
          <a:p>
            <a:pPr algn="just">
              <a:buFont typeface="Monotype Sorts" pitchFamily="2" charset="2"/>
              <a:buNone/>
            </a:pPr>
            <a:endParaRPr lang="en-US" dirty="0">
              <a:latin typeface="Courier New" pitchFamily="49" charset="0"/>
            </a:endParaRPr>
          </a:p>
          <a:p>
            <a:pPr algn="just">
              <a:buFont typeface="Monotype Sorts" pitchFamily="2" charset="2"/>
              <a:buNone/>
            </a:pPr>
            <a:r>
              <a:rPr lang="en-US" dirty="0">
                <a:latin typeface="Courier New" pitchFamily="49" charset="0"/>
              </a:rPr>
              <a:t>Circle </a:t>
            </a:r>
            <a:r>
              <a:rPr lang="en-US" dirty="0" err="1">
                <a:latin typeface="Courier New" pitchFamily="49" charset="0"/>
              </a:rPr>
              <a:t>myCircle</a:t>
            </a:r>
            <a:r>
              <a:rPr lang="en-US" dirty="0">
                <a:latin typeface="Courier New" pitchFamily="49" charset="0"/>
              </a:rPr>
              <a:t> = new Circle();</a:t>
            </a:r>
          </a:p>
        </p:txBody>
      </p:sp>
      <p:sp>
        <p:nvSpPr>
          <p:cNvPr id="47109" name="Rectangle 4"/>
          <p:cNvSpPr>
            <a:spLocks noChangeArrowheads="1"/>
          </p:cNvSpPr>
          <p:nvPr/>
        </p:nvSpPr>
        <p:spPr bwMode="auto">
          <a:xfrm>
            <a:off x="5066031" y="5960976"/>
            <a:ext cx="3876305" cy="800100"/>
          </a:xfrm>
          <a:prstGeom prst="rect">
            <a:avLst/>
          </a:prstGeom>
          <a:noFill/>
          <a:ln w="12700">
            <a:solidFill>
              <a:schemeClr val="tx1"/>
            </a:solidFill>
            <a:miter lim="800000"/>
            <a:headEnd type="none" w="sm" len="sm"/>
            <a:tailEnd type="none" w="sm" len="sm"/>
          </a:ln>
        </p:spPr>
        <p:txBody>
          <a:bodyPr wrap="none" lIns="129479" tIns="64743" rIns="129479" bIns="64743" anchor="ctr"/>
          <a:lstStyle/>
          <a:p>
            <a:endParaRPr lang="en-GB" dirty="0"/>
          </a:p>
        </p:txBody>
      </p:sp>
      <p:grpSp>
        <p:nvGrpSpPr>
          <p:cNvPr id="2" name="Group 10"/>
          <p:cNvGrpSpPr>
            <a:grpSpLocks/>
          </p:cNvGrpSpPr>
          <p:nvPr/>
        </p:nvGrpSpPr>
        <p:grpSpPr bwMode="auto">
          <a:xfrm>
            <a:off x="7296572" y="4856168"/>
            <a:ext cx="2512226" cy="1052216"/>
            <a:chOff x="4876801" y="2968625"/>
            <a:chExt cx="1679094" cy="802360"/>
          </a:xfrm>
        </p:grpSpPr>
        <p:sp>
          <p:nvSpPr>
            <p:cNvPr id="46091" name="Line 5"/>
            <p:cNvSpPr>
              <a:spLocks noChangeShapeType="1"/>
            </p:cNvSpPr>
            <p:nvPr/>
          </p:nvSpPr>
          <p:spPr bwMode="auto">
            <a:xfrm>
              <a:off x="5647340" y="3313785"/>
              <a:ext cx="0" cy="457200"/>
            </a:xfrm>
            <a:prstGeom prst="line">
              <a:avLst/>
            </a:prstGeom>
            <a:noFill/>
            <a:ln w="12700">
              <a:solidFill>
                <a:schemeClr val="tx1"/>
              </a:solidFill>
              <a:round/>
              <a:headEnd type="none" w="sm" len="sm"/>
              <a:tailEnd type="triangle" w="sm" len="sm"/>
            </a:ln>
          </p:spPr>
          <p:txBody>
            <a:bodyPr/>
            <a:lstStyle/>
            <a:p>
              <a:endParaRPr lang="en-GB"/>
            </a:p>
          </p:txBody>
        </p:sp>
        <p:sp>
          <p:nvSpPr>
            <p:cNvPr id="46092" name="Text Box 6"/>
            <p:cNvSpPr txBox="1">
              <a:spLocks noChangeArrowheads="1"/>
            </p:cNvSpPr>
            <p:nvPr/>
          </p:nvSpPr>
          <p:spPr bwMode="auto">
            <a:xfrm>
              <a:off x="4876801" y="2968625"/>
              <a:ext cx="1679094" cy="398978"/>
            </a:xfrm>
            <a:prstGeom prst="rect">
              <a:avLst/>
            </a:prstGeom>
            <a:noFill/>
            <a:ln w="12700">
              <a:noFill/>
              <a:miter lim="800000"/>
              <a:headEnd type="none" w="sm" len="sm"/>
              <a:tailEnd type="none" w="sm" len="sm"/>
            </a:ln>
          </p:spPr>
          <p:txBody>
            <a:bodyPr wrap="none">
              <a:spAutoFit/>
            </a:bodyPr>
            <a:lstStyle/>
            <a:p>
              <a:r>
                <a:rPr lang="en-US" sz="2800" dirty="0">
                  <a:latin typeface="Times New Roman" panose="02020603050405020304" pitchFamily="18" charset="0"/>
                  <a:cs typeface="Times New Roman" panose="02020603050405020304" pitchFamily="18" charset="0"/>
                </a:rPr>
                <a:t>Create an object</a:t>
              </a:r>
            </a:p>
          </p:txBody>
        </p:sp>
      </p:grpSp>
      <p:grpSp>
        <p:nvGrpSpPr>
          <p:cNvPr id="14" name="Group 13"/>
          <p:cNvGrpSpPr/>
          <p:nvPr/>
        </p:nvGrpSpPr>
        <p:grpSpPr>
          <a:xfrm>
            <a:off x="2006601" y="5021176"/>
            <a:ext cx="4543365" cy="1168401"/>
            <a:chOff x="2006600" y="4419599"/>
            <a:chExt cx="4543365" cy="1168401"/>
          </a:xfrm>
        </p:grpSpPr>
        <p:sp>
          <p:nvSpPr>
            <p:cNvPr id="46088" name="Line 7"/>
            <p:cNvSpPr>
              <a:spLocks noChangeShapeType="1"/>
            </p:cNvSpPr>
            <p:nvPr/>
          </p:nvSpPr>
          <p:spPr bwMode="auto">
            <a:xfrm flipH="1" flipV="1">
              <a:off x="4902456" y="4930760"/>
              <a:ext cx="570068" cy="400049"/>
            </a:xfrm>
            <a:prstGeom prst="line">
              <a:avLst/>
            </a:prstGeom>
            <a:noFill/>
            <a:ln w="12700">
              <a:solidFill>
                <a:schemeClr val="tx1"/>
              </a:solidFill>
              <a:round/>
              <a:headEnd type="none" w="sm" len="sm"/>
              <a:tailEnd type="none" w="sm" len="sm"/>
            </a:ln>
          </p:spPr>
          <p:txBody>
            <a:bodyPr/>
            <a:lstStyle/>
            <a:p>
              <a:endParaRPr lang="en-GB"/>
            </a:p>
          </p:txBody>
        </p:sp>
        <p:sp>
          <p:nvSpPr>
            <p:cNvPr id="46089" name="Line 8"/>
            <p:cNvSpPr>
              <a:spLocks noChangeShapeType="1"/>
            </p:cNvSpPr>
            <p:nvPr/>
          </p:nvSpPr>
          <p:spPr bwMode="auto">
            <a:xfrm flipH="1">
              <a:off x="3479800" y="4930760"/>
              <a:ext cx="1422656" cy="657240"/>
            </a:xfrm>
            <a:prstGeom prst="line">
              <a:avLst/>
            </a:prstGeom>
            <a:noFill/>
            <a:ln w="12700">
              <a:solidFill>
                <a:schemeClr val="tx1"/>
              </a:solidFill>
              <a:round/>
              <a:headEnd type="none" w="sm" len="sm"/>
              <a:tailEnd type="triangle" w="sm" len="sm"/>
            </a:ln>
          </p:spPr>
          <p:txBody>
            <a:bodyPr/>
            <a:lstStyle/>
            <a:p>
              <a:endParaRPr lang="en-GB"/>
            </a:p>
          </p:txBody>
        </p:sp>
        <p:sp>
          <p:nvSpPr>
            <p:cNvPr id="46090" name="Text Box 9"/>
            <p:cNvSpPr txBox="1">
              <a:spLocks noChangeArrowheads="1"/>
            </p:cNvSpPr>
            <p:nvPr/>
          </p:nvSpPr>
          <p:spPr bwMode="auto">
            <a:xfrm>
              <a:off x="2006600" y="4419599"/>
              <a:ext cx="4543365" cy="523220"/>
            </a:xfrm>
            <a:prstGeom prst="rect">
              <a:avLst/>
            </a:prstGeom>
            <a:noFill/>
            <a:ln w="12700">
              <a:noFill/>
              <a:miter lim="800000"/>
              <a:headEnd type="none" w="sm" len="sm"/>
              <a:tailEnd type="none" w="sm" len="sm"/>
            </a:ln>
          </p:spPr>
          <p:txBody>
            <a:bodyPr wrap="square">
              <a:spAutoFit/>
            </a:bodyPr>
            <a:lstStyle/>
            <a:p>
              <a:r>
                <a:rPr lang="en-US" sz="2800" dirty="0">
                  <a:latin typeface="Times New Roman" panose="02020603050405020304" pitchFamily="18" charset="0"/>
                  <a:cs typeface="Times New Roman" panose="02020603050405020304" pitchFamily="18" charset="0"/>
                </a:rPr>
                <a:t>Assign object  reference </a:t>
              </a:r>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barn(inHorizontal)">
                                      <p:cBhvr>
                                        <p:cTn id="7" dur="500"/>
                                        <p:tgtEl>
                                          <p:spTgt spid="47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7108">
                                            <p:txEl>
                                              <p:pRg st="2" end="2"/>
                                            </p:txEl>
                                          </p:spTgt>
                                        </p:tgtEl>
                                        <p:attrNameLst>
                                          <p:attrName>style.visibility</p:attrName>
                                        </p:attrNameLst>
                                      </p:cBhvr>
                                      <p:to>
                                        <p:strVal val="visible"/>
                                      </p:to>
                                    </p:set>
                                    <p:animEffect transition="in" filter="barn(inHorizontal)">
                                      <p:cBhvr>
                                        <p:cTn id="12" dur="500"/>
                                        <p:tgtEl>
                                          <p:spTgt spid="471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7108">
                                            <p:txEl>
                                              <p:pRg st="6" end="6"/>
                                            </p:txEl>
                                          </p:spTgt>
                                        </p:tgtEl>
                                        <p:attrNameLst>
                                          <p:attrName>style.visibility</p:attrName>
                                        </p:attrNameLst>
                                      </p:cBhvr>
                                      <p:to>
                                        <p:strVal val="visible"/>
                                      </p:to>
                                    </p:set>
                                    <p:animEffect transition="in" filter="barn(inHorizontal)">
                                      <p:cBhvr>
                                        <p:cTn id="17" dur="500"/>
                                        <p:tgtEl>
                                          <p:spTgt spid="4710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7109"/>
                                        </p:tgtEl>
                                        <p:attrNameLst>
                                          <p:attrName>style.visibility</p:attrName>
                                        </p:attrNameLst>
                                      </p:cBhvr>
                                      <p:to>
                                        <p:strVal val="visible"/>
                                      </p:to>
                                    </p:set>
                                    <p:animEffect transition="in" filter="barn(inHorizontal)">
                                      <p:cBhvr>
                                        <p:cTn id="22" dur="500"/>
                                        <p:tgtEl>
                                          <p:spTgt spid="4710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down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026081" y="3"/>
            <a:ext cx="11628914" cy="1016000"/>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Accessing Object’s Member</a:t>
            </a:r>
          </a:p>
        </p:txBody>
      </p:sp>
      <p:sp>
        <p:nvSpPr>
          <p:cNvPr id="48132" name="Rectangle 3"/>
          <p:cNvSpPr>
            <a:spLocks noGrp="1" noChangeArrowheads="1"/>
          </p:cNvSpPr>
          <p:nvPr>
            <p:ph type="body" idx="1"/>
          </p:nvPr>
        </p:nvSpPr>
        <p:spPr>
          <a:xfrm>
            <a:off x="330200" y="1241425"/>
            <a:ext cx="13122858" cy="7242176"/>
          </a:xfrm>
        </p:spPr>
        <p:txBody>
          <a:bodyPr/>
          <a:lstStyle/>
          <a:p>
            <a:pPr>
              <a:lnSpc>
                <a:spcPct val="90000"/>
              </a:lnSpc>
              <a:defRPr/>
            </a:pPr>
            <a:r>
              <a:rPr lang="en-US" sz="4000" dirty="0">
                <a:latin typeface="Times New Roman" panose="02020603050405020304" pitchFamily="18" charset="0"/>
                <a:cs typeface="Times New Roman" panose="02020603050405020304" pitchFamily="18" charset="0"/>
              </a:rPr>
              <a:t>Data field can be accessed and its methods invoked using the dot operator (.) </a:t>
            </a:r>
          </a:p>
          <a:p>
            <a:pPr marL="503526" indent="0">
              <a:lnSpc>
                <a:spcPct val="90000"/>
              </a:lnSpc>
              <a:defRPr/>
            </a:pPr>
            <a:r>
              <a:rPr lang="en-US" sz="4000" dirty="0">
                <a:latin typeface="Times New Roman" panose="02020603050405020304" pitchFamily="18" charset="0"/>
                <a:cs typeface="Times New Roman" panose="02020603050405020304" pitchFamily="18" charset="0"/>
              </a:rPr>
              <a:t> known as object member access operator.</a:t>
            </a:r>
          </a:p>
          <a:p>
            <a:pPr marL="503526" indent="0">
              <a:lnSpc>
                <a:spcPct val="90000"/>
              </a:lnSpc>
              <a:defRPr/>
            </a:pPr>
            <a:endParaRPr lang="en-US" sz="4000" dirty="0">
              <a:latin typeface="Times New Roman" panose="02020603050405020304" pitchFamily="18" charset="0"/>
              <a:cs typeface="Times New Roman" panose="02020603050405020304" pitchFamily="18" charset="0"/>
            </a:endParaRPr>
          </a:p>
          <a:p>
            <a:pPr>
              <a:lnSpc>
                <a:spcPct val="90000"/>
              </a:lnSpc>
              <a:defRPr/>
            </a:pPr>
            <a:r>
              <a:rPr lang="en-US" sz="4000" dirty="0">
                <a:latin typeface="Times New Roman" panose="02020603050405020304" pitchFamily="18" charset="0"/>
                <a:cs typeface="Times New Roman" panose="02020603050405020304" pitchFamily="18" charset="0"/>
              </a:rPr>
              <a:t>Referencing the object’s data:</a:t>
            </a:r>
          </a:p>
          <a:p>
            <a:pPr>
              <a:lnSpc>
                <a:spcPct val="90000"/>
              </a:lnSpc>
              <a:buFont typeface="Monotype Sorts" pitchFamily="2" charset="2"/>
              <a:buNone/>
              <a:defRPr/>
            </a:pPr>
            <a:r>
              <a:rPr lang="en-US" sz="4000" dirty="0"/>
              <a:t>        </a:t>
            </a:r>
            <a:r>
              <a:rPr lang="en-US" dirty="0" err="1">
                <a:latin typeface="Courier New" pitchFamily="49" charset="0"/>
              </a:rPr>
              <a:t>objectRefVar.data</a:t>
            </a:r>
            <a:endParaRPr lang="en-US" sz="4000" dirty="0"/>
          </a:p>
          <a:p>
            <a:pPr>
              <a:lnSpc>
                <a:spcPct val="90000"/>
              </a:lnSpc>
              <a:buFont typeface="Monotype Sorts" pitchFamily="2" charset="2"/>
              <a:buNone/>
              <a:defRPr/>
            </a:pPr>
            <a:r>
              <a:rPr lang="en-US" sz="4000" i="1" dirty="0">
                <a:latin typeface="Book Antiqua" pitchFamily="18" charset="0"/>
              </a:rPr>
              <a:t>        e.g., </a:t>
            </a:r>
            <a:r>
              <a:rPr lang="en-US" sz="3400" dirty="0" err="1">
                <a:latin typeface="Courier New" pitchFamily="49" charset="0"/>
              </a:rPr>
              <a:t>myCircle.radius</a:t>
            </a:r>
            <a:endParaRPr lang="en-US" sz="4000" i="1" dirty="0">
              <a:latin typeface="Book Antiqua" pitchFamily="18" charset="0"/>
            </a:endParaRPr>
          </a:p>
          <a:p>
            <a:pPr>
              <a:lnSpc>
                <a:spcPct val="90000"/>
              </a:lnSpc>
              <a:buFont typeface="Monotype Sorts" pitchFamily="2" charset="2"/>
              <a:buNone/>
              <a:defRPr/>
            </a:pPr>
            <a:endParaRPr lang="en-US" sz="4000" dirty="0"/>
          </a:p>
          <a:p>
            <a:pPr>
              <a:lnSpc>
                <a:spcPct val="90000"/>
              </a:lnSpc>
              <a:defRPr/>
            </a:pPr>
            <a:r>
              <a:rPr lang="en-US" sz="4000" dirty="0">
                <a:latin typeface="Times New Roman" panose="02020603050405020304" pitchFamily="18" charset="0"/>
                <a:cs typeface="Times New Roman" panose="02020603050405020304" pitchFamily="18" charset="0"/>
              </a:rPr>
              <a:t>Invoking the object’s method:</a:t>
            </a:r>
          </a:p>
          <a:p>
            <a:pPr>
              <a:lnSpc>
                <a:spcPct val="90000"/>
              </a:lnSpc>
              <a:buFont typeface="Monotype Sorts" pitchFamily="2" charset="2"/>
              <a:buNone/>
              <a:defRPr/>
            </a:pPr>
            <a:r>
              <a:rPr lang="en-US" sz="4000" dirty="0"/>
              <a:t>       </a:t>
            </a:r>
            <a:r>
              <a:rPr lang="en-US" dirty="0" err="1">
                <a:latin typeface="Courier New" pitchFamily="49" charset="0"/>
              </a:rPr>
              <a:t>objectRefVar.methodName</a:t>
            </a:r>
            <a:r>
              <a:rPr lang="en-US" dirty="0">
                <a:latin typeface="Courier New" pitchFamily="49" charset="0"/>
              </a:rPr>
              <a:t>(arguments)</a:t>
            </a:r>
            <a:endParaRPr lang="en-US" sz="4000" dirty="0"/>
          </a:p>
          <a:p>
            <a:pPr>
              <a:lnSpc>
                <a:spcPct val="90000"/>
              </a:lnSpc>
              <a:buFont typeface="Monotype Sorts" pitchFamily="2" charset="2"/>
              <a:buNone/>
              <a:defRPr/>
            </a:pPr>
            <a:r>
              <a:rPr lang="en-US" sz="4000" i="1" dirty="0">
                <a:latin typeface="Book Antiqua" pitchFamily="18" charset="0"/>
              </a:rPr>
              <a:t>       e.g., </a:t>
            </a:r>
            <a:r>
              <a:rPr lang="en-US" sz="3400" dirty="0" err="1">
                <a:latin typeface="Courier New" pitchFamily="49" charset="0"/>
              </a:rPr>
              <a:t>myCircle.getArea</a:t>
            </a:r>
            <a:r>
              <a:rPr lang="en-US" sz="3400" dirty="0">
                <a:latin typeface="Courier New" pitchFamily="49" charset="0"/>
              </a:rPr>
              <a:t>()</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barn(inHorizontal)">
                                      <p:cBhvr>
                                        <p:cTn id="7" dur="500"/>
                                        <p:tgtEl>
                                          <p:spTgt spid="48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barn(inHorizontal)">
                                      <p:cBhvr>
                                        <p:cTn id="12" dur="500"/>
                                        <p:tgtEl>
                                          <p:spTgt spid="481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48132">
                                            <p:txEl>
                                              <p:pRg st="3" end="3"/>
                                            </p:txEl>
                                          </p:spTgt>
                                        </p:tgtEl>
                                        <p:attrNameLst>
                                          <p:attrName>style.visibility</p:attrName>
                                        </p:attrNameLst>
                                      </p:cBhvr>
                                      <p:to>
                                        <p:strVal val="visible"/>
                                      </p:to>
                                    </p:set>
                                    <p:animEffect transition="in" filter="barn(inHorizontal)">
                                      <p:cBhvr>
                                        <p:cTn id="17" dur="500"/>
                                        <p:tgtEl>
                                          <p:spTgt spid="48132">
                                            <p:txEl>
                                              <p:pRg st="3" end="3"/>
                                            </p:txEl>
                                          </p:spTgt>
                                        </p:tgtEl>
                                      </p:cBhvr>
                                    </p:animEffect>
                                  </p:childTnLst>
                                </p:cTn>
                              </p:par>
                              <p:par>
                                <p:cTn id="18" presetID="16" presetClass="entr" presetSubtype="26" fill="hold" nodeType="withEffect">
                                  <p:stCondLst>
                                    <p:cond delay="0"/>
                                  </p:stCondLst>
                                  <p:childTnLst>
                                    <p:set>
                                      <p:cBhvr>
                                        <p:cTn id="19" dur="1" fill="hold">
                                          <p:stCondLst>
                                            <p:cond delay="0"/>
                                          </p:stCondLst>
                                        </p:cTn>
                                        <p:tgtEl>
                                          <p:spTgt spid="48132">
                                            <p:txEl>
                                              <p:pRg st="4" end="4"/>
                                            </p:txEl>
                                          </p:spTgt>
                                        </p:tgtEl>
                                        <p:attrNameLst>
                                          <p:attrName>style.visibility</p:attrName>
                                        </p:attrNameLst>
                                      </p:cBhvr>
                                      <p:to>
                                        <p:strVal val="visible"/>
                                      </p:to>
                                    </p:set>
                                    <p:animEffect transition="in" filter="barn(inHorizontal)">
                                      <p:cBhvr>
                                        <p:cTn id="20" dur="500"/>
                                        <p:tgtEl>
                                          <p:spTgt spid="48132">
                                            <p:txEl>
                                              <p:pRg st="4" end="4"/>
                                            </p:txEl>
                                          </p:spTgt>
                                        </p:tgtEl>
                                      </p:cBhvr>
                                    </p:animEffect>
                                  </p:childTnLst>
                                </p:cTn>
                              </p:par>
                              <p:par>
                                <p:cTn id="21" presetID="16" presetClass="entr" presetSubtype="26" fill="hold" nodeType="withEffect">
                                  <p:stCondLst>
                                    <p:cond delay="0"/>
                                  </p:stCondLst>
                                  <p:childTnLst>
                                    <p:set>
                                      <p:cBhvr>
                                        <p:cTn id="22" dur="1" fill="hold">
                                          <p:stCondLst>
                                            <p:cond delay="0"/>
                                          </p:stCondLst>
                                        </p:cTn>
                                        <p:tgtEl>
                                          <p:spTgt spid="48132">
                                            <p:txEl>
                                              <p:pRg st="5" end="5"/>
                                            </p:txEl>
                                          </p:spTgt>
                                        </p:tgtEl>
                                        <p:attrNameLst>
                                          <p:attrName>style.visibility</p:attrName>
                                        </p:attrNameLst>
                                      </p:cBhvr>
                                      <p:to>
                                        <p:strVal val="visible"/>
                                      </p:to>
                                    </p:set>
                                    <p:animEffect transition="in" filter="barn(inHorizontal)">
                                      <p:cBhvr>
                                        <p:cTn id="23" dur="500"/>
                                        <p:tgtEl>
                                          <p:spTgt spid="4813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nodeType="clickEffect">
                                  <p:stCondLst>
                                    <p:cond delay="0"/>
                                  </p:stCondLst>
                                  <p:childTnLst>
                                    <p:set>
                                      <p:cBhvr>
                                        <p:cTn id="27" dur="1" fill="hold">
                                          <p:stCondLst>
                                            <p:cond delay="0"/>
                                          </p:stCondLst>
                                        </p:cTn>
                                        <p:tgtEl>
                                          <p:spTgt spid="48132">
                                            <p:txEl>
                                              <p:pRg st="7" end="7"/>
                                            </p:txEl>
                                          </p:spTgt>
                                        </p:tgtEl>
                                        <p:attrNameLst>
                                          <p:attrName>style.visibility</p:attrName>
                                        </p:attrNameLst>
                                      </p:cBhvr>
                                      <p:to>
                                        <p:strVal val="visible"/>
                                      </p:to>
                                    </p:set>
                                    <p:animEffect transition="in" filter="barn(inHorizontal)">
                                      <p:cBhvr>
                                        <p:cTn id="28" dur="500"/>
                                        <p:tgtEl>
                                          <p:spTgt spid="48132">
                                            <p:txEl>
                                              <p:pRg st="7" end="7"/>
                                            </p:txEl>
                                          </p:spTgt>
                                        </p:tgtEl>
                                      </p:cBhvr>
                                    </p:animEffect>
                                  </p:childTnLst>
                                </p:cTn>
                              </p:par>
                              <p:par>
                                <p:cTn id="29" presetID="16" presetClass="entr" presetSubtype="26" fill="hold" nodeType="withEffect">
                                  <p:stCondLst>
                                    <p:cond delay="0"/>
                                  </p:stCondLst>
                                  <p:childTnLst>
                                    <p:set>
                                      <p:cBhvr>
                                        <p:cTn id="30" dur="1" fill="hold">
                                          <p:stCondLst>
                                            <p:cond delay="0"/>
                                          </p:stCondLst>
                                        </p:cTn>
                                        <p:tgtEl>
                                          <p:spTgt spid="48132">
                                            <p:txEl>
                                              <p:pRg st="8" end="8"/>
                                            </p:txEl>
                                          </p:spTgt>
                                        </p:tgtEl>
                                        <p:attrNameLst>
                                          <p:attrName>style.visibility</p:attrName>
                                        </p:attrNameLst>
                                      </p:cBhvr>
                                      <p:to>
                                        <p:strVal val="visible"/>
                                      </p:to>
                                    </p:set>
                                    <p:animEffect transition="in" filter="barn(inHorizontal)">
                                      <p:cBhvr>
                                        <p:cTn id="31" dur="500"/>
                                        <p:tgtEl>
                                          <p:spTgt spid="48132">
                                            <p:txEl>
                                              <p:pRg st="8" end="8"/>
                                            </p:txEl>
                                          </p:spTgt>
                                        </p:tgtEl>
                                      </p:cBhvr>
                                    </p:animEffect>
                                  </p:childTnLst>
                                </p:cTn>
                              </p:par>
                              <p:par>
                                <p:cTn id="32" presetID="16" presetClass="entr" presetSubtype="26" fill="hold" nodeType="withEffect">
                                  <p:stCondLst>
                                    <p:cond delay="0"/>
                                  </p:stCondLst>
                                  <p:childTnLst>
                                    <p:set>
                                      <p:cBhvr>
                                        <p:cTn id="33" dur="1" fill="hold">
                                          <p:stCondLst>
                                            <p:cond delay="0"/>
                                          </p:stCondLst>
                                        </p:cTn>
                                        <p:tgtEl>
                                          <p:spTgt spid="48132">
                                            <p:txEl>
                                              <p:pRg st="9" end="9"/>
                                            </p:txEl>
                                          </p:spTgt>
                                        </p:tgtEl>
                                        <p:attrNameLst>
                                          <p:attrName>style.visibility</p:attrName>
                                        </p:attrNameLst>
                                      </p:cBhvr>
                                      <p:to>
                                        <p:strVal val="visible"/>
                                      </p:to>
                                    </p:set>
                                    <p:animEffect transition="in" filter="barn(inHorizontal)">
                                      <p:cBhvr>
                                        <p:cTn id="34" dur="500"/>
                                        <p:tgtEl>
                                          <p:spTgt spid="481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0" y="4764"/>
            <a:ext cx="13681075" cy="1033463"/>
          </a:xfrm>
          <a:prstGeom prst="rect">
            <a:avLst/>
          </a:prstGeom>
          <a:solidFill>
            <a:srgbClr val="FFFFFF"/>
          </a:solidFill>
          <a:ln>
            <a:miter lim="800000"/>
            <a:headEnd/>
            <a:tailEnd/>
          </a:ln>
        </p:spPr>
        <p:txBody>
          <a:bodyPr lIns="104825" tIns="52413" rIns="104825" bIns="52413" anchor="ctr"/>
          <a:lstStyle/>
          <a:p>
            <a:pPr algn="ctr" eaLnBrk="1" hangingPunct="1"/>
            <a:r>
              <a:rPr lang="en-US" sz="5400" b="1" dirty="0">
                <a:solidFill>
                  <a:schemeClr val="tx1"/>
                </a:solidFill>
                <a:latin typeface="Times New Roman" panose="02020603050405020304" pitchFamily="18" charset="0"/>
                <a:cs typeface="Times New Roman" panose="02020603050405020304" pitchFamily="18" charset="0"/>
              </a:rPr>
              <a:t>Learning Objectives</a:t>
            </a:r>
          </a:p>
        </p:txBody>
      </p:sp>
      <p:sp>
        <p:nvSpPr>
          <p:cNvPr id="3" name="Rectangle 2"/>
          <p:cNvSpPr txBox="1">
            <a:spLocks noChangeArrowheads="1"/>
          </p:cNvSpPr>
          <p:nvPr/>
        </p:nvSpPr>
        <p:spPr bwMode="auto">
          <a:xfrm>
            <a:off x="0" y="1147763"/>
            <a:ext cx="13681075" cy="6075362"/>
          </a:xfrm>
          <a:prstGeom prst="rect">
            <a:avLst/>
          </a:prstGeom>
          <a:solidFill>
            <a:srgbClr val="FFFFFF"/>
          </a:solidFill>
          <a:ln>
            <a:miter lim="800000"/>
            <a:headEnd/>
            <a:tailEnd/>
          </a:ln>
        </p:spPr>
        <p:txBody>
          <a:bodyPr lIns="104825" tIns="52413" rIns="104825" bIns="52413"/>
          <a:lstStyle/>
          <a:p>
            <a:pPr marL="412692" indent="-412692" eaLnBrk="1" hangingPunct="1">
              <a:buFont typeface="Arial" pitchFamily="34" charset="0"/>
              <a:buChar char="•"/>
              <a:defRPr/>
            </a:pPr>
            <a:r>
              <a:rPr lang="en-US" sz="4000" kern="0" dirty="0">
                <a:latin typeface="Times New Roman" panose="02020603050405020304" pitchFamily="18" charset="0"/>
                <a:ea typeface="+mj-ea"/>
                <a:cs typeface="Times New Roman" panose="02020603050405020304" pitchFamily="18" charset="0"/>
              </a:rPr>
              <a:t>At the end of this chapter, you will be able to:</a:t>
            </a:r>
          </a:p>
          <a:p>
            <a:pPr marL="412692" indent="-412692" eaLnBrk="1" hangingPunct="1">
              <a:buFont typeface="Arial" pitchFamily="34" charset="0"/>
              <a:buChar char="•"/>
              <a:defRPr/>
            </a:pPr>
            <a:endParaRPr lang="en-US" sz="4000" kern="0" dirty="0">
              <a:latin typeface="Times New Roman" panose="02020603050405020304" pitchFamily="18" charset="0"/>
              <a:ea typeface="+mj-ea"/>
              <a:cs typeface="Times New Roman" panose="02020603050405020304" pitchFamily="18" charset="0"/>
            </a:endParaRPr>
          </a:p>
          <a:p>
            <a:pPr marL="1053050" lvl="1" indent="-529698">
              <a:buFont typeface="Arial" pitchFamily="34" charset="0"/>
              <a:buChar char="•"/>
              <a:defRPr/>
            </a:pPr>
            <a:r>
              <a:rPr lang="en-US" sz="4000" dirty="0">
                <a:latin typeface="Times New Roman" panose="02020603050405020304" pitchFamily="18" charset="0"/>
                <a:cs typeface="Times New Roman" panose="02020603050405020304" pitchFamily="18" charset="0"/>
              </a:rPr>
              <a:t>Describe classes and objects in OOP (A1, C1)</a:t>
            </a:r>
          </a:p>
          <a:p>
            <a:pPr marL="1053050" lvl="1" indent="-529698">
              <a:buFont typeface="Arial" pitchFamily="34" charset="0"/>
              <a:buChar char="•"/>
              <a:defRPr/>
            </a:pPr>
            <a:r>
              <a:rPr lang="en-US" sz="4000" dirty="0">
                <a:latin typeface="Times New Roman" panose="02020603050405020304" pitchFamily="18" charset="0"/>
                <a:cs typeface="Times New Roman" panose="02020603050405020304" pitchFamily="18" charset="0"/>
              </a:rPr>
              <a:t>Analyze a problem using object-oriented analysis. (C4)</a:t>
            </a:r>
          </a:p>
          <a:p>
            <a:pPr marL="1053050" lvl="1" indent="-529698">
              <a:buFont typeface="Arial" pitchFamily="34" charset="0"/>
              <a:buChar char="•"/>
              <a:defRPr/>
            </a:pPr>
            <a:r>
              <a:rPr lang="en-US" sz="4000" dirty="0">
                <a:latin typeface="Times New Roman" panose="02020603050405020304" pitchFamily="18" charset="0"/>
                <a:cs typeface="Times New Roman" panose="02020603050405020304" pitchFamily="18" charset="0"/>
              </a:rPr>
              <a:t>Construct a simple object-oriented program (P4)</a:t>
            </a:r>
            <a:endParaRPr lang="ms-MY" sz="40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026081" y="600075"/>
            <a:ext cx="11628914" cy="1600200"/>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A Simple Circle Class</a:t>
            </a:r>
            <a:endParaRPr lang="en-US" sz="5400" b="1" u="sng" dirty="0">
              <a:solidFill>
                <a:schemeClr val="tx1"/>
              </a:solidFill>
              <a:latin typeface="Times New Roman" panose="02020603050405020304" pitchFamily="18" charset="0"/>
              <a:cs typeface="Times New Roman" panose="02020603050405020304" pitchFamily="18" charset="0"/>
              <a:hlinkClick r:id="rId3" action="ppaction://program"/>
            </a:endParaRPr>
          </a:p>
        </p:txBody>
      </p:sp>
      <p:sp>
        <p:nvSpPr>
          <p:cNvPr id="49156" name="Rectangle 3"/>
          <p:cNvSpPr>
            <a:spLocks noGrp="1" noChangeArrowheads="1"/>
          </p:cNvSpPr>
          <p:nvPr>
            <p:ph type="body" idx="1"/>
          </p:nvPr>
        </p:nvSpPr>
        <p:spPr>
          <a:xfrm>
            <a:off x="1026080" y="2800351"/>
            <a:ext cx="11970941" cy="2900363"/>
          </a:xfrm>
        </p:spPr>
        <p:txBody>
          <a:bodyPr/>
          <a:lstStyle/>
          <a:p>
            <a:pPr>
              <a:defRPr/>
            </a:pPr>
            <a:r>
              <a:rPr lang="en-US" sz="5100" dirty="0">
                <a:latin typeface="Times New Roman" panose="02020603050405020304" pitchFamily="18" charset="0"/>
                <a:cs typeface="Times New Roman" panose="02020603050405020304" pitchFamily="18" charset="0"/>
              </a:rPr>
              <a:t>Objective: </a:t>
            </a:r>
          </a:p>
          <a:p>
            <a:pPr lvl="1">
              <a:buFontTx/>
              <a:buNone/>
              <a:defRPr/>
            </a:pPr>
            <a:r>
              <a:rPr lang="en-US" dirty="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Demonstrate creating objects, accessing data, and using methods. </a:t>
            </a:r>
          </a:p>
        </p:txBody>
      </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316626" y="139703"/>
            <a:ext cx="13111030" cy="8420098"/>
          </a:xfrm>
          <a:solidFill>
            <a:schemeClr val="bg1"/>
          </a:solidFill>
        </p:spPr>
        <p:txBody>
          <a:bodyPr/>
          <a:lstStyle/>
          <a:p>
            <a:pPr marL="863188" indent="-863188">
              <a:spcBef>
                <a:spcPct val="0"/>
              </a:spcBef>
              <a:buClr>
                <a:schemeClr val="bg2"/>
              </a:buClr>
              <a:buSzPct val="100000"/>
              <a:buNone/>
            </a:pPr>
            <a:r>
              <a:rPr lang="en-GB" sz="3400" b="1" dirty="0">
                <a:solidFill>
                  <a:schemeClr val="bg2"/>
                </a:solidFill>
                <a:latin typeface="Courier"/>
              </a:rPr>
              <a:t>1. </a:t>
            </a:r>
            <a:r>
              <a:rPr lang="en-GB" sz="2800" b="1" dirty="0">
                <a:solidFill>
                  <a:schemeClr val="bg2"/>
                </a:solidFill>
                <a:latin typeface="Consolas" panose="020B0609020204030204" pitchFamily="49" charset="0"/>
              </a:rPr>
              <a:t>public class TestCircle1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public static void main(String[] args)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Circle myCircle = new Circle(5.0);</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System.out.println</a:t>
            </a:r>
            <a:r>
              <a:rPr lang="en-GB" sz="2800" b="1" dirty="0">
                <a:solidFill>
                  <a:schemeClr val="bg2"/>
                </a:solidFill>
                <a:latin typeface="Consolas" panose="020B0609020204030204" pitchFamily="49" charset="0"/>
              </a:rPr>
              <a:t>(</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The area of the circle of radius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myCircle.radius</a:t>
            </a:r>
            <a:r>
              <a:rPr lang="en-GB" sz="2800" b="1" dirty="0">
                <a:solidFill>
                  <a:schemeClr val="bg2"/>
                </a:solidFill>
                <a:latin typeface="Consolas" panose="020B0609020204030204" pitchFamily="49" charset="0"/>
              </a:rPr>
              <a:t> +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is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myCircle.getArea</a:t>
            </a:r>
            <a:r>
              <a:rPr lang="en-GB" sz="2800" b="1" dirty="0">
                <a:solidFill>
                  <a:schemeClr val="bg2"/>
                </a:solidFill>
                <a:latin typeface="Consolas" panose="020B0609020204030204" pitchFamily="49" charset="0"/>
              </a:rPr>
              <a:t>());</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Circle yourCircle = new Circle();</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System.out.println</a:t>
            </a:r>
            <a:r>
              <a:rPr lang="en-GB" sz="2800" b="1" dirty="0">
                <a:solidFill>
                  <a:schemeClr val="bg2"/>
                </a:solidFill>
                <a:latin typeface="Consolas" panose="020B0609020204030204" pitchFamily="49" charset="0"/>
              </a:rPr>
              <a:t>(</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The area of the circle of radius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yourCircle.radius</a:t>
            </a:r>
            <a:r>
              <a:rPr lang="en-GB" sz="2800" b="1" dirty="0">
                <a:solidFill>
                  <a:schemeClr val="bg2"/>
                </a:solidFill>
                <a:latin typeface="Consolas" panose="020B0609020204030204" pitchFamily="49" charset="0"/>
              </a:rPr>
              <a:t> +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is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yourCircle.getArea</a:t>
            </a:r>
            <a:r>
              <a:rPr lang="en-GB" sz="2800" b="1" dirty="0">
                <a:solidFill>
                  <a:schemeClr val="bg2"/>
                </a:solidFill>
                <a:latin typeface="Consolas" panose="020B0609020204030204" pitchFamily="49" charset="0"/>
              </a:rPr>
              <a:t>());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yourCircle.radius</a:t>
            </a:r>
            <a:r>
              <a:rPr lang="en-GB" sz="2800" b="1" dirty="0">
                <a:solidFill>
                  <a:schemeClr val="bg2"/>
                </a:solidFill>
                <a:latin typeface="Consolas" panose="020B0609020204030204" pitchFamily="49" charset="0"/>
              </a:rPr>
              <a:t> = 100;</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System.out.println</a:t>
            </a:r>
            <a:r>
              <a:rPr lang="en-GB" sz="2800" b="1" dirty="0">
                <a:solidFill>
                  <a:schemeClr val="bg2"/>
                </a:solidFill>
                <a:latin typeface="Consolas" panose="020B0609020204030204" pitchFamily="49" charset="0"/>
              </a:rPr>
              <a:t>(</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The area of the circle of radius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yourCircle.radius</a:t>
            </a:r>
            <a:r>
              <a:rPr lang="en-GB" sz="2800" b="1" dirty="0">
                <a:solidFill>
                  <a:schemeClr val="bg2"/>
                </a:solidFill>
                <a:latin typeface="Consolas" panose="020B0609020204030204" pitchFamily="49" charset="0"/>
              </a:rPr>
              <a:t> +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is </a:t>
            </a:r>
            <a:r>
              <a:rPr lang="en-US" sz="2800" dirty="0">
                <a:solidFill>
                  <a:schemeClr val="bg2"/>
                </a:solidFill>
                <a:latin typeface="Consolas" panose="020B0609020204030204" pitchFamily="49" charset="0"/>
              </a:rPr>
              <a:t>"</a:t>
            </a:r>
            <a:r>
              <a:rPr lang="en-GB" sz="2800" b="1" dirty="0">
                <a:solidFill>
                  <a:schemeClr val="bg2"/>
                </a:solidFill>
                <a:latin typeface="Consolas" panose="020B0609020204030204" pitchFamily="49" charset="0"/>
              </a:rPr>
              <a:t> +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r>
              <a:rPr lang="en-GB" sz="2800" b="1" dirty="0" err="1">
                <a:solidFill>
                  <a:schemeClr val="bg2"/>
                </a:solidFill>
                <a:latin typeface="Consolas" panose="020B0609020204030204" pitchFamily="49" charset="0"/>
              </a:rPr>
              <a:t>yourCircle.getArea</a:t>
            </a:r>
            <a:r>
              <a:rPr lang="en-GB" sz="2800" b="1" dirty="0">
                <a:solidFill>
                  <a:schemeClr val="bg2"/>
                </a:solidFill>
                <a:latin typeface="Consolas" panose="020B0609020204030204" pitchFamily="49" charset="0"/>
              </a:rPr>
              <a:t>());</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   }</a:t>
            </a:r>
          </a:p>
          <a:p>
            <a:pPr marL="863188" indent="-863188">
              <a:spcBef>
                <a:spcPct val="0"/>
              </a:spcBef>
              <a:buClr>
                <a:schemeClr val="bg2"/>
              </a:buClr>
              <a:buSzPct val="100000"/>
              <a:buFont typeface="Monotype Sorts" pitchFamily="2" charset="2"/>
              <a:buAutoNum type="arabicPeriod" startAt="2"/>
            </a:pPr>
            <a:r>
              <a:rPr lang="en-GB" sz="2800" b="1" dirty="0">
                <a:solidFill>
                  <a:schemeClr val="bg2"/>
                </a:solidFill>
                <a:latin typeface="Consolas" panose="020B0609020204030204" pitchFamily="49" charset="0"/>
              </a:rPr>
              <a:t>}</a:t>
            </a:r>
          </a:p>
        </p:txBody>
      </p:sp>
    </p:spTree>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232768" y="114598"/>
            <a:ext cx="13274919" cy="8217694"/>
          </a:xfrm>
          <a:solidFill>
            <a:schemeClr val="bg1"/>
          </a:solidFill>
        </p:spPr>
        <p:txBody>
          <a:bodyPr/>
          <a:lstStyle/>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class Circle {</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double radius;</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Circle( ) {</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radius = 1.0;</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Circle(double newRadius) {</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radius = newRadius;</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double getArea( ) {</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return radius * radius * radius * Math.PI;</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          }</a:t>
            </a:r>
          </a:p>
          <a:p>
            <a:pPr marL="863188" indent="-863188">
              <a:buClr>
                <a:schemeClr val="bg2"/>
              </a:buClr>
              <a:buSzPct val="100000"/>
              <a:buFont typeface="Monotype Sorts" pitchFamily="2" charset="2"/>
              <a:buAutoNum type="arabicPeriod" startAt="17"/>
            </a:pPr>
            <a:r>
              <a:rPr lang="en-GB" sz="2800" b="1" dirty="0">
                <a:solidFill>
                  <a:schemeClr val="bg2"/>
                </a:solidFill>
                <a:latin typeface="Consolas" panose="020B0609020204030204" pitchFamily="49" charset="0"/>
              </a:rPr>
              <a:t>}</a:t>
            </a:r>
          </a:p>
        </p:txBody>
      </p:sp>
    </p:spTree>
  </p:cSld>
  <p:clrMapOvr>
    <a:masterClrMapping/>
  </p:clrMapOvr>
  <p:transition>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140089" y="200025"/>
            <a:ext cx="11628914" cy="800100"/>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Trace Code</a:t>
            </a:r>
          </a:p>
        </p:txBody>
      </p:sp>
      <p:sp>
        <p:nvSpPr>
          <p:cNvPr id="33796" name="Rectangle 3"/>
          <p:cNvSpPr>
            <a:spLocks noChangeArrowheads="1"/>
          </p:cNvSpPr>
          <p:nvPr/>
        </p:nvSpPr>
        <p:spPr bwMode="auto">
          <a:xfrm>
            <a:off x="4018816" y="307538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3797" name="Rectangle 4"/>
          <p:cNvSpPr>
            <a:spLocks noChangeArrowheads="1"/>
          </p:cNvSpPr>
          <p:nvPr/>
        </p:nvSpPr>
        <p:spPr bwMode="auto">
          <a:xfrm>
            <a:off x="4189829"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3798" name="Text Box 6"/>
          <p:cNvSpPr txBox="1">
            <a:spLocks noChangeArrowheads="1"/>
          </p:cNvSpPr>
          <p:nvPr/>
        </p:nvSpPr>
        <p:spPr bwMode="auto">
          <a:xfrm>
            <a:off x="228018" y="2500321"/>
            <a:ext cx="7182564" cy="213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600" b="1" dirty="0"/>
              <a:t>Circle </a:t>
            </a:r>
            <a:r>
              <a:rPr lang="en-US" altLang="en-US" sz="2600" b="1" dirty="0" err="1"/>
              <a:t>myCircle</a:t>
            </a:r>
            <a:r>
              <a:rPr lang="en-US" altLang="en-US" sz="2600" b="1" dirty="0"/>
              <a:t> = new Circle(5.0);</a:t>
            </a:r>
          </a:p>
          <a:p>
            <a:endParaRPr lang="en-US" altLang="en-US" sz="2600" b="1" dirty="0"/>
          </a:p>
          <a:p>
            <a:r>
              <a:rPr lang="en-US" altLang="en-US" sz="2600" b="1" dirty="0"/>
              <a:t>Circle </a:t>
            </a:r>
            <a:r>
              <a:rPr lang="en-US" altLang="en-US" sz="2600" b="1" dirty="0" err="1"/>
              <a:t>yourCircle</a:t>
            </a:r>
            <a:r>
              <a:rPr lang="en-US" altLang="en-US" sz="2600" b="1" dirty="0"/>
              <a:t> = new Circle();</a:t>
            </a:r>
          </a:p>
          <a:p>
            <a:endParaRPr lang="en-US" altLang="en-US" sz="2600" b="1" dirty="0"/>
          </a:p>
          <a:p>
            <a:r>
              <a:rPr lang="en-US" altLang="en-US" sz="2600" b="1" dirty="0" err="1"/>
              <a:t>yourCircle.radius</a:t>
            </a:r>
            <a:r>
              <a:rPr lang="en-US" altLang="en-US" sz="2600" b="1" dirty="0"/>
              <a:t> = 100;</a:t>
            </a:r>
          </a:p>
        </p:txBody>
      </p:sp>
      <p:sp>
        <p:nvSpPr>
          <p:cNvPr id="33799" name="Rectangle 7"/>
          <p:cNvSpPr>
            <a:spLocks noChangeArrowheads="1"/>
          </p:cNvSpPr>
          <p:nvPr/>
        </p:nvSpPr>
        <p:spPr bwMode="auto">
          <a:xfrm>
            <a:off x="342027" y="2600325"/>
            <a:ext cx="2360936" cy="300038"/>
          </a:xfrm>
          <a:prstGeom prst="rect">
            <a:avLst/>
          </a:prstGeom>
          <a:solidFill>
            <a:schemeClr val="accent1">
              <a:alpha val="45097"/>
            </a:schemeClr>
          </a:solidFill>
          <a:ln w="12700">
            <a:solidFill>
              <a:schemeClr val="tx1"/>
            </a:solidFill>
            <a:miter lim="800000"/>
            <a:headEnd type="none" w="sm" len="sm"/>
            <a:tailEnd type="none" w="sm" len="sm"/>
          </a:ln>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3800" name="AutoShape 9"/>
          <p:cNvSpPr>
            <a:spLocks noChangeArrowheads="1"/>
          </p:cNvSpPr>
          <p:nvPr/>
        </p:nvSpPr>
        <p:spPr bwMode="auto">
          <a:xfrm>
            <a:off x="8735937" y="1325165"/>
            <a:ext cx="3389392" cy="452141"/>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t>Declare myCircle</a:t>
            </a:r>
          </a:p>
        </p:txBody>
      </p:sp>
      <p:sp>
        <p:nvSpPr>
          <p:cNvPr id="33801" name="Rectangle 10"/>
          <p:cNvSpPr>
            <a:spLocks noChangeArrowheads="1"/>
          </p:cNvSpPr>
          <p:nvPr/>
        </p:nvSpPr>
        <p:spPr bwMode="auto">
          <a:xfrm>
            <a:off x="10229931" y="2685762"/>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bg2">
                    <a:lumMod val="50000"/>
                    <a:lumOff val="50000"/>
                  </a:schemeClr>
                </a:solidFill>
              </a:rPr>
              <a:t>no value</a:t>
            </a:r>
          </a:p>
        </p:txBody>
      </p:sp>
      <p:sp>
        <p:nvSpPr>
          <p:cNvPr id="33802" name="Text Box 11"/>
          <p:cNvSpPr txBox="1">
            <a:spLocks noChangeArrowheads="1"/>
          </p:cNvSpPr>
          <p:nvPr/>
        </p:nvSpPr>
        <p:spPr bwMode="auto">
          <a:xfrm>
            <a:off x="8564933" y="2652419"/>
            <a:ext cx="1695883"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dirty="0" err="1"/>
              <a:t>myCircle</a:t>
            </a:r>
            <a:endParaRPr lang="en-US" altLang="en-US" sz="2600" dirty="0"/>
          </a:p>
        </p:txBody>
      </p:sp>
      <p:sp>
        <p:nvSpPr>
          <p:cNvPr id="33803" name="Rectangle 12"/>
          <p:cNvSpPr>
            <a:spLocks noChangeArrowheads="1"/>
          </p:cNvSpPr>
          <p:nvPr/>
        </p:nvSpPr>
        <p:spPr bwMode="auto">
          <a:xfrm>
            <a:off x="0" y="1"/>
            <a:ext cx="2280179" cy="500063"/>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bg2"/>
                </a:solidFill>
                <a:latin typeface="Forte" pitchFamily="66" charset="0"/>
              </a:rPr>
              <a:t>animation</a:t>
            </a:r>
          </a:p>
        </p:txBody>
      </p:sp>
    </p:spTree>
    <p:extLst>
      <p:ext uri="{BB962C8B-B14F-4D97-AF65-F5344CB8AC3E}">
        <p14:creationId xmlns:p14="http://schemas.microsoft.com/office/powerpoint/2010/main" val="4185728074"/>
      </p:ext>
    </p:extLst>
  </p:cSld>
  <p:clrMapOvr>
    <a:masterClrMapping/>
  </p:clrMapOvr>
  <p:transition>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026081" y="375055"/>
            <a:ext cx="11628914" cy="698005"/>
          </a:xfrm>
        </p:spPr>
        <p:txBody>
          <a:bodyPr/>
          <a:lstStyle/>
          <a:p>
            <a:pPr algn="ctr"/>
            <a:r>
              <a:rPr lang="en-US" altLang="en-US" sz="5400" b="1" dirty="0">
                <a:solidFill>
                  <a:schemeClr val="bg2"/>
                </a:solidFill>
                <a:latin typeface="Times New Roman" panose="02020603050405020304" pitchFamily="18" charset="0"/>
                <a:cs typeface="Times New Roman" panose="02020603050405020304" pitchFamily="18" charset="0"/>
              </a:rPr>
              <a:t>Trace Code, cont.</a:t>
            </a:r>
          </a:p>
        </p:txBody>
      </p:sp>
      <p:sp>
        <p:nvSpPr>
          <p:cNvPr id="5125" name="Rectangle 3"/>
          <p:cNvSpPr>
            <a:spLocks noChangeArrowheads="1"/>
          </p:cNvSpPr>
          <p:nvPr/>
        </p:nvSpPr>
        <p:spPr bwMode="auto">
          <a:xfrm>
            <a:off x="4018816" y="307538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5126" name="Rectangle 4"/>
          <p:cNvSpPr>
            <a:spLocks noChangeArrowheads="1"/>
          </p:cNvSpPr>
          <p:nvPr/>
        </p:nvSpPr>
        <p:spPr bwMode="auto">
          <a:xfrm>
            <a:off x="4189829"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5127" name="Text Box 5"/>
          <p:cNvSpPr txBox="1">
            <a:spLocks noChangeArrowheads="1"/>
          </p:cNvSpPr>
          <p:nvPr/>
        </p:nvSpPr>
        <p:spPr bwMode="auto">
          <a:xfrm>
            <a:off x="228018" y="2500321"/>
            <a:ext cx="7182564" cy="213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600" b="1"/>
              <a:t>Circle myCircle = new Circle(5.0);</a:t>
            </a:r>
          </a:p>
          <a:p>
            <a:endParaRPr lang="en-US" altLang="en-US" sz="2600" b="1"/>
          </a:p>
          <a:p>
            <a:r>
              <a:rPr lang="en-US" altLang="en-US" sz="2600" b="1"/>
              <a:t>Circle yourCircle = new Circle();</a:t>
            </a:r>
          </a:p>
          <a:p>
            <a:endParaRPr lang="en-US" altLang="en-US" sz="2600" b="1"/>
          </a:p>
          <a:p>
            <a:r>
              <a:rPr lang="en-US" altLang="en-US" sz="2600" b="1"/>
              <a:t>yourCircle.radius = 100;</a:t>
            </a:r>
          </a:p>
        </p:txBody>
      </p:sp>
      <p:sp>
        <p:nvSpPr>
          <p:cNvPr id="5128" name="Rectangle 6"/>
          <p:cNvSpPr>
            <a:spLocks noChangeArrowheads="1"/>
          </p:cNvSpPr>
          <p:nvPr/>
        </p:nvSpPr>
        <p:spPr bwMode="auto">
          <a:xfrm>
            <a:off x="2954732" y="2585740"/>
            <a:ext cx="2470194" cy="350044"/>
          </a:xfrm>
          <a:prstGeom prst="rect">
            <a:avLst/>
          </a:prstGeom>
          <a:solidFill>
            <a:schemeClr val="accent1">
              <a:alpha val="45097"/>
            </a:schemeClr>
          </a:solidFill>
          <a:ln w="12700">
            <a:solidFill>
              <a:schemeClr val="tx1"/>
            </a:solidFill>
            <a:miter lim="800000"/>
            <a:headEnd type="none" w="sm" len="sm"/>
            <a:tailEnd type="none" w="sm" len="sm"/>
          </a:ln>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5122" name="Object 8"/>
          <p:cNvGraphicFramePr>
            <a:graphicFrameLocks noGrp="1" noChangeAspect="1"/>
          </p:cNvGraphicFramePr>
          <p:nvPr>
            <p:ph idx="1"/>
          </p:nvPr>
        </p:nvGraphicFramePr>
        <p:xfrm>
          <a:off x="8334531" y="3744218"/>
          <a:ext cx="4021190" cy="1566863"/>
        </p:xfrm>
        <a:graphic>
          <a:graphicData uri="http://schemas.openxmlformats.org/presentationml/2006/ole">
            <mc:AlternateContent xmlns:mc="http://schemas.openxmlformats.org/markup-compatibility/2006">
              <mc:Choice xmlns:v="urn:schemas-microsoft-com:vml" Requires="v">
                <p:oleObj name="Picture" r:id="rId2" imgW="1026429" imgH="457200" progId="Word.Picture.8">
                  <p:embed/>
                </p:oleObj>
              </mc:Choice>
              <mc:Fallback>
                <p:oleObj name="Picture" r:id="rId2" imgW="1026429" imgH="457200" progId="Word.Picture.8">
                  <p:embed/>
                  <p:pic>
                    <p:nvPicPr>
                      <p:cNvPr id="0" name="Picture 19"/>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531" y="3744218"/>
                        <a:ext cx="4021190"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9" name="Rectangle 11"/>
          <p:cNvSpPr>
            <a:spLocks noChangeArrowheads="1"/>
          </p:cNvSpPr>
          <p:nvPr/>
        </p:nvSpPr>
        <p:spPr bwMode="auto">
          <a:xfrm>
            <a:off x="10229931" y="2685762"/>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dirty="0">
                <a:solidFill>
                  <a:schemeClr val="bg2">
                    <a:lumMod val="50000"/>
                    <a:lumOff val="50000"/>
                  </a:schemeClr>
                </a:solidFill>
              </a:rPr>
              <a:t>no value</a:t>
            </a:r>
          </a:p>
        </p:txBody>
      </p:sp>
      <p:sp>
        <p:nvSpPr>
          <p:cNvPr id="5130" name="Text Box 12"/>
          <p:cNvSpPr txBox="1">
            <a:spLocks noChangeArrowheads="1"/>
          </p:cNvSpPr>
          <p:nvPr/>
        </p:nvSpPr>
        <p:spPr bwMode="auto">
          <a:xfrm>
            <a:off x="8564933" y="2652419"/>
            <a:ext cx="1695883"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myCircle</a:t>
            </a:r>
          </a:p>
        </p:txBody>
      </p:sp>
      <p:sp>
        <p:nvSpPr>
          <p:cNvPr id="5131" name="AutoShape 7"/>
          <p:cNvSpPr>
            <a:spLocks noChangeArrowheads="1"/>
          </p:cNvSpPr>
          <p:nvPr/>
        </p:nvSpPr>
        <p:spPr bwMode="auto">
          <a:xfrm>
            <a:off x="5807332" y="6163272"/>
            <a:ext cx="2527199" cy="554236"/>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t>Create a circle</a:t>
            </a:r>
          </a:p>
        </p:txBody>
      </p:sp>
      <p:sp>
        <p:nvSpPr>
          <p:cNvPr id="5132" name="Rectangle 13"/>
          <p:cNvSpPr>
            <a:spLocks noChangeArrowheads="1"/>
          </p:cNvSpPr>
          <p:nvPr/>
        </p:nvSpPr>
        <p:spPr bwMode="auto">
          <a:xfrm>
            <a:off x="0" y="1"/>
            <a:ext cx="2280179" cy="500063"/>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bg2"/>
                </a:solidFill>
                <a:latin typeface="Forte" pitchFamily="66" charset="0"/>
              </a:rPr>
              <a:t>animation</a:t>
            </a:r>
          </a:p>
        </p:txBody>
      </p:sp>
    </p:spTree>
    <p:extLst>
      <p:ext uri="{BB962C8B-B14F-4D97-AF65-F5344CB8AC3E}">
        <p14:creationId xmlns:p14="http://schemas.microsoft.com/office/powerpoint/2010/main" val="2039722589"/>
      </p:ext>
    </p:extLst>
  </p:cSld>
  <p:clrMapOvr>
    <a:masterClrMapping/>
  </p:clrMapOvr>
  <p:transition>
    <p:pull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026081" y="375055"/>
            <a:ext cx="11628914" cy="69800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Trace Code, cont.</a:t>
            </a:r>
          </a:p>
        </p:txBody>
      </p:sp>
      <p:sp>
        <p:nvSpPr>
          <p:cNvPr id="6149" name="Rectangle 3"/>
          <p:cNvSpPr>
            <a:spLocks noChangeArrowheads="1"/>
          </p:cNvSpPr>
          <p:nvPr/>
        </p:nvSpPr>
        <p:spPr bwMode="auto">
          <a:xfrm>
            <a:off x="4018816" y="307538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6150" name="Rectangle 4"/>
          <p:cNvSpPr>
            <a:spLocks noChangeArrowheads="1"/>
          </p:cNvSpPr>
          <p:nvPr/>
        </p:nvSpPr>
        <p:spPr bwMode="auto">
          <a:xfrm>
            <a:off x="4189829"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6151" name="Text Box 5"/>
          <p:cNvSpPr txBox="1">
            <a:spLocks noChangeArrowheads="1"/>
          </p:cNvSpPr>
          <p:nvPr/>
        </p:nvSpPr>
        <p:spPr bwMode="auto">
          <a:xfrm>
            <a:off x="228018" y="2500321"/>
            <a:ext cx="7182564" cy="213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600" b="1" dirty="0"/>
              <a:t>Circle </a:t>
            </a:r>
            <a:r>
              <a:rPr lang="en-US" altLang="en-US" sz="2600" b="1" dirty="0" err="1"/>
              <a:t>myCircle</a:t>
            </a:r>
            <a:r>
              <a:rPr lang="en-US" altLang="en-US" sz="2600" b="1" dirty="0"/>
              <a:t> = new Circle(5.0);</a:t>
            </a:r>
          </a:p>
          <a:p>
            <a:endParaRPr lang="en-US" altLang="en-US" sz="2600" b="1" dirty="0"/>
          </a:p>
          <a:p>
            <a:r>
              <a:rPr lang="en-US" altLang="en-US" sz="2600" b="1" dirty="0"/>
              <a:t>Circle </a:t>
            </a:r>
            <a:r>
              <a:rPr lang="en-US" altLang="en-US" sz="2600" b="1" dirty="0" err="1"/>
              <a:t>yourCircle</a:t>
            </a:r>
            <a:r>
              <a:rPr lang="en-US" altLang="en-US" sz="2600" b="1" dirty="0"/>
              <a:t> = new Circle();</a:t>
            </a:r>
          </a:p>
          <a:p>
            <a:endParaRPr lang="en-US" altLang="en-US" sz="2600" b="1" dirty="0"/>
          </a:p>
          <a:p>
            <a:r>
              <a:rPr lang="en-US" altLang="en-US" sz="2600" b="1" dirty="0" err="1"/>
              <a:t>yourCircle.radius</a:t>
            </a:r>
            <a:r>
              <a:rPr lang="en-US" altLang="en-US" sz="2600" b="1" dirty="0"/>
              <a:t> = 100;</a:t>
            </a:r>
          </a:p>
        </p:txBody>
      </p:sp>
      <p:sp>
        <p:nvSpPr>
          <p:cNvPr id="6152" name="Rectangle 6"/>
          <p:cNvSpPr>
            <a:spLocks noChangeArrowheads="1"/>
          </p:cNvSpPr>
          <p:nvPr/>
        </p:nvSpPr>
        <p:spPr bwMode="auto">
          <a:xfrm>
            <a:off x="2588954" y="2585749"/>
            <a:ext cx="287398" cy="352127"/>
          </a:xfrm>
          <a:prstGeom prst="rect">
            <a:avLst/>
          </a:prstGeom>
          <a:solidFill>
            <a:schemeClr val="accent1">
              <a:alpha val="45097"/>
            </a:schemeClr>
          </a:solidFill>
          <a:ln w="12700">
            <a:solidFill>
              <a:schemeClr val="tx1"/>
            </a:solidFill>
            <a:miter lim="800000"/>
            <a:headEnd type="none" w="sm" len="sm"/>
            <a:tailEnd type="none" w="sm" len="sm"/>
          </a:ln>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6146" name="Object 7"/>
          <p:cNvGraphicFramePr>
            <a:graphicFrameLocks noGrp="1" noChangeAspect="1"/>
          </p:cNvGraphicFramePr>
          <p:nvPr>
            <p:ph idx="1"/>
          </p:nvPr>
        </p:nvGraphicFramePr>
        <p:xfrm>
          <a:off x="8334531" y="3744218"/>
          <a:ext cx="4021190" cy="1566863"/>
        </p:xfrm>
        <a:graphic>
          <a:graphicData uri="http://schemas.openxmlformats.org/presentationml/2006/ole">
            <mc:AlternateContent xmlns:mc="http://schemas.openxmlformats.org/markup-compatibility/2006">
              <mc:Choice xmlns:v="urn:schemas-microsoft-com:vml" Requires="v">
                <p:oleObj name="Picture" r:id="rId2" imgW="1026429" imgH="457200" progId="Word.Picture.8">
                  <p:embed/>
                </p:oleObj>
              </mc:Choice>
              <mc:Fallback>
                <p:oleObj name="Picture" r:id="rId2" imgW="1026429" imgH="457200" progId="Word.Picture.8">
                  <p:embed/>
                  <p:pic>
                    <p:nvPicPr>
                      <p:cNvPr id="0" name="Picture 19"/>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531" y="3744218"/>
                        <a:ext cx="4021190"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Rectangle 8"/>
          <p:cNvSpPr>
            <a:spLocks noChangeArrowheads="1"/>
          </p:cNvSpPr>
          <p:nvPr/>
        </p:nvSpPr>
        <p:spPr bwMode="auto">
          <a:xfrm>
            <a:off x="10229931" y="2685762"/>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dirty="0">
                <a:solidFill>
                  <a:schemeClr val="bg2">
                    <a:lumMod val="50000"/>
                    <a:lumOff val="50000"/>
                  </a:schemeClr>
                </a:solidFill>
              </a:rPr>
              <a:t>reference value</a:t>
            </a:r>
          </a:p>
        </p:txBody>
      </p:sp>
      <p:sp>
        <p:nvSpPr>
          <p:cNvPr id="6154" name="Text Box 9"/>
          <p:cNvSpPr txBox="1">
            <a:spLocks noChangeArrowheads="1"/>
          </p:cNvSpPr>
          <p:nvPr/>
        </p:nvSpPr>
        <p:spPr bwMode="auto">
          <a:xfrm>
            <a:off x="8564933" y="2652419"/>
            <a:ext cx="1695883"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myCircle</a:t>
            </a:r>
          </a:p>
        </p:txBody>
      </p:sp>
      <p:sp>
        <p:nvSpPr>
          <p:cNvPr id="6155" name="Line 11"/>
          <p:cNvSpPr>
            <a:spLocks noChangeShapeType="1"/>
          </p:cNvSpPr>
          <p:nvPr/>
        </p:nvSpPr>
        <p:spPr bwMode="auto">
          <a:xfrm flipH="1">
            <a:off x="10460324" y="2937867"/>
            <a:ext cx="976202" cy="1058466"/>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lIns="129479" tIns="64743" rIns="129479" bIns="64743"/>
          <a:lstStyle/>
          <a:p>
            <a:endParaRPr lang="en-MY"/>
          </a:p>
        </p:txBody>
      </p:sp>
      <p:sp>
        <p:nvSpPr>
          <p:cNvPr id="6156" name="AutoShape 12"/>
          <p:cNvSpPr>
            <a:spLocks noChangeArrowheads="1"/>
          </p:cNvSpPr>
          <p:nvPr/>
        </p:nvSpPr>
        <p:spPr bwMode="auto">
          <a:xfrm>
            <a:off x="4714748" y="3844231"/>
            <a:ext cx="3736168" cy="958453"/>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t>Assign object reference to myCircle</a:t>
            </a:r>
          </a:p>
        </p:txBody>
      </p:sp>
      <p:sp>
        <p:nvSpPr>
          <p:cNvPr id="6157" name="Rectangle 13"/>
          <p:cNvSpPr>
            <a:spLocks noChangeArrowheads="1"/>
          </p:cNvSpPr>
          <p:nvPr/>
        </p:nvSpPr>
        <p:spPr bwMode="auto">
          <a:xfrm>
            <a:off x="0" y="1"/>
            <a:ext cx="2280179" cy="500063"/>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bg2"/>
                </a:solidFill>
                <a:latin typeface="Forte" pitchFamily="66" charset="0"/>
              </a:rPr>
              <a:t>animation</a:t>
            </a:r>
          </a:p>
        </p:txBody>
      </p:sp>
    </p:spTree>
    <p:extLst>
      <p:ext uri="{BB962C8B-B14F-4D97-AF65-F5344CB8AC3E}">
        <p14:creationId xmlns:p14="http://schemas.microsoft.com/office/powerpoint/2010/main" val="2881932491"/>
      </p:ext>
    </p:extLst>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026081" y="375055"/>
            <a:ext cx="11628914" cy="69800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Trace Code, cont.</a:t>
            </a:r>
          </a:p>
        </p:txBody>
      </p:sp>
      <p:sp>
        <p:nvSpPr>
          <p:cNvPr id="7173" name="Rectangle 3"/>
          <p:cNvSpPr>
            <a:spLocks noChangeArrowheads="1"/>
          </p:cNvSpPr>
          <p:nvPr/>
        </p:nvSpPr>
        <p:spPr bwMode="auto">
          <a:xfrm>
            <a:off x="4018816" y="307538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7174" name="Rectangle 4"/>
          <p:cNvSpPr>
            <a:spLocks noChangeArrowheads="1"/>
          </p:cNvSpPr>
          <p:nvPr/>
        </p:nvSpPr>
        <p:spPr bwMode="auto">
          <a:xfrm>
            <a:off x="4189829"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7175" name="Text Box 5"/>
          <p:cNvSpPr txBox="1">
            <a:spLocks noChangeArrowheads="1"/>
          </p:cNvSpPr>
          <p:nvPr/>
        </p:nvSpPr>
        <p:spPr bwMode="auto">
          <a:xfrm>
            <a:off x="228018" y="1425185"/>
            <a:ext cx="7182564" cy="213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600" b="1"/>
              <a:t>Circle myCircle = new Circle(5.0);</a:t>
            </a:r>
          </a:p>
          <a:p>
            <a:endParaRPr lang="en-US" altLang="en-US" sz="2600" b="1"/>
          </a:p>
          <a:p>
            <a:r>
              <a:rPr lang="en-US" altLang="en-US" sz="2600" b="1"/>
              <a:t>Circle yourCircle = new Circle();</a:t>
            </a:r>
          </a:p>
          <a:p>
            <a:endParaRPr lang="en-US" altLang="en-US" sz="2600" b="1"/>
          </a:p>
          <a:p>
            <a:r>
              <a:rPr lang="en-US" altLang="en-US" sz="2600" b="1"/>
              <a:t>yourCircle.radius = 100;</a:t>
            </a:r>
          </a:p>
        </p:txBody>
      </p:sp>
      <p:graphicFrame>
        <p:nvGraphicFramePr>
          <p:cNvPr id="7170" name="Object 7"/>
          <p:cNvGraphicFramePr>
            <a:graphicFrameLocks noGrp="1" noChangeAspect="1"/>
          </p:cNvGraphicFramePr>
          <p:nvPr>
            <p:ph idx="1"/>
          </p:nvPr>
        </p:nvGraphicFramePr>
        <p:xfrm>
          <a:off x="8334531" y="2669084"/>
          <a:ext cx="4021190" cy="1566863"/>
        </p:xfrm>
        <a:graphic>
          <a:graphicData uri="http://schemas.openxmlformats.org/presentationml/2006/ole">
            <mc:AlternateContent xmlns:mc="http://schemas.openxmlformats.org/markup-compatibility/2006">
              <mc:Choice xmlns:v="urn:schemas-microsoft-com:vml" Requires="v">
                <p:oleObj name="Picture" r:id="rId2" imgW="1026429" imgH="457200" progId="Word.Picture.8">
                  <p:embed/>
                </p:oleObj>
              </mc:Choice>
              <mc:Fallback>
                <p:oleObj name="Picture" r:id="rId2" imgW="1026429" imgH="457200" progId="Word.Picture.8">
                  <p:embed/>
                  <p:pic>
                    <p:nvPicPr>
                      <p:cNvPr id="0" name="Picture 19"/>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531" y="2669084"/>
                        <a:ext cx="4021190"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8"/>
          <p:cNvSpPr>
            <a:spLocks noChangeArrowheads="1"/>
          </p:cNvSpPr>
          <p:nvPr/>
        </p:nvSpPr>
        <p:spPr bwMode="auto">
          <a:xfrm>
            <a:off x="10229931" y="1610627"/>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dirty="0">
                <a:solidFill>
                  <a:schemeClr val="bg2">
                    <a:lumMod val="50000"/>
                    <a:lumOff val="50000"/>
                  </a:schemeClr>
                </a:solidFill>
              </a:rPr>
              <a:t>reference value</a:t>
            </a:r>
          </a:p>
        </p:txBody>
      </p:sp>
      <p:sp>
        <p:nvSpPr>
          <p:cNvPr id="7177" name="Text Box 9"/>
          <p:cNvSpPr txBox="1">
            <a:spLocks noChangeArrowheads="1"/>
          </p:cNvSpPr>
          <p:nvPr/>
        </p:nvSpPr>
        <p:spPr bwMode="auto">
          <a:xfrm>
            <a:off x="8564933" y="1577286"/>
            <a:ext cx="1695883"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myCircle</a:t>
            </a:r>
          </a:p>
        </p:txBody>
      </p:sp>
      <p:sp>
        <p:nvSpPr>
          <p:cNvPr id="7178" name="Line 10"/>
          <p:cNvSpPr>
            <a:spLocks noChangeShapeType="1"/>
          </p:cNvSpPr>
          <p:nvPr/>
        </p:nvSpPr>
        <p:spPr bwMode="auto">
          <a:xfrm flipH="1">
            <a:off x="10460324" y="1862733"/>
            <a:ext cx="976202" cy="1058466"/>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lIns="129479" tIns="64743" rIns="129479" bIns="64743"/>
          <a:lstStyle/>
          <a:p>
            <a:endParaRPr lang="en-MY"/>
          </a:p>
        </p:txBody>
      </p:sp>
      <p:sp>
        <p:nvSpPr>
          <p:cNvPr id="7179" name="Rectangle 12"/>
          <p:cNvSpPr>
            <a:spLocks noChangeArrowheads="1"/>
          </p:cNvSpPr>
          <p:nvPr/>
        </p:nvSpPr>
        <p:spPr bwMode="auto">
          <a:xfrm>
            <a:off x="358654" y="2231538"/>
            <a:ext cx="2574702" cy="352127"/>
          </a:xfrm>
          <a:prstGeom prst="rect">
            <a:avLst/>
          </a:prstGeom>
          <a:solidFill>
            <a:schemeClr val="accent1">
              <a:alpha val="45097"/>
            </a:schemeClr>
          </a:solidFill>
          <a:ln w="12700">
            <a:solidFill>
              <a:schemeClr val="tx1"/>
            </a:solidFill>
            <a:miter lim="800000"/>
            <a:headEnd type="none" w="sm" len="sm"/>
            <a:tailEnd type="none" w="sm" len="sm"/>
          </a:ln>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7180" name="Rectangle 13"/>
          <p:cNvSpPr>
            <a:spLocks noChangeArrowheads="1"/>
          </p:cNvSpPr>
          <p:nvPr/>
        </p:nvSpPr>
        <p:spPr bwMode="auto">
          <a:xfrm>
            <a:off x="10229931" y="4702680"/>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dirty="0">
                <a:solidFill>
                  <a:schemeClr val="bg2">
                    <a:lumMod val="50000"/>
                    <a:lumOff val="50000"/>
                  </a:schemeClr>
                </a:solidFill>
              </a:rPr>
              <a:t>no value</a:t>
            </a:r>
          </a:p>
        </p:txBody>
      </p:sp>
      <p:sp>
        <p:nvSpPr>
          <p:cNvPr id="7181" name="Text Box 14"/>
          <p:cNvSpPr txBox="1">
            <a:spLocks noChangeArrowheads="1"/>
          </p:cNvSpPr>
          <p:nvPr/>
        </p:nvSpPr>
        <p:spPr bwMode="auto">
          <a:xfrm>
            <a:off x="8564925" y="4669336"/>
            <a:ext cx="1838394"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yourCircle</a:t>
            </a:r>
          </a:p>
        </p:txBody>
      </p:sp>
      <p:sp>
        <p:nvSpPr>
          <p:cNvPr id="7182" name="AutoShape 11"/>
          <p:cNvSpPr>
            <a:spLocks noChangeArrowheads="1"/>
          </p:cNvSpPr>
          <p:nvPr/>
        </p:nvSpPr>
        <p:spPr bwMode="auto">
          <a:xfrm>
            <a:off x="8448539" y="6415386"/>
            <a:ext cx="4253959" cy="656331"/>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a:t>Declare yourCircle</a:t>
            </a:r>
          </a:p>
        </p:txBody>
      </p:sp>
      <p:sp>
        <p:nvSpPr>
          <p:cNvPr id="7183" name="Rectangle 15"/>
          <p:cNvSpPr>
            <a:spLocks noChangeArrowheads="1"/>
          </p:cNvSpPr>
          <p:nvPr/>
        </p:nvSpPr>
        <p:spPr bwMode="auto">
          <a:xfrm>
            <a:off x="0" y="1"/>
            <a:ext cx="2280179" cy="500063"/>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bg2"/>
                </a:solidFill>
                <a:latin typeface="Forte" pitchFamily="66" charset="0"/>
              </a:rPr>
              <a:t>animation</a:t>
            </a:r>
          </a:p>
        </p:txBody>
      </p:sp>
    </p:spTree>
    <p:extLst>
      <p:ext uri="{BB962C8B-B14F-4D97-AF65-F5344CB8AC3E}">
        <p14:creationId xmlns:p14="http://schemas.microsoft.com/office/powerpoint/2010/main" val="465963699"/>
      </p:ext>
    </p:extLst>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1026081" y="375055"/>
            <a:ext cx="11628914" cy="69800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Trace Code, cont.</a:t>
            </a:r>
          </a:p>
        </p:txBody>
      </p:sp>
      <p:sp>
        <p:nvSpPr>
          <p:cNvPr id="8198" name="Rectangle 3"/>
          <p:cNvSpPr>
            <a:spLocks noChangeArrowheads="1"/>
          </p:cNvSpPr>
          <p:nvPr/>
        </p:nvSpPr>
        <p:spPr bwMode="auto">
          <a:xfrm>
            <a:off x="4018816" y="307538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8199" name="Rectangle 4"/>
          <p:cNvSpPr>
            <a:spLocks noChangeArrowheads="1"/>
          </p:cNvSpPr>
          <p:nvPr/>
        </p:nvSpPr>
        <p:spPr bwMode="auto">
          <a:xfrm>
            <a:off x="4189829"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8200" name="Text Box 5"/>
          <p:cNvSpPr txBox="1">
            <a:spLocks noChangeArrowheads="1"/>
          </p:cNvSpPr>
          <p:nvPr/>
        </p:nvSpPr>
        <p:spPr bwMode="auto">
          <a:xfrm>
            <a:off x="228018" y="1425185"/>
            <a:ext cx="7182564" cy="213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600" b="1" dirty="0"/>
              <a:t>Circle </a:t>
            </a:r>
            <a:r>
              <a:rPr lang="en-US" altLang="en-US" sz="2600" b="1" dirty="0" err="1"/>
              <a:t>myCircle</a:t>
            </a:r>
            <a:r>
              <a:rPr lang="en-US" altLang="en-US" sz="2600" b="1" dirty="0"/>
              <a:t> = new Circle(5.0);</a:t>
            </a:r>
          </a:p>
          <a:p>
            <a:endParaRPr lang="en-US" altLang="en-US" sz="2600" b="1" dirty="0"/>
          </a:p>
          <a:p>
            <a:r>
              <a:rPr lang="en-US" altLang="en-US" sz="2600" b="1" dirty="0"/>
              <a:t>Circle </a:t>
            </a:r>
            <a:r>
              <a:rPr lang="en-US" altLang="en-US" sz="2600" b="1" dirty="0" err="1"/>
              <a:t>yourCircle</a:t>
            </a:r>
            <a:r>
              <a:rPr lang="en-US" altLang="en-US" sz="2600" b="1" dirty="0"/>
              <a:t> = new Circle();</a:t>
            </a:r>
          </a:p>
          <a:p>
            <a:endParaRPr lang="en-US" altLang="en-US" sz="2600" b="1" dirty="0"/>
          </a:p>
          <a:p>
            <a:r>
              <a:rPr lang="en-US" altLang="en-US" sz="2600" b="1" dirty="0" err="1"/>
              <a:t>yourCircle.radius</a:t>
            </a:r>
            <a:r>
              <a:rPr lang="en-US" altLang="en-US" sz="2600" b="1" dirty="0"/>
              <a:t> = 100;</a:t>
            </a:r>
          </a:p>
        </p:txBody>
      </p:sp>
      <p:graphicFrame>
        <p:nvGraphicFramePr>
          <p:cNvPr id="8194" name="Object 6"/>
          <p:cNvGraphicFramePr>
            <a:graphicFrameLocks noGrp="1" noChangeAspect="1"/>
          </p:cNvGraphicFramePr>
          <p:nvPr>
            <p:ph idx="1"/>
          </p:nvPr>
        </p:nvGraphicFramePr>
        <p:xfrm>
          <a:off x="8334531" y="2669084"/>
          <a:ext cx="4021190" cy="1566863"/>
        </p:xfrm>
        <a:graphic>
          <a:graphicData uri="http://schemas.openxmlformats.org/presentationml/2006/ole">
            <mc:AlternateContent xmlns:mc="http://schemas.openxmlformats.org/markup-compatibility/2006">
              <mc:Choice xmlns:v="urn:schemas-microsoft-com:vml" Requires="v">
                <p:oleObj name="Picture" r:id="rId2" imgW="1026429" imgH="457200" progId="Word.Picture.8">
                  <p:embed/>
                </p:oleObj>
              </mc:Choice>
              <mc:Fallback>
                <p:oleObj name="Picture" r:id="rId2" imgW="1026429" imgH="457200" progId="Word.Picture.8">
                  <p:embed/>
                  <p:pic>
                    <p:nvPicPr>
                      <p:cNvPr id="0" name="Picture 3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531" y="2669084"/>
                        <a:ext cx="4021190"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Rectangle 7"/>
          <p:cNvSpPr>
            <a:spLocks noChangeArrowheads="1"/>
          </p:cNvSpPr>
          <p:nvPr/>
        </p:nvSpPr>
        <p:spPr bwMode="auto">
          <a:xfrm>
            <a:off x="10229931" y="1610627"/>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dirty="0">
                <a:solidFill>
                  <a:schemeClr val="bg2">
                    <a:lumMod val="50000"/>
                    <a:lumOff val="50000"/>
                  </a:schemeClr>
                </a:solidFill>
              </a:rPr>
              <a:t>reference</a:t>
            </a:r>
            <a:r>
              <a:rPr lang="en-US" altLang="en-US" sz="2600" dirty="0">
                <a:solidFill>
                  <a:schemeClr val="accent2"/>
                </a:solidFill>
              </a:rPr>
              <a:t> </a:t>
            </a:r>
            <a:r>
              <a:rPr lang="en-US" altLang="en-US" sz="2600" dirty="0">
                <a:solidFill>
                  <a:schemeClr val="bg2">
                    <a:lumMod val="50000"/>
                    <a:lumOff val="50000"/>
                  </a:schemeClr>
                </a:solidFill>
              </a:rPr>
              <a:t>value</a:t>
            </a:r>
          </a:p>
        </p:txBody>
      </p:sp>
      <p:sp>
        <p:nvSpPr>
          <p:cNvPr id="8202" name="Text Box 8"/>
          <p:cNvSpPr txBox="1">
            <a:spLocks noChangeArrowheads="1"/>
          </p:cNvSpPr>
          <p:nvPr/>
        </p:nvSpPr>
        <p:spPr bwMode="auto">
          <a:xfrm>
            <a:off x="8564933" y="1577286"/>
            <a:ext cx="1695883"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myCircle</a:t>
            </a:r>
          </a:p>
        </p:txBody>
      </p:sp>
      <p:sp>
        <p:nvSpPr>
          <p:cNvPr id="8203" name="Line 9"/>
          <p:cNvSpPr>
            <a:spLocks noChangeShapeType="1"/>
          </p:cNvSpPr>
          <p:nvPr/>
        </p:nvSpPr>
        <p:spPr bwMode="auto">
          <a:xfrm flipH="1">
            <a:off x="10460324" y="1862733"/>
            <a:ext cx="976202" cy="1058466"/>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lIns="129479" tIns="64743" rIns="129479" bIns="64743"/>
          <a:lstStyle/>
          <a:p>
            <a:endParaRPr lang="en-MY"/>
          </a:p>
        </p:txBody>
      </p:sp>
      <p:sp>
        <p:nvSpPr>
          <p:cNvPr id="8204" name="Rectangle 11"/>
          <p:cNvSpPr>
            <a:spLocks noChangeArrowheads="1"/>
          </p:cNvSpPr>
          <p:nvPr/>
        </p:nvSpPr>
        <p:spPr bwMode="auto">
          <a:xfrm>
            <a:off x="10229931" y="4702680"/>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dirty="0">
                <a:solidFill>
                  <a:schemeClr val="bg2">
                    <a:lumMod val="50000"/>
                    <a:lumOff val="50000"/>
                  </a:schemeClr>
                </a:solidFill>
              </a:rPr>
              <a:t>no value</a:t>
            </a:r>
          </a:p>
        </p:txBody>
      </p:sp>
      <p:sp>
        <p:nvSpPr>
          <p:cNvPr id="8205" name="Text Box 12"/>
          <p:cNvSpPr txBox="1">
            <a:spLocks noChangeArrowheads="1"/>
          </p:cNvSpPr>
          <p:nvPr/>
        </p:nvSpPr>
        <p:spPr bwMode="auto">
          <a:xfrm>
            <a:off x="8564925" y="4669336"/>
            <a:ext cx="1838394"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yourCircle</a:t>
            </a:r>
          </a:p>
        </p:txBody>
      </p:sp>
      <p:sp>
        <p:nvSpPr>
          <p:cNvPr id="8206" name="Rectangle 14"/>
          <p:cNvSpPr>
            <a:spLocks noChangeArrowheads="1"/>
          </p:cNvSpPr>
          <p:nvPr/>
        </p:nvSpPr>
        <p:spPr bwMode="auto">
          <a:xfrm>
            <a:off x="3242140" y="2181532"/>
            <a:ext cx="1895399" cy="404217"/>
          </a:xfrm>
          <a:prstGeom prst="rect">
            <a:avLst/>
          </a:prstGeom>
          <a:solidFill>
            <a:schemeClr val="accent1">
              <a:alpha val="45097"/>
            </a:schemeClr>
          </a:solidFill>
          <a:ln w="12700">
            <a:solidFill>
              <a:schemeClr val="tx1"/>
            </a:solidFill>
            <a:miter lim="800000"/>
            <a:headEnd type="none" w="sm" len="sm"/>
            <a:tailEnd type="none" w="sm" len="sm"/>
          </a:ln>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8195" name="Object 15"/>
          <p:cNvGraphicFramePr>
            <a:graphicFrameLocks noChangeAspect="1"/>
          </p:cNvGraphicFramePr>
          <p:nvPr/>
        </p:nvGraphicFramePr>
        <p:xfrm>
          <a:off x="8678932" y="5711131"/>
          <a:ext cx="4021192" cy="1566863"/>
        </p:xfrm>
        <a:graphic>
          <a:graphicData uri="http://schemas.openxmlformats.org/presentationml/2006/ole">
            <mc:AlternateContent xmlns:mc="http://schemas.openxmlformats.org/markup-compatibility/2006">
              <mc:Choice xmlns:v="urn:schemas-microsoft-com:vml" Requires="v">
                <p:oleObj name="Picture" r:id="rId4" imgW="1028700" imgH="457200" progId="Word.Picture.8">
                  <p:embed/>
                </p:oleObj>
              </mc:Choice>
              <mc:Fallback>
                <p:oleObj name="Picture" r:id="rId4" imgW="1028700" imgH="457200" progId="Word.Picture.8">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8932" y="5711131"/>
                        <a:ext cx="4021192"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AutoShape 16"/>
          <p:cNvSpPr>
            <a:spLocks noChangeArrowheads="1"/>
          </p:cNvSpPr>
          <p:nvPr/>
        </p:nvSpPr>
        <p:spPr bwMode="auto">
          <a:xfrm>
            <a:off x="5346548" y="6467478"/>
            <a:ext cx="2700586" cy="856358"/>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t>Create a new Circle object</a:t>
            </a:r>
          </a:p>
        </p:txBody>
      </p:sp>
      <p:sp>
        <p:nvSpPr>
          <p:cNvPr id="8208" name="Rectangle 17"/>
          <p:cNvSpPr>
            <a:spLocks noChangeArrowheads="1"/>
          </p:cNvSpPr>
          <p:nvPr/>
        </p:nvSpPr>
        <p:spPr bwMode="auto">
          <a:xfrm>
            <a:off x="0" y="1"/>
            <a:ext cx="2280179" cy="500063"/>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bg2"/>
                </a:solidFill>
                <a:latin typeface="Forte" pitchFamily="66" charset="0"/>
              </a:rPr>
              <a:t>animation</a:t>
            </a:r>
          </a:p>
        </p:txBody>
      </p:sp>
    </p:spTree>
    <p:extLst>
      <p:ext uri="{BB962C8B-B14F-4D97-AF65-F5344CB8AC3E}">
        <p14:creationId xmlns:p14="http://schemas.microsoft.com/office/powerpoint/2010/main" val="289042669"/>
      </p:ext>
    </p:extLst>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1026081" y="375055"/>
            <a:ext cx="11628914" cy="69800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Trace Code, cont.</a:t>
            </a:r>
          </a:p>
        </p:txBody>
      </p:sp>
      <p:sp>
        <p:nvSpPr>
          <p:cNvPr id="9222" name="Rectangle 3"/>
          <p:cNvSpPr>
            <a:spLocks noChangeArrowheads="1"/>
          </p:cNvSpPr>
          <p:nvPr/>
        </p:nvSpPr>
        <p:spPr bwMode="auto">
          <a:xfrm>
            <a:off x="4018816" y="307538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9223" name="Rectangle 4"/>
          <p:cNvSpPr>
            <a:spLocks noChangeArrowheads="1"/>
          </p:cNvSpPr>
          <p:nvPr/>
        </p:nvSpPr>
        <p:spPr bwMode="auto">
          <a:xfrm>
            <a:off x="4189829"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9224" name="Text Box 5"/>
          <p:cNvSpPr txBox="1">
            <a:spLocks noChangeArrowheads="1"/>
          </p:cNvSpPr>
          <p:nvPr/>
        </p:nvSpPr>
        <p:spPr bwMode="auto">
          <a:xfrm>
            <a:off x="228018" y="1425185"/>
            <a:ext cx="7182564" cy="213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600" b="1" dirty="0"/>
              <a:t>Circle </a:t>
            </a:r>
            <a:r>
              <a:rPr lang="en-US" altLang="en-US" sz="2600" b="1" dirty="0" err="1"/>
              <a:t>myCircle</a:t>
            </a:r>
            <a:r>
              <a:rPr lang="en-US" altLang="en-US" sz="2600" b="1" dirty="0"/>
              <a:t> = new Circle(5.0);</a:t>
            </a:r>
          </a:p>
          <a:p>
            <a:endParaRPr lang="en-US" altLang="en-US" sz="2600" b="1" dirty="0"/>
          </a:p>
          <a:p>
            <a:r>
              <a:rPr lang="en-US" altLang="en-US" sz="2600" b="1" dirty="0"/>
              <a:t>Circle </a:t>
            </a:r>
            <a:r>
              <a:rPr lang="en-US" altLang="en-US" sz="2600" b="1" dirty="0" err="1"/>
              <a:t>yourCircle</a:t>
            </a:r>
            <a:r>
              <a:rPr lang="en-US" altLang="en-US" sz="2600" b="1" dirty="0"/>
              <a:t> = new Circle();</a:t>
            </a:r>
          </a:p>
          <a:p>
            <a:endParaRPr lang="en-US" altLang="en-US" sz="2600" b="1" dirty="0"/>
          </a:p>
          <a:p>
            <a:r>
              <a:rPr lang="en-US" altLang="en-US" sz="2600" b="1" dirty="0" err="1"/>
              <a:t>yourCircle.radius</a:t>
            </a:r>
            <a:r>
              <a:rPr lang="en-US" altLang="en-US" sz="2600" b="1" dirty="0"/>
              <a:t> = 100;</a:t>
            </a:r>
          </a:p>
        </p:txBody>
      </p:sp>
      <p:graphicFrame>
        <p:nvGraphicFramePr>
          <p:cNvPr id="9218" name="Object 6"/>
          <p:cNvGraphicFramePr>
            <a:graphicFrameLocks noGrp="1" noChangeAspect="1"/>
          </p:cNvGraphicFramePr>
          <p:nvPr>
            <p:ph idx="1"/>
          </p:nvPr>
        </p:nvGraphicFramePr>
        <p:xfrm>
          <a:off x="8334531" y="2669084"/>
          <a:ext cx="4021190" cy="1566863"/>
        </p:xfrm>
        <a:graphic>
          <a:graphicData uri="http://schemas.openxmlformats.org/presentationml/2006/ole">
            <mc:AlternateContent xmlns:mc="http://schemas.openxmlformats.org/markup-compatibility/2006">
              <mc:Choice xmlns:v="urn:schemas-microsoft-com:vml" Requires="v">
                <p:oleObj name="Picture" r:id="rId2" imgW="1026429" imgH="457200" progId="Word.Picture.8">
                  <p:embed/>
                </p:oleObj>
              </mc:Choice>
              <mc:Fallback>
                <p:oleObj name="Picture" r:id="rId2" imgW="1026429" imgH="457200" progId="Word.Picture.8">
                  <p:embed/>
                  <p:pic>
                    <p:nvPicPr>
                      <p:cNvPr id="0" name="Picture 3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531" y="2669084"/>
                        <a:ext cx="4021190"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Rectangle 7"/>
          <p:cNvSpPr>
            <a:spLocks noChangeArrowheads="1"/>
          </p:cNvSpPr>
          <p:nvPr/>
        </p:nvSpPr>
        <p:spPr bwMode="auto">
          <a:xfrm>
            <a:off x="10229931" y="1610627"/>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b="1">
                <a:solidFill>
                  <a:schemeClr val="tx2"/>
                </a:solidFill>
              </a:rPr>
              <a:t>reference value</a:t>
            </a:r>
          </a:p>
        </p:txBody>
      </p:sp>
      <p:sp>
        <p:nvSpPr>
          <p:cNvPr id="9226" name="Text Box 8"/>
          <p:cNvSpPr txBox="1">
            <a:spLocks noChangeArrowheads="1"/>
          </p:cNvSpPr>
          <p:nvPr/>
        </p:nvSpPr>
        <p:spPr bwMode="auto">
          <a:xfrm>
            <a:off x="8564933" y="1577286"/>
            <a:ext cx="1695883"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myCircle</a:t>
            </a:r>
          </a:p>
        </p:txBody>
      </p:sp>
      <p:sp>
        <p:nvSpPr>
          <p:cNvPr id="9227" name="Line 9"/>
          <p:cNvSpPr>
            <a:spLocks noChangeShapeType="1"/>
          </p:cNvSpPr>
          <p:nvPr/>
        </p:nvSpPr>
        <p:spPr bwMode="auto">
          <a:xfrm flipH="1">
            <a:off x="10460324" y="1862733"/>
            <a:ext cx="976202" cy="1058466"/>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lIns="129479" tIns="64743" rIns="129479" bIns="64743"/>
          <a:lstStyle/>
          <a:p>
            <a:endParaRPr lang="en-MY"/>
          </a:p>
        </p:txBody>
      </p:sp>
      <p:sp>
        <p:nvSpPr>
          <p:cNvPr id="9228" name="Rectangle 10"/>
          <p:cNvSpPr>
            <a:spLocks noChangeArrowheads="1"/>
          </p:cNvSpPr>
          <p:nvPr/>
        </p:nvSpPr>
        <p:spPr bwMode="auto">
          <a:xfrm>
            <a:off x="10229931" y="4702680"/>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b="1">
                <a:solidFill>
                  <a:schemeClr val="tx2"/>
                </a:solidFill>
              </a:rPr>
              <a:t>reference value</a:t>
            </a:r>
          </a:p>
        </p:txBody>
      </p:sp>
      <p:sp>
        <p:nvSpPr>
          <p:cNvPr id="9229" name="Text Box 11"/>
          <p:cNvSpPr txBox="1">
            <a:spLocks noChangeArrowheads="1"/>
          </p:cNvSpPr>
          <p:nvPr/>
        </p:nvSpPr>
        <p:spPr bwMode="auto">
          <a:xfrm>
            <a:off x="8564925" y="4669336"/>
            <a:ext cx="1838394"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yourCircle</a:t>
            </a:r>
          </a:p>
        </p:txBody>
      </p:sp>
      <p:sp>
        <p:nvSpPr>
          <p:cNvPr id="9230" name="Rectangle 12"/>
          <p:cNvSpPr>
            <a:spLocks noChangeArrowheads="1"/>
          </p:cNvSpPr>
          <p:nvPr/>
        </p:nvSpPr>
        <p:spPr bwMode="auto">
          <a:xfrm>
            <a:off x="2933366" y="2231538"/>
            <a:ext cx="344401" cy="352127"/>
          </a:xfrm>
          <a:prstGeom prst="rect">
            <a:avLst/>
          </a:prstGeom>
          <a:solidFill>
            <a:schemeClr val="accent1">
              <a:alpha val="45097"/>
            </a:schemeClr>
          </a:solidFill>
          <a:ln w="12700">
            <a:solidFill>
              <a:schemeClr val="tx1"/>
            </a:solidFill>
            <a:miter lim="800000"/>
            <a:headEnd type="none" w="sm" len="sm"/>
            <a:tailEnd type="none" w="sm" len="sm"/>
          </a:ln>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9219" name="Object 13"/>
          <p:cNvGraphicFramePr>
            <a:graphicFrameLocks noChangeAspect="1"/>
          </p:cNvGraphicFramePr>
          <p:nvPr/>
        </p:nvGraphicFramePr>
        <p:xfrm>
          <a:off x="8678932" y="5711131"/>
          <a:ext cx="4021192" cy="1566863"/>
        </p:xfrm>
        <a:graphic>
          <a:graphicData uri="http://schemas.openxmlformats.org/presentationml/2006/ole">
            <mc:AlternateContent xmlns:mc="http://schemas.openxmlformats.org/markup-compatibility/2006">
              <mc:Choice xmlns:v="urn:schemas-microsoft-com:vml" Requires="v">
                <p:oleObj name="Picture" r:id="rId4" imgW="1028510" imgH="456439" progId="Word.Picture.8">
                  <p:embed/>
                </p:oleObj>
              </mc:Choice>
              <mc:Fallback>
                <p:oleObj name="Picture" r:id="rId4" imgW="1028510" imgH="456439" progId="Word.Picture.8">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8932" y="5711131"/>
                        <a:ext cx="4021192"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1" name="AutoShape 15"/>
          <p:cNvSpPr>
            <a:spLocks noChangeArrowheads="1"/>
          </p:cNvSpPr>
          <p:nvPr/>
        </p:nvSpPr>
        <p:spPr bwMode="auto">
          <a:xfrm>
            <a:off x="5002143" y="5406926"/>
            <a:ext cx="3733793" cy="908447"/>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t>Assign object reference to yourCircle</a:t>
            </a:r>
          </a:p>
        </p:txBody>
      </p:sp>
      <p:sp>
        <p:nvSpPr>
          <p:cNvPr id="9232" name="Line 16"/>
          <p:cNvSpPr>
            <a:spLocks noChangeShapeType="1"/>
          </p:cNvSpPr>
          <p:nvPr/>
        </p:nvSpPr>
        <p:spPr bwMode="auto">
          <a:xfrm flipH="1">
            <a:off x="10633711" y="5004792"/>
            <a:ext cx="976201" cy="1058466"/>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lIns="129479" tIns="64743" rIns="129479" bIns="64743"/>
          <a:lstStyle/>
          <a:p>
            <a:endParaRPr lang="en-MY"/>
          </a:p>
        </p:txBody>
      </p:sp>
      <p:sp>
        <p:nvSpPr>
          <p:cNvPr id="9233" name="Rectangle 17"/>
          <p:cNvSpPr>
            <a:spLocks noChangeArrowheads="1"/>
          </p:cNvSpPr>
          <p:nvPr/>
        </p:nvSpPr>
        <p:spPr bwMode="auto">
          <a:xfrm>
            <a:off x="0" y="1"/>
            <a:ext cx="2280179" cy="500063"/>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bg2"/>
                </a:solidFill>
                <a:latin typeface="Forte" pitchFamily="66" charset="0"/>
              </a:rPr>
              <a:t>animation</a:t>
            </a:r>
          </a:p>
        </p:txBody>
      </p:sp>
    </p:spTree>
    <p:extLst>
      <p:ext uri="{BB962C8B-B14F-4D97-AF65-F5344CB8AC3E}">
        <p14:creationId xmlns:p14="http://schemas.microsoft.com/office/powerpoint/2010/main" val="1834059506"/>
      </p:ext>
    </p:extLst>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026081" y="375055"/>
            <a:ext cx="11628914" cy="69800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Trace Code, cont.</a:t>
            </a:r>
          </a:p>
        </p:txBody>
      </p:sp>
      <p:sp>
        <p:nvSpPr>
          <p:cNvPr id="10246" name="Rectangle 3"/>
          <p:cNvSpPr>
            <a:spLocks noChangeArrowheads="1"/>
          </p:cNvSpPr>
          <p:nvPr/>
        </p:nvSpPr>
        <p:spPr bwMode="auto">
          <a:xfrm>
            <a:off x="4018816" y="307538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10247" name="Rectangle 4"/>
          <p:cNvSpPr>
            <a:spLocks noChangeArrowheads="1"/>
          </p:cNvSpPr>
          <p:nvPr/>
        </p:nvSpPr>
        <p:spPr bwMode="auto">
          <a:xfrm>
            <a:off x="4189829"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10248" name="Text Box 5"/>
          <p:cNvSpPr txBox="1">
            <a:spLocks noChangeArrowheads="1"/>
          </p:cNvSpPr>
          <p:nvPr/>
        </p:nvSpPr>
        <p:spPr bwMode="auto">
          <a:xfrm>
            <a:off x="228018" y="1425185"/>
            <a:ext cx="7182564" cy="213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600" b="1" dirty="0"/>
              <a:t>Circle </a:t>
            </a:r>
            <a:r>
              <a:rPr lang="en-US" altLang="en-US" sz="2600" b="1" dirty="0" err="1"/>
              <a:t>myCircle</a:t>
            </a:r>
            <a:r>
              <a:rPr lang="en-US" altLang="en-US" sz="2600" b="1" dirty="0"/>
              <a:t> = new Circle(5.0);</a:t>
            </a:r>
          </a:p>
          <a:p>
            <a:endParaRPr lang="en-US" altLang="en-US" sz="2600" b="1" dirty="0"/>
          </a:p>
          <a:p>
            <a:r>
              <a:rPr lang="en-US" altLang="en-US" sz="2600" b="1" dirty="0"/>
              <a:t>Circle </a:t>
            </a:r>
            <a:r>
              <a:rPr lang="en-US" altLang="en-US" sz="2600" b="1" dirty="0" err="1"/>
              <a:t>yourCircle</a:t>
            </a:r>
            <a:r>
              <a:rPr lang="en-US" altLang="en-US" sz="2600" b="1" dirty="0"/>
              <a:t> = new Circle();</a:t>
            </a:r>
          </a:p>
          <a:p>
            <a:endParaRPr lang="en-US" altLang="en-US" sz="2600" b="1" dirty="0"/>
          </a:p>
          <a:p>
            <a:r>
              <a:rPr lang="en-US" altLang="en-US" sz="2600" b="1" dirty="0" err="1"/>
              <a:t>yourCircle.radius</a:t>
            </a:r>
            <a:r>
              <a:rPr lang="en-US" altLang="en-US" sz="2600" b="1" dirty="0"/>
              <a:t> = 100;</a:t>
            </a:r>
          </a:p>
        </p:txBody>
      </p:sp>
      <p:graphicFrame>
        <p:nvGraphicFramePr>
          <p:cNvPr id="10242" name="Object 6"/>
          <p:cNvGraphicFramePr>
            <a:graphicFrameLocks noGrp="1" noChangeAspect="1"/>
          </p:cNvGraphicFramePr>
          <p:nvPr>
            <p:ph idx="1"/>
          </p:nvPr>
        </p:nvGraphicFramePr>
        <p:xfrm>
          <a:off x="8334531" y="2685754"/>
          <a:ext cx="4021190" cy="1566863"/>
        </p:xfrm>
        <a:graphic>
          <a:graphicData uri="http://schemas.openxmlformats.org/presentationml/2006/ole">
            <mc:AlternateContent xmlns:mc="http://schemas.openxmlformats.org/markup-compatibility/2006">
              <mc:Choice xmlns:v="urn:schemas-microsoft-com:vml" Requires="v">
                <p:oleObj name="Picture" r:id="rId2" imgW="1026429" imgH="457200" progId="Word.Picture.8">
                  <p:embed/>
                </p:oleObj>
              </mc:Choice>
              <mc:Fallback>
                <p:oleObj name="Picture" r:id="rId2" imgW="1026429" imgH="457200" progId="Word.Picture.8">
                  <p:embed/>
                  <p:pic>
                    <p:nvPicPr>
                      <p:cNvPr id="0" name="Picture 3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531" y="2685754"/>
                        <a:ext cx="4021190"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9" name="Rectangle 7"/>
          <p:cNvSpPr>
            <a:spLocks noChangeArrowheads="1"/>
          </p:cNvSpPr>
          <p:nvPr/>
        </p:nvSpPr>
        <p:spPr bwMode="auto">
          <a:xfrm>
            <a:off x="10229931" y="1610627"/>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tx2"/>
                </a:solidFill>
              </a:rPr>
              <a:t>reference value</a:t>
            </a:r>
          </a:p>
        </p:txBody>
      </p:sp>
      <p:sp>
        <p:nvSpPr>
          <p:cNvPr id="10250" name="Text Box 8"/>
          <p:cNvSpPr txBox="1">
            <a:spLocks noChangeArrowheads="1"/>
          </p:cNvSpPr>
          <p:nvPr/>
        </p:nvSpPr>
        <p:spPr bwMode="auto">
          <a:xfrm>
            <a:off x="8564933" y="1577286"/>
            <a:ext cx="1695883"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myCircle</a:t>
            </a:r>
          </a:p>
        </p:txBody>
      </p:sp>
      <p:sp>
        <p:nvSpPr>
          <p:cNvPr id="10251" name="Line 9"/>
          <p:cNvSpPr>
            <a:spLocks noChangeShapeType="1"/>
          </p:cNvSpPr>
          <p:nvPr/>
        </p:nvSpPr>
        <p:spPr bwMode="auto">
          <a:xfrm flipH="1">
            <a:off x="10460324" y="1862733"/>
            <a:ext cx="976202" cy="1058466"/>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lIns="129479" tIns="64743" rIns="129479" bIns="64743"/>
          <a:lstStyle/>
          <a:p>
            <a:endParaRPr lang="en-MY"/>
          </a:p>
        </p:txBody>
      </p:sp>
      <p:sp>
        <p:nvSpPr>
          <p:cNvPr id="10252" name="Rectangle 10"/>
          <p:cNvSpPr>
            <a:spLocks noChangeArrowheads="1"/>
          </p:cNvSpPr>
          <p:nvPr/>
        </p:nvSpPr>
        <p:spPr bwMode="auto">
          <a:xfrm>
            <a:off x="10229931" y="4702680"/>
            <a:ext cx="2280179" cy="40213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 tIns="12947" rIns="12947" bIns="12947"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tx2"/>
                </a:solidFill>
              </a:rPr>
              <a:t>reference value</a:t>
            </a:r>
          </a:p>
        </p:txBody>
      </p:sp>
      <p:sp>
        <p:nvSpPr>
          <p:cNvPr id="10253" name="Text Box 11"/>
          <p:cNvSpPr txBox="1">
            <a:spLocks noChangeArrowheads="1"/>
          </p:cNvSpPr>
          <p:nvPr/>
        </p:nvSpPr>
        <p:spPr bwMode="auto">
          <a:xfrm>
            <a:off x="8564925" y="4669336"/>
            <a:ext cx="1838394" cy="53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2600"/>
              <a:t>yourCircle</a:t>
            </a:r>
          </a:p>
        </p:txBody>
      </p:sp>
      <p:sp>
        <p:nvSpPr>
          <p:cNvPr id="10254" name="Rectangle 12"/>
          <p:cNvSpPr>
            <a:spLocks noChangeArrowheads="1"/>
          </p:cNvSpPr>
          <p:nvPr/>
        </p:nvSpPr>
        <p:spPr bwMode="auto">
          <a:xfrm>
            <a:off x="228018" y="3113931"/>
            <a:ext cx="6667150" cy="352128"/>
          </a:xfrm>
          <a:prstGeom prst="rect">
            <a:avLst/>
          </a:prstGeom>
          <a:solidFill>
            <a:schemeClr val="accent1">
              <a:alpha val="45097"/>
            </a:schemeClr>
          </a:solidFill>
          <a:ln w="12700">
            <a:solidFill>
              <a:schemeClr val="tx1"/>
            </a:solidFill>
            <a:miter lim="800000"/>
            <a:headEnd type="none" w="sm" len="sm"/>
            <a:tailEnd type="none" w="sm" len="sm"/>
          </a:ln>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solidFill>
                <a:schemeClr val="bg2">
                  <a:lumMod val="75000"/>
                  <a:lumOff val="25000"/>
                </a:schemeClr>
              </a:solidFill>
            </a:endParaRPr>
          </a:p>
        </p:txBody>
      </p:sp>
      <p:graphicFrame>
        <p:nvGraphicFramePr>
          <p:cNvPr id="10243" name="Object 13"/>
          <p:cNvGraphicFramePr>
            <a:graphicFrameLocks noChangeAspect="1"/>
          </p:cNvGraphicFramePr>
          <p:nvPr/>
        </p:nvGraphicFramePr>
        <p:xfrm>
          <a:off x="8678932" y="5711131"/>
          <a:ext cx="4021192" cy="1566863"/>
        </p:xfrm>
        <a:graphic>
          <a:graphicData uri="http://schemas.openxmlformats.org/presentationml/2006/ole">
            <mc:AlternateContent xmlns:mc="http://schemas.openxmlformats.org/markup-compatibility/2006">
              <mc:Choice xmlns:v="urn:schemas-microsoft-com:vml" Requires="v">
                <p:oleObj name="Picture" r:id="rId4" imgW="1026429" imgH="457200" progId="Word.Picture.8">
                  <p:embed/>
                </p:oleObj>
              </mc:Choice>
              <mc:Fallback>
                <p:oleObj name="Picture" r:id="rId4" imgW="1026429" imgH="457200" progId="Word.Picture.8">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8932" y="5711131"/>
                        <a:ext cx="4021192" cy="156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5" name="AutoShape 14"/>
          <p:cNvSpPr>
            <a:spLocks noChangeArrowheads="1"/>
          </p:cNvSpPr>
          <p:nvPr/>
        </p:nvSpPr>
        <p:spPr bwMode="auto">
          <a:xfrm>
            <a:off x="4541357" y="6365379"/>
            <a:ext cx="3736169" cy="1058466"/>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a:t>Change radius in yourCircle</a:t>
            </a:r>
            <a:endParaRPr lang="en-US" altLang="en-US" sz="2600"/>
          </a:p>
        </p:txBody>
      </p:sp>
      <p:sp>
        <p:nvSpPr>
          <p:cNvPr id="10256" name="Line 15"/>
          <p:cNvSpPr>
            <a:spLocks noChangeShapeType="1"/>
          </p:cNvSpPr>
          <p:nvPr/>
        </p:nvSpPr>
        <p:spPr bwMode="auto">
          <a:xfrm flipH="1">
            <a:off x="10633711" y="5004792"/>
            <a:ext cx="976201" cy="1058466"/>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lIns="129479" tIns="64743" rIns="129479" bIns="64743"/>
          <a:lstStyle/>
          <a:p>
            <a:endParaRPr lang="en-MY"/>
          </a:p>
        </p:txBody>
      </p:sp>
      <p:sp>
        <p:nvSpPr>
          <p:cNvPr id="10257" name="Rectangle 16"/>
          <p:cNvSpPr>
            <a:spLocks noChangeArrowheads="1"/>
          </p:cNvSpPr>
          <p:nvPr/>
        </p:nvSpPr>
        <p:spPr bwMode="auto">
          <a:xfrm>
            <a:off x="0" y="1"/>
            <a:ext cx="2280179" cy="500063"/>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solidFill>
                  <a:schemeClr val="bg2"/>
                </a:solidFill>
                <a:latin typeface="Forte" pitchFamily="66" charset="0"/>
              </a:rPr>
              <a:t>animation</a:t>
            </a:r>
          </a:p>
        </p:txBody>
      </p:sp>
    </p:spTree>
    <p:extLst>
      <p:ext uri="{BB962C8B-B14F-4D97-AF65-F5344CB8AC3E}">
        <p14:creationId xmlns:p14="http://schemas.microsoft.com/office/powerpoint/2010/main" val="418646827"/>
      </p:ext>
    </p:extLst>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28018" y="300046"/>
            <a:ext cx="13111030" cy="620911"/>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Motivations</a:t>
            </a:r>
          </a:p>
        </p:txBody>
      </p:sp>
      <p:sp>
        <p:nvSpPr>
          <p:cNvPr id="5124" name="Rectangle 3"/>
          <p:cNvSpPr>
            <a:spLocks noGrp="1" noChangeArrowheads="1"/>
          </p:cNvSpPr>
          <p:nvPr>
            <p:ph type="body" idx="1"/>
          </p:nvPr>
        </p:nvSpPr>
        <p:spPr>
          <a:xfrm>
            <a:off x="358654" y="1485885"/>
            <a:ext cx="12930516" cy="4033838"/>
          </a:xfrm>
        </p:spPr>
        <p:txBody>
          <a:bodyPr/>
          <a:lstStyle/>
          <a:p>
            <a:pPr marL="0" indent="0" algn="just">
              <a:buNone/>
            </a:pPr>
            <a:r>
              <a:rPr lang="en-US" altLang="en-US" sz="4000" dirty="0">
                <a:latin typeface="Times New Roman" panose="02020603050405020304" pitchFamily="18" charset="0"/>
                <a:cs typeface="Times New Roman" panose="02020603050405020304" pitchFamily="18" charset="0"/>
              </a:rPr>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p:txBody>
      </p:sp>
      <p:pic>
        <p:nvPicPr>
          <p:cNvPr id="512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1" y="6315382"/>
            <a:ext cx="13410304" cy="125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0608725"/>
      </p:ext>
    </p:extLst>
  </p:cSld>
  <p:clrMapOvr>
    <a:masterClrMapping/>
  </p:clrMapOvr>
  <p:transition>
    <p:pull dir="l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228018" y="400050"/>
            <a:ext cx="13453057" cy="700088"/>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Caution</a:t>
            </a:r>
            <a:endParaRPr lang="en-US" altLang="en-US" sz="5400"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34820" name="Rectangle 3"/>
          <p:cNvSpPr>
            <a:spLocks noGrp="1" noChangeArrowheads="1"/>
          </p:cNvSpPr>
          <p:nvPr>
            <p:ph type="body" idx="1"/>
          </p:nvPr>
        </p:nvSpPr>
        <p:spPr>
          <a:xfrm>
            <a:off x="228018" y="1600200"/>
            <a:ext cx="13453057" cy="6600825"/>
          </a:xfrm>
        </p:spPr>
        <p:txBody>
          <a:bodyPr/>
          <a:lstStyle/>
          <a:p>
            <a:pPr marL="0" indent="0">
              <a:lnSpc>
                <a:spcPct val="90000"/>
              </a:lnSpc>
              <a:buNone/>
              <a:tabLst>
                <a:tab pos="0" algn="l"/>
              </a:tabLst>
            </a:pPr>
            <a:r>
              <a:rPr lang="en-US" altLang="en-US" sz="4000" dirty="0">
                <a:latin typeface="Times New Roman" panose="02020603050405020304" pitchFamily="18" charset="0"/>
                <a:cs typeface="Times New Roman" panose="02020603050405020304" pitchFamily="18" charset="0"/>
              </a:rPr>
              <a:t>Recall that you use </a:t>
            </a:r>
          </a:p>
          <a:p>
            <a:pPr marL="1386940" lvl="1">
              <a:lnSpc>
                <a:spcPct val="90000"/>
              </a:lnSpc>
              <a:buNone/>
              <a:tabLst>
                <a:tab pos="0" algn="l"/>
              </a:tabLst>
            </a:pPr>
            <a:r>
              <a:rPr lang="en-US" altLang="en-US" sz="2800" dirty="0" err="1">
                <a:latin typeface="Courier New" panose="02070309020205020404" pitchFamily="49" charset="0"/>
                <a:cs typeface="Courier New" panose="02070309020205020404" pitchFamily="49" charset="0"/>
              </a:rPr>
              <a:t>Math.methodName</a:t>
            </a:r>
            <a:r>
              <a:rPr lang="en-US" altLang="en-US" sz="2800" dirty="0">
                <a:latin typeface="Courier New" panose="02070309020205020404" pitchFamily="49" charset="0"/>
                <a:cs typeface="Courier New" panose="02070309020205020404" pitchFamily="49" charset="0"/>
              </a:rPr>
              <a:t>(arguments) (e.g., </a:t>
            </a:r>
            <a:r>
              <a:rPr lang="en-US" altLang="en-US" sz="2800" dirty="0" err="1">
                <a:latin typeface="Courier New" panose="02070309020205020404" pitchFamily="49" charset="0"/>
                <a:cs typeface="Courier New" panose="02070309020205020404" pitchFamily="49" charset="0"/>
              </a:rPr>
              <a:t>Math.pow</a:t>
            </a:r>
            <a:r>
              <a:rPr lang="en-US" altLang="en-US" sz="2800" dirty="0">
                <a:latin typeface="Courier New" panose="02070309020205020404" pitchFamily="49" charset="0"/>
                <a:cs typeface="Courier New" panose="02070309020205020404" pitchFamily="49" charset="0"/>
              </a:rPr>
              <a:t>(3, 2.5)) </a:t>
            </a:r>
          </a:p>
          <a:p>
            <a:pPr marL="0" indent="0">
              <a:lnSpc>
                <a:spcPct val="90000"/>
              </a:lnSpc>
              <a:buNone/>
              <a:tabLst>
                <a:tab pos="0" algn="l"/>
              </a:tabLst>
            </a:pPr>
            <a:endParaRPr lang="en-US" altLang="en-US" sz="3400" dirty="0">
              <a:cs typeface="Times New Roman" pitchFamily="18" charset="0"/>
            </a:endParaRPr>
          </a:p>
          <a:p>
            <a:pPr marL="0" indent="0">
              <a:lnSpc>
                <a:spcPct val="90000"/>
              </a:lnSpc>
              <a:buNone/>
              <a:tabLst>
                <a:tab pos="0" algn="l"/>
              </a:tabLst>
            </a:pPr>
            <a:r>
              <a:rPr lang="en-US" altLang="en-US" sz="3600" dirty="0">
                <a:latin typeface="Times New Roman" panose="02020603050405020304" pitchFamily="18" charset="0"/>
                <a:cs typeface="Times New Roman" panose="02020603050405020304" pitchFamily="18" charset="0"/>
              </a:rPr>
              <a:t>to invoke a method in the Math class. Can you invoke </a:t>
            </a:r>
            <a:r>
              <a:rPr lang="en-US" altLang="en-US" sz="3600" dirty="0" err="1">
                <a:latin typeface="Times New Roman" panose="02020603050405020304" pitchFamily="18" charset="0"/>
                <a:cs typeface="Times New Roman" panose="02020603050405020304" pitchFamily="18" charset="0"/>
              </a:rPr>
              <a:t>getArea</a:t>
            </a:r>
            <a:r>
              <a:rPr lang="en-US" altLang="en-US" sz="3600" dirty="0">
                <a:latin typeface="Times New Roman" panose="02020603050405020304" pitchFamily="18" charset="0"/>
                <a:cs typeface="Times New Roman" panose="02020603050405020304" pitchFamily="18" charset="0"/>
              </a:rPr>
              <a:t>() using </a:t>
            </a:r>
            <a:r>
              <a:rPr lang="en-US" altLang="en-US" sz="3600" dirty="0" err="1">
                <a:latin typeface="Times New Roman" panose="02020603050405020304" pitchFamily="18" charset="0"/>
                <a:cs typeface="Times New Roman" panose="02020603050405020304" pitchFamily="18" charset="0"/>
              </a:rPr>
              <a:t>SimpleCircle.getArea</a:t>
            </a:r>
            <a:r>
              <a:rPr lang="en-US" altLang="en-US" sz="3600" dirty="0">
                <a:latin typeface="Times New Roman" panose="02020603050405020304" pitchFamily="18" charset="0"/>
                <a:cs typeface="Times New Roman" panose="02020603050405020304" pitchFamily="18" charset="0"/>
              </a:rPr>
              <a:t>()? The answer is no. All the methods used before this chapter are static methods, which are defined using the static keyword. However, </a:t>
            </a:r>
            <a:r>
              <a:rPr lang="en-US" altLang="en-US" sz="3600" dirty="0" err="1">
                <a:latin typeface="Times New Roman" panose="02020603050405020304" pitchFamily="18" charset="0"/>
                <a:cs typeface="Times New Roman" panose="02020603050405020304" pitchFamily="18" charset="0"/>
              </a:rPr>
              <a:t>getArea</a:t>
            </a:r>
            <a:r>
              <a:rPr lang="en-US" altLang="en-US" sz="3600" dirty="0">
                <a:latin typeface="Times New Roman" panose="02020603050405020304" pitchFamily="18" charset="0"/>
                <a:cs typeface="Times New Roman" panose="02020603050405020304" pitchFamily="18" charset="0"/>
              </a:rPr>
              <a:t>() is non-static. It must be invoked from an object using </a:t>
            </a:r>
          </a:p>
          <a:p>
            <a:pPr marL="1386940" lvl="1">
              <a:lnSpc>
                <a:spcPct val="90000"/>
              </a:lnSpc>
              <a:buNone/>
              <a:tabLst>
                <a:tab pos="0" algn="l"/>
              </a:tabLst>
            </a:pPr>
            <a:r>
              <a:rPr lang="en-US" altLang="en-US" sz="2800" dirty="0" err="1">
                <a:latin typeface="Courier New" panose="02070309020205020404" pitchFamily="49" charset="0"/>
                <a:cs typeface="Courier New" panose="02070309020205020404" pitchFamily="49" charset="0"/>
              </a:rPr>
              <a:t>objectRefVar.methodName</a:t>
            </a:r>
            <a:r>
              <a:rPr lang="en-US" altLang="en-US" sz="2800" dirty="0">
                <a:latin typeface="Courier New" panose="02070309020205020404" pitchFamily="49" charset="0"/>
                <a:cs typeface="Courier New" panose="02070309020205020404" pitchFamily="49" charset="0"/>
              </a:rPr>
              <a:t>(arguments) (e.g., </a:t>
            </a:r>
            <a:r>
              <a:rPr lang="en-US" altLang="en-US" sz="2800" dirty="0" err="1">
                <a:latin typeface="Courier New" panose="02070309020205020404" pitchFamily="49" charset="0"/>
                <a:cs typeface="Courier New" panose="02070309020205020404" pitchFamily="49" charset="0"/>
              </a:rPr>
              <a:t>myCircle.getArea</a:t>
            </a:r>
            <a:r>
              <a:rPr lang="en-US" altLang="en-US" sz="2800" dirty="0">
                <a:latin typeface="Courier New" panose="02070309020205020404" pitchFamily="49" charset="0"/>
                <a:cs typeface="Courier New" panose="02070309020205020404" pitchFamily="49" charset="0"/>
              </a:rPr>
              <a:t>())</a:t>
            </a:r>
          </a:p>
          <a:p>
            <a:pPr marL="1386940" lvl="1">
              <a:lnSpc>
                <a:spcPct val="90000"/>
              </a:lnSpc>
              <a:buNone/>
              <a:tabLst>
                <a:tab pos="0" algn="l"/>
              </a:tabLst>
            </a:pPr>
            <a:endParaRPr lang="en-US" altLang="en-US" sz="2800" dirty="0">
              <a:latin typeface="Courier New" panose="02070309020205020404" pitchFamily="49" charset="0"/>
              <a:cs typeface="Courier New" panose="02070309020205020404" pitchFamily="49" charset="0"/>
            </a:endParaRPr>
          </a:p>
          <a:p>
            <a:pPr marL="0" indent="0">
              <a:lnSpc>
                <a:spcPct val="90000"/>
              </a:lnSpc>
              <a:buNone/>
              <a:tabLst>
                <a:tab pos="0" algn="l"/>
              </a:tabLst>
            </a:pPr>
            <a:r>
              <a:rPr lang="en-US" altLang="en-US" sz="3400" dirty="0">
                <a:latin typeface="Times New Roman" panose="02020603050405020304" pitchFamily="18" charset="0"/>
                <a:cs typeface="Times New Roman" panose="02020603050405020304" pitchFamily="18" charset="0"/>
              </a:rPr>
              <a:t>More explanations will be given in the section on “Static Variables, Constants, and Methods</a:t>
            </a:r>
            <a:r>
              <a:rPr lang="en-US" altLang="en-US" sz="3400" dirty="0">
                <a:cs typeface="Times New Roman" pitchFamily="18" charset="0"/>
              </a:rPr>
              <a:t>.”</a:t>
            </a:r>
          </a:p>
        </p:txBody>
      </p:sp>
    </p:spTree>
    <p:extLst>
      <p:ext uri="{BB962C8B-B14F-4D97-AF65-F5344CB8AC3E}">
        <p14:creationId xmlns:p14="http://schemas.microsoft.com/office/powerpoint/2010/main" val="996688262"/>
      </p:ext>
    </p:extLst>
  </p:cSld>
  <p:clrMapOvr>
    <a:masterClrMapping/>
  </p:clrMapOvr>
  <p:transition>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026081" y="300039"/>
            <a:ext cx="11628914" cy="875109"/>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Reference Data Fields</a:t>
            </a:r>
          </a:p>
        </p:txBody>
      </p:sp>
      <p:sp>
        <p:nvSpPr>
          <p:cNvPr id="39940" name="Rectangle 3"/>
          <p:cNvSpPr>
            <a:spLocks noGrp="1" noChangeArrowheads="1"/>
          </p:cNvSpPr>
          <p:nvPr>
            <p:ph type="body" idx="1"/>
          </p:nvPr>
        </p:nvSpPr>
        <p:spPr>
          <a:xfrm>
            <a:off x="456036" y="1400176"/>
            <a:ext cx="12654994" cy="1700213"/>
          </a:xfrm>
        </p:spPr>
        <p:txBody>
          <a:bodyPr/>
          <a:lstStyle/>
          <a:p>
            <a:pPr marL="0" indent="0">
              <a:lnSpc>
                <a:spcPct val="90000"/>
              </a:lnSpc>
              <a:buNone/>
            </a:pPr>
            <a:r>
              <a:rPr lang="en-US" sz="4000" dirty="0">
                <a:latin typeface="Times New Roman" panose="02020603050405020304" pitchFamily="18" charset="0"/>
                <a:cs typeface="Times New Roman" panose="02020603050405020304" pitchFamily="18" charset="0"/>
              </a:rPr>
              <a:t>The data fields can be of reference types. For example, the following </a:t>
            </a:r>
            <a:r>
              <a:rPr lang="en-US" sz="4000" u="sng" dirty="0">
                <a:latin typeface="Times New Roman" panose="02020603050405020304" pitchFamily="18" charset="0"/>
                <a:cs typeface="Times New Roman" panose="02020603050405020304" pitchFamily="18" charset="0"/>
              </a:rPr>
              <a:t>Student</a:t>
            </a:r>
            <a:r>
              <a:rPr lang="en-US" sz="4000" dirty="0">
                <a:latin typeface="Times New Roman" panose="02020603050405020304" pitchFamily="18" charset="0"/>
                <a:cs typeface="Times New Roman" panose="02020603050405020304" pitchFamily="18" charset="0"/>
              </a:rPr>
              <a:t> class contains a data field </a:t>
            </a:r>
            <a:r>
              <a:rPr lang="en-US" sz="4000" u="sng" dirty="0">
                <a:latin typeface="Times New Roman" panose="02020603050405020304" pitchFamily="18" charset="0"/>
                <a:cs typeface="Times New Roman" panose="02020603050405020304" pitchFamily="18" charset="0"/>
              </a:rPr>
              <a:t>name</a:t>
            </a:r>
            <a:r>
              <a:rPr lang="en-US" sz="4000" dirty="0">
                <a:latin typeface="Times New Roman" panose="02020603050405020304" pitchFamily="18" charset="0"/>
                <a:cs typeface="Times New Roman" panose="02020603050405020304" pitchFamily="18" charset="0"/>
              </a:rPr>
              <a:t> of the </a:t>
            </a:r>
            <a:r>
              <a:rPr lang="en-US" sz="4000" u="sng" dirty="0">
                <a:latin typeface="Times New Roman" panose="02020603050405020304" pitchFamily="18" charset="0"/>
                <a:cs typeface="Times New Roman" panose="02020603050405020304" pitchFamily="18" charset="0"/>
              </a:rPr>
              <a:t>String</a:t>
            </a:r>
            <a:r>
              <a:rPr lang="en-US" sz="4000" dirty="0">
                <a:latin typeface="Times New Roman" panose="02020603050405020304" pitchFamily="18" charset="0"/>
                <a:cs typeface="Times New Roman" panose="02020603050405020304" pitchFamily="18" charset="0"/>
              </a:rPr>
              <a:t> type.</a:t>
            </a:r>
          </a:p>
          <a:p>
            <a:pPr marL="0" indent="0">
              <a:lnSpc>
                <a:spcPct val="90000"/>
              </a:lnSpc>
              <a:buNone/>
            </a:pPr>
            <a:endParaRPr lang="en-US" dirty="0">
              <a:cs typeface="Times New Roman" pitchFamily="18" charset="0"/>
            </a:endParaRPr>
          </a:p>
        </p:txBody>
      </p:sp>
      <p:sp>
        <p:nvSpPr>
          <p:cNvPr id="39941" name="Rectangle 4"/>
          <p:cNvSpPr>
            <a:spLocks noChangeArrowheads="1"/>
          </p:cNvSpPr>
          <p:nvPr/>
        </p:nvSpPr>
        <p:spPr bwMode="auto">
          <a:xfrm>
            <a:off x="456036" y="3352800"/>
            <a:ext cx="12883012" cy="2725738"/>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30377" tIns="65190" rIns="130377" bIns="65190"/>
          <a:lstStyle/>
          <a:p>
            <a:pPr>
              <a:spcBef>
                <a:spcPct val="20000"/>
              </a:spcBef>
              <a:buClr>
                <a:schemeClr val="tx2"/>
              </a:buClr>
              <a:buSzPct val="75000"/>
              <a:buFont typeface="Monotype Sorts" pitchFamily="2" charset="2"/>
              <a:buNone/>
            </a:pPr>
            <a:r>
              <a:rPr lang="en-US" sz="2400" dirty="0">
                <a:solidFill>
                  <a:schemeClr val="bg2"/>
                </a:solidFill>
                <a:latin typeface="Courier New" pitchFamily="49" charset="0"/>
                <a:cs typeface="Courier New" pitchFamily="49" charset="0"/>
              </a:rPr>
              <a:t>public class Student {</a:t>
            </a:r>
            <a:endParaRPr lang="en-US" sz="2400" dirty="0">
              <a:solidFill>
                <a:schemeClr val="bg2"/>
              </a:solidFill>
              <a:latin typeface="Courier" pitchFamily="49" charset="0"/>
              <a:cs typeface="Times New Roman" pitchFamily="18" charset="0"/>
            </a:endParaRPr>
          </a:p>
          <a:p>
            <a:pPr>
              <a:spcBef>
                <a:spcPct val="20000"/>
              </a:spcBef>
              <a:buClr>
                <a:schemeClr val="tx2"/>
              </a:buClr>
              <a:buSzPct val="75000"/>
              <a:buFont typeface="Monotype Sorts" pitchFamily="2" charset="2"/>
              <a:buNone/>
            </a:pPr>
            <a:r>
              <a:rPr lang="en-US" sz="2400" dirty="0">
                <a:solidFill>
                  <a:schemeClr val="bg2"/>
                </a:solidFill>
                <a:latin typeface="Courier New" pitchFamily="49" charset="0"/>
                <a:cs typeface="Courier New" pitchFamily="49" charset="0"/>
              </a:rPr>
              <a:t>  String name; // name has default value null</a:t>
            </a:r>
            <a:endParaRPr lang="en-US" sz="2400" dirty="0">
              <a:solidFill>
                <a:schemeClr val="bg2"/>
              </a:solidFill>
              <a:latin typeface="Courier" pitchFamily="49" charset="0"/>
              <a:cs typeface="Times New Roman" pitchFamily="18" charset="0"/>
            </a:endParaRPr>
          </a:p>
          <a:p>
            <a:pPr>
              <a:spcBef>
                <a:spcPct val="20000"/>
              </a:spcBef>
              <a:buClr>
                <a:schemeClr val="tx2"/>
              </a:buClr>
              <a:buSzPct val="75000"/>
              <a:buFont typeface="Monotype Sorts" pitchFamily="2" charset="2"/>
              <a:buNone/>
            </a:pPr>
            <a:r>
              <a:rPr lang="en-US" sz="2400" dirty="0">
                <a:solidFill>
                  <a:schemeClr val="bg2"/>
                </a:solidFill>
                <a:latin typeface="Courier New" pitchFamily="49" charset="0"/>
                <a:cs typeface="Courier New" pitchFamily="49" charset="0"/>
              </a:rPr>
              <a:t>  </a:t>
            </a:r>
            <a:r>
              <a:rPr lang="en-US" sz="2400" dirty="0" err="1">
                <a:solidFill>
                  <a:schemeClr val="bg2"/>
                </a:solidFill>
                <a:latin typeface="Courier New" pitchFamily="49" charset="0"/>
                <a:cs typeface="Courier New" pitchFamily="49" charset="0"/>
              </a:rPr>
              <a:t>int</a:t>
            </a:r>
            <a:r>
              <a:rPr lang="en-US" sz="2400" dirty="0">
                <a:solidFill>
                  <a:schemeClr val="bg2"/>
                </a:solidFill>
                <a:latin typeface="Courier New" pitchFamily="49" charset="0"/>
                <a:cs typeface="Courier New" pitchFamily="49" charset="0"/>
              </a:rPr>
              <a:t> age; // age has default value 0</a:t>
            </a:r>
            <a:endParaRPr lang="en-US" sz="2400" dirty="0">
              <a:solidFill>
                <a:schemeClr val="bg2"/>
              </a:solidFill>
              <a:latin typeface="Courier" pitchFamily="49" charset="0"/>
              <a:cs typeface="Times New Roman" pitchFamily="18" charset="0"/>
            </a:endParaRPr>
          </a:p>
          <a:p>
            <a:pPr>
              <a:spcBef>
                <a:spcPct val="20000"/>
              </a:spcBef>
              <a:buClr>
                <a:schemeClr val="tx2"/>
              </a:buClr>
              <a:buSzPct val="75000"/>
              <a:buFont typeface="Monotype Sorts" pitchFamily="2" charset="2"/>
              <a:buNone/>
            </a:pPr>
            <a:r>
              <a:rPr lang="en-US" sz="2400" dirty="0">
                <a:solidFill>
                  <a:schemeClr val="bg2"/>
                </a:solidFill>
                <a:latin typeface="Courier New" pitchFamily="49" charset="0"/>
                <a:cs typeface="Courier New" pitchFamily="49" charset="0"/>
              </a:rPr>
              <a:t>  </a:t>
            </a:r>
            <a:r>
              <a:rPr lang="en-US" sz="2400" dirty="0" err="1">
                <a:solidFill>
                  <a:schemeClr val="bg2"/>
                </a:solidFill>
                <a:latin typeface="Courier New" pitchFamily="49" charset="0"/>
                <a:cs typeface="Courier New" pitchFamily="49" charset="0"/>
              </a:rPr>
              <a:t>boolean</a:t>
            </a:r>
            <a:r>
              <a:rPr lang="en-US" sz="2400" dirty="0">
                <a:solidFill>
                  <a:schemeClr val="bg2"/>
                </a:solidFill>
                <a:latin typeface="Courier New" pitchFamily="49" charset="0"/>
                <a:cs typeface="Courier New" pitchFamily="49" charset="0"/>
              </a:rPr>
              <a:t> </a:t>
            </a:r>
            <a:r>
              <a:rPr lang="en-US" sz="2400" dirty="0" err="1">
                <a:solidFill>
                  <a:schemeClr val="bg2"/>
                </a:solidFill>
                <a:latin typeface="Courier New" pitchFamily="49" charset="0"/>
                <a:cs typeface="Courier New" pitchFamily="49" charset="0"/>
              </a:rPr>
              <a:t>isScienceMajor</a:t>
            </a:r>
            <a:r>
              <a:rPr lang="en-US" sz="2400" dirty="0">
                <a:solidFill>
                  <a:schemeClr val="bg2"/>
                </a:solidFill>
                <a:latin typeface="Courier New" pitchFamily="49" charset="0"/>
                <a:cs typeface="Courier New" pitchFamily="49" charset="0"/>
              </a:rPr>
              <a:t>; // </a:t>
            </a:r>
            <a:r>
              <a:rPr lang="en-US" sz="2400" dirty="0" err="1">
                <a:solidFill>
                  <a:schemeClr val="bg2"/>
                </a:solidFill>
                <a:latin typeface="Courier New" pitchFamily="49" charset="0"/>
                <a:cs typeface="Courier New" pitchFamily="49" charset="0"/>
              </a:rPr>
              <a:t>isScienceMajor</a:t>
            </a:r>
            <a:r>
              <a:rPr lang="en-US" sz="2400" dirty="0">
                <a:solidFill>
                  <a:schemeClr val="bg2"/>
                </a:solidFill>
                <a:latin typeface="Courier New" pitchFamily="49" charset="0"/>
                <a:cs typeface="Courier New" pitchFamily="49" charset="0"/>
              </a:rPr>
              <a:t> has default value false</a:t>
            </a:r>
            <a:endParaRPr lang="en-US" sz="2400" dirty="0">
              <a:solidFill>
                <a:schemeClr val="bg2"/>
              </a:solidFill>
              <a:latin typeface="Courier" pitchFamily="49" charset="0"/>
              <a:cs typeface="Times New Roman" pitchFamily="18" charset="0"/>
            </a:endParaRPr>
          </a:p>
          <a:p>
            <a:pPr>
              <a:spcBef>
                <a:spcPct val="20000"/>
              </a:spcBef>
              <a:buClr>
                <a:schemeClr val="tx2"/>
              </a:buClr>
              <a:buSzPct val="75000"/>
              <a:buFont typeface="Monotype Sorts" pitchFamily="2" charset="2"/>
              <a:buNone/>
            </a:pPr>
            <a:r>
              <a:rPr lang="en-US" sz="2400" dirty="0">
                <a:solidFill>
                  <a:schemeClr val="bg2"/>
                </a:solidFill>
                <a:latin typeface="Courier New" pitchFamily="49" charset="0"/>
                <a:cs typeface="Courier New" pitchFamily="49" charset="0"/>
              </a:rPr>
              <a:t>  char gender; // c has default value '\u0000'</a:t>
            </a:r>
            <a:endParaRPr lang="en-US" sz="2400" dirty="0">
              <a:solidFill>
                <a:schemeClr val="bg2"/>
              </a:solidFill>
              <a:latin typeface="Courier" pitchFamily="49" charset="0"/>
              <a:cs typeface="Times New Roman" pitchFamily="18" charset="0"/>
            </a:endParaRPr>
          </a:p>
          <a:p>
            <a:pPr>
              <a:spcBef>
                <a:spcPct val="20000"/>
              </a:spcBef>
              <a:buClr>
                <a:schemeClr val="tx2"/>
              </a:buClr>
              <a:buSzPct val="75000"/>
              <a:buFont typeface="Monotype Sorts" pitchFamily="2" charset="2"/>
              <a:buNone/>
            </a:pPr>
            <a:r>
              <a:rPr lang="en-US" sz="2400" dirty="0">
                <a:solidFill>
                  <a:schemeClr val="bg2"/>
                </a:solidFill>
                <a:latin typeface="Courier New" pitchFamily="49" charset="0"/>
                <a:cs typeface="Courier New" pitchFamily="49" charset="0"/>
              </a:rPr>
              <a:t>}</a:t>
            </a:r>
            <a:endParaRPr lang="en-US" sz="2400" dirty="0">
              <a:solidFill>
                <a:schemeClr val="bg2"/>
              </a:solidFill>
              <a:cs typeface="Times New Roman" pitchFamily="18" charset="0"/>
            </a:endParaRPr>
          </a:p>
        </p:txBody>
      </p:sp>
    </p:spTree>
  </p:cSld>
  <p:clrMapOvr>
    <a:masterClrMapping/>
  </p:clrMapOvr>
  <p:transition>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1026"/>
          <p:cNvSpPr>
            <a:spLocks noGrp="1" noChangeArrowheads="1"/>
          </p:cNvSpPr>
          <p:nvPr>
            <p:ph type="title"/>
          </p:nvPr>
        </p:nvSpPr>
        <p:spPr>
          <a:xfrm>
            <a:off x="1026081" y="300039"/>
            <a:ext cx="11628914" cy="875109"/>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The null Value</a:t>
            </a:r>
          </a:p>
        </p:txBody>
      </p:sp>
      <p:sp>
        <p:nvSpPr>
          <p:cNvPr id="40964" name="Rectangle 1027"/>
          <p:cNvSpPr>
            <a:spLocks noGrp="1" noChangeArrowheads="1"/>
          </p:cNvSpPr>
          <p:nvPr>
            <p:ph type="body" idx="1"/>
          </p:nvPr>
        </p:nvSpPr>
        <p:spPr>
          <a:xfrm>
            <a:off x="456036" y="1400175"/>
            <a:ext cx="12883012" cy="7000875"/>
          </a:xfrm>
        </p:spPr>
        <p:txBody>
          <a:bodyPr/>
          <a:lstStyle/>
          <a:p>
            <a:pPr marL="0" indent="0">
              <a:buNone/>
            </a:pPr>
            <a:r>
              <a:rPr lang="en-US" sz="4400" dirty="0">
                <a:latin typeface="Times New Roman" panose="02020603050405020304" pitchFamily="18" charset="0"/>
                <a:cs typeface="Times New Roman" panose="02020603050405020304" pitchFamily="18" charset="0"/>
              </a:rPr>
              <a:t>If a data field of a reference type does not reference any object, the data field holds a special literal value, null. </a:t>
            </a:r>
          </a:p>
          <a:p>
            <a:pPr marL="0" indent="0">
              <a:buNone/>
            </a:pPr>
            <a:endParaRPr lang="en-US" sz="5100" dirty="0">
              <a:cs typeface="Times New Roman" pitchFamily="18" charset="0"/>
            </a:endParaRPr>
          </a:p>
        </p:txBody>
      </p:sp>
    </p:spTree>
  </p:cSld>
  <p:clrMapOvr>
    <a:masterClrMapping/>
  </p:clrMapOvr>
  <p:transition>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26"/>
          <p:cNvSpPr>
            <a:spLocks noGrp="1" noChangeArrowheads="1"/>
          </p:cNvSpPr>
          <p:nvPr>
            <p:ph type="title"/>
          </p:nvPr>
        </p:nvSpPr>
        <p:spPr>
          <a:xfrm>
            <a:off x="1026081" y="300039"/>
            <a:ext cx="11628914" cy="875109"/>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Default Value for a Data Field</a:t>
            </a:r>
          </a:p>
        </p:txBody>
      </p:sp>
      <p:sp>
        <p:nvSpPr>
          <p:cNvPr id="41988" name="Rectangle 1027"/>
          <p:cNvSpPr>
            <a:spLocks noGrp="1" noChangeArrowheads="1"/>
          </p:cNvSpPr>
          <p:nvPr>
            <p:ph type="body" idx="1"/>
          </p:nvPr>
        </p:nvSpPr>
        <p:spPr>
          <a:xfrm>
            <a:off x="456036" y="1450982"/>
            <a:ext cx="12883012" cy="2282825"/>
          </a:xfrm>
        </p:spPr>
        <p:txBody>
          <a:bodyPr/>
          <a:lstStyle/>
          <a:p>
            <a:pPr marL="0" indent="0">
              <a:lnSpc>
                <a:spcPct val="80000"/>
              </a:lnSpc>
              <a:buNone/>
            </a:pPr>
            <a:r>
              <a:rPr lang="en-US" sz="4000" dirty="0">
                <a:latin typeface="Times New Roman" panose="02020603050405020304" pitchFamily="18" charset="0"/>
                <a:cs typeface="Times New Roman" panose="02020603050405020304" pitchFamily="18" charset="0"/>
              </a:rPr>
              <a:t>The default value of a data field is null for a reference type, 0 for a numeric type, false for a </a:t>
            </a:r>
            <a:r>
              <a:rPr lang="en-US" sz="4000" dirty="0" err="1">
                <a:latin typeface="Times New Roman" panose="02020603050405020304" pitchFamily="18" charset="0"/>
                <a:cs typeface="Times New Roman" panose="02020603050405020304" pitchFamily="18" charset="0"/>
              </a:rPr>
              <a:t>boolean</a:t>
            </a:r>
            <a:r>
              <a:rPr lang="en-US" sz="4000" dirty="0">
                <a:latin typeface="Times New Roman" panose="02020603050405020304" pitchFamily="18" charset="0"/>
                <a:cs typeface="Times New Roman" panose="02020603050405020304" pitchFamily="18" charset="0"/>
              </a:rPr>
              <a:t> type, and '\u0000' for a char type. However, Java assigns no default value to a local variable inside a method. </a:t>
            </a:r>
          </a:p>
        </p:txBody>
      </p:sp>
      <p:sp>
        <p:nvSpPr>
          <p:cNvPr id="41989" name="Rectangle 1028"/>
          <p:cNvSpPr>
            <a:spLocks noChangeArrowheads="1"/>
          </p:cNvSpPr>
          <p:nvPr/>
        </p:nvSpPr>
        <p:spPr bwMode="auto">
          <a:xfrm>
            <a:off x="342027" y="3792538"/>
            <a:ext cx="13111030" cy="382746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lIns="130377" tIns="65190" rIns="130377" bIns="65190"/>
          <a:lstStyle/>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public class Test {</a:t>
            </a:r>
          </a:p>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  public static void main(String[] </a:t>
            </a:r>
            <a:r>
              <a:rPr lang="en-US" sz="2300" dirty="0" err="1">
                <a:solidFill>
                  <a:schemeClr val="bg2"/>
                </a:solidFill>
                <a:latin typeface="Courier New" pitchFamily="49" charset="0"/>
              </a:rPr>
              <a:t>args</a:t>
            </a:r>
            <a:r>
              <a:rPr lang="en-US" sz="2300" dirty="0">
                <a:solidFill>
                  <a:schemeClr val="bg2"/>
                </a:solidFill>
                <a:latin typeface="Courier New" pitchFamily="49" charset="0"/>
              </a:rPr>
              <a:t>) {</a:t>
            </a:r>
          </a:p>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    Student </a:t>
            </a:r>
            <a:r>
              <a:rPr lang="en-US" sz="2300" dirty="0" err="1">
                <a:solidFill>
                  <a:schemeClr val="bg2"/>
                </a:solidFill>
                <a:latin typeface="Courier New" pitchFamily="49" charset="0"/>
              </a:rPr>
              <a:t>student</a:t>
            </a:r>
            <a:r>
              <a:rPr lang="en-US" sz="2300" dirty="0">
                <a:solidFill>
                  <a:schemeClr val="bg2"/>
                </a:solidFill>
                <a:latin typeface="Courier New" pitchFamily="49" charset="0"/>
              </a:rPr>
              <a:t> = new Student();</a:t>
            </a:r>
          </a:p>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    </a:t>
            </a:r>
            <a:r>
              <a:rPr lang="en-US" sz="2300" dirty="0" err="1">
                <a:solidFill>
                  <a:schemeClr val="bg2"/>
                </a:solidFill>
                <a:latin typeface="Courier New" pitchFamily="49" charset="0"/>
              </a:rPr>
              <a:t>System.out.println</a:t>
            </a:r>
            <a:r>
              <a:rPr lang="en-US" sz="2300" dirty="0">
                <a:solidFill>
                  <a:schemeClr val="bg2"/>
                </a:solidFill>
                <a:latin typeface="Courier New" pitchFamily="49" charset="0"/>
              </a:rPr>
              <a:t>("name? " + student.name); </a:t>
            </a:r>
          </a:p>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    </a:t>
            </a:r>
            <a:r>
              <a:rPr lang="en-US" sz="2300" dirty="0" err="1">
                <a:solidFill>
                  <a:schemeClr val="bg2"/>
                </a:solidFill>
                <a:latin typeface="Courier New" pitchFamily="49" charset="0"/>
              </a:rPr>
              <a:t>System.out.println</a:t>
            </a:r>
            <a:r>
              <a:rPr lang="en-US" sz="2300" dirty="0">
                <a:solidFill>
                  <a:schemeClr val="bg2"/>
                </a:solidFill>
                <a:latin typeface="Courier New" pitchFamily="49" charset="0"/>
              </a:rPr>
              <a:t>("age? " + </a:t>
            </a:r>
            <a:r>
              <a:rPr lang="en-US" sz="2300" dirty="0" err="1">
                <a:solidFill>
                  <a:schemeClr val="bg2"/>
                </a:solidFill>
                <a:latin typeface="Courier New" pitchFamily="49" charset="0"/>
              </a:rPr>
              <a:t>student.age</a:t>
            </a:r>
            <a:r>
              <a:rPr lang="en-US" sz="2300" dirty="0">
                <a:solidFill>
                  <a:schemeClr val="bg2"/>
                </a:solidFill>
                <a:latin typeface="Courier New" pitchFamily="49" charset="0"/>
              </a:rPr>
              <a:t>); </a:t>
            </a:r>
          </a:p>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    </a:t>
            </a:r>
            <a:r>
              <a:rPr lang="en-US" sz="2300" dirty="0" err="1">
                <a:solidFill>
                  <a:schemeClr val="bg2"/>
                </a:solidFill>
                <a:latin typeface="Courier New" pitchFamily="49" charset="0"/>
              </a:rPr>
              <a:t>System.out.println</a:t>
            </a:r>
            <a:r>
              <a:rPr lang="en-US" sz="2300" dirty="0">
                <a:solidFill>
                  <a:schemeClr val="bg2"/>
                </a:solidFill>
                <a:latin typeface="Courier New" pitchFamily="49" charset="0"/>
              </a:rPr>
              <a:t>("</a:t>
            </a:r>
            <a:r>
              <a:rPr lang="en-US" sz="2300" dirty="0" err="1">
                <a:solidFill>
                  <a:schemeClr val="bg2"/>
                </a:solidFill>
                <a:latin typeface="Courier New" pitchFamily="49" charset="0"/>
              </a:rPr>
              <a:t>isScienceMajor</a:t>
            </a:r>
            <a:r>
              <a:rPr lang="en-US" sz="2300" dirty="0">
                <a:solidFill>
                  <a:schemeClr val="bg2"/>
                </a:solidFill>
                <a:latin typeface="Courier New" pitchFamily="49" charset="0"/>
              </a:rPr>
              <a:t>? " + </a:t>
            </a:r>
            <a:r>
              <a:rPr lang="en-US" sz="2300" dirty="0" err="1">
                <a:solidFill>
                  <a:schemeClr val="bg2"/>
                </a:solidFill>
                <a:latin typeface="Courier New" pitchFamily="49" charset="0"/>
              </a:rPr>
              <a:t>student.isScienceMajor</a:t>
            </a:r>
            <a:r>
              <a:rPr lang="en-US" sz="2300" dirty="0">
                <a:solidFill>
                  <a:schemeClr val="bg2"/>
                </a:solidFill>
                <a:latin typeface="Courier New" pitchFamily="49" charset="0"/>
              </a:rPr>
              <a:t>); </a:t>
            </a:r>
          </a:p>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    </a:t>
            </a:r>
            <a:r>
              <a:rPr lang="en-US" sz="2300" dirty="0" err="1">
                <a:solidFill>
                  <a:schemeClr val="bg2"/>
                </a:solidFill>
                <a:latin typeface="Courier New" pitchFamily="49" charset="0"/>
              </a:rPr>
              <a:t>System.out.println</a:t>
            </a:r>
            <a:r>
              <a:rPr lang="en-US" sz="2300" dirty="0">
                <a:solidFill>
                  <a:schemeClr val="bg2"/>
                </a:solidFill>
                <a:latin typeface="Courier New" pitchFamily="49" charset="0"/>
              </a:rPr>
              <a:t>("gender? " + </a:t>
            </a:r>
            <a:r>
              <a:rPr lang="en-US" sz="2300" dirty="0" err="1">
                <a:solidFill>
                  <a:schemeClr val="bg2"/>
                </a:solidFill>
                <a:latin typeface="Courier New" pitchFamily="49" charset="0"/>
              </a:rPr>
              <a:t>student.gender</a:t>
            </a:r>
            <a:r>
              <a:rPr lang="en-US" sz="2300" dirty="0">
                <a:solidFill>
                  <a:schemeClr val="bg2"/>
                </a:solidFill>
                <a:latin typeface="Courier New" pitchFamily="49" charset="0"/>
              </a:rPr>
              <a:t>); </a:t>
            </a:r>
          </a:p>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  }</a:t>
            </a:r>
          </a:p>
          <a:p>
            <a:pPr>
              <a:spcBef>
                <a:spcPct val="20000"/>
              </a:spcBef>
              <a:buClr>
                <a:schemeClr val="tx2"/>
              </a:buClr>
              <a:buSzPct val="75000"/>
              <a:buFont typeface="Monotype Sorts" pitchFamily="2" charset="2"/>
              <a:buNone/>
            </a:pPr>
            <a:r>
              <a:rPr lang="en-US" sz="2300" dirty="0">
                <a:solidFill>
                  <a:schemeClr val="bg2"/>
                </a:solidFill>
                <a:latin typeface="Courier New" pitchFamily="49" charset="0"/>
              </a:rPr>
              <a:t>}</a:t>
            </a:r>
          </a:p>
        </p:txBody>
      </p:sp>
    </p:spTree>
  </p:cSld>
  <p:clrMapOvr>
    <a:masterClrMapping/>
  </p:clrMapOvr>
  <p:transition>
    <p:pull dir="l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026"/>
          <p:cNvSpPr>
            <a:spLocks noGrp="1" noChangeArrowheads="1"/>
          </p:cNvSpPr>
          <p:nvPr>
            <p:ph type="title"/>
          </p:nvPr>
        </p:nvSpPr>
        <p:spPr>
          <a:xfrm>
            <a:off x="1026081" y="300039"/>
            <a:ext cx="11628914" cy="875109"/>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Example</a:t>
            </a:r>
          </a:p>
        </p:txBody>
      </p:sp>
      <p:sp>
        <p:nvSpPr>
          <p:cNvPr id="43012" name="Rectangle 1027"/>
          <p:cNvSpPr>
            <a:spLocks noGrp="1" noChangeArrowheads="1"/>
          </p:cNvSpPr>
          <p:nvPr>
            <p:ph type="body" idx="1"/>
          </p:nvPr>
        </p:nvSpPr>
        <p:spPr>
          <a:xfrm>
            <a:off x="570045" y="3200400"/>
            <a:ext cx="12883012" cy="3500438"/>
          </a:xfrm>
        </p:spPr>
        <p:style>
          <a:lnRef idx="1">
            <a:schemeClr val="accent3"/>
          </a:lnRef>
          <a:fillRef idx="3">
            <a:schemeClr val="accent3"/>
          </a:fillRef>
          <a:effectRef idx="2">
            <a:schemeClr val="accent3"/>
          </a:effectRef>
          <a:fontRef idx="minor">
            <a:schemeClr val="lt1"/>
          </a:fontRef>
        </p:style>
        <p:txBody>
          <a:bodyPr/>
          <a:lstStyle/>
          <a:p>
            <a:pPr marL="0" indent="0">
              <a:lnSpc>
                <a:spcPct val="90000"/>
              </a:lnSpc>
              <a:buNone/>
            </a:pPr>
            <a:r>
              <a:rPr lang="en-US" sz="2600" dirty="0">
                <a:solidFill>
                  <a:schemeClr val="bg2"/>
                </a:solidFill>
                <a:latin typeface="Courier New" pitchFamily="49" charset="0"/>
                <a:cs typeface="Courier New" pitchFamily="49" charset="0"/>
              </a:rPr>
              <a:t>public class Test {</a:t>
            </a:r>
            <a:endParaRPr lang="en-US" sz="2600" dirty="0">
              <a:solidFill>
                <a:schemeClr val="bg2"/>
              </a:solidFill>
              <a:latin typeface="Courier" pitchFamily="49" charset="0"/>
              <a:cs typeface="Times New Roman" pitchFamily="18" charset="0"/>
            </a:endParaRPr>
          </a:p>
          <a:p>
            <a:pPr marL="0" indent="0">
              <a:lnSpc>
                <a:spcPct val="90000"/>
              </a:lnSpc>
              <a:buNone/>
            </a:pPr>
            <a:r>
              <a:rPr lang="en-US" sz="2600" dirty="0">
                <a:solidFill>
                  <a:schemeClr val="bg2"/>
                </a:solidFill>
                <a:latin typeface="Courier New" pitchFamily="49" charset="0"/>
                <a:cs typeface="Courier New" pitchFamily="49" charset="0"/>
              </a:rPr>
              <a:t>  public static void main(String[] </a:t>
            </a:r>
            <a:r>
              <a:rPr lang="en-US" sz="2600" dirty="0" err="1">
                <a:solidFill>
                  <a:schemeClr val="bg2"/>
                </a:solidFill>
                <a:latin typeface="Courier New" pitchFamily="49" charset="0"/>
                <a:cs typeface="Courier New" pitchFamily="49" charset="0"/>
              </a:rPr>
              <a:t>args</a:t>
            </a:r>
            <a:r>
              <a:rPr lang="en-US" sz="2600" dirty="0">
                <a:solidFill>
                  <a:schemeClr val="bg2"/>
                </a:solidFill>
                <a:latin typeface="Courier New" pitchFamily="49" charset="0"/>
                <a:cs typeface="Courier New" pitchFamily="49" charset="0"/>
              </a:rPr>
              <a:t>) {</a:t>
            </a:r>
            <a:endParaRPr lang="en-US" sz="2600" dirty="0">
              <a:solidFill>
                <a:schemeClr val="bg2"/>
              </a:solidFill>
              <a:latin typeface="Courier" pitchFamily="49" charset="0"/>
              <a:cs typeface="Times New Roman" pitchFamily="18" charset="0"/>
            </a:endParaRPr>
          </a:p>
          <a:p>
            <a:pPr marL="0" indent="0">
              <a:lnSpc>
                <a:spcPct val="90000"/>
              </a:lnSpc>
              <a:buNone/>
            </a:pPr>
            <a:r>
              <a:rPr lang="en-US" sz="2600" dirty="0">
                <a:solidFill>
                  <a:schemeClr val="bg2"/>
                </a:solidFill>
                <a:latin typeface="Courier New" pitchFamily="49" charset="0"/>
                <a:cs typeface="Courier New" pitchFamily="49" charset="0"/>
              </a:rPr>
              <a:t>    </a:t>
            </a:r>
            <a:r>
              <a:rPr lang="en-US" sz="2600" dirty="0" err="1">
                <a:solidFill>
                  <a:schemeClr val="bg2"/>
                </a:solidFill>
                <a:latin typeface="Courier New" pitchFamily="49" charset="0"/>
                <a:cs typeface="Courier New" pitchFamily="49" charset="0"/>
              </a:rPr>
              <a:t>int</a:t>
            </a:r>
            <a:r>
              <a:rPr lang="en-US" sz="2600" dirty="0">
                <a:solidFill>
                  <a:schemeClr val="bg2"/>
                </a:solidFill>
                <a:latin typeface="Courier New" pitchFamily="49" charset="0"/>
                <a:cs typeface="Courier New" pitchFamily="49" charset="0"/>
              </a:rPr>
              <a:t> x; // x has no default value</a:t>
            </a:r>
            <a:endParaRPr lang="en-US" sz="2600" dirty="0">
              <a:solidFill>
                <a:schemeClr val="bg2"/>
              </a:solidFill>
              <a:latin typeface="Courier" pitchFamily="49" charset="0"/>
              <a:cs typeface="Times New Roman" pitchFamily="18" charset="0"/>
            </a:endParaRPr>
          </a:p>
          <a:p>
            <a:pPr marL="0" indent="0">
              <a:lnSpc>
                <a:spcPct val="90000"/>
              </a:lnSpc>
              <a:buNone/>
            </a:pPr>
            <a:r>
              <a:rPr lang="en-US" sz="2600" dirty="0">
                <a:solidFill>
                  <a:schemeClr val="bg2"/>
                </a:solidFill>
                <a:latin typeface="Courier New" pitchFamily="49" charset="0"/>
                <a:cs typeface="Courier New" pitchFamily="49" charset="0"/>
              </a:rPr>
              <a:t>    String y; // y has no default value</a:t>
            </a:r>
            <a:endParaRPr lang="en-US" sz="2600" dirty="0">
              <a:solidFill>
                <a:schemeClr val="bg2"/>
              </a:solidFill>
              <a:latin typeface="Courier" pitchFamily="49" charset="0"/>
              <a:cs typeface="Times New Roman" pitchFamily="18" charset="0"/>
            </a:endParaRPr>
          </a:p>
          <a:p>
            <a:pPr marL="0" indent="0">
              <a:lnSpc>
                <a:spcPct val="90000"/>
              </a:lnSpc>
              <a:buNone/>
            </a:pPr>
            <a:r>
              <a:rPr lang="en-US" sz="2600" dirty="0">
                <a:solidFill>
                  <a:schemeClr val="bg2"/>
                </a:solidFill>
                <a:latin typeface="Courier New" pitchFamily="49" charset="0"/>
                <a:cs typeface="Courier New" pitchFamily="49" charset="0"/>
              </a:rPr>
              <a:t>    </a:t>
            </a:r>
            <a:r>
              <a:rPr lang="en-US" sz="2600" dirty="0" err="1">
                <a:solidFill>
                  <a:schemeClr val="bg2"/>
                </a:solidFill>
                <a:latin typeface="Courier New" pitchFamily="49" charset="0"/>
                <a:cs typeface="Courier New" pitchFamily="49" charset="0"/>
              </a:rPr>
              <a:t>System.out.println</a:t>
            </a:r>
            <a:r>
              <a:rPr lang="en-US" sz="2600" dirty="0">
                <a:solidFill>
                  <a:schemeClr val="bg2"/>
                </a:solidFill>
                <a:latin typeface="Courier New" pitchFamily="49" charset="0"/>
                <a:cs typeface="Courier New" pitchFamily="49" charset="0"/>
              </a:rPr>
              <a:t>("x is " + x); </a:t>
            </a:r>
            <a:endParaRPr lang="en-US" sz="2600" dirty="0">
              <a:solidFill>
                <a:schemeClr val="bg2"/>
              </a:solidFill>
              <a:latin typeface="Courier" pitchFamily="49" charset="0"/>
              <a:cs typeface="Times New Roman" pitchFamily="18" charset="0"/>
            </a:endParaRPr>
          </a:p>
          <a:p>
            <a:pPr marL="0" indent="0">
              <a:lnSpc>
                <a:spcPct val="90000"/>
              </a:lnSpc>
              <a:buNone/>
            </a:pPr>
            <a:r>
              <a:rPr lang="en-US" sz="2600" dirty="0">
                <a:solidFill>
                  <a:schemeClr val="bg2"/>
                </a:solidFill>
                <a:latin typeface="Courier New" pitchFamily="49" charset="0"/>
                <a:cs typeface="Courier New" pitchFamily="49" charset="0"/>
              </a:rPr>
              <a:t>    </a:t>
            </a:r>
            <a:r>
              <a:rPr lang="en-US" sz="2600" dirty="0" err="1">
                <a:solidFill>
                  <a:schemeClr val="bg2"/>
                </a:solidFill>
                <a:latin typeface="Courier New" pitchFamily="49" charset="0"/>
                <a:cs typeface="Courier New" pitchFamily="49" charset="0"/>
              </a:rPr>
              <a:t>System.out.println</a:t>
            </a:r>
            <a:r>
              <a:rPr lang="en-US" sz="2600" dirty="0">
                <a:solidFill>
                  <a:schemeClr val="bg2"/>
                </a:solidFill>
                <a:latin typeface="Courier New" pitchFamily="49" charset="0"/>
                <a:cs typeface="Courier New" pitchFamily="49" charset="0"/>
              </a:rPr>
              <a:t>("y is " + y); </a:t>
            </a:r>
            <a:endParaRPr lang="en-US" sz="2600" dirty="0">
              <a:solidFill>
                <a:schemeClr val="bg2"/>
              </a:solidFill>
              <a:latin typeface="Courier" pitchFamily="49" charset="0"/>
              <a:cs typeface="Times New Roman" pitchFamily="18" charset="0"/>
            </a:endParaRPr>
          </a:p>
          <a:p>
            <a:pPr marL="0" indent="0">
              <a:lnSpc>
                <a:spcPct val="90000"/>
              </a:lnSpc>
              <a:buNone/>
            </a:pPr>
            <a:r>
              <a:rPr lang="en-US" sz="2600" dirty="0">
                <a:solidFill>
                  <a:schemeClr val="bg2"/>
                </a:solidFill>
                <a:latin typeface="Courier New" pitchFamily="49" charset="0"/>
                <a:cs typeface="Courier New" pitchFamily="49" charset="0"/>
              </a:rPr>
              <a:t>  }</a:t>
            </a:r>
            <a:endParaRPr lang="en-US" sz="2600" dirty="0">
              <a:solidFill>
                <a:schemeClr val="bg2"/>
              </a:solidFill>
              <a:latin typeface="Courier" pitchFamily="49" charset="0"/>
              <a:cs typeface="Times New Roman" pitchFamily="18" charset="0"/>
            </a:endParaRPr>
          </a:p>
          <a:p>
            <a:pPr marL="0" indent="0">
              <a:lnSpc>
                <a:spcPct val="90000"/>
              </a:lnSpc>
              <a:buNone/>
            </a:pPr>
            <a:r>
              <a:rPr lang="en-US" sz="2600" dirty="0">
                <a:solidFill>
                  <a:schemeClr val="bg2"/>
                </a:solidFill>
                <a:latin typeface="Courier New" pitchFamily="49" charset="0"/>
                <a:cs typeface="Courier New" pitchFamily="49" charset="0"/>
              </a:rPr>
              <a:t>}</a:t>
            </a:r>
          </a:p>
        </p:txBody>
      </p:sp>
      <p:sp>
        <p:nvSpPr>
          <p:cNvPr id="43013" name="Line 1028"/>
          <p:cNvSpPr>
            <a:spLocks noChangeShapeType="1"/>
          </p:cNvSpPr>
          <p:nvPr/>
        </p:nvSpPr>
        <p:spPr bwMode="auto">
          <a:xfrm flipH="1">
            <a:off x="4521199" y="5100639"/>
            <a:ext cx="2889382" cy="2214562"/>
          </a:xfrm>
          <a:prstGeom prst="line">
            <a:avLst/>
          </a:prstGeom>
          <a:noFill/>
          <a:ln w="12700">
            <a:solidFill>
              <a:srgbClr val="FF0000"/>
            </a:solidFill>
            <a:round/>
            <a:headEnd type="stealth" w="sm" len="sm"/>
            <a:tailEnd type="none" w="sm" len="sm"/>
          </a:ln>
        </p:spPr>
        <p:txBody>
          <a:bodyPr lIns="129479" tIns="64743" rIns="129479" bIns="64743"/>
          <a:lstStyle/>
          <a:p>
            <a:endParaRPr lang="en-GB"/>
          </a:p>
        </p:txBody>
      </p:sp>
      <p:sp>
        <p:nvSpPr>
          <p:cNvPr id="43014" name="Line 1029"/>
          <p:cNvSpPr>
            <a:spLocks noChangeShapeType="1"/>
          </p:cNvSpPr>
          <p:nvPr/>
        </p:nvSpPr>
        <p:spPr bwMode="auto">
          <a:xfrm flipH="1">
            <a:off x="4560358" y="5600701"/>
            <a:ext cx="2850224" cy="1700213"/>
          </a:xfrm>
          <a:prstGeom prst="line">
            <a:avLst/>
          </a:prstGeom>
          <a:noFill/>
          <a:ln w="12700">
            <a:solidFill>
              <a:srgbClr val="FF0000"/>
            </a:solidFill>
            <a:round/>
            <a:headEnd type="stealth" w="sm" len="sm"/>
            <a:tailEnd type="none" w="sm" len="sm"/>
          </a:ln>
        </p:spPr>
        <p:txBody>
          <a:bodyPr lIns="129479" tIns="64743" rIns="129479" bIns="64743"/>
          <a:lstStyle/>
          <a:p>
            <a:endParaRPr lang="en-GB"/>
          </a:p>
        </p:txBody>
      </p:sp>
      <p:sp>
        <p:nvSpPr>
          <p:cNvPr id="43015" name="Text Box 1030"/>
          <p:cNvSpPr txBox="1">
            <a:spLocks noChangeArrowheads="1"/>
          </p:cNvSpPr>
          <p:nvPr/>
        </p:nvSpPr>
        <p:spPr bwMode="auto">
          <a:xfrm>
            <a:off x="1740660" y="7300914"/>
            <a:ext cx="6333913" cy="1207968"/>
          </a:xfrm>
          <a:prstGeom prst="rect">
            <a:avLst/>
          </a:prstGeom>
          <a:noFill/>
          <a:ln w="12700">
            <a:noFill/>
            <a:miter lim="800000"/>
            <a:headEnd type="none" w="sm" len="sm"/>
            <a:tailEnd type="none" w="sm" len="sm"/>
          </a:ln>
        </p:spPr>
        <p:txBody>
          <a:bodyPr wrap="square" lIns="129479" tIns="64743" rIns="129479" bIns="64743">
            <a:spAutoFit/>
          </a:bodyPr>
          <a:lstStyle/>
          <a:p>
            <a:pPr>
              <a:spcBef>
                <a:spcPct val="50000"/>
              </a:spcBef>
            </a:pPr>
            <a:r>
              <a:rPr lang="en-US" sz="3500" dirty="0">
                <a:latin typeface="Times New Roman" panose="02020603050405020304" pitchFamily="18" charset="0"/>
                <a:cs typeface="Times New Roman" panose="02020603050405020304" pitchFamily="18" charset="0"/>
              </a:rPr>
              <a:t>Compilation error: variables not initialized</a:t>
            </a:r>
          </a:p>
        </p:txBody>
      </p:sp>
      <p:sp>
        <p:nvSpPr>
          <p:cNvPr id="43016" name="Rectangle 1031"/>
          <p:cNvSpPr>
            <a:spLocks noChangeArrowheads="1"/>
          </p:cNvSpPr>
          <p:nvPr/>
        </p:nvSpPr>
        <p:spPr bwMode="auto">
          <a:xfrm>
            <a:off x="570045" y="1600202"/>
            <a:ext cx="12883012" cy="1244600"/>
          </a:xfrm>
          <a:prstGeom prst="rect">
            <a:avLst/>
          </a:prstGeom>
          <a:noFill/>
          <a:ln w="9525">
            <a:noFill/>
            <a:miter lim="800000"/>
            <a:headEnd/>
            <a:tailEnd/>
          </a:ln>
        </p:spPr>
        <p:txBody>
          <a:bodyPr lIns="130377" tIns="65190" rIns="130377" bIns="65190"/>
          <a:lstStyle/>
          <a:p>
            <a:pPr>
              <a:lnSpc>
                <a:spcPct val="80000"/>
              </a:lnSpc>
              <a:spcBef>
                <a:spcPct val="20000"/>
              </a:spcBef>
              <a:buClr>
                <a:schemeClr val="tx2"/>
              </a:buClr>
              <a:buSzPct val="75000"/>
              <a:buFont typeface="Monotype Sorts" pitchFamily="2" charset="2"/>
              <a:buNone/>
            </a:pPr>
            <a:r>
              <a:rPr lang="en-US" sz="4400" dirty="0">
                <a:latin typeface="Times New Roman" panose="02020603050405020304" pitchFamily="18" charset="0"/>
                <a:cs typeface="Times New Roman" panose="02020603050405020304" pitchFamily="18" charset="0"/>
              </a:rPr>
              <a:t>Java assigns no default value to a local variable inside a method. </a:t>
            </a:r>
          </a:p>
        </p:txBody>
      </p:sp>
    </p:spTree>
  </p:cSld>
  <p:clrMapOvr>
    <a:masterClrMapping/>
  </p:clrMapOvr>
  <p:transition>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body" idx="1"/>
          </p:nvPr>
        </p:nvSpPr>
        <p:spPr>
          <a:xfrm>
            <a:off x="342027" y="200025"/>
            <a:ext cx="13111030" cy="8601075"/>
          </a:xfrm>
        </p:spPr>
        <p:txBody>
          <a:bodyPr/>
          <a:lstStyle/>
          <a:p>
            <a:pPr marL="863188" indent="-863188">
              <a:lnSpc>
                <a:spcPct val="80000"/>
              </a:lnSpc>
              <a:buClr>
                <a:schemeClr val="tx1"/>
              </a:buClr>
              <a:buSzPct val="100000"/>
              <a:buNone/>
            </a:pPr>
            <a:r>
              <a:rPr lang="en-GB" sz="2800" dirty="0"/>
              <a:t>1. </a:t>
            </a:r>
            <a:r>
              <a:rPr lang="en-GB" sz="2400" dirty="0">
                <a:latin typeface="Consolas" panose="020B0609020204030204" pitchFamily="49" charset="0"/>
              </a:rPr>
              <a:t>public class TestCircle1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public static void main(String[] args)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double localVar;</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Circle1 myCircle = new Circle1(5.0);</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System.out.println</a:t>
            </a:r>
            <a:r>
              <a:rPr lang="en-GB" sz="2400" dirty="0">
                <a:latin typeface="Consolas" panose="020B0609020204030204" pitchFamily="49" charset="0"/>
              </a:rPr>
              <a:t>(“The area of the circle of radius “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myCircle.radius</a:t>
            </a:r>
            <a:r>
              <a:rPr lang="en-GB" sz="2400" dirty="0">
                <a:latin typeface="Consolas" panose="020B0609020204030204" pitchFamily="49" charset="0"/>
              </a:rPr>
              <a:t> + “ is “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myCircle.getArea</a:t>
            </a:r>
            <a:r>
              <a:rPr lang="en-GB" sz="2400" dirty="0">
                <a:latin typeface="Consolas" panose="020B0609020204030204" pitchFamily="49" charset="0"/>
              </a:rPr>
              <a:t>());</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Circle1 </a:t>
            </a:r>
            <a:r>
              <a:rPr lang="en-GB" sz="2400" dirty="0" err="1">
                <a:latin typeface="Consolas" panose="020B0609020204030204" pitchFamily="49" charset="0"/>
              </a:rPr>
              <a:t>yourCircle</a:t>
            </a:r>
            <a:r>
              <a:rPr lang="en-GB" sz="2400" dirty="0">
                <a:latin typeface="Consolas" panose="020B0609020204030204" pitchFamily="49" charset="0"/>
              </a:rPr>
              <a:t> = new Circle1();</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System.out.println(“The default value for radius is “ +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yourCircle.radius</a:t>
            </a:r>
            <a:r>
              <a:rPr lang="en-GB" sz="2400" dirty="0">
                <a:latin typeface="Consolas" panose="020B0609020204030204" pitchFamily="49" charset="0"/>
              </a:rPr>
              <a:t>);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System.out.println(“Default value for local variable is “ +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localVar</a:t>
            </a:r>
            <a:r>
              <a:rPr lang="en-GB" sz="2400" dirty="0">
                <a:latin typeface="Consolas" panose="020B0609020204030204" pitchFamily="49" charset="0"/>
              </a:rPr>
              <a:t>);</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yourCircle.radius</a:t>
            </a:r>
            <a:r>
              <a:rPr lang="en-GB" sz="2400" dirty="0">
                <a:latin typeface="Consolas" panose="020B0609020204030204" pitchFamily="49" charset="0"/>
              </a:rPr>
              <a:t> = 100;</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System.out.println</a:t>
            </a:r>
            <a:r>
              <a:rPr lang="en-GB" sz="2400" dirty="0">
                <a:latin typeface="Consolas" panose="020B0609020204030204" pitchFamily="49" charset="0"/>
              </a:rPr>
              <a:t>(“The area of the circle of radius “ +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yourCircle.radius</a:t>
            </a:r>
            <a:r>
              <a:rPr lang="en-GB" sz="2400" dirty="0">
                <a:latin typeface="Consolas" panose="020B0609020204030204" pitchFamily="49" charset="0"/>
              </a:rPr>
              <a:t> + “ is “ +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r>
              <a:rPr lang="en-GB" sz="2400" dirty="0" err="1">
                <a:latin typeface="Consolas" panose="020B0609020204030204" pitchFamily="49" charset="0"/>
              </a:rPr>
              <a:t>yourCircle.getArea</a:t>
            </a:r>
            <a:r>
              <a:rPr lang="en-GB" sz="2400" dirty="0">
                <a:latin typeface="Consolas" panose="020B0609020204030204" pitchFamily="49" charset="0"/>
              </a:rPr>
              <a:t>());</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   }</a:t>
            </a:r>
          </a:p>
          <a:p>
            <a:pPr marL="863188" indent="-863188">
              <a:lnSpc>
                <a:spcPct val="80000"/>
              </a:lnSpc>
              <a:buClr>
                <a:schemeClr val="tx1"/>
              </a:buClr>
              <a:buSzPct val="100000"/>
              <a:buFont typeface="Monotype Sorts" pitchFamily="2" charset="2"/>
              <a:buAutoNum type="arabicPeriod" startAt="2"/>
            </a:pPr>
            <a:r>
              <a:rPr lang="en-GB" sz="2400" dirty="0">
                <a:latin typeface="Consolas" panose="020B0609020204030204" pitchFamily="49" charset="0"/>
              </a:rPr>
              <a:t>}</a:t>
            </a:r>
          </a:p>
        </p:txBody>
      </p:sp>
    </p:spTree>
  </p:cSld>
  <p:clrMapOvr>
    <a:masterClrMapping/>
  </p:clrMapOvr>
  <p:transition>
    <p:pull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body" idx="1"/>
          </p:nvPr>
        </p:nvSpPr>
        <p:spPr>
          <a:xfrm>
            <a:off x="912072" y="400050"/>
            <a:ext cx="11628914" cy="8134350"/>
          </a:xfrm>
        </p:spPr>
        <p:txBody>
          <a:bodyPr/>
          <a:lstStyle/>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class Circle1 {</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double radius;</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Circle1( ) {</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radius = 1.0;</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Circle1(double newRadius) {</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radius = newRadius;</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double getArea( ) {</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return radius * radius * radius * </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a:t>
            </a:r>
            <a:r>
              <a:rPr lang="en-GB" sz="3200" dirty="0" err="1">
                <a:latin typeface="Consolas" panose="020B0609020204030204" pitchFamily="49" charset="0"/>
              </a:rPr>
              <a:t>Math.PI</a:t>
            </a:r>
            <a:r>
              <a:rPr lang="en-GB" sz="3200" dirty="0">
                <a:latin typeface="Consolas" panose="020B0609020204030204" pitchFamily="49" charset="0"/>
              </a:rPr>
              <a:t>;</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        }</a:t>
            </a:r>
          </a:p>
          <a:p>
            <a:pPr marL="863188" indent="-863188">
              <a:buClr>
                <a:schemeClr val="tx1"/>
              </a:buClr>
              <a:buSzPct val="100000"/>
              <a:buFont typeface="Monotype Sorts" pitchFamily="2" charset="2"/>
              <a:buAutoNum type="arabicPeriod" startAt="17"/>
            </a:pPr>
            <a:r>
              <a:rPr lang="en-GB" sz="3200" dirty="0">
                <a:latin typeface="Consolas" panose="020B0609020204030204" pitchFamily="49" charset="0"/>
              </a:rPr>
              <a:t>}</a:t>
            </a:r>
          </a:p>
        </p:txBody>
      </p:sp>
    </p:spTree>
  </p:cSld>
  <p:clrMapOvr>
    <a:masterClrMapping/>
  </p:clrMapOvr>
  <p:transition>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0" y="195263"/>
            <a:ext cx="13681075" cy="1582739"/>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Differences between Variables of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Primitive Data Types and Object Types</a:t>
            </a:r>
            <a:br>
              <a:rPr lang="en-US" b="1" dirty="0">
                <a:solidFill>
                  <a:schemeClr val="tx1"/>
                </a:solidFill>
                <a:latin typeface="Times New Roman" panose="02020603050405020304" pitchFamily="18" charset="0"/>
                <a:cs typeface="Times New Roman" panose="02020603050405020304" pitchFamily="18" charset="0"/>
              </a:rPr>
            </a:b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0245" name="Rectangle 9"/>
          <p:cNvSpPr>
            <a:spLocks noChangeArrowheads="1"/>
          </p:cNvSpPr>
          <p:nvPr/>
        </p:nvSpPr>
        <p:spPr bwMode="auto">
          <a:xfrm>
            <a:off x="4657743" y="3185820"/>
            <a:ext cx="13681075" cy="269250"/>
          </a:xfrm>
          <a:prstGeom prst="rect">
            <a:avLst/>
          </a:prstGeom>
          <a:noFill/>
          <a:ln w="12700">
            <a:noFill/>
            <a:miter lim="800000"/>
            <a:headEnd type="none" w="sm" len="sm"/>
            <a:tailEnd type="none" w="sm" len="sm"/>
          </a:ln>
        </p:spPr>
        <p:txBody>
          <a:bodyPr lIns="129479" tIns="64743" rIns="129479" bIns="64743">
            <a:spAutoFit/>
          </a:bodyPr>
          <a:lstStyle/>
          <a:p>
            <a:endParaRPr lang="en-US"/>
          </a:p>
        </p:txBody>
      </p:sp>
      <p:sp>
        <p:nvSpPr>
          <p:cNvPr id="10246" name="Rectangle 11"/>
          <p:cNvSpPr>
            <a:spLocks noChangeArrowheads="1"/>
          </p:cNvSpPr>
          <p:nvPr/>
        </p:nvSpPr>
        <p:spPr bwMode="auto">
          <a:xfrm>
            <a:off x="3548529" y="3787978"/>
            <a:ext cx="13681075" cy="269250"/>
          </a:xfrm>
          <a:prstGeom prst="rect">
            <a:avLst/>
          </a:prstGeom>
          <a:noFill/>
          <a:ln w="12700">
            <a:noFill/>
            <a:miter lim="800000"/>
            <a:headEnd type="none" w="sm" len="sm"/>
            <a:tailEnd type="none" w="sm" len="sm"/>
          </a:ln>
        </p:spPr>
        <p:txBody>
          <a:bodyPr lIns="129479" tIns="64743" rIns="129479" bIns="64743">
            <a:spAutoFit/>
          </a:bodyPr>
          <a:lstStyle/>
          <a:p>
            <a:endParaRPr lang="en-US"/>
          </a:p>
        </p:txBody>
      </p:sp>
      <p:pic>
        <p:nvPicPr>
          <p:cNvPr id="3075" name="Picture 3"/>
          <p:cNvPicPr>
            <a:picLocks noChangeAspect="1" noChangeArrowheads="1"/>
          </p:cNvPicPr>
          <p:nvPr/>
        </p:nvPicPr>
        <p:blipFill>
          <a:blip r:embed="rId3" cstate="print"/>
          <a:srcRect/>
          <a:stretch>
            <a:fillRect/>
          </a:stretch>
        </p:blipFill>
        <p:spPr bwMode="auto">
          <a:xfrm>
            <a:off x="649289" y="2362200"/>
            <a:ext cx="12534900" cy="31384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57200" y="0"/>
            <a:ext cx="12852400" cy="1875234"/>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Copying Variables of Primitive Data Types and Object Types</a:t>
            </a:r>
          </a:p>
        </p:txBody>
      </p:sp>
      <p:sp>
        <p:nvSpPr>
          <p:cNvPr id="11270" name="Rectangle 7"/>
          <p:cNvSpPr>
            <a:spLocks noChangeArrowheads="1"/>
          </p:cNvSpPr>
          <p:nvPr/>
        </p:nvSpPr>
        <p:spPr bwMode="auto">
          <a:xfrm>
            <a:off x="2" y="3222050"/>
            <a:ext cx="261552" cy="269250"/>
          </a:xfrm>
          <a:prstGeom prst="rect">
            <a:avLst/>
          </a:prstGeom>
          <a:noFill/>
          <a:ln w="12700">
            <a:noFill/>
            <a:miter lim="800000"/>
            <a:headEnd type="none" w="sm" len="sm"/>
            <a:tailEnd type="none" w="sm" len="sm"/>
          </a:ln>
        </p:spPr>
        <p:txBody>
          <a:bodyPr wrap="none" lIns="129479" tIns="64743" rIns="129479" bIns="64743" anchor="ctr">
            <a:spAutoFit/>
          </a:bodyPr>
          <a:lstStyle/>
          <a:p>
            <a:endParaRPr lang="en-US"/>
          </a:p>
        </p:txBody>
      </p:sp>
      <p:sp>
        <p:nvSpPr>
          <p:cNvPr id="11271" name="Rectangle 9"/>
          <p:cNvSpPr>
            <a:spLocks noChangeArrowheads="1"/>
          </p:cNvSpPr>
          <p:nvPr/>
        </p:nvSpPr>
        <p:spPr bwMode="auto">
          <a:xfrm>
            <a:off x="2" y="3580429"/>
            <a:ext cx="261552" cy="269250"/>
          </a:xfrm>
          <a:prstGeom prst="rect">
            <a:avLst/>
          </a:prstGeom>
          <a:noFill/>
          <a:ln w="12700">
            <a:noFill/>
            <a:miter lim="800000"/>
            <a:headEnd type="none" w="sm" len="sm"/>
            <a:tailEnd type="none" w="sm" len="sm"/>
          </a:ln>
        </p:spPr>
        <p:txBody>
          <a:bodyPr wrap="none" lIns="129479" tIns="64743" rIns="129479" bIns="64743" anchor="ctr">
            <a:spAutoFit/>
          </a:bodyPr>
          <a:lstStyle/>
          <a:p>
            <a:endParaRPr lang="en-US"/>
          </a:p>
        </p:txBody>
      </p:sp>
      <p:sp>
        <p:nvSpPr>
          <p:cNvPr id="11272" name="Rectangle 11"/>
          <p:cNvSpPr>
            <a:spLocks noChangeArrowheads="1"/>
          </p:cNvSpPr>
          <p:nvPr/>
        </p:nvSpPr>
        <p:spPr bwMode="auto">
          <a:xfrm>
            <a:off x="2" y="3222050"/>
            <a:ext cx="261552" cy="269250"/>
          </a:xfrm>
          <a:prstGeom prst="rect">
            <a:avLst/>
          </a:prstGeom>
          <a:noFill/>
          <a:ln w="12700">
            <a:noFill/>
            <a:miter lim="800000"/>
            <a:headEnd type="none" w="sm" len="sm"/>
            <a:tailEnd type="none" w="sm" len="sm"/>
          </a:ln>
        </p:spPr>
        <p:txBody>
          <a:bodyPr wrap="none" lIns="129479" tIns="64743" rIns="129479" bIns="64743" anchor="ctr">
            <a:spAutoFit/>
          </a:bodyPr>
          <a:lstStyle/>
          <a:p>
            <a:endParaRPr lang="en-US"/>
          </a:p>
        </p:txBody>
      </p:sp>
      <p:pic>
        <p:nvPicPr>
          <p:cNvPr id="4100" name="Picture 4"/>
          <p:cNvPicPr>
            <a:picLocks noChangeAspect="1" noChangeArrowheads="1"/>
          </p:cNvPicPr>
          <p:nvPr/>
        </p:nvPicPr>
        <p:blipFill>
          <a:blip r:embed="rId3" cstate="print"/>
          <a:srcRect/>
          <a:stretch>
            <a:fillRect/>
          </a:stretch>
        </p:blipFill>
        <p:spPr bwMode="auto">
          <a:xfrm>
            <a:off x="642939" y="1981200"/>
            <a:ext cx="5638799" cy="27527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01" name="Picture 5"/>
          <p:cNvPicPr>
            <a:picLocks noChangeAspect="1" noChangeArrowheads="1"/>
          </p:cNvPicPr>
          <p:nvPr/>
        </p:nvPicPr>
        <p:blipFill>
          <a:blip r:embed="rId4" cstate="print"/>
          <a:srcRect/>
          <a:stretch>
            <a:fillRect/>
          </a:stretch>
        </p:blipFill>
        <p:spPr bwMode="auto">
          <a:xfrm>
            <a:off x="4638684" y="4822826"/>
            <a:ext cx="8010525" cy="35718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026081" y="123687"/>
            <a:ext cx="11628914" cy="1041401"/>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Garbage Collection</a:t>
            </a:r>
          </a:p>
        </p:txBody>
      </p:sp>
      <p:sp>
        <p:nvSpPr>
          <p:cNvPr id="46084" name="Rectangle 3"/>
          <p:cNvSpPr>
            <a:spLocks noGrp="1" noChangeArrowheads="1"/>
          </p:cNvSpPr>
          <p:nvPr>
            <p:ph type="body" idx="1"/>
          </p:nvPr>
        </p:nvSpPr>
        <p:spPr>
          <a:xfrm>
            <a:off x="218658" y="1241288"/>
            <a:ext cx="13284200" cy="7086600"/>
          </a:xfrm>
        </p:spPr>
        <p:txBody>
          <a:bodyPr/>
          <a:lstStyle/>
          <a:p>
            <a:pPr marL="634370" indent="-634370">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As shown in the previous figure, after the assignment statement c1 = c2, </a:t>
            </a:r>
          </a:p>
          <a:p>
            <a:pPr marL="1094285" lvl="1" indent="-458332">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c1 points to the same object referenced by c2. </a:t>
            </a:r>
          </a:p>
          <a:p>
            <a:pPr marL="1094285" lvl="1" indent="-458332">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The object previously referenced by c1 is no longer referenced. </a:t>
            </a:r>
          </a:p>
          <a:p>
            <a:pPr marL="1094285" lvl="1" indent="-458332">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This object is known as garbage. </a:t>
            </a:r>
          </a:p>
          <a:p>
            <a:pPr marL="634370" indent="-634370">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Garbage is automatically collected by </a:t>
            </a:r>
            <a:r>
              <a:rPr lang="en-US" sz="3600" i="1" dirty="0">
                <a:latin typeface="Times New Roman" panose="02020603050405020304" pitchFamily="18" charset="0"/>
                <a:cs typeface="Times New Roman" panose="02020603050405020304" pitchFamily="18" charset="0"/>
              </a:rPr>
              <a:t>Java Virtual Machine</a:t>
            </a:r>
            <a:r>
              <a:rPr lang="en-US" sz="3600" dirty="0">
                <a:latin typeface="Times New Roman" panose="02020603050405020304" pitchFamily="18" charset="0"/>
                <a:cs typeface="Times New Roman" panose="02020603050405020304" pitchFamily="18" charset="0"/>
              </a:rPr>
              <a:t> (JVM). </a:t>
            </a:r>
          </a:p>
          <a:p>
            <a:pPr marL="634370" indent="-634370">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TIP: </a:t>
            </a:r>
          </a:p>
          <a:p>
            <a:pPr marL="1094285" lvl="1" indent="-459917">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If you know that an object is no longer needed, you can explicitly assign null to a reference variable for the object. </a:t>
            </a:r>
          </a:p>
          <a:p>
            <a:pPr marL="1094285" lvl="1" indent="-459917">
              <a:buSzPct val="100000"/>
              <a:buFont typeface="Wingdings" pitchFamily="2" charset="2"/>
              <a:buChar char="§"/>
            </a:pPr>
            <a:r>
              <a:rPr lang="en-US" sz="3600" dirty="0">
                <a:latin typeface="Times New Roman" panose="02020603050405020304" pitchFamily="18" charset="0"/>
                <a:cs typeface="Times New Roman" panose="02020603050405020304" pitchFamily="18" charset="0"/>
              </a:rPr>
              <a:t>The JVM will automatically collect the space if the object is not referenced by any variable.</a:t>
            </a:r>
          </a:p>
        </p:txBody>
      </p:sp>
    </p:spTree>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p:cNvSpPr txBox="1">
            <a:spLocks noChangeArrowheads="1"/>
          </p:cNvSpPr>
          <p:nvPr/>
        </p:nvSpPr>
        <p:spPr bwMode="auto">
          <a:xfrm>
            <a:off x="99399" y="39763"/>
            <a:ext cx="13437705" cy="8571563"/>
          </a:xfrm>
          <a:prstGeom prst="rect">
            <a:avLst/>
          </a:prstGeom>
          <a:noFill/>
          <a:ln w="12700">
            <a:noFill/>
            <a:miter lim="800000"/>
            <a:headEnd type="none" w="sm" len="sm"/>
            <a:tailEnd type="none" w="sm" len="sm"/>
          </a:ln>
        </p:spPr>
        <p:txBody>
          <a:bodyPr wrap="square" lIns="91349" tIns="45676" rIns="91349" bIns="45676">
            <a:spAutoFit/>
          </a:bodyPr>
          <a:lstStyle/>
          <a:p>
            <a:pPr marL="628022" indent="-539214" algn="ctr"/>
            <a:r>
              <a:rPr lang="en-US" sz="5400" b="1" dirty="0">
                <a:latin typeface="Times New Roman" panose="02020603050405020304" pitchFamily="18" charset="0"/>
                <a:cs typeface="Times New Roman" panose="02020603050405020304" pitchFamily="18" charset="0"/>
              </a:rPr>
              <a:t>OO Programming Concepts</a:t>
            </a:r>
          </a:p>
          <a:p>
            <a:pPr marL="628022" indent="-539214"/>
            <a:endParaRPr lang="en-US" sz="3500" dirty="0">
              <a:latin typeface="Times New Roman" panose="02020603050405020304" pitchFamily="18" charset="0"/>
              <a:cs typeface="Times New Roman" panose="02020603050405020304" pitchFamily="18" charset="0"/>
            </a:endParaRPr>
          </a:p>
          <a:p>
            <a:pPr marL="628022" indent="-539214">
              <a:buFont typeface="Wingdings" pitchFamily="2" charset="2"/>
              <a:buChar char="ü"/>
            </a:pPr>
            <a:r>
              <a:rPr lang="en-US" sz="3300" dirty="0">
                <a:latin typeface="Times New Roman" panose="02020603050405020304" pitchFamily="18" charset="0"/>
                <a:cs typeface="Times New Roman" panose="02020603050405020304" pitchFamily="18" charset="0"/>
              </a:rPr>
              <a:t>Object-oriented programming (OOP) involves programming using objects. </a:t>
            </a:r>
          </a:p>
          <a:p>
            <a:pPr marL="628022" indent="-539214">
              <a:buFont typeface="Wingdings" pitchFamily="2" charset="2"/>
              <a:buChar char="ü"/>
            </a:pPr>
            <a:r>
              <a:rPr lang="en-US" sz="3300" dirty="0">
                <a:latin typeface="Times New Roman" panose="02020603050405020304" pitchFamily="18" charset="0"/>
                <a:cs typeface="Times New Roman" panose="02020603050405020304" pitchFamily="18" charset="0"/>
              </a:rPr>
              <a:t>An </a:t>
            </a:r>
            <a:r>
              <a:rPr lang="en-US" sz="3300" i="1" dirty="0">
                <a:latin typeface="Times New Roman" panose="02020603050405020304" pitchFamily="18" charset="0"/>
                <a:cs typeface="Times New Roman" panose="02020603050405020304" pitchFamily="18" charset="0"/>
              </a:rPr>
              <a:t>object</a:t>
            </a:r>
            <a:r>
              <a:rPr lang="en-US" sz="3300" dirty="0">
                <a:latin typeface="Times New Roman" panose="02020603050405020304" pitchFamily="18" charset="0"/>
                <a:cs typeface="Times New Roman" panose="02020603050405020304" pitchFamily="18" charset="0"/>
              </a:rPr>
              <a:t> represents or an abstraction of some entity in the real world that can be distinctly identified. </a:t>
            </a:r>
          </a:p>
          <a:p>
            <a:pPr marL="1084770" lvl="2" indent="-539214">
              <a:buFont typeface="Wingdings" pitchFamily="2" charset="2"/>
              <a:buChar char="ü"/>
            </a:pPr>
            <a:r>
              <a:rPr lang="en-US" sz="3300" dirty="0">
                <a:latin typeface="Times New Roman" panose="02020603050405020304" pitchFamily="18" charset="0"/>
                <a:cs typeface="Times New Roman" panose="02020603050405020304" pitchFamily="18" charset="0"/>
              </a:rPr>
              <a:t>For example, a student, a desk, a circle, a button, a cow, a car, a loan, and etc.</a:t>
            </a:r>
          </a:p>
          <a:p>
            <a:pPr marL="628022" lvl="1" indent="-539214">
              <a:buFont typeface="Wingdings" pitchFamily="2" charset="2"/>
              <a:buChar char="ü"/>
            </a:pPr>
            <a:r>
              <a:rPr lang="en-US" sz="3300" dirty="0">
                <a:latin typeface="Times New Roman" panose="02020603050405020304" pitchFamily="18" charset="0"/>
                <a:cs typeface="Times New Roman" panose="02020603050405020304" pitchFamily="18" charset="0"/>
              </a:rPr>
              <a:t>An object may be physical, like a radio, or intangible, like a song.  </a:t>
            </a:r>
          </a:p>
          <a:p>
            <a:pPr marL="628022" lvl="1" indent="-539214">
              <a:buFont typeface="Wingdings" pitchFamily="2" charset="2"/>
              <a:buChar char="ü"/>
            </a:pPr>
            <a:r>
              <a:rPr lang="en-US" sz="3300" dirty="0">
                <a:latin typeface="Times New Roman" panose="02020603050405020304" pitchFamily="18" charset="0"/>
                <a:cs typeface="Times New Roman" panose="02020603050405020304" pitchFamily="18" charset="0"/>
              </a:rPr>
              <a:t>Just as a noun is a person, place, or thing; so is an object</a:t>
            </a:r>
          </a:p>
          <a:p>
            <a:pPr marL="628022" lvl="1" indent="-539214">
              <a:buFont typeface="Wingdings" pitchFamily="2" charset="2"/>
              <a:buChar char="ü"/>
            </a:pPr>
            <a:r>
              <a:rPr lang="en-US" sz="3300" dirty="0">
                <a:latin typeface="Times New Roman" panose="02020603050405020304" pitchFamily="18" charset="0"/>
                <a:cs typeface="Times New Roman" panose="02020603050405020304" pitchFamily="18" charset="0"/>
              </a:rPr>
              <a:t>An object has a </a:t>
            </a:r>
          </a:p>
          <a:p>
            <a:pPr marL="1151377" lvl="2" indent="-539214">
              <a:buFont typeface="Wingdings" pitchFamily="2" charset="2"/>
              <a:buChar char="ü"/>
            </a:pPr>
            <a:r>
              <a:rPr lang="en-US" sz="3300" dirty="0">
                <a:latin typeface="Times New Roman" panose="02020603050405020304" pitchFamily="18" charset="0"/>
                <a:cs typeface="Times New Roman" panose="02020603050405020304" pitchFamily="18" charset="0"/>
              </a:rPr>
              <a:t>Unique identity</a:t>
            </a:r>
          </a:p>
          <a:p>
            <a:pPr marL="1084770" lvl="2" indent="-539214">
              <a:buFont typeface="Wingdings" pitchFamily="2" charset="2"/>
              <a:buChar char="ü"/>
            </a:pPr>
            <a:r>
              <a:rPr lang="en-US" sz="3300" dirty="0">
                <a:latin typeface="Times New Roman" panose="02020603050405020304" pitchFamily="18" charset="0"/>
                <a:cs typeface="Times New Roman" panose="02020603050405020304" pitchFamily="18" charset="0"/>
              </a:rPr>
              <a:t>State or characteristics or attributes (properties), and </a:t>
            </a:r>
          </a:p>
          <a:p>
            <a:pPr marL="1084770" lvl="2" indent="-539214">
              <a:buFont typeface="Wingdings" pitchFamily="2" charset="2"/>
              <a:buChar char="ü"/>
            </a:pPr>
            <a:r>
              <a:rPr lang="en-US" sz="3300" dirty="0">
                <a:latin typeface="Times New Roman" panose="02020603050405020304" pitchFamily="18" charset="0"/>
                <a:cs typeface="Times New Roman" panose="02020603050405020304" pitchFamily="18" charset="0"/>
              </a:rPr>
              <a:t>Action or behaviors. </a:t>
            </a:r>
          </a:p>
          <a:p>
            <a:pPr marL="628022" lvl="1" indent="-539214">
              <a:buFont typeface="Wingdings" pitchFamily="2" charset="2"/>
              <a:buChar char="ü"/>
            </a:pPr>
            <a:r>
              <a:rPr lang="en-US" sz="3300" dirty="0">
                <a:latin typeface="Times New Roman" panose="02020603050405020304" pitchFamily="18" charset="0"/>
                <a:cs typeface="Times New Roman" panose="02020603050405020304" pitchFamily="18" charset="0"/>
              </a:rPr>
              <a:t>The </a:t>
            </a:r>
            <a:r>
              <a:rPr lang="en-US" sz="3300" i="1" dirty="0">
                <a:latin typeface="Times New Roman" panose="02020603050405020304" pitchFamily="18" charset="0"/>
                <a:cs typeface="Times New Roman" panose="02020603050405020304" pitchFamily="18" charset="0"/>
              </a:rPr>
              <a:t>state</a:t>
            </a:r>
            <a:r>
              <a:rPr lang="en-US" sz="3300" dirty="0">
                <a:latin typeface="Times New Roman" panose="02020603050405020304" pitchFamily="18" charset="0"/>
                <a:cs typeface="Times New Roman" panose="02020603050405020304" pitchFamily="18" charset="0"/>
              </a:rPr>
              <a:t> an object consists of a set of </a:t>
            </a:r>
            <a:r>
              <a:rPr lang="en-US" sz="3300" b="1" i="1" dirty="0">
                <a:solidFill>
                  <a:schemeClr val="tx2"/>
                </a:solidFill>
                <a:latin typeface="Times New Roman" panose="02020603050405020304" pitchFamily="18" charset="0"/>
                <a:cs typeface="Times New Roman" panose="02020603050405020304" pitchFamily="18" charset="0"/>
              </a:rPr>
              <a:t>data</a:t>
            </a:r>
            <a:r>
              <a:rPr lang="en-US" sz="3300" b="1" dirty="0">
                <a:solidFill>
                  <a:schemeClr val="tx2"/>
                </a:solidFill>
                <a:latin typeface="Times New Roman" panose="02020603050405020304" pitchFamily="18" charset="0"/>
                <a:cs typeface="Times New Roman" panose="02020603050405020304" pitchFamily="18" charset="0"/>
              </a:rPr>
              <a:t> </a:t>
            </a:r>
            <a:r>
              <a:rPr lang="en-US" sz="3300" b="1" i="1" dirty="0">
                <a:solidFill>
                  <a:schemeClr val="tx2"/>
                </a:solidFill>
                <a:latin typeface="Times New Roman" panose="02020603050405020304" pitchFamily="18" charset="0"/>
                <a:cs typeface="Times New Roman" panose="02020603050405020304" pitchFamily="18" charset="0"/>
              </a:rPr>
              <a:t>fields</a:t>
            </a:r>
            <a:r>
              <a:rPr lang="en-US" sz="3300" dirty="0">
                <a:latin typeface="Times New Roman" panose="02020603050405020304" pitchFamily="18" charset="0"/>
                <a:cs typeface="Times New Roman" panose="02020603050405020304" pitchFamily="18" charset="0"/>
              </a:rPr>
              <a:t> (also known as </a:t>
            </a:r>
            <a:r>
              <a:rPr lang="en-US" sz="3300" i="1" dirty="0">
                <a:latin typeface="Times New Roman" panose="02020603050405020304" pitchFamily="18" charset="0"/>
                <a:cs typeface="Times New Roman" panose="02020603050405020304" pitchFamily="18" charset="0"/>
              </a:rPr>
              <a:t>properties or attributes</a:t>
            </a:r>
            <a:r>
              <a:rPr lang="en-US" sz="3300" dirty="0">
                <a:latin typeface="Times New Roman" panose="02020603050405020304" pitchFamily="18" charset="0"/>
                <a:cs typeface="Times New Roman" panose="02020603050405020304" pitchFamily="18" charset="0"/>
              </a:rPr>
              <a:t>) with their current values.</a:t>
            </a:r>
          </a:p>
          <a:p>
            <a:pPr marL="628022" lvl="1" indent="-539214">
              <a:buFont typeface="Wingdings" pitchFamily="2" charset="2"/>
              <a:buChar char="ü"/>
            </a:pPr>
            <a:r>
              <a:rPr lang="en-US" sz="3300" dirty="0">
                <a:latin typeface="Times New Roman" panose="02020603050405020304" pitchFamily="18" charset="0"/>
                <a:cs typeface="Times New Roman" panose="02020603050405020304" pitchFamily="18" charset="0"/>
              </a:rPr>
              <a:t>The </a:t>
            </a:r>
            <a:r>
              <a:rPr lang="en-US" sz="3300" i="1" dirty="0">
                <a:latin typeface="Times New Roman" panose="02020603050405020304" pitchFamily="18" charset="0"/>
                <a:cs typeface="Times New Roman" panose="02020603050405020304" pitchFamily="18" charset="0"/>
              </a:rPr>
              <a:t>behavior </a:t>
            </a:r>
            <a:r>
              <a:rPr lang="en-US" sz="3300" dirty="0">
                <a:latin typeface="Times New Roman" panose="02020603050405020304" pitchFamily="18" charset="0"/>
                <a:cs typeface="Times New Roman" panose="02020603050405020304" pitchFamily="18" charset="0"/>
              </a:rPr>
              <a:t>of an object is defined by a set of </a:t>
            </a:r>
            <a:r>
              <a:rPr lang="en-US" sz="3300" b="1" dirty="0">
                <a:solidFill>
                  <a:schemeClr val="tx2"/>
                </a:solidFill>
                <a:latin typeface="Times New Roman" panose="02020603050405020304" pitchFamily="18" charset="0"/>
                <a:cs typeface="Times New Roman" panose="02020603050405020304" pitchFamily="18" charset="0"/>
              </a:rPr>
              <a:t>methods</a:t>
            </a:r>
            <a:r>
              <a:rPr lang="en-US" sz="3300" dirty="0">
                <a:latin typeface="Times New Roman" panose="02020603050405020304" pitchFamily="18" charset="0"/>
                <a:cs typeface="Times New Roman" panose="02020603050405020304" pitchFamily="18" charset="0"/>
              </a:rPr>
              <a:t>  .</a:t>
            </a:r>
          </a:p>
        </p:txBody>
      </p:sp>
    </p:spTree>
    <p:custDataLst>
      <p:tags r:id="rId1"/>
    </p:custData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84054" y="400050"/>
            <a:ext cx="12997021" cy="700088"/>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The Date Class</a:t>
            </a:r>
            <a:endParaRPr lang="en-US" altLang="en-US" sz="5400"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38916" name="Rectangle 3"/>
          <p:cNvSpPr>
            <a:spLocks noGrp="1" noChangeArrowheads="1"/>
          </p:cNvSpPr>
          <p:nvPr>
            <p:ph type="body" idx="1"/>
          </p:nvPr>
        </p:nvSpPr>
        <p:spPr>
          <a:xfrm>
            <a:off x="228018" y="1400175"/>
            <a:ext cx="13453057" cy="2294037"/>
          </a:xfrm>
        </p:spPr>
        <p:txBody>
          <a:bodyPr/>
          <a:lstStyle/>
          <a:p>
            <a:pPr marL="0" indent="0" algn="just">
              <a:lnSpc>
                <a:spcPct val="90000"/>
              </a:lnSpc>
              <a:buNone/>
              <a:tabLst>
                <a:tab pos="0" algn="l"/>
              </a:tabLst>
            </a:pPr>
            <a:r>
              <a:rPr lang="en-US" altLang="en-US" sz="3600" dirty="0">
                <a:latin typeface="Times New Roman" panose="02020603050405020304" pitchFamily="18" charset="0"/>
                <a:cs typeface="Times New Roman" panose="02020603050405020304" pitchFamily="18" charset="0"/>
              </a:rPr>
              <a:t>Java provides a system-independent encapsulation of date and time in the </a:t>
            </a:r>
            <a:r>
              <a:rPr lang="en-US" altLang="en-US" sz="3600" u="sng" dirty="0" err="1">
                <a:latin typeface="Times New Roman" panose="02020603050405020304" pitchFamily="18" charset="0"/>
                <a:cs typeface="Times New Roman" panose="02020603050405020304" pitchFamily="18" charset="0"/>
              </a:rPr>
              <a:t>java.util.Date</a:t>
            </a:r>
            <a:r>
              <a:rPr lang="en-US" altLang="en-US" sz="3600" dirty="0">
                <a:latin typeface="Times New Roman" panose="02020603050405020304" pitchFamily="18" charset="0"/>
                <a:cs typeface="Times New Roman" panose="02020603050405020304" pitchFamily="18" charset="0"/>
              </a:rPr>
              <a:t> class. You can use the </a:t>
            </a:r>
            <a:r>
              <a:rPr lang="en-US" altLang="en-US" sz="3600" u="sng" dirty="0">
                <a:latin typeface="Times New Roman" panose="02020603050405020304" pitchFamily="18" charset="0"/>
                <a:cs typeface="Times New Roman" panose="02020603050405020304" pitchFamily="18" charset="0"/>
              </a:rPr>
              <a:t>Date</a:t>
            </a:r>
            <a:r>
              <a:rPr lang="en-US" altLang="en-US" sz="3600" dirty="0">
                <a:latin typeface="Times New Roman" panose="02020603050405020304" pitchFamily="18" charset="0"/>
                <a:cs typeface="Times New Roman" panose="02020603050405020304" pitchFamily="18" charset="0"/>
              </a:rPr>
              <a:t> class to create an instance for the current date and time and use its </a:t>
            </a:r>
            <a:r>
              <a:rPr lang="en-US" altLang="en-US" sz="3600" u="sng" dirty="0" err="1">
                <a:latin typeface="Times New Roman" panose="02020603050405020304" pitchFamily="18" charset="0"/>
                <a:cs typeface="Times New Roman" panose="02020603050405020304" pitchFamily="18" charset="0"/>
              </a:rPr>
              <a:t>toString</a:t>
            </a:r>
            <a:r>
              <a:rPr lang="en-US" altLang="en-US" sz="3600" dirty="0">
                <a:latin typeface="Times New Roman" panose="02020603050405020304" pitchFamily="18" charset="0"/>
                <a:cs typeface="Times New Roman" panose="02020603050405020304" pitchFamily="18" charset="0"/>
              </a:rPr>
              <a:t> method to return the date and time as a string. </a:t>
            </a:r>
          </a:p>
        </p:txBody>
      </p:sp>
      <p:sp>
        <p:nvSpPr>
          <p:cNvPr id="38917" name="Rectangle 5"/>
          <p:cNvSpPr>
            <a:spLocks noChangeArrowheads="1"/>
          </p:cNvSpPr>
          <p:nvPr/>
        </p:nvSpPr>
        <p:spPr bwMode="auto">
          <a:xfrm>
            <a:off x="0" y="3287989"/>
            <a:ext cx="261810" cy="65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9607" tIns="64804" rIns="129607" bIns="64804"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3400"/>
          </a:p>
        </p:txBody>
      </p:sp>
      <p:graphicFrame>
        <p:nvGraphicFramePr>
          <p:cNvPr id="38918" name="Object 4"/>
          <p:cNvGraphicFramePr>
            <a:graphicFrameLocks noChangeAspect="1"/>
          </p:cNvGraphicFramePr>
          <p:nvPr/>
        </p:nvGraphicFramePr>
        <p:xfrm>
          <a:off x="116385" y="3896321"/>
          <a:ext cx="13564690" cy="3246239"/>
        </p:xfrm>
        <a:graphic>
          <a:graphicData uri="http://schemas.openxmlformats.org/presentationml/2006/ole">
            <mc:AlternateContent xmlns:mc="http://schemas.openxmlformats.org/markup-compatibility/2006">
              <mc:Choice xmlns:v="urn:schemas-microsoft-com:vml" Requires="v">
                <p:oleObj name="Picture" r:id="rId3" imgW="4953000" imgH="1350264" progId="Word.Picture.8">
                  <p:embed/>
                </p:oleObj>
              </mc:Choice>
              <mc:Fallback>
                <p:oleObj name="Picture" r:id="rId3" imgW="4953000" imgH="1350264"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85" y="3896321"/>
                        <a:ext cx="13564690" cy="3246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3993346"/>
      </p:ext>
    </p:extLst>
  </p:cSld>
  <p:clrMapOvr>
    <a:masterClrMapping/>
  </p:clrMapOvr>
  <p:transition>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84054" y="400050"/>
            <a:ext cx="12997021" cy="700088"/>
          </a:xfrm>
        </p:spPr>
        <p:txBody>
          <a:bodyPr/>
          <a:lstStyle/>
          <a:p>
            <a:pPr algn="ctr"/>
            <a:r>
              <a:rPr lang="en-US" altLang="en-US" sz="5400" b="1">
                <a:solidFill>
                  <a:schemeClr val="tx1"/>
                </a:solidFill>
                <a:latin typeface="Times New Roman" panose="02020603050405020304" pitchFamily="18" charset="0"/>
                <a:cs typeface="Times New Roman" panose="02020603050405020304" pitchFamily="18" charset="0"/>
              </a:rPr>
              <a:t>The Date Class Example</a:t>
            </a:r>
            <a:endParaRPr lang="en-US" altLang="en-US" sz="5400" b="1">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39940" name="Rectangle 3"/>
          <p:cNvSpPr>
            <a:spLocks noGrp="1" noChangeArrowheads="1"/>
          </p:cNvSpPr>
          <p:nvPr>
            <p:ph type="body" idx="1"/>
          </p:nvPr>
        </p:nvSpPr>
        <p:spPr>
          <a:xfrm>
            <a:off x="228018" y="1400175"/>
            <a:ext cx="13453057" cy="6800850"/>
          </a:xfrm>
        </p:spPr>
        <p:txBody>
          <a:bodyPr/>
          <a:lstStyle/>
          <a:p>
            <a:pPr marL="0" indent="0">
              <a:buNone/>
              <a:tabLst>
                <a:tab pos="0" algn="l"/>
              </a:tabLst>
            </a:pPr>
            <a:r>
              <a:rPr lang="en-US" altLang="en-US" dirty="0">
                <a:latin typeface="Times New Roman" panose="02020603050405020304" pitchFamily="18" charset="0"/>
                <a:cs typeface="Times New Roman" panose="02020603050405020304" pitchFamily="18" charset="0"/>
              </a:rPr>
              <a:t>For example, the following code </a:t>
            </a:r>
          </a:p>
          <a:p>
            <a:pPr marL="0" indent="0">
              <a:buNone/>
              <a:tabLst>
                <a:tab pos="0" algn="l"/>
              </a:tabLst>
            </a:pPr>
            <a:r>
              <a:rPr lang="en-US" altLang="en-US" dirty="0">
                <a:latin typeface="Courier"/>
                <a:cs typeface="Times New Roman" pitchFamily="18" charset="0"/>
              </a:rPr>
              <a:t> </a:t>
            </a:r>
          </a:p>
          <a:p>
            <a:pPr marL="1388326" lvl="1">
              <a:buNone/>
              <a:tabLst>
                <a:tab pos="0" algn="l"/>
              </a:tabLst>
            </a:pPr>
            <a:r>
              <a:rPr lang="en-US" altLang="en-US" sz="3400" dirty="0" err="1">
                <a:latin typeface="Courier New" pitchFamily="49" charset="0"/>
                <a:cs typeface="Times New Roman" pitchFamily="18" charset="0"/>
              </a:rPr>
              <a:t>java.util.Date</a:t>
            </a:r>
            <a:r>
              <a:rPr lang="en-US" altLang="en-US" sz="3400" dirty="0">
                <a:latin typeface="Courier New" pitchFamily="49" charset="0"/>
                <a:cs typeface="Times New Roman" pitchFamily="18" charset="0"/>
              </a:rPr>
              <a:t> date = new </a:t>
            </a:r>
            <a:r>
              <a:rPr lang="en-US" altLang="en-US" sz="3400" dirty="0" err="1">
                <a:latin typeface="Courier New" pitchFamily="49" charset="0"/>
                <a:cs typeface="Times New Roman" pitchFamily="18" charset="0"/>
              </a:rPr>
              <a:t>java.util.Date</a:t>
            </a:r>
            <a:r>
              <a:rPr lang="en-US" altLang="en-US" sz="3400" dirty="0">
                <a:latin typeface="Courier New" pitchFamily="49" charset="0"/>
                <a:cs typeface="Times New Roman" pitchFamily="18" charset="0"/>
              </a:rPr>
              <a:t>();</a:t>
            </a:r>
          </a:p>
          <a:p>
            <a:pPr marL="1388326" lvl="1">
              <a:buNone/>
              <a:tabLst>
                <a:tab pos="0" algn="l"/>
              </a:tabLst>
            </a:pPr>
            <a:r>
              <a:rPr lang="en-US" altLang="en-US" sz="3400" dirty="0" err="1">
                <a:latin typeface="Courier New" pitchFamily="49" charset="0"/>
                <a:cs typeface="Times New Roman" pitchFamily="18" charset="0"/>
              </a:rPr>
              <a:t>System.out.println</a:t>
            </a:r>
            <a:r>
              <a:rPr lang="en-US" altLang="en-US" sz="3400" dirty="0">
                <a:latin typeface="Courier New" pitchFamily="49" charset="0"/>
                <a:cs typeface="Times New Roman" pitchFamily="18" charset="0"/>
              </a:rPr>
              <a:t>(</a:t>
            </a:r>
            <a:r>
              <a:rPr lang="en-US" altLang="en-US" sz="3400" dirty="0" err="1">
                <a:latin typeface="Courier New" pitchFamily="49" charset="0"/>
                <a:cs typeface="Times New Roman" pitchFamily="18" charset="0"/>
              </a:rPr>
              <a:t>date.toString</a:t>
            </a:r>
            <a:r>
              <a:rPr lang="en-US" altLang="en-US" sz="3400" dirty="0">
                <a:latin typeface="Courier New" pitchFamily="49" charset="0"/>
                <a:cs typeface="Times New Roman" pitchFamily="18" charset="0"/>
              </a:rPr>
              <a:t>());</a:t>
            </a:r>
          </a:p>
          <a:p>
            <a:pPr marL="0" indent="0">
              <a:buNone/>
              <a:tabLst>
                <a:tab pos="0" algn="l"/>
              </a:tabLst>
            </a:pPr>
            <a:endParaRPr lang="en-US" altLang="en-US" sz="4000" dirty="0">
              <a:latin typeface="Courier"/>
              <a:cs typeface="Times New Roman" pitchFamily="18" charset="0"/>
            </a:endParaRPr>
          </a:p>
          <a:p>
            <a:pPr marL="0" indent="0">
              <a:buNone/>
              <a:tabLst>
                <a:tab pos="0" algn="l"/>
              </a:tabLst>
            </a:pPr>
            <a:r>
              <a:rPr lang="en-US" altLang="en-US" dirty="0">
                <a:latin typeface="Times New Roman" panose="02020603050405020304" pitchFamily="18" charset="0"/>
                <a:cs typeface="Times New Roman" panose="02020603050405020304" pitchFamily="18" charset="0"/>
              </a:rPr>
              <a:t>displays a string like</a:t>
            </a:r>
            <a:r>
              <a:rPr lang="en-US" altLang="en-US" dirty="0">
                <a:latin typeface="Courier"/>
                <a:cs typeface="Times New Roman" pitchFamily="18" charset="0"/>
              </a:rPr>
              <a:t> </a:t>
            </a:r>
            <a:r>
              <a:rPr lang="en-US" altLang="en-US" u="sng" dirty="0">
                <a:latin typeface="Courier New" pitchFamily="49" charset="0"/>
                <a:cs typeface="Times New Roman" pitchFamily="18" charset="0"/>
              </a:rPr>
              <a:t>Sun Mar 09 13:50:19 EST 2003</a:t>
            </a:r>
            <a:r>
              <a:rPr lang="en-US" altLang="en-US" dirty="0">
                <a:latin typeface="Courier New" pitchFamily="49" charset="0"/>
                <a:cs typeface="Times New Roman" pitchFamily="18" charset="0"/>
              </a:rPr>
              <a:t>.</a:t>
            </a:r>
          </a:p>
        </p:txBody>
      </p:sp>
    </p:spTree>
    <p:extLst>
      <p:ext uri="{BB962C8B-B14F-4D97-AF65-F5344CB8AC3E}">
        <p14:creationId xmlns:p14="http://schemas.microsoft.com/office/powerpoint/2010/main" val="3192819042"/>
      </p:ext>
    </p:extLst>
  </p:cSld>
  <p:clrMapOvr>
    <a:masterClrMapping/>
  </p:clrMapOvr>
  <p:transition>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0" y="219083"/>
            <a:ext cx="13681075" cy="1076325"/>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Instance Variables, and Instance Methods </a:t>
            </a:r>
            <a:br>
              <a:rPr lang="en-US" dirty="0"/>
            </a:br>
            <a:endParaRPr lang="en-US" dirty="0"/>
          </a:p>
        </p:txBody>
      </p:sp>
      <p:sp>
        <p:nvSpPr>
          <p:cNvPr id="48132" name="Rectangle 8"/>
          <p:cNvSpPr>
            <a:spLocks noChangeArrowheads="1"/>
          </p:cNvSpPr>
          <p:nvPr/>
        </p:nvSpPr>
        <p:spPr bwMode="auto">
          <a:xfrm>
            <a:off x="482601" y="1625608"/>
            <a:ext cx="12400412" cy="4422775"/>
          </a:xfrm>
          <a:prstGeom prst="rect">
            <a:avLst/>
          </a:prstGeom>
          <a:noFill/>
          <a:ln w="9525">
            <a:noFill/>
            <a:miter lim="800000"/>
            <a:headEnd/>
            <a:tailEnd/>
          </a:ln>
        </p:spPr>
        <p:txBody>
          <a:bodyPr lIns="130377" tIns="65190" rIns="130377" bIns="65190" anchor="ctr"/>
          <a:lstStyle/>
          <a:p>
            <a:pPr marL="634370" indent="-634370">
              <a:buFont typeface="Wingdings" pitchFamily="2" charset="2"/>
              <a:buChar char="ü"/>
            </a:pPr>
            <a:r>
              <a:rPr lang="en-US" sz="4300" dirty="0">
                <a:latin typeface="Times New Roman" panose="02020603050405020304" pitchFamily="18" charset="0"/>
                <a:cs typeface="Times New Roman" panose="02020603050405020304" pitchFamily="18" charset="0"/>
              </a:rPr>
              <a:t>Instance variables belong to a specific instance.</a:t>
            </a:r>
          </a:p>
          <a:p>
            <a:endParaRPr lang="en-US" sz="4300" dirty="0">
              <a:latin typeface="Times New Roman" panose="02020603050405020304" pitchFamily="18" charset="0"/>
              <a:cs typeface="Times New Roman" panose="02020603050405020304" pitchFamily="18" charset="0"/>
            </a:endParaRPr>
          </a:p>
          <a:p>
            <a:pPr marL="634370" indent="-634370">
              <a:buFont typeface="Wingdings" pitchFamily="2" charset="2"/>
              <a:buChar char="ü"/>
            </a:pPr>
            <a:r>
              <a:rPr lang="en-US" sz="4300" dirty="0">
                <a:latin typeface="Times New Roman" panose="02020603050405020304" pitchFamily="18" charset="0"/>
                <a:cs typeface="Times New Roman" panose="02020603050405020304" pitchFamily="18" charset="0"/>
              </a:rPr>
              <a:t>Instance methods are invoked by an instance of the class.</a:t>
            </a:r>
          </a:p>
        </p:txBody>
      </p:sp>
    </p:spTree>
  </p:cSld>
  <p:clrMapOvr>
    <a:masterClrMapping/>
  </p:clrMapOvr>
  <p:transition>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8" y="177800"/>
            <a:ext cx="13548359" cy="939800"/>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Static Variables, Constants, and Methods</a:t>
            </a:r>
          </a:p>
        </p:txBody>
      </p:sp>
      <p:sp>
        <p:nvSpPr>
          <p:cNvPr id="49156" name="Text Box 6"/>
          <p:cNvSpPr txBox="1">
            <a:spLocks noChangeArrowheads="1"/>
          </p:cNvSpPr>
          <p:nvPr/>
        </p:nvSpPr>
        <p:spPr bwMode="auto">
          <a:xfrm>
            <a:off x="254001" y="2025317"/>
            <a:ext cx="13111030" cy="4747399"/>
          </a:xfrm>
          <a:prstGeom prst="rect">
            <a:avLst/>
          </a:prstGeom>
          <a:noFill/>
          <a:ln w="12700">
            <a:noFill/>
            <a:miter lim="800000"/>
            <a:headEnd type="none" w="sm" len="sm"/>
            <a:tailEnd type="none" w="sm" len="sm"/>
          </a:ln>
        </p:spPr>
        <p:txBody>
          <a:bodyPr wrap="square" lIns="129479" tIns="64743" rIns="129479" bIns="64743">
            <a:spAutoFit/>
          </a:bodyPr>
          <a:lstStyle/>
          <a:p>
            <a:pPr marL="634370" indent="-634370">
              <a:spcBef>
                <a:spcPct val="50000"/>
              </a:spcBef>
              <a:buClr>
                <a:schemeClr val="tx2"/>
              </a:buClr>
              <a:buFont typeface="Wingdings" pitchFamily="2" charset="2"/>
              <a:buChar char="§"/>
            </a:pPr>
            <a:r>
              <a:rPr lang="en-US" sz="4000" dirty="0">
                <a:latin typeface="Times New Roman" panose="02020603050405020304" pitchFamily="18" charset="0"/>
                <a:cs typeface="Times New Roman" panose="02020603050405020304" pitchFamily="18" charset="0"/>
              </a:rPr>
              <a:t>Static variables are shared by all the instances of the class.</a:t>
            </a:r>
          </a:p>
          <a:p>
            <a:pPr marL="634370" indent="-634370">
              <a:spcBef>
                <a:spcPct val="50000"/>
              </a:spcBef>
              <a:buClr>
                <a:schemeClr val="tx2"/>
              </a:buClr>
              <a:buFont typeface="Wingdings" pitchFamily="2" charset="2"/>
              <a:buChar char="§"/>
            </a:pPr>
            <a:r>
              <a:rPr lang="en-US" sz="4000" dirty="0">
                <a:latin typeface="Times New Roman" panose="02020603050405020304" pitchFamily="18" charset="0"/>
                <a:cs typeface="Times New Roman" panose="02020603050405020304" pitchFamily="18" charset="0"/>
              </a:rPr>
              <a:t>Static methods are not tied to a specific object. </a:t>
            </a:r>
          </a:p>
          <a:p>
            <a:pPr marL="634370" indent="-634370">
              <a:spcBef>
                <a:spcPct val="50000"/>
              </a:spcBef>
              <a:buClr>
                <a:schemeClr val="tx2"/>
              </a:buClr>
              <a:buFont typeface="Wingdings" pitchFamily="2" charset="2"/>
              <a:buChar char="§"/>
            </a:pPr>
            <a:r>
              <a:rPr lang="en-US" sz="4000" dirty="0">
                <a:latin typeface="Times New Roman" panose="02020603050405020304" pitchFamily="18" charset="0"/>
                <a:cs typeface="Times New Roman" panose="02020603050405020304" pitchFamily="18" charset="0"/>
              </a:rPr>
              <a:t>Static constants are final variables shared by all the instances of the class.</a:t>
            </a:r>
          </a:p>
          <a:p>
            <a:pPr marL="634370" indent="-634370">
              <a:spcBef>
                <a:spcPct val="50000"/>
              </a:spcBef>
              <a:buClr>
                <a:schemeClr val="tx2"/>
              </a:buClr>
              <a:buFont typeface="Wingdings" pitchFamily="2" charset="2"/>
              <a:buChar char="§"/>
            </a:pPr>
            <a:r>
              <a:rPr lang="en-US" sz="4000" dirty="0">
                <a:latin typeface="Times New Roman" panose="02020603050405020304" pitchFamily="18" charset="0"/>
                <a:cs typeface="Times New Roman" panose="02020603050405020304" pitchFamily="18" charset="0"/>
              </a:rPr>
              <a:t>To declare static variables, constants, and methods, use the static modifier.</a:t>
            </a:r>
          </a:p>
        </p:txBody>
      </p:sp>
    </p:spTree>
  </p:cSld>
  <p:clrMapOvr>
    <a:masterClrMapping/>
  </p:clrMapOvr>
  <p:transition>
    <p:pull dir="l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026081" y="0"/>
            <a:ext cx="11628914" cy="1875234"/>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Static Variables, Constants, </a:t>
            </a:r>
            <a:br>
              <a:rPr lang="en-US" altLang="en-US" sz="5400" b="1" dirty="0">
                <a:solidFill>
                  <a:schemeClr val="tx1"/>
                </a:solidFill>
                <a:latin typeface="Times New Roman" panose="02020603050405020304" pitchFamily="18" charset="0"/>
                <a:cs typeface="Times New Roman" panose="02020603050405020304" pitchFamily="18" charset="0"/>
              </a:rPr>
            </a:br>
            <a:r>
              <a:rPr lang="en-US" altLang="en-US" sz="5400" b="1" dirty="0">
                <a:solidFill>
                  <a:schemeClr val="tx1"/>
                </a:solidFill>
                <a:latin typeface="Times New Roman" panose="02020603050405020304" pitchFamily="18" charset="0"/>
                <a:cs typeface="Times New Roman" panose="02020603050405020304" pitchFamily="18" charset="0"/>
              </a:rPr>
              <a:t>and Methods, cont.</a:t>
            </a:r>
          </a:p>
        </p:txBody>
      </p:sp>
      <p:sp>
        <p:nvSpPr>
          <p:cNvPr id="48132" name="Rectangle 5"/>
          <p:cNvSpPr>
            <a:spLocks noChangeArrowheads="1"/>
          </p:cNvSpPr>
          <p:nvPr/>
        </p:nvSpPr>
        <p:spPr bwMode="auto">
          <a:xfrm>
            <a:off x="2992735" y="292536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48133" name="Rectangle 7"/>
          <p:cNvSpPr>
            <a:spLocks noChangeArrowheads="1"/>
          </p:cNvSpPr>
          <p:nvPr/>
        </p:nvSpPr>
        <p:spPr bwMode="auto">
          <a:xfrm>
            <a:off x="2992735"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48134" name="Rectangle 9"/>
          <p:cNvSpPr>
            <a:spLocks noChangeArrowheads="1"/>
          </p:cNvSpPr>
          <p:nvPr/>
        </p:nvSpPr>
        <p:spPr bwMode="auto">
          <a:xfrm>
            <a:off x="2" y="2900356"/>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48135" name="Rectangle 11"/>
          <p:cNvSpPr>
            <a:spLocks noChangeArrowheads="1"/>
          </p:cNvSpPr>
          <p:nvPr/>
        </p:nvSpPr>
        <p:spPr bwMode="auto">
          <a:xfrm>
            <a:off x="2" y="2900356"/>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48136" name="Rectangle 13"/>
          <p:cNvSpPr>
            <a:spLocks noChangeArrowheads="1"/>
          </p:cNvSpPr>
          <p:nvPr/>
        </p:nvSpPr>
        <p:spPr bwMode="auto">
          <a:xfrm>
            <a:off x="2" y="3000367"/>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pic>
        <p:nvPicPr>
          <p:cNvPr id="48137"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504480"/>
            <a:ext cx="13681075" cy="34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725861135"/>
      </p:ext>
    </p:extLst>
  </p:cSld>
  <p:clrMapOvr>
    <a:masterClrMapping/>
  </p:clrMapOvr>
  <p:transition>
    <p:pull dir="l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570045" y="300037"/>
            <a:ext cx="12654994" cy="2100263"/>
          </a:xfrm>
        </p:spPr>
        <p:txBody>
          <a:bodyPr/>
          <a:lstStyle/>
          <a:p>
            <a:pPr algn="ctr"/>
            <a:r>
              <a:rPr lang="en-US" altLang="en-US" b="1" dirty="0">
                <a:solidFill>
                  <a:schemeClr val="tx1"/>
                </a:solidFill>
                <a:latin typeface="Times New Roman" panose="02020603050405020304" pitchFamily="18" charset="0"/>
                <a:cs typeface="Times New Roman" panose="02020603050405020304" pitchFamily="18" charset="0"/>
              </a:rPr>
              <a:t>Example of</a:t>
            </a:r>
            <a:br>
              <a:rPr lang="en-US" altLang="en-US" b="1" dirty="0">
                <a:solidFill>
                  <a:schemeClr val="tx1"/>
                </a:solidFill>
                <a:latin typeface="Times New Roman" panose="02020603050405020304" pitchFamily="18" charset="0"/>
                <a:cs typeface="Times New Roman" panose="02020603050405020304" pitchFamily="18" charset="0"/>
              </a:rPr>
            </a:br>
            <a:r>
              <a:rPr lang="en-US" altLang="en-US" b="1" dirty="0">
                <a:solidFill>
                  <a:schemeClr val="tx1"/>
                </a:solidFill>
                <a:latin typeface="Times New Roman" panose="02020603050405020304" pitchFamily="18" charset="0"/>
                <a:cs typeface="Times New Roman" panose="02020603050405020304" pitchFamily="18" charset="0"/>
              </a:rPr>
              <a:t>Using Instance and Class Variables and Method</a:t>
            </a:r>
            <a:endParaRPr lang="en-US" altLang="en-US"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49156" name="Rectangle 3"/>
          <p:cNvSpPr>
            <a:spLocks noGrp="1" noChangeArrowheads="1"/>
          </p:cNvSpPr>
          <p:nvPr>
            <p:ph type="body" idx="1"/>
          </p:nvPr>
        </p:nvSpPr>
        <p:spPr>
          <a:xfrm>
            <a:off x="798063" y="2900363"/>
            <a:ext cx="12084950" cy="3600450"/>
          </a:xfrm>
        </p:spPr>
        <p:txBody>
          <a:bodyPr/>
          <a:lstStyle/>
          <a:p>
            <a:pPr>
              <a:lnSpc>
                <a:spcPct val="90000"/>
              </a:lnSpc>
              <a:buFont typeface="Monotype Sorts"/>
              <a:buNone/>
            </a:pPr>
            <a:r>
              <a:rPr lang="en-US" altLang="en-US" sz="5100" dirty="0"/>
              <a:t>  </a:t>
            </a:r>
            <a:r>
              <a:rPr lang="en-US" altLang="en-US" sz="4400" dirty="0">
                <a:latin typeface="Times New Roman" panose="02020603050405020304" pitchFamily="18" charset="0"/>
                <a:cs typeface="Times New Roman" panose="02020603050405020304" pitchFamily="18" charset="0"/>
              </a:rPr>
              <a:t>Objective: Demonstrate the roles of instance and class variables and their uses. This example adds a class variable </a:t>
            </a:r>
            <a:r>
              <a:rPr lang="en-US" altLang="en-US" sz="4400" dirty="0" err="1">
                <a:latin typeface="Times New Roman" panose="02020603050405020304" pitchFamily="18" charset="0"/>
                <a:cs typeface="Times New Roman" panose="02020603050405020304" pitchFamily="18" charset="0"/>
              </a:rPr>
              <a:t>numberOfObjects</a:t>
            </a:r>
            <a:r>
              <a:rPr lang="en-US" altLang="en-US" sz="4400" dirty="0">
                <a:latin typeface="Times New Roman" panose="02020603050405020304" pitchFamily="18" charset="0"/>
                <a:cs typeface="Times New Roman" panose="02020603050405020304" pitchFamily="18" charset="0"/>
              </a:rPr>
              <a:t> to track the number of Circle objects created. </a:t>
            </a:r>
          </a:p>
        </p:txBody>
      </p:sp>
      <p:sp>
        <p:nvSpPr>
          <p:cNvPr id="49157" name="AutoShape 10">
            <a:hlinkClick r:id="rId3" action="ppaction://program" highlightClick="1"/>
          </p:cNvPr>
          <p:cNvSpPr>
            <a:spLocks noChangeArrowheads="1"/>
          </p:cNvSpPr>
          <p:nvPr/>
        </p:nvSpPr>
        <p:spPr bwMode="auto">
          <a:xfrm>
            <a:off x="11778551" y="7538442"/>
            <a:ext cx="1045082" cy="50006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latin typeface="Book Antiqua" pitchFamily="18" charset="0"/>
              </a:rPr>
              <a:t>Run</a:t>
            </a:r>
            <a:endParaRPr lang="en-US" altLang="en-US" sz="2600"/>
          </a:p>
        </p:txBody>
      </p:sp>
      <p:sp>
        <p:nvSpPr>
          <p:cNvPr id="49158" name="Rectangle 10">
            <a:hlinkClick r:id="rId4"/>
          </p:cNvPr>
          <p:cNvSpPr>
            <a:spLocks noChangeArrowheads="1"/>
          </p:cNvSpPr>
          <p:nvPr/>
        </p:nvSpPr>
        <p:spPr bwMode="auto">
          <a:xfrm>
            <a:off x="6688525" y="6917531"/>
            <a:ext cx="4885760"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dirty="0" err="1"/>
              <a:t>CircleWithStaticMembers</a:t>
            </a:r>
            <a:endParaRPr lang="en-US" altLang="en-US" sz="2800" dirty="0"/>
          </a:p>
        </p:txBody>
      </p:sp>
      <p:sp>
        <p:nvSpPr>
          <p:cNvPr id="49159" name="Rectangle 11">
            <a:hlinkClick r:id="rId5"/>
          </p:cNvPr>
          <p:cNvSpPr>
            <a:spLocks noChangeArrowheads="1"/>
          </p:cNvSpPr>
          <p:nvPr/>
        </p:nvSpPr>
        <p:spPr bwMode="auto">
          <a:xfrm>
            <a:off x="6688535" y="7571779"/>
            <a:ext cx="4869133"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TestCircleWithStaticMembers</a:t>
            </a:r>
          </a:p>
        </p:txBody>
      </p:sp>
    </p:spTree>
    <p:extLst>
      <p:ext uri="{BB962C8B-B14F-4D97-AF65-F5344CB8AC3E}">
        <p14:creationId xmlns:p14="http://schemas.microsoft.com/office/powerpoint/2010/main" val="2416932656"/>
      </p:ext>
    </p:extLst>
  </p:cSld>
  <p:clrMapOvr>
    <a:masterClrMapping/>
  </p:clrMapOvr>
  <p:transition>
    <p:pull dir="l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1026081" y="0"/>
            <a:ext cx="11628914" cy="1875234"/>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Visibility Modifiers and </a:t>
            </a:r>
            <a:br>
              <a:rPr lang="en-US" altLang="en-US" sz="5400" b="1" dirty="0">
                <a:solidFill>
                  <a:schemeClr val="tx1"/>
                </a:solidFill>
                <a:latin typeface="Times New Roman" panose="02020603050405020304" pitchFamily="18" charset="0"/>
                <a:cs typeface="Times New Roman" panose="02020603050405020304" pitchFamily="18" charset="0"/>
              </a:rPr>
            </a:br>
            <a:r>
              <a:rPr lang="en-US" altLang="en-US" sz="5400" b="1" dirty="0">
                <a:solidFill>
                  <a:schemeClr val="tx1"/>
                </a:solidFill>
                <a:latin typeface="Times New Roman" panose="02020603050405020304" pitchFamily="18" charset="0"/>
                <a:cs typeface="Times New Roman" panose="02020603050405020304" pitchFamily="18" charset="0"/>
              </a:rPr>
              <a:t>Accessor/</a:t>
            </a:r>
            <a:r>
              <a:rPr lang="en-US" altLang="en-US" sz="5400" b="1" dirty="0" err="1">
                <a:solidFill>
                  <a:schemeClr val="tx1"/>
                </a:solidFill>
                <a:latin typeface="Times New Roman" panose="02020603050405020304" pitchFamily="18" charset="0"/>
                <a:cs typeface="Times New Roman" panose="02020603050405020304" pitchFamily="18" charset="0"/>
              </a:rPr>
              <a:t>Mutator</a:t>
            </a:r>
            <a:r>
              <a:rPr lang="en-US" altLang="en-US" sz="5400" b="1" dirty="0">
                <a:solidFill>
                  <a:schemeClr val="tx1"/>
                </a:solidFill>
                <a:latin typeface="Times New Roman" panose="02020603050405020304" pitchFamily="18" charset="0"/>
                <a:cs typeface="Times New Roman" panose="02020603050405020304" pitchFamily="18" charset="0"/>
              </a:rPr>
              <a:t> Methods</a:t>
            </a:r>
          </a:p>
        </p:txBody>
      </p:sp>
      <p:sp>
        <p:nvSpPr>
          <p:cNvPr id="50180" name="Rectangle 3"/>
          <p:cNvSpPr>
            <a:spLocks noGrp="1" noChangeArrowheads="1"/>
          </p:cNvSpPr>
          <p:nvPr>
            <p:ph type="body" idx="1"/>
          </p:nvPr>
        </p:nvSpPr>
        <p:spPr>
          <a:xfrm>
            <a:off x="681775" y="2116804"/>
            <a:ext cx="12545541" cy="1785187"/>
          </a:xfrm>
        </p:spPr>
        <p:txBody>
          <a:bodyPr/>
          <a:lstStyle/>
          <a:p>
            <a:pPr marL="0" indent="0">
              <a:spcBef>
                <a:spcPct val="100000"/>
              </a:spcBef>
              <a:buNone/>
            </a:pPr>
            <a:r>
              <a:rPr lang="en-US" altLang="en-US" sz="4000" dirty="0">
                <a:latin typeface="Times New Roman" panose="02020603050405020304" pitchFamily="18" charset="0"/>
                <a:cs typeface="Times New Roman" panose="02020603050405020304" pitchFamily="18" charset="0"/>
              </a:rPr>
              <a:t>By default, the class, variable, or method can be accessed by any class in the same package. </a:t>
            </a:r>
          </a:p>
        </p:txBody>
      </p:sp>
      <p:sp>
        <p:nvSpPr>
          <p:cNvPr id="50181" name="Rectangle 9"/>
          <p:cNvSpPr>
            <a:spLocks noChangeArrowheads="1"/>
          </p:cNvSpPr>
          <p:nvPr/>
        </p:nvSpPr>
        <p:spPr bwMode="auto">
          <a:xfrm>
            <a:off x="456036" y="3901991"/>
            <a:ext cx="12997021"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377" tIns="65190" rIns="130377" bIns="65190"/>
          <a:lstStyle>
            <a:lvl1pPr marL="457200" indent="-457200">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buClr>
                <a:schemeClr val="tx2"/>
              </a:buClr>
              <a:buSzPct val="75000"/>
              <a:buFont typeface="Wingdings" pitchFamily="2" charset="2"/>
              <a:buChar char="q"/>
            </a:pPr>
            <a:r>
              <a:rPr lang="en-US" altLang="en-US" sz="3600" dirty="0">
                <a:latin typeface="Courier New" pitchFamily="49" charset="0"/>
              </a:rPr>
              <a:t>public</a:t>
            </a:r>
            <a:endParaRPr lang="en-US" altLang="en-US" sz="3600" dirty="0"/>
          </a:p>
          <a:p>
            <a:pPr>
              <a:spcBef>
                <a:spcPct val="20000"/>
              </a:spcBef>
              <a:buClr>
                <a:schemeClr val="tx2"/>
              </a:buClr>
              <a:buSzPct val="75000"/>
              <a:buFont typeface="Symbol" pitchFamily="18" charset="2"/>
              <a:buNone/>
            </a:pPr>
            <a:r>
              <a:rPr lang="en-US" altLang="en-US" sz="3600" dirty="0"/>
              <a:t>	The class, data, or method is visible to any class in any package. </a:t>
            </a:r>
          </a:p>
          <a:p>
            <a:pPr>
              <a:spcBef>
                <a:spcPct val="50000"/>
              </a:spcBef>
              <a:buClr>
                <a:schemeClr val="tx2"/>
              </a:buClr>
              <a:buSzPct val="75000"/>
              <a:buFont typeface="Wingdings" pitchFamily="2" charset="2"/>
              <a:buChar char="q"/>
            </a:pPr>
            <a:r>
              <a:rPr lang="en-US" altLang="en-US" sz="3600" dirty="0">
                <a:latin typeface="Courier New" pitchFamily="49" charset="0"/>
              </a:rPr>
              <a:t>private</a:t>
            </a:r>
            <a:r>
              <a:rPr lang="en-US" altLang="en-US" sz="3600" dirty="0"/>
              <a:t> </a:t>
            </a:r>
          </a:p>
          <a:p>
            <a:pPr>
              <a:spcBef>
                <a:spcPct val="20000"/>
              </a:spcBef>
              <a:buClr>
                <a:schemeClr val="tx2"/>
              </a:buClr>
              <a:buSzPct val="75000"/>
              <a:buFont typeface="Symbol" pitchFamily="18" charset="2"/>
              <a:buNone/>
            </a:pPr>
            <a:r>
              <a:rPr lang="en-US" altLang="en-US" sz="3600" dirty="0"/>
              <a:t>	The data or methods can be accessed only by the declaring class.</a:t>
            </a:r>
          </a:p>
          <a:p>
            <a:pPr>
              <a:spcBef>
                <a:spcPct val="20000"/>
              </a:spcBef>
              <a:buClr>
                <a:schemeClr val="tx2"/>
              </a:buClr>
              <a:buSzPct val="75000"/>
              <a:buFont typeface="Symbol" pitchFamily="18" charset="2"/>
              <a:buNone/>
            </a:pPr>
            <a:r>
              <a:rPr lang="en-US" altLang="en-US" sz="3600" dirty="0"/>
              <a:t>The get and set methods are used to read and modify private properties.	</a:t>
            </a:r>
          </a:p>
        </p:txBody>
      </p:sp>
    </p:spTree>
    <p:extLst>
      <p:ext uri="{BB962C8B-B14F-4D97-AF65-F5344CB8AC3E}">
        <p14:creationId xmlns:p14="http://schemas.microsoft.com/office/powerpoint/2010/main" val="2924196756"/>
      </p:ext>
    </p:extLst>
  </p:cSld>
  <p:clrMapOvr>
    <a:masterClrMapping/>
  </p:clrMapOvr>
  <p:transition>
    <p:pull dir="l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6"/>
          <p:cNvSpPr>
            <a:spLocks noChangeArrowheads="1"/>
          </p:cNvSpPr>
          <p:nvPr/>
        </p:nvSpPr>
        <p:spPr bwMode="auto">
          <a:xfrm>
            <a:off x="3420270" y="2735763"/>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51204" name="Rectangle 9"/>
          <p:cNvSpPr>
            <a:spLocks noChangeArrowheads="1"/>
          </p:cNvSpPr>
          <p:nvPr/>
        </p:nvSpPr>
        <p:spPr bwMode="auto">
          <a:xfrm>
            <a:off x="2949982" y="3262912"/>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51205" name="Text Box 10"/>
          <p:cNvSpPr txBox="1">
            <a:spLocks noChangeArrowheads="1"/>
          </p:cNvSpPr>
          <p:nvPr/>
        </p:nvSpPr>
        <p:spPr bwMode="auto">
          <a:xfrm>
            <a:off x="534418" y="5509023"/>
            <a:ext cx="12590864" cy="160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just">
              <a:spcBef>
                <a:spcPct val="50000"/>
              </a:spcBef>
            </a:pPr>
            <a:r>
              <a:rPr lang="en-US" altLang="en-US" sz="3200" dirty="0">
                <a:cs typeface="Courier New" pitchFamily="49" charset="0"/>
              </a:rPr>
              <a:t>The private modifier restricts access to within a class, the default modifier restricts access to within a package, and the public modifier enables unrestricted access.</a:t>
            </a:r>
            <a:r>
              <a:rPr lang="en-US" altLang="en-US" sz="3200" dirty="0"/>
              <a:t> </a:t>
            </a:r>
          </a:p>
        </p:txBody>
      </p:sp>
      <p:sp>
        <p:nvSpPr>
          <p:cNvPr id="51206" name="Rectangle 12"/>
          <p:cNvSpPr>
            <a:spLocks noChangeArrowheads="1"/>
          </p:cNvSpPr>
          <p:nvPr/>
        </p:nvSpPr>
        <p:spPr bwMode="auto">
          <a:xfrm>
            <a:off x="2" y="3012870"/>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51207" name="Rectangle 14"/>
          <p:cNvSpPr>
            <a:spLocks noChangeArrowheads="1"/>
          </p:cNvSpPr>
          <p:nvPr/>
        </p:nvSpPr>
        <p:spPr bwMode="auto">
          <a:xfrm>
            <a:off x="2" y="3725459"/>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pic>
        <p:nvPicPr>
          <p:cNvPr id="5120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 y="820936"/>
            <a:ext cx="13659699" cy="417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29701122"/>
      </p:ext>
    </p:extLst>
  </p:cSld>
  <p:clrMapOvr>
    <a:masterClrMapping/>
  </p:clrMapOvr>
  <p:transition>
    <p:pull dir="l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6"/>
          <p:cNvSpPr>
            <a:spLocks noChangeArrowheads="1"/>
          </p:cNvSpPr>
          <p:nvPr/>
        </p:nvSpPr>
        <p:spPr bwMode="auto">
          <a:xfrm>
            <a:off x="3420270" y="2735763"/>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52228" name="Rectangle 9"/>
          <p:cNvSpPr>
            <a:spLocks noChangeArrowheads="1"/>
          </p:cNvSpPr>
          <p:nvPr/>
        </p:nvSpPr>
        <p:spPr bwMode="auto">
          <a:xfrm>
            <a:off x="2949982" y="3262912"/>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52229" name="Text Box 10"/>
          <p:cNvSpPr txBox="1">
            <a:spLocks noChangeArrowheads="1"/>
          </p:cNvSpPr>
          <p:nvPr/>
        </p:nvSpPr>
        <p:spPr bwMode="auto">
          <a:xfrm>
            <a:off x="543919" y="4802688"/>
            <a:ext cx="12590864" cy="111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pPr>
            <a:r>
              <a:rPr lang="en-US" altLang="en-US" sz="3200" dirty="0">
                <a:cs typeface="Courier New" pitchFamily="49" charset="0"/>
              </a:rPr>
              <a:t>The default modifier on a class restricts access to within a package, and the public modifier enables unrestricted access.</a:t>
            </a:r>
            <a:r>
              <a:rPr lang="en-US" altLang="en-US" sz="3200" dirty="0"/>
              <a:t> </a:t>
            </a:r>
          </a:p>
        </p:txBody>
      </p:sp>
      <p:sp>
        <p:nvSpPr>
          <p:cNvPr id="52230" name="Rectangle 12"/>
          <p:cNvSpPr>
            <a:spLocks noChangeArrowheads="1"/>
          </p:cNvSpPr>
          <p:nvPr/>
        </p:nvSpPr>
        <p:spPr bwMode="auto">
          <a:xfrm>
            <a:off x="2" y="3012870"/>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52231" name="Rectangle 14"/>
          <p:cNvSpPr>
            <a:spLocks noChangeArrowheads="1"/>
          </p:cNvSpPr>
          <p:nvPr/>
        </p:nvSpPr>
        <p:spPr bwMode="auto">
          <a:xfrm>
            <a:off x="2" y="3725459"/>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pic>
        <p:nvPicPr>
          <p:cNvPr id="52232"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57" y="2081511"/>
            <a:ext cx="13115781" cy="211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629894130"/>
      </p:ext>
    </p:extLst>
  </p:cSld>
  <p:clrMapOvr>
    <a:masterClrMapping/>
  </p:clrMapOvr>
  <p:transition>
    <p:pull dir="l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1026081" y="300037"/>
            <a:ext cx="11628914" cy="900113"/>
          </a:xfrm>
        </p:spPr>
        <p:txBody>
          <a:bodyPr/>
          <a:lstStyle/>
          <a:p>
            <a:pPr algn="ctr"/>
            <a:r>
              <a:rPr lang="en-US" altLang="en-US" sz="5400" dirty="0">
                <a:solidFill>
                  <a:schemeClr val="tx1"/>
                </a:solidFill>
              </a:rPr>
              <a:t>NOTE</a:t>
            </a:r>
            <a:endParaRPr lang="en-US" altLang="en-US" sz="5400" b="1" dirty="0">
              <a:solidFill>
                <a:schemeClr val="tx1"/>
              </a:solidFill>
              <a:latin typeface="Book Antiqua" pitchFamily="18" charset="0"/>
            </a:endParaRPr>
          </a:p>
        </p:txBody>
      </p:sp>
      <p:sp>
        <p:nvSpPr>
          <p:cNvPr id="53252" name="Rectangle 3"/>
          <p:cNvSpPr>
            <a:spLocks noChangeArrowheads="1"/>
          </p:cNvSpPr>
          <p:nvPr/>
        </p:nvSpPr>
        <p:spPr bwMode="auto">
          <a:xfrm>
            <a:off x="456036" y="1400175"/>
            <a:ext cx="12769003"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377" tIns="65190" rIns="130377" bIns="65190"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4000" dirty="0">
                <a:cs typeface="Courier New" pitchFamily="49" charset="0"/>
              </a:rPr>
              <a:t>An object cannot access its private members, as shown in (b). It is OK, however, if the object is declared in its own class, as shown in (a).</a:t>
            </a:r>
            <a:r>
              <a:rPr lang="en-US" altLang="en-US" sz="4000" dirty="0">
                <a:solidFill>
                  <a:schemeClr val="tx2"/>
                </a:solidFill>
              </a:rPr>
              <a:t> </a:t>
            </a:r>
          </a:p>
        </p:txBody>
      </p:sp>
      <p:sp>
        <p:nvSpPr>
          <p:cNvPr id="53253" name="Rectangle 5"/>
          <p:cNvSpPr>
            <a:spLocks noChangeArrowheads="1"/>
          </p:cNvSpPr>
          <p:nvPr/>
        </p:nvSpPr>
        <p:spPr bwMode="auto">
          <a:xfrm>
            <a:off x="2" y="3031623"/>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pic>
        <p:nvPicPr>
          <p:cNvPr id="5325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267209"/>
            <a:ext cx="13681075" cy="387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810544038"/>
      </p:ext>
    </p:extLst>
  </p:cSld>
  <p:clrMapOvr>
    <a:masterClrMapping/>
  </p:clrMapOvr>
  <p:transition>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978577" y="0"/>
            <a:ext cx="11628914" cy="800100"/>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Objects</a:t>
            </a:r>
          </a:p>
        </p:txBody>
      </p:sp>
      <p:sp>
        <p:nvSpPr>
          <p:cNvPr id="27652" name="Rectangle 3"/>
          <p:cNvSpPr>
            <a:spLocks noChangeArrowheads="1"/>
          </p:cNvSpPr>
          <p:nvPr/>
        </p:nvSpPr>
        <p:spPr bwMode="auto">
          <a:xfrm>
            <a:off x="4018816" y="3075389"/>
            <a:ext cx="13681075" cy="269250"/>
          </a:xfrm>
          <a:prstGeom prst="rect">
            <a:avLst/>
          </a:prstGeom>
          <a:noFill/>
          <a:ln w="12700">
            <a:noFill/>
            <a:miter lim="800000"/>
            <a:headEnd type="none" w="sm" len="sm"/>
            <a:tailEnd type="none" w="sm" len="sm"/>
          </a:ln>
        </p:spPr>
        <p:txBody>
          <a:bodyPr lIns="129479" tIns="64743" rIns="129479" bIns="64743">
            <a:spAutoFit/>
          </a:bodyPr>
          <a:lstStyle/>
          <a:p>
            <a:endParaRPr lang="en-GB"/>
          </a:p>
        </p:txBody>
      </p:sp>
      <p:sp>
        <p:nvSpPr>
          <p:cNvPr id="1030" name="Text Box 5"/>
          <p:cNvSpPr txBox="1">
            <a:spLocks noChangeArrowheads="1"/>
          </p:cNvSpPr>
          <p:nvPr/>
        </p:nvSpPr>
        <p:spPr bwMode="auto">
          <a:xfrm>
            <a:off x="289773" y="6465394"/>
            <a:ext cx="12997021" cy="2162076"/>
          </a:xfrm>
          <a:prstGeom prst="rect">
            <a:avLst/>
          </a:prstGeom>
          <a:noFill/>
          <a:ln w="12700">
            <a:noFill/>
            <a:miter lim="800000"/>
            <a:headEnd type="none" w="sm" len="sm"/>
            <a:tailEnd type="none" w="sm" len="sm"/>
          </a:ln>
        </p:spPr>
        <p:txBody>
          <a:bodyPr lIns="129479" tIns="64743" rIns="129479" bIns="64743">
            <a:spAutoFit/>
          </a:bodyPr>
          <a:lstStyle/>
          <a:p>
            <a:pPr>
              <a:spcBef>
                <a:spcPct val="50000"/>
              </a:spcBef>
            </a:pPr>
            <a:r>
              <a:rPr lang="en-US" sz="4400" dirty="0">
                <a:latin typeface="Times New Roman" panose="02020603050405020304" pitchFamily="18" charset="0"/>
                <a:cs typeface="Times New Roman" panose="02020603050405020304" pitchFamily="18" charset="0"/>
              </a:rPr>
              <a:t>An object has both a state and behavior. The state defines the object, and the behavior defines what the object does.</a:t>
            </a:r>
          </a:p>
        </p:txBody>
      </p:sp>
      <p:sp>
        <p:nvSpPr>
          <p:cNvPr id="27654" name="Rectangle 7"/>
          <p:cNvSpPr>
            <a:spLocks noChangeArrowheads="1"/>
          </p:cNvSpPr>
          <p:nvPr/>
        </p:nvSpPr>
        <p:spPr bwMode="auto">
          <a:xfrm>
            <a:off x="2" y="3215796"/>
            <a:ext cx="261552" cy="269250"/>
          </a:xfrm>
          <a:prstGeom prst="rect">
            <a:avLst/>
          </a:prstGeom>
          <a:noFill/>
          <a:ln w="12700">
            <a:noFill/>
            <a:miter lim="800000"/>
            <a:headEnd type="none" w="sm" len="sm"/>
            <a:tailEnd type="none" w="sm" len="sm"/>
          </a:ln>
        </p:spPr>
        <p:txBody>
          <a:bodyPr wrap="none" lIns="129479" tIns="64743" rIns="129479" bIns="64743" anchor="ctr">
            <a:spAutoFit/>
          </a:bodyPr>
          <a:lstStyle/>
          <a:p>
            <a:endParaRPr lang="en-GB"/>
          </a:p>
        </p:txBody>
      </p:sp>
      <p:grpSp>
        <p:nvGrpSpPr>
          <p:cNvPr id="2" name="Group 38"/>
          <p:cNvGrpSpPr>
            <a:grpSpLocks/>
          </p:cNvGrpSpPr>
          <p:nvPr/>
        </p:nvGrpSpPr>
        <p:grpSpPr bwMode="auto">
          <a:xfrm>
            <a:off x="5289541" y="1023045"/>
            <a:ext cx="3446395" cy="2281682"/>
            <a:chOff x="3535065" y="779054"/>
            <a:chExt cx="2304300" cy="1739456"/>
          </a:xfrm>
        </p:grpSpPr>
        <p:sp>
          <p:nvSpPr>
            <p:cNvPr id="27674" name="Rounded Rectangle 8"/>
            <p:cNvSpPr>
              <a:spLocks noChangeArrowheads="1"/>
            </p:cNvSpPr>
            <p:nvPr/>
          </p:nvSpPr>
          <p:spPr bwMode="auto">
            <a:xfrm>
              <a:off x="3535065" y="779054"/>
              <a:ext cx="2304300" cy="1728225"/>
            </a:xfrm>
            <a:prstGeom prst="roundRect">
              <a:avLst>
                <a:gd name="adj" fmla="val 16667"/>
              </a:avLst>
            </a:prstGeom>
            <a:solidFill>
              <a:schemeClr val="tx2"/>
            </a:solidFill>
            <a:ln w="12700" algn="ctr">
              <a:solidFill>
                <a:schemeClr val="tx1"/>
              </a:solidFill>
              <a:round/>
              <a:headEnd type="none" w="sm" len="sm"/>
              <a:tailEnd type="none" w="sm" len="sm"/>
            </a:ln>
          </p:spPr>
          <p:txBody>
            <a:bodyPr/>
            <a:lstStyle/>
            <a:p>
              <a:endParaRPr lang="en-GB">
                <a:solidFill>
                  <a:srgbClr val="FFFF00"/>
                </a:solidFill>
              </a:endParaRPr>
            </a:p>
          </p:txBody>
        </p:sp>
        <p:cxnSp>
          <p:nvCxnSpPr>
            <p:cNvPr id="27675" name="Straight Connector 9"/>
            <p:cNvCxnSpPr>
              <a:cxnSpLocks noChangeShapeType="1"/>
            </p:cNvCxnSpPr>
            <p:nvPr/>
          </p:nvCxnSpPr>
          <p:spPr bwMode="auto">
            <a:xfrm>
              <a:off x="3535065" y="1272834"/>
              <a:ext cx="2304300" cy="0"/>
            </a:xfrm>
            <a:prstGeom prst="line">
              <a:avLst/>
            </a:prstGeom>
            <a:noFill/>
            <a:ln w="12700" algn="ctr">
              <a:solidFill>
                <a:schemeClr val="bg2"/>
              </a:solidFill>
              <a:round/>
              <a:headEnd type="none" w="sm" len="sm"/>
              <a:tailEnd type="none" w="sm" len="sm"/>
            </a:ln>
          </p:spPr>
        </p:cxnSp>
        <p:sp>
          <p:nvSpPr>
            <p:cNvPr id="27676" name="Rectangle 1035"/>
            <p:cNvSpPr>
              <a:spLocks noChangeArrowheads="1"/>
            </p:cNvSpPr>
            <p:nvPr/>
          </p:nvSpPr>
          <p:spPr bwMode="auto">
            <a:xfrm>
              <a:off x="3943892" y="779055"/>
              <a:ext cx="1474839" cy="427941"/>
            </a:xfrm>
            <a:prstGeom prst="rect">
              <a:avLst/>
            </a:prstGeom>
            <a:noFill/>
            <a:ln w="12700">
              <a:noFill/>
              <a:miter lim="800000"/>
              <a:headEnd type="none" w="sm" len="sm"/>
              <a:tailEnd type="none" w="sm" len="sm"/>
            </a:ln>
          </p:spPr>
          <p:txBody>
            <a:bodyPr wrap="none" lIns="9144" tIns="9144" rIns="9144" bIns="9144" anchor="ctr"/>
            <a:lstStyle/>
            <a:p>
              <a:pPr algn="ctr"/>
              <a:r>
                <a:rPr lang="en-US" sz="2600" b="1" dirty="0">
                  <a:solidFill>
                    <a:srgbClr val="FFFF00"/>
                  </a:solidFill>
                </a:rPr>
                <a:t>Class Name: Circle</a:t>
              </a:r>
            </a:p>
          </p:txBody>
        </p:sp>
        <p:sp>
          <p:nvSpPr>
            <p:cNvPr id="27677" name="Rectangle 11"/>
            <p:cNvSpPr>
              <a:spLocks noChangeArrowheads="1"/>
            </p:cNvSpPr>
            <p:nvPr/>
          </p:nvSpPr>
          <p:spPr bwMode="auto">
            <a:xfrm>
              <a:off x="3572231" y="1201510"/>
              <a:ext cx="2229968" cy="680443"/>
            </a:xfrm>
            <a:prstGeom prst="rect">
              <a:avLst/>
            </a:prstGeom>
            <a:noFill/>
            <a:ln w="9525">
              <a:noFill/>
              <a:miter lim="800000"/>
              <a:headEnd/>
              <a:tailEnd/>
            </a:ln>
          </p:spPr>
          <p:txBody>
            <a:bodyPr>
              <a:spAutoFit/>
            </a:bodyPr>
            <a:lstStyle/>
            <a:p>
              <a:r>
                <a:rPr lang="en-US" sz="2600" b="1" dirty="0">
                  <a:solidFill>
                    <a:srgbClr val="FFFF00"/>
                  </a:solidFill>
                </a:rPr>
                <a:t>Data Fields:</a:t>
              </a:r>
            </a:p>
            <a:p>
              <a:r>
                <a:rPr lang="en-US" sz="2600" b="1" dirty="0">
                  <a:solidFill>
                    <a:srgbClr val="FFFF00"/>
                  </a:solidFill>
                </a:rPr>
                <a:t>    radius is ______</a:t>
              </a:r>
              <a:endParaRPr lang="en-GB" sz="2600" dirty="0">
                <a:solidFill>
                  <a:srgbClr val="FFFF00"/>
                </a:solidFill>
              </a:endParaRPr>
            </a:p>
          </p:txBody>
        </p:sp>
        <p:cxnSp>
          <p:nvCxnSpPr>
            <p:cNvPr id="27678" name="Straight Connector 12"/>
            <p:cNvCxnSpPr>
              <a:cxnSpLocks noChangeShapeType="1"/>
            </p:cNvCxnSpPr>
            <p:nvPr/>
          </p:nvCxnSpPr>
          <p:spPr bwMode="auto">
            <a:xfrm>
              <a:off x="3535065" y="1865368"/>
              <a:ext cx="2304300" cy="0"/>
            </a:xfrm>
            <a:prstGeom prst="line">
              <a:avLst/>
            </a:prstGeom>
            <a:noFill/>
            <a:ln w="12700" algn="ctr">
              <a:solidFill>
                <a:schemeClr val="bg2"/>
              </a:solidFill>
              <a:round/>
              <a:headEnd type="none" w="sm" len="sm"/>
              <a:tailEnd type="none" w="sm" len="sm"/>
            </a:ln>
          </p:spPr>
        </p:cxnSp>
        <p:sp>
          <p:nvSpPr>
            <p:cNvPr id="27679" name="Rectangle 13"/>
            <p:cNvSpPr>
              <a:spLocks noChangeArrowheads="1"/>
            </p:cNvSpPr>
            <p:nvPr/>
          </p:nvSpPr>
          <p:spPr bwMode="auto">
            <a:xfrm>
              <a:off x="3572231" y="1838067"/>
              <a:ext cx="2229968" cy="680443"/>
            </a:xfrm>
            <a:prstGeom prst="rect">
              <a:avLst/>
            </a:prstGeom>
            <a:noFill/>
            <a:ln w="9525">
              <a:noFill/>
              <a:miter lim="800000"/>
              <a:headEnd/>
              <a:tailEnd/>
            </a:ln>
          </p:spPr>
          <p:txBody>
            <a:bodyPr>
              <a:spAutoFit/>
            </a:bodyPr>
            <a:lstStyle/>
            <a:p>
              <a:r>
                <a:rPr lang="en-US" sz="2600" b="1" dirty="0">
                  <a:solidFill>
                    <a:srgbClr val="FFFF00"/>
                  </a:solidFill>
                </a:rPr>
                <a:t>Methods:</a:t>
              </a:r>
            </a:p>
            <a:p>
              <a:r>
                <a:rPr lang="en-US" sz="2600" b="1" dirty="0">
                  <a:solidFill>
                    <a:srgbClr val="FFFF00"/>
                  </a:solidFill>
                </a:rPr>
                <a:t>    </a:t>
              </a:r>
              <a:r>
                <a:rPr lang="en-US" sz="2600" b="1" dirty="0" err="1">
                  <a:solidFill>
                    <a:srgbClr val="FFFF00"/>
                  </a:solidFill>
                </a:rPr>
                <a:t>getArea</a:t>
              </a:r>
              <a:r>
                <a:rPr lang="en-US" sz="2600" b="1" dirty="0">
                  <a:solidFill>
                    <a:srgbClr val="FFFF00"/>
                  </a:solidFill>
                </a:rPr>
                <a:t>()</a:t>
              </a:r>
              <a:endParaRPr lang="en-GB" sz="2600" dirty="0">
                <a:solidFill>
                  <a:srgbClr val="FFFF00"/>
                </a:solidFill>
              </a:endParaRPr>
            </a:p>
          </p:txBody>
        </p:sp>
      </p:grpSp>
      <p:grpSp>
        <p:nvGrpSpPr>
          <p:cNvPr id="3" name="Group 20"/>
          <p:cNvGrpSpPr>
            <a:grpSpLocks/>
          </p:cNvGrpSpPr>
          <p:nvPr/>
        </p:nvGrpSpPr>
        <p:grpSpPr bwMode="auto">
          <a:xfrm>
            <a:off x="2239802" y="4290120"/>
            <a:ext cx="2992735" cy="1773138"/>
            <a:chOff x="385855" y="2193486"/>
            <a:chExt cx="2381110" cy="1881845"/>
          </a:xfrm>
        </p:grpSpPr>
        <p:sp>
          <p:nvSpPr>
            <p:cNvPr id="27670" name="Rounded Rectangle 14"/>
            <p:cNvSpPr>
              <a:spLocks noChangeArrowheads="1"/>
            </p:cNvSpPr>
            <p:nvPr/>
          </p:nvSpPr>
          <p:spPr bwMode="auto">
            <a:xfrm>
              <a:off x="385855" y="2193486"/>
              <a:ext cx="2381110" cy="1881845"/>
            </a:xfrm>
            <a:prstGeom prst="roundRect">
              <a:avLst>
                <a:gd name="adj" fmla="val 16667"/>
              </a:avLst>
            </a:prstGeom>
            <a:solidFill>
              <a:schemeClr val="tx2"/>
            </a:solidFill>
            <a:ln w="12700" algn="ctr">
              <a:solidFill>
                <a:schemeClr val="tx1"/>
              </a:solidFill>
              <a:round/>
              <a:headEnd type="none" w="sm" len="sm"/>
              <a:tailEnd type="none" w="sm" len="sm"/>
            </a:ln>
          </p:spPr>
          <p:txBody>
            <a:bodyPr/>
            <a:lstStyle/>
            <a:p>
              <a:endParaRPr lang="en-GB">
                <a:solidFill>
                  <a:srgbClr val="FFFF00"/>
                </a:solidFill>
              </a:endParaRPr>
            </a:p>
          </p:txBody>
        </p:sp>
        <p:cxnSp>
          <p:nvCxnSpPr>
            <p:cNvPr id="27671" name="Straight Connector 15"/>
            <p:cNvCxnSpPr>
              <a:cxnSpLocks noChangeShapeType="1"/>
            </p:cNvCxnSpPr>
            <p:nvPr/>
          </p:nvCxnSpPr>
          <p:spPr bwMode="auto">
            <a:xfrm>
              <a:off x="385855" y="2769561"/>
              <a:ext cx="2381110" cy="0"/>
            </a:xfrm>
            <a:prstGeom prst="line">
              <a:avLst/>
            </a:prstGeom>
            <a:noFill/>
            <a:ln w="12700" algn="ctr">
              <a:solidFill>
                <a:schemeClr val="bg2"/>
              </a:solidFill>
              <a:round/>
              <a:headEnd type="none" w="sm" len="sm"/>
              <a:tailEnd type="none" w="sm" len="sm"/>
            </a:ln>
          </p:spPr>
        </p:cxnSp>
        <p:sp>
          <p:nvSpPr>
            <p:cNvPr id="27672" name="Rectangle 1035"/>
            <p:cNvSpPr>
              <a:spLocks noChangeArrowheads="1"/>
            </p:cNvSpPr>
            <p:nvPr/>
          </p:nvSpPr>
          <p:spPr bwMode="auto">
            <a:xfrm>
              <a:off x="808310" y="2193486"/>
              <a:ext cx="1524000" cy="499265"/>
            </a:xfrm>
            <a:prstGeom prst="rect">
              <a:avLst/>
            </a:prstGeom>
            <a:noFill/>
            <a:ln w="12700">
              <a:noFill/>
              <a:miter lim="800000"/>
              <a:headEnd type="none" w="sm" len="sm"/>
              <a:tailEnd type="none" w="sm" len="sm"/>
            </a:ln>
          </p:spPr>
          <p:txBody>
            <a:bodyPr wrap="none" lIns="9144" tIns="9144" rIns="9144" bIns="9144" anchor="ctr"/>
            <a:lstStyle/>
            <a:p>
              <a:pPr algn="ctr"/>
              <a:r>
                <a:rPr lang="en-US" sz="2600" b="1" dirty="0">
                  <a:solidFill>
                    <a:srgbClr val="FFFF00"/>
                  </a:solidFill>
                </a:rPr>
                <a:t>Circle Object 1</a:t>
              </a:r>
            </a:p>
          </p:txBody>
        </p:sp>
        <p:sp>
          <p:nvSpPr>
            <p:cNvPr id="27673" name="Rectangle 17"/>
            <p:cNvSpPr>
              <a:spLocks noChangeArrowheads="1"/>
            </p:cNvSpPr>
            <p:nvPr/>
          </p:nvSpPr>
          <p:spPr bwMode="auto">
            <a:xfrm>
              <a:off x="424260" y="2784279"/>
              <a:ext cx="2304300" cy="947272"/>
            </a:xfrm>
            <a:prstGeom prst="rect">
              <a:avLst/>
            </a:prstGeom>
            <a:noFill/>
            <a:ln w="9525">
              <a:noFill/>
              <a:miter lim="800000"/>
              <a:headEnd/>
              <a:tailEnd/>
            </a:ln>
          </p:spPr>
          <p:txBody>
            <a:bodyPr>
              <a:spAutoFit/>
            </a:bodyPr>
            <a:lstStyle/>
            <a:p>
              <a:r>
                <a:rPr lang="en-US" sz="2600" b="1" dirty="0">
                  <a:solidFill>
                    <a:srgbClr val="FFFF00"/>
                  </a:solidFill>
                </a:rPr>
                <a:t>Data Fields:</a:t>
              </a:r>
            </a:p>
            <a:p>
              <a:r>
                <a:rPr lang="en-US" sz="2600" b="1" dirty="0">
                  <a:solidFill>
                    <a:srgbClr val="FFFF00"/>
                  </a:solidFill>
                </a:rPr>
                <a:t>    radius is 10</a:t>
              </a:r>
              <a:endParaRPr lang="en-GB" sz="2600" dirty="0">
                <a:solidFill>
                  <a:srgbClr val="FFFF00"/>
                </a:solidFill>
              </a:endParaRPr>
            </a:p>
          </p:txBody>
        </p:sp>
      </p:grpSp>
      <p:grpSp>
        <p:nvGrpSpPr>
          <p:cNvPr id="4" name="Group 21"/>
          <p:cNvGrpSpPr>
            <a:grpSpLocks/>
          </p:cNvGrpSpPr>
          <p:nvPr/>
        </p:nvGrpSpPr>
        <p:grpSpPr bwMode="auto">
          <a:xfrm>
            <a:off x="5403560" y="4298456"/>
            <a:ext cx="3044989" cy="1723131"/>
            <a:chOff x="385855" y="2193486"/>
            <a:chExt cx="2381110" cy="1881845"/>
          </a:xfrm>
        </p:grpSpPr>
        <p:sp>
          <p:nvSpPr>
            <p:cNvPr id="27666" name="Rounded Rectangle 22"/>
            <p:cNvSpPr>
              <a:spLocks noChangeArrowheads="1"/>
            </p:cNvSpPr>
            <p:nvPr/>
          </p:nvSpPr>
          <p:spPr bwMode="auto">
            <a:xfrm>
              <a:off x="385855" y="2193486"/>
              <a:ext cx="2381110" cy="1881845"/>
            </a:xfrm>
            <a:prstGeom prst="roundRect">
              <a:avLst>
                <a:gd name="adj" fmla="val 16667"/>
              </a:avLst>
            </a:prstGeom>
            <a:solidFill>
              <a:schemeClr val="tx2"/>
            </a:solidFill>
            <a:ln w="12700" algn="ctr">
              <a:solidFill>
                <a:schemeClr val="tx1"/>
              </a:solidFill>
              <a:round/>
              <a:headEnd type="none" w="sm" len="sm"/>
              <a:tailEnd type="none" w="sm" len="sm"/>
            </a:ln>
          </p:spPr>
          <p:txBody>
            <a:bodyPr/>
            <a:lstStyle/>
            <a:p>
              <a:endParaRPr lang="en-GB">
                <a:solidFill>
                  <a:srgbClr val="FFFF00"/>
                </a:solidFill>
              </a:endParaRPr>
            </a:p>
          </p:txBody>
        </p:sp>
        <p:cxnSp>
          <p:nvCxnSpPr>
            <p:cNvPr id="27667" name="Straight Connector 23"/>
            <p:cNvCxnSpPr>
              <a:cxnSpLocks noChangeShapeType="1"/>
            </p:cNvCxnSpPr>
            <p:nvPr/>
          </p:nvCxnSpPr>
          <p:spPr bwMode="auto">
            <a:xfrm>
              <a:off x="385855" y="2769561"/>
              <a:ext cx="2381110" cy="0"/>
            </a:xfrm>
            <a:prstGeom prst="line">
              <a:avLst/>
            </a:prstGeom>
            <a:noFill/>
            <a:ln w="12700" algn="ctr">
              <a:solidFill>
                <a:schemeClr val="bg2"/>
              </a:solidFill>
              <a:round/>
              <a:headEnd type="none" w="sm" len="sm"/>
              <a:tailEnd type="none" w="sm" len="sm"/>
            </a:ln>
          </p:spPr>
        </p:cxnSp>
        <p:sp>
          <p:nvSpPr>
            <p:cNvPr id="27668" name="Rectangle 1035"/>
            <p:cNvSpPr>
              <a:spLocks noChangeArrowheads="1"/>
            </p:cNvSpPr>
            <p:nvPr/>
          </p:nvSpPr>
          <p:spPr bwMode="auto">
            <a:xfrm>
              <a:off x="808310" y="2193486"/>
              <a:ext cx="1524000" cy="499265"/>
            </a:xfrm>
            <a:prstGeom prst="rect">
              <a:avLst/>
            </a:prstGeom>
            <a:noFill/>
            <a:ln w="12700">
              <a:noFill/>
              <a:miter lim="800000"/>
              <a:headEnd type="none" w="sm" len="sm"/>
              <a:tailEnd type="none" w="sm" len="sm"/>
            </a:ln>
          </p:spPr>
          <p:txBody>
            <a:bodyPr wrap="none" lIns="9144" tIns="9144" rIns="9144" bIns="9144" anchor="ctr"/>
            <a:lstStyle/>
            <a:p>
              <a:pPr algn="ctr"/>
              <a:r>
                <a:rPr lang="en-US" sz="2600" b="1" dirty="0">
                  <a:solidFill>
                    <a:srgbClr val="FFFF00"/>
                  </a:solidFill>
                </a:rPr>
                <a:t>Circle Object 2</a:t>
              </a:r>
            </a:p>
          </p:txBody>
        </p:sp>
        <p:sp>
          <p:nvSpPr>
            <p:cNvPr id="27669" name="Rectangle 25"/>
            <p:cNvSpPr>
              <a:spLocks noChangeArrowheads="1"/>
            </p:cNvSpPr>
            <p:nvPr/>
          </p:nvSpPr>
          <p:spPr bwMode="auto">
            <a:xfrm>
              <a:off x="424260" y="2784280"/>
              <a:ext cx="2304300" cy="974763"/>
            </a:xfrm>
            <a:prstGeom prst="rect">
              <a:avLst/>
            </a:prstGeom>
            <a:noFill/>
            <a:ln w="9525">
              <a:noFill/>
              <a:miter lim="800000"/>
              <a:headEnd/>
              <a:tailEnd/>
            </a:ln>
          </p:spPr>
          <p:txBody>
            <a:bodyPr>
              <a:spAutoFit/>
            </a:bodyPr>
            <a:lstStyle/>
            <a:p>
              <a:r>
                <a:rPr lang="en-US" sz="2600" b="1" dirty="0">
                  <a:solidFill>
                    <a:srgbClr val="FFFF00"/>
                  </a:solidFill>
                </a:rPr>
                <a:t>Data Fields:</a:t>
              </a:r>
            </a:p>
            <a:p>
              <a:r>
                <a:rPr lang="en-US" sz="2600" b="1" dirty="0">
                  <a:solidFill>
                    <a:srgbClr val="FFFF00"/>
                  </a:solidFill>
                </a:rPr>
                <a:t>    radius is 25</a:t>
              </a:r>
              <a:endParaRPr lang="en-GB" sz="2600" dirty="0">
                <a:solidFill>
                  <a:srgbClr val="FFFF00"/>
                </a:solidFill>
              </a:endParaRPr>
            </a:p>
          </p:txBody>
        </p:sp>
      </p:grpSp>
      <p:grpSp>
        <p:nvGrpSpPr>
          <p:cNvPr id="5" name="Group 26"/>
          <p:cNvGrpSpPr>
            <a:grpSpLocks/>
          </p:cNvGrpSpPr>
          <p:nvPr/>
        </p:nvGrpSpPr>
        <p:grpSpPr bwMode="auto">
          <a:xfrm>
            <a:off x="8621937" y="4290120"/>
            <a:ext cx="3044989" cy="1723131"/>
            <a:chOff x="385855" y="2193486"/>
            <a:chExt cx="2381110" cy="1881845"/>
          </a:xfrm>
        </p:grpSpPr>
        <p:sp>
          <p:nvSpPr>
            <p:cNvPr id="27662" name="Rounded Rectangle 27"/>
            <p:cNvSpPr>
              <a:spLocks noChangeArrowheads="1"/>
            </p:cNvSpPr>
            <p:nvPr/>
          </p:nvSpPr>
          <p:spPr bwMode="auto">
            <a:xfrm>
              <a:off x="385855" y="2193486"/>
              <a:ext cx="2381110" cy="1881845"/>
            </a:xfrm>
            <a:prstGeom prst="roundRect">
              <a:avLst>
                <a:gd name="adj" fmla="val 16667"/>
              </a:avLst>
            </a:prstGeom>
            <a:solidFill>
              <a:schemeClr val="tx2"/>
            </a:solidFill>
            <a:ln w="12700" algn="ctr">
              <a:solidFill>
                <a:schemeClr val="tx1"/>
              </a:solidFill>
              <a:round/>
              <a:headEnd type="none" w="sm" len="sm"/>
              <a:tailEnd type="none" w="sm" len="sm"/>
            </a:ln>
          </p:spPr>
          <p:txBody>
            <a:bodyPr/>
            <a:lstStyle/>
            <a:p>
              <a:endParaRPr lang="en-GB">
                <a:solidFill>
                  <a:srgbClr val="FFFF00"/>
                </a:solidFill>
              </a:endParaRPr>
            </a:p>
          </p:txBody>
        </p:sp>
        <p:cxnSp>
          <p:nvCxnSpPr>
            <p:cNvPr id="27663" name="Straight Connector 28"/>
            <p:cNvCxnSpPr>
              <a:cxnSpLocks noChangeShapeType="1"/>
            </p:cNvCxnSpPr>
            <p:nvPr/>
          </p:nvCxnSpPr>
          <p:spPr bwMode="auto">
            <a:xfrm>
              <a:off x="385855" y="2769561"/>
              <a:ext cx="2381110" cy="0"/>
            </a:xfrm>
            <a:prstGeom prst="line">
              <a:avLst/>
            </a:prstGeom>
            <a:noFill/>
            <a:ln w="12700" algn="ctr">
              <a:solidFill>
                <a:schemeClr val="bg2"/>
              </a:solidFill>
              <a:round/>
              <a:headEnd type="none" w="sm" len="sm"/>
              <a:tailEnd type="none" w="sm" len="sm"/>
            </a:ln>
          </p:spPr>
        </p:cxnSp>
        <p:sp>
          <p:nvSpPr>
            <p:cNvPr id="27664" name="Rectangle 1035"/>
            <p:cNvSpPr>
              <a:spLocks noChangeArrowheads="1"/>
            </p:cNvSpPr>
            <p:nvPr/>
          </p:nvSpPr>
          <p:spPr bwMode="auto">
            <a:xfrm>
              <a:off x="808310" y="2193486"/>
              <a:ext cx="1524000" cy="499265"/>
            </a:xfrm>
            <a:prstGeom prst="rect">
              <a:avLst/>
            </a:prstGeom>
            <a:noFill/>
            <a:ln w="12700">
              <a:noFill/>
              <a:miter lim="800000"/>
              <a:headEnd type="none" w="sm" len="sm"/>
              <a:tailEnd type="none" w="sm" len="sm"/>
            </a:ln>
          </p:spPr>
          <p:txBody>
            <a:bodyPr wrap="none" lIns="9144" tIns="9144" rIns="9144" bIns="9144" anchor="ctr"/>
            <a:lstStyle/>
            <a:p>
              <a:pPr algn="ctr"/>
              <a:r>
                <a:rPr lang="en-US" sz="2600" b="1" dirty="0">
                  <a:solidFill>
                    <a:srgbClr val="FFFF00"/>
                  </a:solidFill>
                </a:rPr>
                <a:t>Circle Object 3</a:t>
              </a:r>
            </a:p>
          </p:txBody>
        </p:sp>
        <p:sp>
          <p:nvSpPr>
            <p:cNvPr id="27665" name="Rectangle 30"/>
            <p:cNvSpPr>
              <a:spLocks noChangeArrowheads="1"/>
            </p:cNvSpPr>
            <p:nvPr/>
          </p:nvSpPr>
          <p:spPr bwMode="auto">
            <a:xfrm>
              <a:off x="424260" y="2784280"/>
              <a:ext cx="2304300" cy="974763"/>
            </a:xfrm>
            <a:prstGeom prst="rect">
              <a:avLst/>
            </a:prstGeom>
            <a:noFill/>
            <a:ln w="9525">
              <a:noFill/>
              <a:miter lim="800000"/>
              <a:headEnd/>
              <a:tailEnd/>
            </a:ln>
          </p:spPr>
          <p:txBody>
            <a:bodyPr>
              <a:spAutoFit/>
            </a:bodyPr>
            <a:lstStyle/>
            <a:p>
              <a:r>
                <a:rPr lang="en-US" sz="2600" b="1" dirty="0">
                  <a:solidFill>
                    <a:srgbClr val="FFFF00"/>
                  </a:solidFill>
                </a:rPr>
                <a:t>Data Fields:</a:t>
              </a:r>
            </a:p>
            <a:p>
              <a:r>
                <a:rPr lang="en-US" sz="2600" b="1" dirty="0">
                  <a:solidFill>
                    <a:srgbClr val="FFFF00"/>
                  </a:solidFill>
                </a:rPr>
                <a:t>    radius is 125</a:t>
              </a:r>
              <a:endParaRPr lang="en-GB" sz="2600" dirty="0">
                <a:solidFill>
                  <a:srgbClr val="FFFF00"/>
                </a:solidFill>
              </a:endParaRPr>
            </a:p>
          </p:txBody>
        </p:sp>
      </p:grpSp>
      <p:sp>
        <p:nvSpPr>
          <p:cNvPr id="33" name="AutoShape 1031"/>
          <p:cNvSpPr>
            <a:spLocks noChangeArrowheads="1"/>
          </p:cNvSpPr>
          <p:nvPr/>
        </p:nvSpPr>
        <p:spPr bwMode="auto">
          <a:xfrm>
            <a:off x="448379" y="1425180"/>
            <a:ext cx="2782502" cy="1013222"/>
          </a:xfrm>
          <a:prstGeom prst="wedgeRoundRectCallout">
            <a:avLst>
              <a:gd name="adj1" fmla="val 127912"/>
              <a:gd name="adj2" fmla="val -64287"/>
              <a:gd name="adj3" fmla="val 16667"/>
            </a:avLst>
          </a:prstGeom>
          <a:solidFill>
            <a:schemeClr val="accent1"/>
          </a:solidFill>
          <a:ln w="12700">
            <a:solidFill>
              <a:schemeClr val="tx1"/>
            </a:solidFill>
            <a:miter lim="800000"/>
            <a:headEnd type="none" w="sm" len="sm"/>
            <a:tailEnd type="none" w="sm" len="sm"/>
          </a:ln>
        </p:spPr>
        <p:txBody>
          <a:bodyPr lIns="129479" tIns="64743" rIns="129479" bIns="64743"/>
          <a:lstStyle/>
          <a:p>
            <a:pPr algn="ctr"/>
            <a:r>
              <a:rPr lang="en-US" sz="2600" b="1" dirty="0"/>
              <a:t>A class templates</a:t>
            </a:r>
          </a:p>
        </p:txBody>
      </p:sp>
      <p:grpSp>
        <p:nvGrpSpPr>
          <p:cNvPr id="32" name="Group 31"/>
          <p:cNvGrpSpPr/>
          <p:nvPr/>
        </p:nvGrpSpPr>
        <p:grpSpPr>
          <a:xfrm>
            <a:off x="2244552" y="2200753"/>
            <a:ext cx="11089747" cy="2147709"/>
            <a:chOff x="2244552" y="2200752"/>
            <a:chExt cx="11089747" cy="2147710"/>
          </a:xfrm>
        </p:grpSpPr>
        <p:sp>
          <p:nvSpPr>
            <p:cNvPr id="34" name="AutoShape 1031"/>
            <p:cNvSpPr>
              <a:spLocks noChangeArrowheads="1"/>
            </p:cNvSpPr>
            <p:nvPr/>
          </p:nvSpPr>
          <p:spPr bwMode="auto">
            <a:xfrm>
              <a:off x="10346314" y="2200752"/>
              <a:ext cx="2987985" cy="1030128"/>
            </a:xfrm>
            <a:prstGeom prst="wedgeRoundRectCallout">
              <a:avLst>
                <a:gd name="adj1" fmla="val -162176"/>
                <a:gd name="adj2" fmla="val 116287"/>
                <a:gd name="adj3" fmla="val 16667"/>
              </a:avLst>
            </a:prstGeom>
            <a:solidFill>
              <a:schemeClr val="accent1"/>
            </a:solidFill>
            <a:ln w="12700">
              <a:solidFill>
                <a:schemeClr val="tx1"/>
              </a:solidFill>
              <a:miter lim="800000"/>
              <a:headEnd type="none" w="sm" len="sm"/>
              <a:tailEnd type="none" w="sm" len="sm"/>
            </a:ln>
          </p:spPr>
          <p:txBody>
            <a:bodyPr lIns="129607" tIns="64804" rIns="129607" bIns="64804"/>
            <a:lstStyle/>
            <a:p>
              <a:pPr algn="ctr"/>
              <a:r>
                <a:rPr lang="en-US" sz="2600" b="1" dirty="0"/>
                <a:t>Three objects of class Circle</a:t>
              </a:r>
            </a:p>
          </p:txBody>
        </p:sp>
        <p:sp>
          <p:nvSpPr>
            <p:cNvPr id="38" name="Left Brace 37"/>
            <p:cNvSpPr>
              <a:spLocks/>
            </p:cNvSpPr>
            <p:nvPr/>
          </p:nvSpPr>
          <p:spPr bwMode="auto">
            <a:xfrm rot="5400000">
              <a:off x="6683304" y="-694532"/>
              <a:ext cx="604242" cy="9481745"/>
            </a:xfrm>
            <a:prstGeom prst="leftBrace">
              <a:avLst>
                <a:gd name="adj1" fmla="val 8349"/>
                <a:gd name="adj2" fmla="val 50000"/>
              </a:avLst>
            </a:prstGeom>
            <a:noFill/>
            <a:ln w="12700" algn="ctr">
              <a:solidFill>
                <a:schemeClr val="tx1"/>
              </a:solidFill>
              <a:round/>
              <a:headEnd type="none" w="sm" len="sm"/>
              <a:tailEnd type="none" w="sm" len="sm"/>
            </a:ln>
          </p:spPr>
          <p:txBody>
            <a:bodyPr lIns="129607" tIns="64804" rIns="129607" bIns="64804"/>
            <a:lstStyle/>
            <a:p>
              <a:endParaRPr lang="en-GB"/>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0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1030"/>
                                        </p:tgtEl>
                                        <p:attrNameLst>
                                          <p:attrName>style.visibility</p:attrName>
                                        </p:attrNameLst>
                                      </p:cBhvr>
                                      <p:to>
                                        <p:strVal val="visible"/>
                                      </p:to>
                                    </p:set>
                                    <p:anim calcmode="lin" valueType="num">
                                      <p:cBhvr>
                                        <p:cTn id="39" dur="500" fill="hold"/>
                                        <p:tgtEl>
                                          <p:spTgt spid="1030"/>
                                        </p:tgtEl>
                                        <p:attrNameLst>
                                          <p:attrName>ppt_w</p:attrName>
                                        </p:attrNameLst>
                                      </p:cBhvr>
                                      <p:tavLst>
                                        <p:tav tm="0">
                                          <p:val>
                                            <p:fltVal val="0"/>
                                          </p:val>
                                        </p:tav>
                                        <p:tav tm="100000">
                                          <p:val>
                                            <p:strVal val="#ppt_w"/>
                                          </p:val>
                                        </p:tav>
                                      </p:tavLst>
                                    </p:anim>
                                    <p:anim calcmode="lin" valueType="num">
                                      <p:cBhvr>
                                        <p:cTn id="40" dur="500" fill="hold"/>
                                        <p:tgtEl>
                                          <p:spTgt spid="1030"/>
                                        </p:tgtEl>
                                        <p:attrNameLst>
                                          <p:attrName>ppt_h</p:attrName>
                                        </p:attrNameLst>
                                      </p:cBhvr>
                                      <p:tavLst>
                                        <p:tav tm="0">
                                          <p:val>
                                            <p:fltVal val="0"/>
                                          </p:val>
                                        </p:tav>
                                        <p:tav tm="100000">
                                          <p:val>
                                            <p:strVal val="#ppt_h"/>
                                          </p:val>
                                        </p:tav>
                                      </p:tavLst>
                                    </p:anim>
                                    <p:animEffect transition="in" filter="fade">
                                      <p:cBhvr>
                                        <p:cTn id="4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026081" y="457200"/>
            <a:ext cx="11628914" cy="1875234"/>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Why Data Fields Should Be private?</a:t>
            </a:r>
          </a:p>
        </p:txBody>
      </p:sp>
      <p:sp>
        <p:nvSpPr>
          <p:cNvPr id="54276" name="Rectangle 3"/>
          <p:cNvSpPr>
            <a:spLocks noGrp="1" noChangeArrowheads="1"/>
          </p:cNvSpPr>
          <p:nvPr>
            <p:ph type="body" idx="1"/>
          </p:nvPr>
        </p:nvSpPr>
        <p:spPr>
          <a:xfrm>
            <a:off x="888009" y="2849981"/>
            <a:ext cx="11742923" cy="2100263"/>
          </a:xfrm>
        </p:spPr>
        <p:txBody>
          <a:bodyPr/>
          <a:lstStyle/>
          <a:p>
            <a:pPr marL="0" indent="0">
              <a:lnSpc>
                <a:spcPct val="90000"/>
              </a:lnSpc>
              <a:spcBef>
                <a:spcPct val="100000"/>
              </a:spcBef>
              <a:buNone/>
            </a:pPr>
            <a:r>
              <a:rPr lang="en-US" altLang="en-US" sz="4800" dirty="0">
                <a:latin typeface="Times New Roman" panose="02020603050405020304" pitchFamily="18" charset="0"/>
                <a:cs typeface="Times New Roman" panose="02020603050405020304" pitchFamily="18" charset="0"/>
              </a:rPr>
              <a:t>To protect data.</a:t>
            </a:r>
          </a:p>
          <a:p>
            <a:pPr marL="0" indent="0">
              <a:lnSpc>
                <a:spcPct val="90000"/>
              </a:lnSpc>
              <a:spcBef>
                <a:spcPct val="100000"/>
              </a:spcBef>
              <a:buNone/>
            </a:pPr>
            <a:r>
              <a:rPr lang="en-US" altLang="en-US" sz="4800" dirty="0">
                <a:latin typeface="Times New Roman" panose="02020603050405020304" pitchFamily="18" charset="0"/>
                <a:cs typeface="Times New Roman" panose="02020603050405020304" pitchFamily="18" charset="0"/>
              </a:rPr>
              <a:t>To make code easy to maintain.</a:t>
            </a:r>
            <a:r>
              <a:rPr lang="en-US" altLang="en-US" dirty="0">
                <a:latin typeface="Times New Roman" panose="02020603050405020304" pitchFamily="18" charset="0"/>
                <a:cs typeface="Times New Roman" panose="02020603050405020304" pitchFamily="18" charset="0"/>
              </a:rPr>
              <a:t> </a:t>
            </a:r>
            <a:endParaRPr lang="en-US" altLang="en-US" sz="4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966375"/>
      </p:ext>
    </p:extLst>
  </p:cSld>
  <p:clrMapOvr>
    <a:masterClrMapping/>
  </p:clrMapOvr>
  <p:transition>
    <p:pull dir="l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1026081" y="76880"/>
            <a:ext cx="11628914" cy="917040"/>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Why Data Fields Should Be private?</a:t>
            </a:r>
          </a:p>
        </p:txBody>
      </p:sp>
      <p:sp>
        <p:nvSpPr>
          <p:cNvPr id="90116" name="Rectangle 3"/>
          <p:cNvSpPr>
            <a:spLocks noGrp="1" noChangeArrowheads="1"/>
          </p:cNvSpPr>
          <p:nvPr>
            <p:ph type="body" idx="1"/>
          </p:nvPr>
        </p:nvSpPr>
        <p:spPr>
          <a:xfrm>
            <a:off x="173399" y="1391481"/>
            <a:ext cx="13217913" cy="6990821"/>
          </a:xfrm>
        </p:spPr>
        <p:txBody>
          <a:bodyPr/>
          <a:lstStyle/>
          <a:p>
            <a:pPr algn="just"/>
            <a:r>
              <a:rPr lang="en-US" dirty="0">
                <a:latin typeface="Times New Roman" panose="02020603050405020304" pitchFamily="18" charset="0"/>
                <a:cs typeface="Times New Roman" panose="02020603050405020304" pitchFamily="18" charset="0"/>
              </a:rPr>
              <a:t>Data field encapsulation: declare the data field as private to prevent direct modification of properties</a:t>
            </a:r>
          </a:p>
          <a:p>
            <a:pPr algn="just"/>
            <a:r>
              <a:rPr lang="en-US" dirty="0">
                <a:latin typeface="Times New Roman" panose="02020603050405020304" pitchFamily="18" charset="0"/>
                <a:cs typeface="Times New Roman" panose="02020603050405020304" pitchFamily="18" charset="0"/>
              </a:rPr>
              <a:t>Provide a get method to return the value of the data field. (getter/</a:t>
            </a:r>
            <a:r>
              <a:rPr lang="en-US" dirty="0" err="1">
                <a:latin typeface="Times New Roman" panose="02020603050405020304" pitchFamily="18" charset="0"/>
                <a:cs typeface="Times New Roman" panose="02020603050405020304" pitchFamily="18" charset="0"/>
              </a:rPr>
              <a:t>accessor</a:t>
            </a:r>
            <a:r>
              <a:rPr lang="en-US" dirty="0">
                <a:latin typeface="Times New Roman" panose="02020603050405020304" pitchFamily="18" charset="0"/>
                <a:cs typeface="Times New Roman" panose="02020603050405020304" pitchFamily="18" charset="0"/>
              </a:rPr>
              <a:t>)</a:t>
            </a:r>
          </a:p>
          <a:p>
            <a:pPr lvl="1" algn="just"/>
            <a:r>
              <a:rPr lang="en-US" dirty="0" err="1">
                <a:latin typeface="Times New Roman" panose="02020603050405020304" pitchFamily="18" charset="0"/>
                <a:cs typeface="Times New Roman" panose="02020603050405020304" pitchFamily="18" charset="0"/>
              </a:rPr>
              <a:t>Accessor</a:t>
            </a:r>
            <a:r>
              <a:rPr lang="en-US" dirty="0">
                <a:latin typeface="Times New Roman" panose="02020603050405020304" pitchFamily="18" charset="0"/>
                <a:cs typeface="Times New Roman" panose="02020603050405020304" pitchFamily="18" charset="0"/>
              </a:rPr>
              <a:t> method does not change the state of its implicit parameter.</a:t>
            </a:r>
          </a:p>
          <a:p>
            <a:pPr algn="just"/>
            <a:r>
              <a:rPr lang="en-US" dirty="0">
                <a:latin typeface="Times New Roman" panose="02020603050405020304" pitchFamily="18" charset="0"/>
                <a:cs typeface="Times New Roman" panose="02020603050405020304" pitchFamily="18" charset="0"/>
              </a:rPr>
              <a:t>Provide a set method to enable a private data field to be updated (setter/</a:t>
            </a:r>
            <a:r>
              <a:rPr lang="en-US" dirty="0" err="1">
                <a:latin typeface="Times New Roman" panose="02020603050405020304" pitchFamily="18" charset="0"/>
                <a:cs typeface="Times New Roman" panose="02020603050405020304" pitchFamily="18" charset="0"/>
              </a:rPr>
              <a:t>mutator</a:t>
            </a:r>
            <a:r>
              <a:rPr lang="en-US" dirty="0">
                <a:latin typeface="Times New Roman" panose="02020603050405020304" pitchFamily="18" charset="0"/>
                <a:cs typeface="Times New Roman" panose="02020603050405020304" pitchFamily="18" charset="0"/>
              </a:rPr>
              <a:t>)</a:t>
            </a:r>
          </a:p>
          <a:p>
            <a:pPr lvl="1" algn="just"/>
            <a:r>
              <a:rPr lang="en-US" dirty="0" err="1">
                <a:latin typeface="Times New Roman" panose="02020603050405020304" pitchFamily="18" charset="0"/>
                <a:cs typeface="Times New Roman" panose="02020603050405020304" pitchFamily="18" charset="0"/>
              </a:rPr>
              <a:t>Mutator</a:t>
            </a:r>
            <a:r>
              <a:rPr lang="en-US" dirty="0">
                <a:latin typeface="Times New Roman" panose="02020603050405020304" pitchFamily="18" charset="0"/>
                <a:cs typeface="Times New Roman" panose="02020603050405020304" pitchFamily="18" charset="0"/>
              </a:rPr>
              <a:t> method changes the state</a:t>
            </a:r>
          </a:p>
        </p:txBody>
      </p:sp>
    </p:spTree>
    <p:extLst>
      <p:ext uri="{BB962C8B-B14F-4D97-AF65-F5344CB8AC3E}">
        <p14:creationId xmlns:p14="http://schemas.microsoft.com/office/powerpoint/2010/main" val="276605469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animEffect transition="in" filter="barn(inHorizontal)">
                                      <p:cBhvr>
                                        <p:cTn id="7" dur="500"/>
                                        <p:tgtEl>
                                          <p:spTgt spid="90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90116">
                                            <p:txEl>
                                              <p:pRg st="1" end="1"/>
                                            </p:txEl>
                                          </p:spTgt>
                                        </p:tgtEl>
                                        <p:attrNameLst>
                                          <p:attrName>style.visibility</p:attrName>
                                        </p:attrNameLst>
                                      </p:cBhvr>
                                      <p:to>
                                        <p:strVal val="visible"/>
                                      </p:to>
                                    </p:set>
                                    <p:animEffect transition="in" filter="barn(inHorizontal)">
                                      <p:cBhvr>
                                        <p:cTn id="12" dur="500"/>
                                        <p:tgtEl>
                                          <p:spTgt spid="90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90116">
                                            <p:txEl>
                                              <p:pRg st="2" end="2"/>
                                            </p:txEl>
                                          </p:spTgt>
                                        </p:tgtEl>
                                        <p:attrNameLst>
                                          <p:attrName>style.visibility</p:attrName>
                                        </p:attrNameLst>
                                      </p:cBhvr>
                                      <p:to>
                                        <p:strVal val="visible"/>
                                      </p:to>
                                    </p:set>
                                    <p:animEffect transition="in" filter="barn(inHorizontal)">
                                      <p:cBhvr>
                                        <p:cTn id="17" dur="500"/>
                                        <p:tgtEl>
                                          <p:spTgt spid="90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90116">
                                            <p:txEl>
                                              <p:pRg st="3" end="3"/>
                                            </p:txEl>
                                          </p:spTgt>
                                        </p:tgtEl>
                                        <p:attrNameLst>
                                          <p:attrName>style.visibility</p:attrName>
                                        </p:attrNameLst>
                                      </p:cBhvr>
                                      <p:to>
                                        <p:strVal val="visible"/>
                                      </p:to>
                                    </p:set>
                                    <p:animEffect transition="in" filter="barn(inHorizontal)">
                                      <p:cBhvr>
                                        <p:cTn id="22" dur="500"/>
                                        <p:tgtEl>
                                          <p:spTgt spid="90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90116">
                                            <p:txEl>
                                              <p:pRg st="4" end="4"/>
                                            </p:txEl>
                                          </p:spTgt>
                                        </p:tgtEl>
                                        <p:attrNameLst>
                                          <p:attrName>style.visibility</p:attrName>
                                        </p:attrNameLst>
                                      </p:cBhvr>
                                      <p:to>
                                        <p:strVal val="visible"/>
                                      </p:to>
                                    </p:set>
                                    <p:animEffect transition="in" filter="barn(inHorizontal)">
                                      <p:cBhvr>
                                        <p:cTn id="27" dur="500"/>
                                        <p:tgtEl>
                                          <p:spTgt spid="901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921572" y="216702"/>
            <a:ext cx="11894935" cy="156269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Example of</a:t>
            </a:r>
            <a:br>
              <a:rPr lang="en-US" altLang="en-US" sz="5400" b="1" dirty="0">
                <a:solidFill>
                  <a:schemeClr val="tx1"/>
                </a:solidFill>
                <a:latin typeface="Times New Roman" panose="02020603050405020304" pitchFamily="18" charset="0"/>
                <a:cs typeface="Times New Roman" panose="02020603050405020304" pitchFamily="18" charset="0"/>
              </a:rPr>
            </a:br>
            <a:r>
              <a:rPr lang="en-US" altLang="en-US" sz="5400" b="1" dirty="0">
                <a:solidFill>
                  <a:schemeClr val="tx1"/>
                </a:solidFill>
                <a:latin typeface="Times New Roman" panose="02020603050405020304" pitchFamily="18" charset="0"/>
                <a:cs typeface="Times New Roman" panose="02020603050405020304" pitchFamily="18" charset="0"/>
              </a:rPr>
              <a:t>Data Field Encapsulation</a:t>
            </a:r>
          </a:p>
        </p:txBody>
      </p:sp>
      <p:sp>
        <p:nvSpPr>
          <p:cNvPr id="15365" name="Rectangle 11"/>
          <p:cNvSpPr>
            <a:spLocks noChangeArrowheads="1"/>
          </p:cNvSpPr>
          <p:nvPr/>
        </p:nvSpPr>
        <p:spPr bwMode="auto">
          <a:xfrm>
            <a:off x="2" y="3114968"/>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15362" name="Object 10"/>
          <p:cNvGraphicFramePr>
            <a:graphicFrameLocks noChangeAspect="1"/>
          </p:cNvGraphicFramePr>
          <p:nvPr/>
        </p:nvGraphicFramePr>
        <p:xfrm>
          <a:off x="16637" y="2483644"/>
          <a:ext cx="13353299" cy="4167188"/>
        </p:xfrm>
        <a:graphic>
          <a:graphicData uri="http://schemas.openxmlformats.org/presentationml/2006/ole">
            <mc:AlternateContent xmlns:mc="http://schemas.openxmlformats.org/markup-compatibility/2006">
              <mc:Choice xmlns:v="urn:schemas-microsoft-com:vml" Requires="v">
                <p:oleObj name="Picture" r:id="rId2" imgW="4877309" imgH="1734154" progId="Word.Picture.8">
                  <p:embed/>
                </p:oleObj>
              </mc:Choice>
              <mc:Fallback>
                <p:oleObj name="Picture" r:id="rId2" imgW="4877309" imgH="1734154" progId="Word.Picture.8">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 y="2483644"/>
                        <a:ext cx="13353299" cy="416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AutoShape 10">
            <a:hlinkClick r:id="rId4" action="ppaction://program" highlightClick="1"/>
          </p:cNvPr>
          <p:cNvSpPr>
            <a:spLocks noChangeArrowheads="1"/>
          </p:cNvSpPr>
          <p:nvPr/>
        </p:nvSpPr>
        <p:spPr bwMode="auto">
          <a:xfrm>
            <a:off x="12089700" y="7730141"/>
            <a:ext cx="1045082" cy="445889"/>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lIns="129479" tIns="64743" rIns="129479" bIns="6474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600">
                <a:latin typeface="Book Antiqua" pitchFamily="18" charset="0"/>
              </a:rPr>
              <a:t>Run</a:t>
            </a:r>
            <a:endParaRPr lang="en-US" altLang="en-US" sz="2600"/>
          </a:p>
        </p:txBody>
      </p:sp>
      <p:sp>
        <p:nvSpPr>
          <p:cNvPr id="15367" name="Rectangle 11">
            <a:hlinkClick r:id="rId5"/>
          </p:cNvPr>
          <p:cNvSpPr>
            <a:spLocks noChangeArrowheads="1"/>
          </p:cNvSpPr>
          <p:nvPr/>
        </p:nvSpPr>
        <p:spPr bwMode="auto">
          <a:xfrm>
            <a:off x="6434381" y="7021712"/>
            <a:ext cx="5434427"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CircleWithPrivateDataFields</a:t>
            </a:r>
          </a:p>
        </p:txBody>
      </p:sp>
      <p:sp>
        <p:nvSpPr>
          <p:cNvPr id="15368" name="Rectangle 12">
            <a:hlinkClick r:id="rId6"/>
          </p:cNvPr>
          <p:cNvSpPr>
            <a:spLocks noChangeArrowheads="1"/>
          </p:cNvSpPr>
          <p:nvPr/>
        </p:nvSpPr>
        <p:spPr bwMode="auto">
          <a:xfrm>
            <a:off x="6434381" y="7730134"/>
            <a:ext cx="5434427"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479" tIns="64743" rIns="129479" bIns="6474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r>
              <a:rPr lang="en-US" altLang="en-US" sz="2800"/>
              <a:t>TestCircleWithPrivateDataFields</a:t>
            </a:r>
          </a:p>
        </p:txBody>
      </p:sp>
    </p:spTree>
    <p:extLst>
      <p:ext uri="{BB962C8B-B14F-4D97-AF65-F5344CB8AC3E}">
        <p14:creationId xmlns:p14="http://schemas.microsoft.com/office/powerpoint/2010/main" val="3019185812"/>
      </p:ext>
    </p:extLst>
  </p:cSld>
  <p:clrMapOvr>
    <a:masterClrMapping/>
  </p:clrMapOvr>
  <p:transition>
    <p:pull dir="l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1026081" y="7"/>
            <a:ext cx="11628914" cy="1028699"/>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Passing Objects to Methods</a:t>
            </a:r>
          </a:p>
        </p:txBody>
      </p:sp>
      <p:sp>
        <p:nvSpPr>
          <p:cNvPr id="64516" name="Rectangle 3"/>
          <p:cNvSpPr>
            <a:spLocks noGrp="1" noChangeArrowheads="1"/>
          </p:cNvSpPr>
          <p:nvPr>
            <p:ph type="body" idx="1"/>
          </p:nvPr>
        </p:nvSpPr>
        <p:spPr>
          <a:xfrm>
            <a:off x="337931" y="1152942"/>
            <a:ext cx="12920870" cy="3041374"/>
          </a:xfrm>
        </p:spPr>
        <p:txBody>
          <a:bodyPr/>
          <a:lstStyle/>
          <a:p>
            <a:pPr>
              <a:spcBef>
                <a:spcPct val="50000"/>
              </a:spcBef>
            </a:pPr>
            <a:r>
              <a:rPr lang="en-US" sz="4000" dirty="0">
                <a:latin typeface="Times New Roman" panose="02020603050405020304" pitchFamily="18" charset="0"/>
                <a:cs typeface="Times New Roman" panose="02020603050405020304" pitchFamily="18" charset="0"/>
              </a:rPr>
              <a:t>Passing by value for primitive type value (the value is passed to the parameter)</a:t>
            </a:r>
          </a:p>
          <a:p>
            <a:pPr>
              <a:spcBef>
                <a:spcPct val="50000"/>
              </a:spcBef>
            </a:pPr>
            <a:r>
              <a:rPr lang="en-US" sz="4000" dirty="0">
                <a:latin typeface="Times New Roman" panose="02020603050405020304" pitchFamily="18" charset="0"/>
                <a:cs typeface="Times New Roman" panose="02020603050405020304" pitchFamily="18" charset="0"/>
              </a:rPr>
              <a:t>Passing by value for reference type value (the value is the reference to the object)</a:t>
            </a:r>
          </a:p>
        </p:txBody>
      </p:sp>
      <p:pic>
        <p:nvPicPr>
          <p:cNvPr id="358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7142" y="4646700"/>
            <a:ext cx="9874751" cy="3484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
            <a:hlinkClick r:id="rId4" action="ppaction://program" highlightClick="1"/>
          </p:cNvPr>
          <p:cNvSpPr>
            <a:spLocks noChangeArrowheads="1"/>
          </p:cNvSpPr>
          <p:nvPr/>
        </p:nvSpPr>
        <p:spPr bwMode="auto">
          <a:xfrm>
            <a:off x="9558170" y="3793623"/>
            <a:ext cx="698500" cy="339725"/>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dirty="0">
                <a:solidFill>
                  <a:srgbClr val="000000"/>
                </a:solidFill>
                <a:latin typeface="Book Antiqua" pitchFamily="18" charset="0"/>
                <a:cs typeface="Arial" pitchFamily="34" charset="0"/>
              </a:rPr>
              <a:t>Run</a:t>
            </a:r>
            <a:endParaRPr lang="en-US" altLang="en-US" sz="1800" dirty="0">
              <a:solidFill>
                <a:srgbClr val="000000"/>
              </a:solidFill>
              <a:cs typeface="Arial" pitchFamily="34" charset="0"/>
            </a:endParaRPr>
          </a:p>
        </p:txBody>
      </p:sp>
      <p:sp>
        <p:nvSpPr>
          <p:cNvPr id="7" name="Rectangle 8">
            <a:hlinkClick r:id="rId5"/>
          </p:cNvPr>
          <p:cNvSpPr>
            <a:spLocks noChangeArrowheads="1"/>
          </p:cNvSpPr>
          <p:nvPr/>
        </p:nvSpPr>
        <p:spPr bwMode="auto">
          <a:xfrm>
            <a:off x="7435682" y="3777748"/>
            <a:ext cx="19319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dirty="0" err="1">
                <a:solidFill>
                  <a:srgbClr val="000000"/>
                </a:solidFill>
                <a:cs typeface="Arial" pitchFamily="34" charset="0"/>
              </a:rPr>
              <a:t>TestPassObject</a:t>
            </a:r>
            <a:endParaRPr lang="en-US" altLang="en-US" sz="2000" dirty="0">
              <a:solidFill>
                <a:srgbClr val="000000"/>
              </a:solidFill>
              <a:cs typeface="Arial" pitchFamily="34" charset="0"/>
            </a:endParaRPr>
          </a:p>
        </p:txBody>
      </p:sp>
    </p:spTree>
    <p:extLst>
      <p:ext uri="{BB962C8B-B14F-4D97-AF65-F5344CB8AC3E}">
        <p14:creationId xmlns:p14="http://schemas.microsoft.com/office/powerpoint/2010/main" val="3420826326"/>
      </p:ext>
    </p:extLst>
  </p:cSld>
  <p:clrMapOvr>
    <a:masterClrMapping/>
  </p:clrMapOvr>
  <p:transition>
    <p:pull dir="l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42027" y="1900237"/>
            <a:ext cx="12997021" cy="670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77" tIns="65190" rIns="130377" bIns="65190" numCol="1" anchor="t" anchorCtr="0" compatLnSpc="1">
            <a:prstTxWarp prst="textNoShape">
              <a:avLst/>
            </a:prstTxWarp>
          </a:bodyPr>
          <a:lstStyle>
            <a:lvl1pPr marL="485542" indent="-485542" algn="l" rtl="0" eaLnBrk="0" fontAlgn="base" hangingPunct="0">
              <a:spcBef>
                <a:spcPct val="20000"/>
              </a:spcBef>
              <a:spcAft>
                <a:spcPct val="0"/>
              </a:spcAft>
              <a:buClr>
                <a:schemeClr val="tx2"/>
              </a:buClr>
              <a:buSzPct val="75000"/>
              <a:buFont typeface="Monotype Sorts"/>
              <a:buChar char="F"/>
              <a:defRPr sz="4500" kern="1200">
                <a:solidFill>
                  <a:schemeClr val="tx1"/>
                </a:solidFill>
                <a:latin typeface="+mn-lt"/>
                <a:ea typeface="+mn-ea"/>
                <a:cs typeface="+mn-cs"/>
              </a:defRPr>
            </a:lvl1pPr>
            <a:lvl2pPr marL="1052010" indent="-404615" algn="l" rtl="0" eaLnBrk="0" fontAlgn="base" hangingPunct="0">
              <a:spcBef>
                <a:spcPct val="20000"/>
              </a:spcBef>
              <a:spcAft>
                <a:spcPct val="0"/>
              </a:spcAft>
              <a:buClr>
                <a:schemeClr val="tx1"/>
              </a:buClr>
              <a:buChar char="–"/>
              <a:defRPr sz="4000" kern="1200">
                <a:solidFill>
                  <a:schemeClr val="tx1"/>
                </a:solidFill>
                <a:latin typeface="+mn-lt"/>
                <a:ea typeface="+mn-ea"/>
                <a:cs typeface="+mn-cs"/>
              </a:defRPr>
            </a:lvl2pPr>
            <a:lvl3pPr marL="1618477" indent="-323694" algn="l" rtl="0" eaLnBrk="0" fontAlgn="base" hangingPunct="0">
              <a:spcBef>
                <a:spcPct val="20000"/>
              </a:spcBef>
              <a:spcAft>
                <a:spcPct val="0"/>
              </a:spcAft>
              <a:buClr>
                <a:schemeClr val="accent2"/>
              </a:buClr>
              <a:buSzPct val="65000"/>
              <a:buFont typeface="Monotype Sorts"/>
              <a:buChar char="u"/>
              <a:defRPr sz="3400" kern="1200">
                <a:solidFill>
                  <a:schemeClr val="tx1"/>
                </a:solidFill>
                <a:latin typeface="+mn-lt"/>
                <a:ea typeface="+mn-ea"/>
                <a:cs typeface="+mn-cs"/>
              </a:defRPr>
            </a:lvl3pPr>
            <a:lvl4pPr marL="2265861" indent="-323694"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4pPr>
            <a:lvl5pPr marL="2913255" indent="-323694"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5pPr>
            <a:lvl6pPr marL="3560645"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6pPr>
            <a:lvl7pPr marL="4208034"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7pPr>
            <a:lvl8pPr marL="4855426"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8pPr>
            <a:lvl9pPr marL="5502815"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9pPr>
          </a:lstStyle>
          <a:p>
            <a:pPr marL="485542" marR="0" lvl="0" indent="-485542" algn="l" defTabSz="914400" rtl="0" eaLnBrk="0" fontAlgn="base" latinLnBrk="0" hangingPunct="0">
              <a:lnSpc>
                <a:spcPct val="90000"/>
              </a:lnSpc>
              <a:spcBef>
                <a:spcPct val="20000"/>
              </a:spcBef>
              <a:spcAft>
                <a:spcPct val="0"/>
              </a:spcAft>
              <a:buClr>
                <a:srgbClr val="000000"/>
              </a:buClr>
              <a:buSzPct val="75000"/>
              <a:buFont typeface="Monotype Sorts"/>
              <a:buNone/>
              <a:tabLst/>
              <a:defRPr/>
            </a:pPr>
            <a:r>
              <a:rPr kumimoji="0" lang="en-US" altLang="en-US" sz="4000" b="0" i="0" u="none" strike="noStrike" kern="1200" cap="none" spc="0" normalizeH="0" baseline="0" noProof="0" dirty="0">
                <a:ln>
                  <a:noFill/>
                </a:ln>
                <a:solidFill>
                  <a:srgbClr val="000000"/>
                </a:solidFill>
                <a:effectLst/>
                <a:uLnTx/>
                <a:uFillTx/>
                <a:latin typeface="Courier New" pitchFamily="49" charset="0"/>
                <a:ea typeface="+mn-ea"/>
                <a:cs typeface="Times New Roman" pitchFamily="18" charset="0"/>
              </a:rPr>
              <a:t> Circle[] </a:t>
            </a:r>
            <a:r>
              <a:rPr kumimoji="0" lang="en-US" altLang="en-US" sz="4000" b="0" i="0" u="none" strike="noStrike" kern="1200" cap="none" spc="0" normalizeH="0" baseline="0" noProof="0" dirty="0" err="1">
                <a:ln>
                  <a:noFill/>
                </a:ln>
                <a:solidFill>
                  <a:srgbClr val="000000"/>
                </a:solidFill>
                <a:effectLst/>
                <a:uLnTx/>
                <a:uFillTx/>
                <a:latin typeface="Courier New" pitchFamily="49" charset="0"/>
                <a:ea typeface="+mn-ea"/>
                <a:cs typeface="Times New Roman" pitchFamily="18" charset="0"/>
              </a:rPr>
              <a:t>circleArray</a:t>
            </a:r>
            <a:r>
              <a:rPr kumimoji="0" lang="en-US" altLang="en-US" sz="4000" b="0" i="0" u="none" strike="noStrike" kern="1200" cap="none" spc="0" normalizeH="0" baseline="0" noProof="0" dirty="0">
                <a:ln>
                  <a:noFill/>
                </a:ln>
                <a:solidFill>
                  <a:srgbClr val="000000"/>
                </a:solidFill>
                <a:effectLst/>
                <a:uLnTx/>
                <a:uFillTx/>
                <a:latin typeface="Courier New" pitchFamily="49" charset="0"/>
                <a:ea typeface="+mn-ea"/>
                <a:cs typeface="Times New Roman" pitchFamily="18" charset="0"/>
              </a:rPr>
              <a:t> = new Circle[10];</a:t>
            </a:r>
            <a:r>
              <a:rPr kumimoji="0" lang="en-US" altLang="en-US" sz="4000" b="0" i="0" u="none" strike="noStrike" kern="1200" cap="none" spc="0" normalizeH="0" baseline="0" noProof="0" dirty="0">
                <a:ln>
                  <a:noFill/>
                </a:ln>
                <a:solidFill>
                  <a:srgbClr val="000000"/>
                </a:solidFill>
                <a:effectLst/>
                <a:uLnTx/>
                <a:uFillTx/>
                <a:latin typeface="Times New Roman"/>
                <a:ea typeface="+mn-ea"/>
                <a:cs typeface="+mn-cs"/>
              </a:rPr>
              <a:t> </a:t>
            </a:r>
          </a:p>
          <a:p>
            <a:pPr marL="485542" marR="0" lvl="0" indent="-485542" algn="l" defTabSz="914400" rtl="0" eaLnBrk="0" fontAlgn="base" latinLnBrk="0" hangingPunct="0">
              <a:lnSpc>
                <a:spcPct val="90000"/>
              </a:lnSpc>
              <a:spcBef>
                <a:spcPct val="20000"/>
              </a:spcBef>
              <a:spcAft>
                <a:spcPct val="0"/>
              </a:spcAft>
              <a:buClr>
                <a:srgbClr val="000000"/>
              </a:buClr>
              <a:buSzPct val="75000"/>
              <a:buFont typeface="Monotype Sorts"/>
              <a:buNone/>
              <a:tabLst/>
              <a:defRPr/>
            </a:pPr>
            <a:endParaRPr kumimoji="0" lang="en-US" altLang="en-US" sz="4000" b="0" i="0" u="none" strike="noStrike" kern="1200" cap="none" spc="0" normalizeH="0" baseline="0" noProof="0" dirty="0">
              <a:ln>
                <a:noFill/>
              </a:ln>
              <a:solidFill>
                <a:srgbClr val="000000"/>
              </a:solidFill>
              <a:effectLst/>
              <a:uLnTx/>
              <a:uFillTx/>
              <a:latin typeface="Times New Roman"/>
              <a:ea typeface="+mn-ea"/>
              <a:cs typeface="+mn-cs"/>
            </a:endParaRPr>
          </a:p>
          <a:p>
            <a:pPr marL="485542" marR="0" lvl="0" indent="-485542" algn="just" defTabSz="914400" rtl="0" eaLnBrk="0" fontAlgn="base" latinLnBrk="0" hangingPunct="0">
              <a:lnSpc>
                <a:spcPct val="90000"/>
              </a:lnSpc>
              <a:spcBef>
                <a:spcPct val="20000"/>
              </a:spcBef>
              <a:spcAft>
                <a:spcPct val="0"/>
              </a:spcAft>
              <a:buClr>
                <a:srgbClr val="000000"/>
              </a:buClr>
              <a:buSzPct val="75000"/>
              <a:buFont typeface="Monotype Sorts"/>
              <a:buNone/>
              <a:tabLst/>
              <a:defRPr/>
            </a:pPr>
            <a:r>
              <a:rPr kumimoji="0" lang="en-US" altLang="en-US" sz="5400" b="0" i="0" u="none" strike="noStrike" kern="1200" cap="none" spc="0" normalizeH="0" baseline="0" noProof="0" dirty="0">
                <a:ln>
                  <a:noFill/>
                </a:ln>
                <a:solidFill>
                  <a:srgbClr val="000000"/>
                </a:solidFill>
                <a:effectLst/>
                <a:uLnTx/>
                <a:uFillTx/>
                <a:latin typeface="Courier"/>
                <a:ea typeface="+mn-ea"/>
                <a:cs typeface="Times New Roman" pitchFamily="18" charset="0"/>
              </a:rPr>
              <a:t> </a:t>
            </a:r>
            <a:r>
              <a:rPr kumimoji="0" lang="en-US" altLang="en-US" sz="4400" b="0" i="0" u="none" strike="noStrike" kern="1200" cap="none" spc="0" normalizeH="0" baseline="0" noProof="0" dirty="0">
                <a:ln>
                  <a:noFill/>
                </a:ln>
                <a:solidFill>
                  <a:srgbClr val="000000"/>
                </a:solidFill>
                <a:effectLst/>
                <a:uLnTx/>
                <a:uFillTx/>
                <a:latin typeface="Times New Roman"/>
                <a:ea typeface="+mn-ea"/>
                <a:cs typeface="Times New Roman" pitchFamily="18" charset="0"/>
              </a:rPr>
              <a:t>An array of objects is actually an </a:t>
            </a:r>
            <a:r>
              <a:rPr kumimoji="0" lang="en-US" altLang="en-US" sz="4400" b="0" i="1" u="none" strike="noStrike" kern="1200" cap="none" spc="0" normalizeH="0" baseline="0" noProof="0" dirty="0">
                <a:ln>
                  <a:noFill/>
                </a:ln>
                <a:solidFill>
                  <a:srgbClr val="000000"/>
                </a:solidFill>
                <a:effectLst/>
                <a:uLnTx/>
                <a:uFillTx/>
                <a:latin typeface="Times New Roman"/>
                <a:ea typeface="+mn-ea"/>
                <a:cs typeface="Times New Roman" pitchFamily="18" charset="0"/>
              </a:rPr>
              <a:t>array of reference variables</a:t>
            </a:r>
            <a:r>
              <a:rPr kumimoji="0" lang="en-US" altLang="en-US" sz="4400" b="0" i="0" u="none" strike="noStrike" kern="1200" cap="none" spc="0" normalizeH="0" baseline="0" noProof="0" dirty="0">
                <a:ln>
                  <a:noFill/>
                </a:ln>
                <a:solidFill>
                  <a:srgbClr val="000000"/>
                </a:solidFill>
                <a:effectLst/>
                <a:uLnTx/>
                <a:uFillTx/>
                <a:latin typeface="Times New Roman"/>
                <a:ea typeface="+mn-ea"/>
                <a:cs typeface="Times New Roman" pitchFamily="18" charset="0"/>
              </a:rPr>
              <a:t>. So invoking </a:t>
            </a:r>
            <a:r>
              <a:rPr kumimoji="0" lang="en-US" altLang="en-US" sz="4400" b="0" i="0" u="none" strike="noStrike" kern="1200" cap="none" spc="0" normalizeH="0" baseline="0" noProof="0" dirty="0" err="1">
                <a:ln>
                  <a:noFill/>
                </a:ln>
                <a:solidFill>
                  <a:srgbClr val="000000"/>
                </a:solidFill>
                <a:effectLst/>
                <a:uLnTx/>
                <a:uFillTx/>
                <a:latin typeface="Times New Roman"/>
                <a:ea typeface="+mn-ea"/>
                <a:cs typeface="Times New Roman" pitchFamily="18" charset="0"/>
              </a:rPr>
              <a:t>circleArray</a:t>
            </a:r>
            <a:r>
              <a:rPr kumimoji="0" lang="en-US" altLang="en-US" sz="4400" b="0" i="0" u="none" strike="noStrike" kern="1200" cap="none" spc="0" normalizeH="0" baseline="0" noProof="0" dirty="0">
                <a:ln>
                  <a:noFill/>
                </a:ln>
                <a:solidFill>
                  <a:srgbClr val="000000"/>
                </a:solidFill>
                <a:effectLst/>
                <a:uLnTx/>
                <a:uFillTx/>
                <a:latin typeface="Times New Roman"/>
                <a:ea typeface="+mn-ea"/>
                <a:cs typeface="Times New Roman" pitchFamily="18" charset="0"/>
              </a:rPr>
              <a:t>[1].</a:t>
            </a:r>
            <a:r>
              <a:rPr kumimoji="0" lang="en-US" altLang="en-US" sz="4400" b="0" i="0" u="none" strike="noStrike" kern="1200" cap="none" spc="0" normalizeH="0" baseline="0" noProof="0" dirty="0" err="1">
                <a:ln>
                  <a:noFill/>
                </a:ln>
                <a:solidFill>
                  <a:srgbClr val="000000"/>
                </a:solidFill>
                <a:effectLst/>
                <a:uLnTx/>
                <a:uFillTx/>
                <a:latin typeface="Times New Roman"/>
                <a:ea typeface="+mn-ea"/>
                <a:cs typeface="Times New Roman" pitchFamily="18" charset="0"/>
              </a:rPr>
              <a:t>getArea</a:t>
            </a:r>
            <a:r>
              <a:rPr kumimoji="0" lang="en-US" altLang="en-US" sz="4400" b="0" i="0" u="none" strike="noStrike" kern="1200" cap="none" spc="0" normalizeH="0" baseline="0" noProof="0" dirty="0">
                <a:ln>
                  <a:noFill/>
                </a:ln>
                <a:solidFill>
                  <a:srgbClr val="000000"/>
                </a:solidFill>
                <a:effectLst/>
                <a:uLnTx/>
                <a:uFillTx/>
                <a:latin typeface="Times New Roman"/>
                <a:ea typeface="+mn-ea"/>
                <a:cs typeface="Times New Roman" pitchFamily="18" charset="0"/>
              </a:rPr>
              <a:t>() involves two levels of referencing as shown in the next figure. </a:t>
            </a:r>
            <a:r>
              <a:rPr kumimoji="0" lang="en-US" altLang="en-US" sz="4400" b="0" i="0" u="none" strike="noStrike" kern="1200" cap="none" spc="0" normalizeH="0" baseline="0" noProof="0" dirty="0" err="1">
                <a:ln>
                  <a:noFill/>
                </a:ln>
                <a:solidFill>
                  <a:srgbClr val="000000"/>
                </a:solidFill>
                <a:effectLst/>
                <a:uLnTx/>
                <a:uFillTx/>
                <a:latin typeface="Times New Roman"/>
                <a:ea typeface="+mn-ea"/>
                <a:cs typeface="Times New Roman" pitchFamily="18" charset="0"/>
              </a:rPr>
              <a:t>circleArray</a:t>
            </a:r>
            <a:r>
              <a:rPr kumimoji="0" lang="en-US" altLang="en-US" sz="4400" b="0" i="0" u="none" strike="noStrike" kern="1200" cap="none" spc="0" normalizeH="0" baseline="0" noProof="0" dirty="0">
                <a:ln>
                  <a:noFill/>
                </a:ln>
                <a:solidFill>
                  <a:srgbClr val="000000"/>
                </a:solidFill>
                <a:effectLst/>
                <a:uLnTx/>
                <a:uFillTx/>
                <a:latin typeface="Times New Roman"/>
                <a:ea typeface="+mn-ea"/>
                <a:cs typeface="Times New Roman" pitchFamily="18" charset="0"/>
              </a:rPr>
              <a:t> references to the entire array. </a:t>
            </a:r>
            <a:r>
              <a:rPr kumimoji="0" lang="en-US" altLang="en-US" sz="4400" b="0" i="0" u="none" strike="noStrike" kern="1200" cap="none" spc="0" normalizeH="0" baseline="0" noProof="0" dirty="0" err="1">
                <a:ln>
                  <a:noFill/>
                </a:ln>
                <a:solidFill>
                  <a:srgbClr val="000000"/>
                </a:solidFill>
                <a:effectLst/>
                <a:uLnTx/>
                <a:uFillTx/>
                <a:latin typeface="Times New Roman"/>
                <a:ea typeface="+mn-ea"/>
                <a:cs typeface="Times New Roman" pitchFamily="18" charset="0"/>
              </a:rPr>
              <a:t>circleArray</a:t>
            </a:r>
            <a:r>
              <a:rPr kumimoji="0" lang="en-US" altLang="en-US" sz="4400" b="0" i="0" u="none" strike="noStrike" kern="1200" cap="none" spc="0" normalizeH="0" baseline="0" noProof="0" dirty="0">
                <a:ln>
                  <a:noFill/>
                </a:ln>
                <a:solidFill>
                  <a:srgbClr val="000000"/>
                </a:solidFill>
                <a:effectLst/>
                <a:uLnTx/>
                <a:uFillTx/>
                <a:latin typeface="Times New Roman"/>
                <a:ea typeface="+mn-ea"/>
                <a:cs typeface="Times New Roman" pitchFamily="18" charset="0"/>
              </a:rPr>
              <a:t>[1] references to a Circle object.</a:t>
            </a:r>
            <a:r>
              <a:rPr kumimoji="0" lang="en-US" altLang="en-US" sz="5400" b="0" i="0" u="none" strike="noStrike" kern="1200" cap="none" spc="0" normalizeH="0" baseline="0" noProof="0" dirty="0">
                <a:ln>
                  <a:noFill/>
                </a:ln>
                <a:solidFill>
                  <a:srgbClr val="000000"/>
                </a:solidFill>
                <a:effectLst/>
                <a:uLnTx/>
                <a:uFillTx/>
                <a:latin typeface="Courier"/>
                <a:ea typeface="+mn-ea"/>
                <a:cs typeface="Times New Roman" pitchFamily="18" charset="0"/>
              </a:rPr>
              <a:t> </a:t>
            </a:r>
            <a:endParaRPr kumimoji="0" lang="en-US" altLang="en-US" sz="5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5" name="Rectangle 2"/>
          <p:cNvSpPr txBox="1">
            <a:spLocks noChangeArrowheads="1"/>
          </p:cNvSpPr>
          <p:nvPr/>
        </p:nvSpPr>
        <p:spPr bwMode="auto">
          <a:xfrm>
            <a:off x="1026081" y="500063"/>
            <a:ext cx="11628914"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77" tIns="65190" rIns="130377" bIns="65190" numCol="1" anchor="ctr" anchorCtr="0" compatLnSpc="1">
            <a:prstTxWarp prst="textNoShape">
              <a:avLst/>
            </a:prstTxWarp>
          </a:bodyPr>
          <a:lstStyle>
            <a:lvl1pPr algn="ctr" rtl="0" eaLnBrk="0" fontAlgn="base" hangingPunct="0">
              <a:spcBef>
                <a:spcPct val="0"/>
              </a:spcBef>
              <a:spcAft>
                <a:spcPct val="0"/>
              </a:spcAft>
              <a:defRPr sz="6200" kern="1200">
                <a:solidFill>
                  <a:schemeClr val="tx2"/>
                </a:solidFill>
                <a:latin typeface="+mj-lt"/>
                <a:ea typeface="+mj-ea"/>
                <a:cs typeface="+mj-cs"/>
              </a:defRPr>
            </a:lvl1pPr>
            <a:lvl2pPr algn="ctr" rtl="0" eaLnBrk="0" fontAlgn="base" hangingPunct="0">
              <a:spcBef>
                <a:spcPct val="0"/>
              </a:spcBef>
              <a:spcAft>
                <a:spcPct val="0"/>
              </a:spcAft>
              <a:defRPr sz="6200">
                <a:solidFill>
                  <a:schemeClr val="tx2"/>
                </a:solidFill>
                <a:latin typeface="Times New Roman" panose="02020603050405020304" pitchFamily="18" charset="0"/>
              </a:defRPr>
            </a:lvl2pPr>
            <a:lvl3pPr algn="ctr" rtl="0" eaLnBrk="0" fontAlgn="base" hangingPunct="0">
              <a:spcBef>
                <a:spcPct val="0"/>
              </a:spcBef>
              <a:spcAft>
                <a:spcPct val="0"/>
              </a:spcAft>
              <a:defRPr sz="6200">
                <a:solidFill>
                  <a:schemeClr val="tx2"/>
                </a:solidFill>
                <a:latin typeface="Times New Roman" panose="02020603050405020304" pitchFamily="18" charset="0"/>
              </a:defRPr>
            </a:lvl3pPr>
            <a:lvl4pPr algn="ctr" rtl="0" eaLnBrk="0" fontAlgn="base" hangingPunct="0">
              <a:spcBef>
                <a:spcPct val="0"/>
              </a:spcBef>
              <a:spcAft>
                <a:spcPct val="0"/>
              </a:spcAft>
              <a:defRPr sz="6200">
                <a:solidFill>
                  <a:schemeClr val="tx2"/>
                </a:solidFill>
                <a:latin typeface="Times New Roman" panose="02020603050405020304" pitchFamily="18" charset="0"/>
              </a:defRPr>
            </a:lvl4pPr>
            <a:lvl5pPr algn="ctr" rtl="0" eaLnBrk="0" fontAlgn="base" hangingPunct="0">
              <a:spcBef>
                <a:spcPct val="0"/>
              </a:spcBef>
              <a:spcAft>
                <a:spcPct val="0"/>
              </a:spcAft>
              <a:defRPr sz="6200">
                <a:solidFill>
                  <a:schemeClr val="tx2"/>
                </a:solidFill>
                <a:latin typeface="Times New Roman" panose="02020603050405020304" pitchFamily="18" charset="0"/>
              </a:defRPr>
            </a:lvl5pPr>
            <a:lvl6pPr marL="647389" algn="ctr" rtl="0" eaLnBrk="0" fontAlgn="base" hangingPunct="0">
              <a:spcBef>
                <a:spcPct val="0"/>
              </a:spcBef>
              <a:spcAft>
                <a:spcPct val="0"/>
              </a:spcAft>
              <a:defRPr sz="6200">
                <a:solidFill>
                  <a:schemeClr val="tx2"/>
                </a:solidFill>
                <a:latin typeface="Times New Roman" panose="02020603050405020304" pitchFamily="18" charset="0"/>
              </a:defRPr>
            </a:lvl6pPr>
            <a:lvl7pPr marL="1294778" algn="ctr" rtl="0" eaLnBrk="0" fontAlgn="base" hangingPunct="0">
              <a:spcBef>
                <a:spcPct val="0"/>
              </a:spcBef>
              <a:spcAft>
                <a:spcPct val="0"/>
              </a:spcAft>
              <a:defRPr sz="6200">
                <a:solidFill>
                  <a:schemeClr val="tx2"/>
                </a:solidFill>
                <a:latin typeface="Times New Roman" panose="02020603050405020304" pitchFamily="18" charset="0"/>
              </a:defRPr>
            </a:lvl7pPr>
            <a:lvl8pPr marL="1942171" algn="ctr" rtl="0" eaLnBrk="0" fontAlgn="base" hangingPunct="0">
              <a:spcBef>
                <a:spcPct val="0"/>
              </a:spcBef>
              <a:spcAft>
                <a:spcPct val="0"/>
              </a:spcAft>
              <a:defRPr sz="6200">
                <a:solidFill>
                  <a:schemeClr val="tx2"/>
                </a:solidFill>
                <a:latin typeface="Times New Roman" panose="02020603050405020304" pitchFamily="18" charset="0"/>
              </a:defRPr>
            </a:lvl8pPr>
            <a:lvl9pPr marL="2589559" algn="ctr" rtl="0" eaLnBrk="0" fontAlgn="base" hangingPunct="0">
              <a:spcBef>
                <a:spcPct val="0"/>
              </a:spcBef>
              <a:spcAft>
                <a:spcPct val="0"/>
              </a:spcAft>
              <a:defRPr sz="62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5400" b="1" i="0" u="none" strike="noStrike" kern="1200" cap="none" spc="0" normalizeH="0" baseline="0" noProof="0">
                <a:ln>
                  <a:noFill/>
                </a:ln>
                <a:solidFill>
                  <a:srgbClr val="000000"/>
                </a:solidFill>
                <a:effectLst/>
                <a:uLnTx/>
                <a:uFillTx/>
                <a:latin typeface="Times New Roman"/>
                <a:ea typeface="+mj-ea"/>
                <a:cs typeface="+mj-cs"/>
              </a:rPr>
              <a:t>Array of Objects</a:t>
            </a:r>
            <a:endParaRPr kumimoji="0" lang="en-US" altLang="en-US" sz="5400" b="1" i="0" u="none" strike="noStrike" kern="1200" cap="none" spc="0" normalizeH="0" baseline="0" noProof="0" dirty="0">
              <a:ln>
                <a:noFill/>
              </a:ln>
              <a:solidFill>
                <a:srgbClr val="000000"/>
              </a:solidFill>
              <a:effectLst/>
              <a:uLnTx/>
              <a:uFillTx/>
              <a:latin typeface="Times New Roman"/>
              <a:ea typeface="+mj-ea"/>
              <a:cs typeface="+mj-cs"/>
              <a:hlinkClick r:id="rId2" action="ppaction://program"/>
            </a:endParaRPr>
          </a:p>
        </p:txBody>
      </p:sp>
    </p:spTree>
    <p:extLst>
      <p:ext uri="{BB962C8B-B14F-4D97-AF65-F5344CB8AC3E}">
        <p14:creationId xmlns:p14="http://schemas.microsoft.com/office/powerpoint/2010/main" val="1392982779"/>
      </p:ext>
    </p:extLst>
  </p:cSld>
  <p:clrMapOvr>
    <a:masterClrMapping/>
  </p:clrMapOvr>
  <p:transition>
    <p:pull dir="l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88963" y="2971622"/>
            <a:ext cx="12533312" cy="2714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txBox="1">
            <a:spLocks noChangeArrowheads="1"/>
          </p:cNvSpPr>
          <p:nvPr/>
        </p:nvSpPr>
        <p:spPr bwMode="auto">
          <a:xfrm>
            <a:off x="342027" y="1900237"/>
            <a:ext cx="12997021" cy="670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77" tIns="65190" rIns="130377" bIns="65190" numCol="1" anchor="t" anchorCtr="0" compatLnSpc="1">
            <a:prstTxWarp prst="textNoShape">
              <a:avLst/>
            </a:prstTxWarp>
          </a:bodyPr>
          <a:lstStyle>
            <a:lvl1pPr marL="485542" indent="-485542" algn="l" rtl="0" eaLnBrk="0" fontAlgn="base" hangingPunct="0">
              <a:spcBef>
                <a:spcPct val="20000"/>
              </a:spcBef>
              <a:spcAft>
                <a:spcPct val="0"/>
              </a:spcAft>
              <a:buClr>
                <a:schemeClr val="tx2"/>
              </a:buClr>
              <a:buSzPct val="75000"/>
              <a:buFont typeface="Monotype Sorts"/>
              <a:buChar char="F"/>
              <a:defRPr sz="4500" kern="1200">
                <a:solidFill>
                  <a:schemeClr val="tx1"/>
                </a:solidFill>
                <a:latin typeface="+mn-lt"/>
                <a:ea typeface="+mn-ea"/>
                <a:cs typeface="+mn-cs"/>
              </a:defRPr>
            </a:lvl1pPr>
            <a:lvl2pPr marL="1052010" indent="-404615" algn="l" rtl="0" eaLnBrk="0" fontAlgn="base" hangingPunct="0">
              <a:spcBef>
                <a:spcPct val="20000"/>
              </a:spcBef>
              <a:spcAft>
                <a:spcPct val="0"/>
              </a:spcAft>
              <a:buClr>
                <a:schemeClr val="tx1"/>
              </a:buClr>
              <a:buChar char="–"/>
              <a:defRPr sz="4000" kern="1200">
                <a:solidFill>
                  <a:schemeClr val="tx1"/>
                </a:solidFill>
                <a:latin typeface="+mn-lt"/>
                <a:ea typeface="+mn-ea"/>
                <a:cs typeface="+mn-cs"/>
              </a:defRPr>
            </a:lvl2pPr>
            <a:lvl3pPr marL="1618477" indent="-323694" algn="l" rtl="0" eaLnBrk="0" fontAlgn="base" hangingPunct="0">
              <a:spcBef>
                <a:spcPct val="20000"/>
              </a:spcBef>
              <a:spcAft>
                <a:spcPct val="0"/>
              </a:spcAft>
              <a:buClr>
                <a:schemeClr val="accent2"/>
              </a:buClr>
              <a:buSzPct val="65000"/>
              <a:buFont typeface="Monotype Sorts"/>
              <a:buChar char="u"/>
              <a:defRPr sz="3400" kern="1200">
                <a:solidFill>
                  <a:schemeClr val="tx1"/>
                </a:solidFill>
                <a:latin typeface="+mn-lt"/>
                <a:ea typeface="+mn-ea"/>
                <a:cs typeface="+mn-cs"/>
              </a:defRPr>
            </a:lvl3pPr>
            <a:lvl4pPr marL="2265861" indent="-323694"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4pPr>
            <a:lvl5pPr marL="2913255" indent="-323694"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5pPr>
            <a:lvl6pPr marL="3560645"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6pPr>
            <a:lvl7pPr marL="4208034"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7pPr>
            <a:lvl8pPr marL="4855426"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8pPr>
            <a:lvl9pPr marL="5502815"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9pPr>
          </a:lstStyle>
          <a:p>
            <a:pPr>
              <a:buFont typeface="Monotype Sorts"/>
              <a:buNone/>
            </a:pPr>
            <a:r>
              <a:rPr lang="en-US" altLang="en-US" sz="3400">
                <a:latin typeface="Courier New" pitchFamily="49" charset="0"/>
                <a:cs typeface="Times New Roman" pitchFamily="18" charset="0"/>
              </a:rPr>
              <a:t>   Circle[] circleArray = new Circle[10];</a:t>
            </a:r>
            <a:r>
              <a:rPr lang="en-US" altLang="en-US" sz="3400">
                <a:latin typeface="Courier New" pitchFamily="49" charset="0"/>
              </a:rPr>
              <a:t> </a:t>
            </a:r>
          </a:p>
          <a:p>
            <a:pPr>
              <a:buFont typeface="Monotype Sorts"/>
              <a:buNone/>
            </a:pPr>
            <a:endParaRPr lang="en-US" altLang="en-US" sz="3400" dirty="0">
              <a:latin typeface="Courier New" pitchFamily="49" charset="0"/>
            </a:endParaRPr>
          </a:p>
        </p:txBody>
      </p:sp>
      <p:sp>
        <p:nvSpPr>
          <p:cNvPr id="6" name="Rectangle 2"/>
          <p:cNvSpPr txBox="1">
            <a:spLocks noChangeArrowheads="1"/>
          </p:cNvSpPr>
          <p:nvPr/>
        </p:nvSpPr>
        <p:spPr bwMode="auto">
          <a:xfrm>
            <a:off x="1026081" y="500063"/>
            <a:ext cx="11628914"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77" tIns="65190" rIns="130377" bIns="65190" numCol="1" anchor="ctr" anchorCtr="0" compatLnSpc="1">
            <a:prstTxWarp prst="textNoShape">
              <a:avLst/>
            </a:prstTxWarp>
          </a:bodyPr>
          <a:lstStyle>
            <a:lvl1pPr algn="ctr" rtl="0" eaLnBrk="0" fontAlgn="base" hangingPunct="0">
              <a:spcBef>
                <a:spcPct val="0"/>
              </a:spcBef>
              <a:spcAft>
                <a:spcPct val="0"/>
              </a:spcAft>
              <a:defRPr sz="6200" kern="1200">
                <a:solidFill>
                  <a:schemeClr val="tx2"/>
                </a:solidFill>
                <a:latin typeface="+mj-lt"/>
                <a:ea typeface="+mj-ea"/>
                <a:cs typeface="+mj-cs"/>
              </a:defRPr>
            </a:lvl1pPr>
            <a:lvl2pPr algn="ctr" rtl="0" eaLnBrk="0" fontAlgn="base" hangingPunct="0">
              <a:spcBef>
                <a:spcPct val="0"/>
              </a:spcBef>
              <a:spcAft>
                <a:spcPct val="0"/>
              </a:spcAft>
              <a:defRPr sz="6200">
                <a:solidFill>
                  <a:schemeClr val="tx2"/>
                </a:solidFill>
                <a:latin typeface="Times New Roman" panose="02020603050405020304" pitchFamily="18" charset="0"/>
              </a:defRPr>
            </a:lvl2pPr>
            <a:lvl3pPr algn="ctr" rtl="0" eaLnBrk="0" fontAlgn="base" hangingPunct="0">
              <a:spcBef>
                <a:spcPct val="0"/>
              </a:spcBef>
              <a:spcAft>
                <a:spcPct val="0"/>
              </a:spcAft>
              <a:defRPr sz="6200">
                <a:solidFill>
                  <a:schemeClr val="tx2"/>
                </a:solidFill>
                <a:latin typeface="Times New Roman" panose="02020603050405020304" pitchFamily="18" charset="0"/>
              </a:defRPr>
            </a:lvl3pPr>
            <a:lvl4pPr algn="ctr" rtl="0" eaLnBrk="0" fontAlgn="base" hangingPunct="0">
              <a:spcBef>
                <a:spcPct val="0"/>
              </a:spcBef>
              <a:spcAft>
                <a:spcPct val="0"/>
              </a:spcAft>
              <a:defRPr sz="6200">
                <a:solidFill>
                  <a:schemeClr val="tx2"/>
                </a:solidFill>
                <a:latin typeface="Times New Roman" panose="02020603050405020304" pitchFamily="18" charset="0"/>
              </a:defRPr>
            </a:lvl4pPr>
            <a:lvl5pPr algn="ctr" rtl="0" eaLnBrk="0" fontAlgn="base" hangingPunct="0">
              <a:spcBef>
                <a:spcPct val="0"/>
              </a:spcBef>
              <a:spcAft>
                <a:spcPct val="0"/>
              </a:spcAft>
              <a:defRPr sz="6200">
                <a:solidFill>
                  <a:schemeClr val="tx2"/>
                </a:solidFill>
                <a:latin typeface="Times New Roman" panose="02020603050405020304" pitchFamily="18" charset="0"/>
              </a:defRPr>
            </a:lvl5pPr>
            <a:lvl6pPr marL="647389" algn="ctr" rtl="0" eaLnBrk="0" fontAlgn="base" hangingPunct="0">
              <a:spcBef>
                <a:spcPct val="0"/>
              </a:spcBef>
              <a:spcAft>
                <a:spcPct val="0"/>
              </a:spcAft>
              <a:defRPr sz="6200">
                <a:solidFill>
                  <a:schemeClr val="tx2"/>
                </a:solidFill>
                <a:latin typeface="Times New Roman" panose="02020603050405020304" pitchFamily="18" charset="0"/>
              </a:defRPr>
            </a:lvl6pPr>
            <a:lvl7pPr marL="1294778" algn="ctr" rtl="0" eaLnBrk="0" fontAlgn="base" hangingPunct="0">
              <a:spcBef>
                <a:spcPct val="0"/>
              </a:spcBef>
              <a:spcAft>
                <a:spcPct val="0"/>
              </a:spcAft>
              <a:defRPr sz="6200">
                <a:solidFill>
                  <a:schemeClr val="tx2"/>
                </a:solidFill>
                <a:latin typeface="Times New Roman" panose="02020603050405020304" pitchFamily="18" charset="0"/>
              </a:defRPr>
            </a:lvl7pPr>
            <a:lvl8pPr marL="1942171" algn="ctr" rtl="0" eaLnBrk="0" fontAlgn="base" hangingPunct="0">
              <a:spcBef>
                <a:spcPct val="0"/>
              </a:spcBef>
              <a:spcAft>
                <a:spcPct val="0"/>
              </a:spcAft>
              <a:defRPr sz="6200">
                <a:solidFill>
                  <a:schemeClr val="tx2"/>
                </a:solidFill>
                <a:latin typeface="Times New Roman" panose="02020603050405020304" pitchFamily="18" charset="0"/>
              </a:defRPr>
            </a:lvl8pPr>
            <a:lvl9pPr marL="2589559" algn="ctr" rtl="0" eaLnBrk="0" fontAlgn="base" hangingPunct="0">
              <a:spcBef>
                <a:spcPct val="0"/>
              </a:spcBef>
              <a:spcAft>
                <a:spcPct val="0"/>
              </a:spcAft>
              <a:defRPr sz="62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5400" b="1" i="0" u="none" strike="noStrike" kern="1200" cap="none" spc="0" normalizeH="0" baseline="0" noProof="0">
                <a:ln>
                  <a:noFill/>
                </a:ln>
                <a:solidFill>
                  <a:srgbClr val="000000"/>
                </a:solidFill>
                <a:effectLst/>
                <a:uLnTx/>
                <a:uFillTx/>
                <a:latin typeface="Times New Roman"/>
                <a:ea typeface="+mj-ea"/>
                <a:cs typeface="+mj-cs"/>
              </a:rPr>
              <a:t>Array of Objects, cont.</a:t>
            </a:r>
            <a:endParaRPr kumimoji="0" lang="en-US" altLang="en-US" sz="5400" b="1" i="0" u="none" strike="noStrike" kern="1200" cap="none" spc="0" normalizeH="0" baseline="0" noProof="0" dirty="0">
              <a:ln>
                <a:noFill/>
              </a:ln>
              <a:solidFill>
                <a:srgbClr val="000000"/>
              </a:solidFill>
              <a:effectLst/>
              <a:uLnTx/>
              <a:uFillTx/>
              <a:latin typeface="Times New Roman"/>
              <a:ea typeface="+mj-ea"/>
              <a:cs typeface="+mj-cs"/>
              <a:hlinkClick r:id="rId3" action="ppaction://program"/>
            </a:endParaRPr>
          </a:p>
        </p:txBody>
      </p:sp>
    </p:spTree>
    <p:extLst>
      <p:ext uri="{BB962C8B-B14F-4D97-AF65-F5344CB8AC3E}">
        <p14:creationId xmlns:p14="http://schemas.microsoft.com/office/powerpoint/2010/main" val="2514741509"/>
      </p:ext>
    </p:extLst>
  </p:cSld>
  <p:clrMapOvr>
    <a:masterClrMapping/>
  </p:clrMapOvr>
  <p:transition>
    <p:pull dir="l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026081" y="500063"/>
            <a:ext cx="11628914"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77" tIns="65190" rIns="130377" bIns="65190" numCol="1" anchor="ctr" anchorCtr="0" compatLnSpc="1">
            <a:prstTxWarp prst="textNoShape">
              <a:avLst/>
            </a:prstTxWarp>
          </a:bodyPr>
          <a:lstStyle>
            <a:lvl1pPr algn="ctr" rtl="0" eaLnBrk="0" fontAlgn="base" hangingPunct="0">
              <a:spcBef>
                <a:spcPct val="0"/>
              </a:spcBef>
              <a:spcAft>
                <a:spcPct val="0"/>
              </a:spcAft>
              <a:defRPr sz="6200" kern="1200">
                <a:solidFill>
                  <a:schemeClr val="tx2"/>
                </a:solidFill>
                <a:latin typeface="+mj-lt"/>
                <a:ea typeface="+mj-ea"/>
                <a:cs typeface="+mj-cs"/>
              </a:defRPr>
            </a:lvl1pPr>
            <a:lvl2pPr algn="ctr" rtl="0" eaLnBrk="0" fontAlgn="base" hangingPunct="0">
              <a:spcBef>
                <a:spcPct val="0"/>
              </a:spcBef>
              <a:spcAft>
                <a:spcPct val="0"/>
              </a:spcAft>
              <a:defRPr sz="6200">
                <a:solidFill>
                  <a:schemeClr val="tx2"/>
                </a:solidFill>
                <a:latin typeface="Times New Roman" panose="02020603050405020304" pitchFamily="18" charset="0"/>
              </a:defRPr>
            </a:lvl2pPr>
            <a:lvl3pPr algn="ctr" rtl="0" eaLnBrk="0" fontAlgn="base" hangingPunct="0">
              <a:spcBef>
                <a:spcPct val="0"/>
              </a:spcBef>
              <a:spcAft>
                <a:spcPct val="0"/>
              </a:spcAft>
              <a:defRPr sz="6200">
                <a:solidFill>
                  <a:schemeClr val="tx2"/>
                </a:solidFill>
                <a:latin typeface="Times New Roman" panose="02020603050405020304" pitchFamily="18" charset="0"/>
              </a:defRPr>
            </a:lvl3pPr>
            <a:lvl4pPr algn="ctr" rtl="0" eaLnBrk="0" fontAlgn="base" hangingPunct="0">
              <a:spcBef>
                <a:spcPct val="0"/>
              </a:spcBef>
              <a:spcAft>
                <a:spcPct val="0"/>
              </a:spcAft>
              <a:defRPr sz="6200">
                <a:solidFill>
                  <a:schemeClr val="tx2"/>
                </a:solidFill>
                <a:latin typeface="Times New Roman" panose="02020603050405020304" pitchFamily="18" charset="0"/>
              </a:defRPr>
            </a:lvl4pPr>
            <a:lvl5pPr algn="ctr" rtl="0" eaLnBrk="0" fontAlgn="base" hangingPunct="0">
              <a:spcBef>
                <a:spcPct val="0"/>
              </a:spcBef>
              <a:spcAft>
                <a:spcPct val="0"/>
              </a:spcAft>
              <a:defRPr sz="6200">
                <a:solidFill>
                  <a:schemeClr val="tx2"/>
                </a:solidFill>
                <a:latin typeface="Times New Roman" panose="02020603050405020304" pitchFamily="18" charset="0"/>
              </a:defRPr>
            </a:lvl5pPr>
            <a:lvl6pPr marL="647389" algn="ctr" rtl="0" eaLnBrk="0" fontAlgn="base" hangingPunct="0">
              <a:spcBef>
                <a:spcPct val="0"/>
              </a:spcBef>
              <a:spcAft>
                <a:spcPct val="0"/>
              </a:spcAft>
              <a:defRPr sz="6200">
                <a:solidFill>
                  <a:schemeClr val="tx2"/>
                </a:solidFill>
                <a:latin typeface="Times New Roman" panose="02020603050405020304" pitchFamily="18" charset="0"/>
              </a:defRPr>
            </a:lvl6pPr>
            <a:lvl7pPr marL="1294778" algn="ctr" rtl="0" eaLnBrk="0" fontAlgn="base" hangingPunct="0">
              <a:spcBef>
                <a:spcPct val="0"/>
              </a:spcBef>
              <a:spcAft>
                <a:spcPct val="0"/>
              </a:spcAft>
              <a:defRPr sz="6200">
                <a:solidFill>
                  <a:schemeClr val="tx2"/>
                </a:solidFill>
                <a:latin typeface="Times New Roman" panose="02020603050405020304" pitchFamily="18" charset="0"/>
              </a:defRPr>
            </a:lvl7pPr>
            <a:lvl8pPr marL="1942171" algn="ctr" rtl="0" eaLnBrk="0" fontAlgn="base" hangingPunct="0">
              <a:spcBef>
                <a:spcPct val="0"/>
              </a:spcBef>
              <a:spcAft>
                <a:spcPct val="0"/>
              </a:spcAft>
              <a:defRPr sz="6200">
                <a:solidFill>
                  <a:schemeClr val="tx2"/>
                </a:solidFill>
                <a:latin typeface="Times New Roman" panose="02020603050405020304" pitchFamily="18" charset="0"/>
              </a:defRPr>
            </a:lvl8pPr>
            <a:lvl9pPr marL="2589559" algn="ctr" rtl="0" eaLnBrk="0" fontAlgn="base" hangingPunct="0">
              <a:spcBef>
                <a:spcPct val="0"/>
              </a:spcBef>
              <a:spcAft>
                <a:spcPct val="0"/>
              </a:spcAft>
              <a:defRPr sz="6200">
                <a:solidFill>
                  <a:schemeClr val="tx2"/>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5400" b="1" i="0" u="none" strike="noStrike" kern="1200" cap="none" spc="0" normalizeH="0" baseline="0" noProof="0" dirty="0">
                <a:ln>
                  <a:noFill/>
                </a:ln>
                <a:solidFill>
                  <a:srgbClr val="000000"/>
                </a:solidFill>
                <a:effectLst/>
                <a:uLnTx/>
                <a:uFillTx/>
                <a:latin typeface="Times New Roman"/>
                <a:ea typeface="+mj-ea"/>
                <a:cs typeface="+mj-cs"/>
              </a:rPr>
              <a:t>Array of Objects, cont</a:t>
            </a:r>
            <a:r>
              <a:rPr kumimoji="0" lang="en-US" altLang="en-US" sz="6200" b="0" i="0" u="none" strike="noStrike" kern="1200" cap="none" spc="0" normalizeH="0" baseline="0" noProof="0" dirty="0">
                <a:ln>
                  <a:noFill/>
                </a:ln>
                <a:solidFill>
                  <a:srgbClr val="000000"/>
                </a:solidFill>
                <a:effectLst/>
                <a:uLnTx/>
                <a:uFillTx/>
                <a:latin typeface="Times New Roman"/>
                <a:ea typeface="+mj-ea"/>
                <a:cs typeface="+mj-cs"/>
              </a:rPr>
              <a:t>.</a:t>
            </a:r>
          </a:p>
        </p:txBody>
      </p:sp>
      <p:sp>
        <p:nvSpPr>
          <p:cNvPr id="5" name="Rectangle 4"/>
          <p:cNvSpPr txBox="1">
            <a:spLocks noChangeArrowheads="1"/>
          </p:cNvSpPr>
          <p:nvPr/>
        </p:nvSpPr>
        <p:spPr bwMode="auto">
          <a:xfrm>
            <a:off x="456036" y="1700212"/>
            <a:ext cx="12654994"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77" tIns="65190" rIns="130377" bIns="65190" numCol="1" anchor="t" anchorCtr="0" compatLnSpc="1">
            <a:prstTxWarp prst="textNoShape">
              <a:avLst/>
            </a:prstTxWarp>
          </a:bodyPr>
          <a:lstStyle>
            <a:lvl1pPr marL="485542" indent="-485542" algn="l" rtl="0" eaLnBrk="0" fontAlgn="base" hangingPunct="0">
              <a:spcBef>
                <a:spcPct val="20000"/>
              </a:spcBef>
              <a:spcAft>
                <a:spcPct val="0"/>
              </a:spcAft>
              <a:buClr>
                <a:schemeClr val="tx2"/>
              </a:buClr>
              <a:buSzPct val="75000"/>
              <a:buFont typeface="Monotype Sorts"/>
              <a:buChar char="F"/>
              <a:defRPr sz="4500" kern="1200">
                <a:solidFill>
                  <a:schemeClr val="tx1"/>
                </a:solidFill>
                <a:latin typeface="+mn-lt"/>
                <a:ea typeface="+mn-ea"/>
                <a:cs typeface="+mn-cs"/>
              </a:defRPr>
            </a:lvl1pPr>
            <a:lvl2pPr marL="1052010" indent="-404615" algn="l" rtl="0" eaLnBrk="0" fontAlgn="base" hangingPunct="0">
              <a:spcBef>
                <a:spcPct val="20000"/>
              </a:spcBef>
              <a:spcAft>
                <a:spcPct val="0"/>
              </a:spcAft>
              <a:buClr>
                <a:schemeClr val="tx1"/>
              </a:buClr>
              <a:buChar char="–"/>
              <a:defRPr sz="4000" kern="1200">
                <a:solidFill>
                  <a:schemeClr val="tx1"/>
                </a:solidFill>
                <a:latin typeface="+mn-lt"/>
                <a:ea typeface="+mn-ea"/>
                <a:cs typeface="+mn-cs"/>
              </a:defRPr>
            </a:lvl2pPr>
            <a:lvl3pPr marL="1618477" indent="-323694" algn="l" rtl="0" eaLnBrk="0" fontAlgn="base" hangingPunct="0">
              <a:spcBef>
                <a:spcPct val="20000"/>
              </a:spcBef>
              <a:spcAft>
                <a:spcPct val="0"/>
              </a:spcAft>
              <a:buClr>
                <a:schemeClr val="accent2"/>
              </a:buClr>
              <a:buSzPct val="65000"/>
              <a:buFont typeface="Monotype Sorts"/>
              <a:buChar char="u"/>
              <a:defRPr sz="3400" kern="1200">
                <a:solidFill>
                  <a:schemeClr val="tx1"/>
                </a:solidFill>
                <a:latin typeface="+mn-lt"/>
                <a:ea typeface="+mn-ea"/>
                <a:cs typeface="+mn-cs"/>
              </a:defRPr>
            </a:lvl3pPr>
            <a:lvl4pPr marL="2265861" indent="-323694"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4pPr>
            <a:lvl5pPr marL="2913255" indent="-323694"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5pPr>
            <a:lvl6pPr marL="3560645"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6pPr>
            <a:lvl7pPr marL="4208034"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7pPr>
            <a:lvl8pPr marL="4855426"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8pPr>
            <a:lvl9pPr marL="5502815" indent="-323694" algn="l" defTabSz="1294778" rtl="0" eaLnBrk="1" latinLnBrk="0" hangingPunct="1">
              <a:lnSpc>
                <a:spcPct val="90000"/>
              </a:lnSpc>
              <a:spcBef>
                <a:spcPts val="709"/>
              </a:spcBef>
              <a:buFont typeface="Arial" panose="020B0604020202020204" pitchFamily="34" charset="0"/>
              <a:buChar char="•"/>
              <a:defRPr sz="2600" kern="1200">
                <a:solidFill>
                  <a:schemeClr val="tx1"/>
                </a:solidFill>
                <a:latin typeface="+mn-lt"/>
                <a:ea typeface="+mn-ea"/>
                <a:cs typeface="+mn-cs"/>
              </a:defRPr>
            </a:lvl9pPr>
          </a:lstStyle>
          <a:p>
            <a:pPr marL="485542" marR="0" lvl="0" indent="-485542" algn="l" defTabSz="914400" rtl="0" eaLnBrk="0" fontAlgn="base" latinLnBrk="0" hangingPunct="0">
              <a:lnSpc>
                <a:spcPct val="100000"/>
              </a:lnSpc>
              <a:spcBef>
                <a:spcPct val="20000"/>
              </a:spcBef>
              <a:spcAft>
                <a:spcPct val="0"/>
              </a:spcAft>
              <a:buClr>
                <a:srgbClr val="000000"/>
              </a:buClr>
              <a:buSzPct val="75000"/>
              <a:buFont typeface="Monotype Sorts"/>
              <a:buNone/>
              <a:tabLst/>
              <a:defRPr/>
            </a:pPr>
            <a:r>
              <a:rPr kumimoji="0" lang="en-US" altLang="en-US" sz="5700" b="0" i="0" u="none" strike="noStrike" kern="1200" cap="none" spc="0" normalizeH="0" baseline="0" noProof="0">
                <a:ln>
                  <a:noFill/>
                </a:ln>
                <a:solidFill>
                  <a:srgbClr val="000000"/>
                </a:solidFill>
                <a:effectLst/>
                <a:uLnTx/>
                <a:uFillTx/>
                <a:latin typeface="Times New Roman"/>
                <a:ea typeface="+mn-ea"/>
                <a:cs typeface="+mn-cs"/>
              </a:rPr>
              <a:t>Summarizing the areas of the circles</a:t>
            </a:r>
          </a:p>
          <a:p>
            <a:pPr marL="485542" marR="0" lvl="0" indent="-485542" algn="l" defTabSz="914400" rtl="0" eaLnBrk="0" fontAlgn="base" latinLnBrk="0" hangingPunct="0">
              <a:lnSpc>
                <a:spcPct val="100000"/>
              </a:lnSpc>
              <a:spcBef>
                <a:spcPct val="20000"/>
              </a:spcBef>
              <a:spcAft>
                <a:spcPct val="0"/>
              </a:spcAft>
              <a:buClr>
                <a:srgbClr val="000000"/>
              </a:buClr>
              <a:buSzPct val="75000"/>
              <a:buFont typeface="Monotype Sorts"/>
              <a:buNone/>
              <a:tabLst/>
              <a:defRPr/>
            </a:pPr>
            <a:r>
              <a:rPr kumimoji="0" lang="en-US" altLang="en-US" sz="4800" b="0" i="0" u="none" strike="noStrike" kern="1200" cap="none" spc="0" normalizeH="0" baseline="0" noProof="0">
                <a:ln>
                  <a:noFill/>
                </a:ln>
                <a:solidFill>
                  <a:srgbClr val="000000"/>
                </a:solidFill>
                <a:effectLst/>
                <a:uLnTx/>
                <a:uFillTx/>
                <a:latin typeface="Times New Roman"/>
                <a:ea typeface="+mn-ea"/>
                <a:cs typeface="+mn-cs"/>
              </a:rPr>
              <a:t> </a:t>
            </a:r>
          </a:p>
        </p:txBody>
      </p:sp>
      <p:sp>
        <p:nvSpPr>
          <p:cNvPr id="6" name="AutoShape 10">
            <a:hlinkClick r:id="rId2" action="ppaction://program" highlightClick="1"/>
          </p:cNvPr>
          <p:cNvSpPr>
            <a:spLocks noChangeArrowheads="1"/>
          </p:cNvSpPr>
          <p:nvPr/>
        </p:nvSpPr>
        <p:spPr bwMode="auto">
          <a:xfrm>
            <a:off x="9500747" y="6436232"/>
            <a:ext cx="1045082" cy="445889"/>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lIns="129457" tIns="64733" rIns="129457" bIns="64733"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600" b="0" i="0" u="none" strike="noStrike" kern="0" cap="none" spc="0" normalizeH="0" baseline="0" noProof="0">
                <a:ln>
                  <a:noFill/>
                </a:ln>
                <a:solidFill>
                  <a:srgbClr val="000000"/>
                </a:solidFill>
                <a:effectLst/>
                <a:uLnTx/>
                <a:uFillTx/>
                <a:latin typeface="Book Antiqua" pitchFamily="18" charset="0"/>
                <a:cs typeface="Arial" pitchFamily="34" charset="0"/>
              </a:rPr>
              <a:t>Run</a:t>
            </a:r>
            <a:endParaRPr kumimoji="0" lang="en-US" altLang="en-US" sz="2600" b="0" i="0" u="none" strike="noStrike" kern="0" cap="none" spc="0" normalizeH="0" baseline="0" noProof="0">
              <a:ln>
                <a:noFill/>
              </a:ln>
              <a:solidFill>
                <a:srgbClr val="000000"/>
              </a:solidFill>
              <a:effectLst/>
              <a:uLnTx/>
              <a:uFillTx/>
              <a:latin typeface="Times New Roman" pitchFamily="18" charset="0"/>
              <a:cs typeface="Arial" pitchFamily="34" charset="0"/>
            </a:endParaRPr>
          </a:p>
        </p:txBody>
      </p:sp>
      <p:sp>
        <p:nvSpPr>
          <p:cNvPr id="7" name="Rectangle 9">
            <a:hlinkClick r:id="rId3"/>
          </p:cNvPr>
          <p:cNvSpPr>
            <a:spLocks noChangeArrowheads="1"/>
          </p:cNvSpPr>
          <p:nvPr/>
        </p:nvSpPr>
        <p:spPr bwMode="auto">
          <a:xfrm>
            <a:off x="6322747" y="6415387"/>
            <a:ext cx="2890603" cy="500063"/>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129457" tIns="64733" rIns="129457" bIns="64733"/>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800" b="0" i="0" u="none" strike="noStrike" kern="0" cap="none" spc="0" normalizeH="0" baseline="0" noProof="0">
                <a:ln>
                  <a:noFill/>
                </a:ln>
                <a:solidFill>
                  <a:srgbClr val="000000"/>
                </a:solidFill>
                <a:effectLst/>
                <a:uLnTx/>
                <a:uFillTx/>
                <a:latin typeface="Times New Roman" pitchFamily="18" charset="0"/>
                <a:cs typeface="Arial" pitchFamily="34" charset="0"/>
              </a:rPr>
              <a:t>TotalArea</a:t>
            </a:r>
          </a:p>
        </p:txBody>
      </p:sp>
    </p:spTree>
    <p:extLst>
      <p:ext uri="{BB962C8B-B14F-4D97-AF65-F5344CB8AC3E}">
        <p14:creationId xmlns:p14="http://schemas.microsoft.com/office/powerpoint/2010/main" val="137776253"/>
      </p:ext>
    </p:extLst>
  </p:cSld>
  <p:clrMapOvr>
    <a:masterClrMapping/>
  </p:clrMapOvr>
  <p:transition>
    <p:pull dir="l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026081" y="300037"/>
            <a:ext cx="11628914" cy="900113"/>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Immutable Objects and Classes</a:t>
            </a:r>
          </a:p>
        </p:txBody>
      </p:sp>
      <p:sp>
        <p:nvSpPr>
          <p:cNvPr id="60420" name="Rectangle 5"/>
          <p:cNvSpPr>
            <a:spLocks noChangeArrowheads="1"/>
          </p:cNvSpPr>
          <p:nvPr/>
        </p:nvSpPr>
        <p:spPr bwMode="auto">
          <a:xfrm>
            <a:off x="456036" y="1400175"/>
            <a:ext cx="12769003"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355" tIns="65179" rIns="130355" bIns="65179"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3700" dirty="0">
                <a:solidFill>
                  <a:srgbClr val="000000"/>
                </a:solidFill>
                <a:cs typeface="Times New Roman" pitchFamily="18" charset="0"/>
              </a:rPr>
              <a:t>If the contents of an object cannot be changed once the object is created, the object is called an </a:t>
            </a:r>
            <a:r>
              <a:rPr lang="en-US" altLang="en-US" sz="3700" i="1" dirty="0">
                <a:solidFill>
                  <a:srgbClr val="000000"/>
                </a:solidFill>
                <a:cs typeface="Times New Roman" pitchFamily="18" charset="0"/>
              </a:rPr>
              <a:t>immutable object</a:t>
            </a:r>
            <a:r>
              <a:rPr lang="en-US" altLang="en-US" sz="3700" dirty="0">
                <a:solidFill>
                  <a:srgbClr val="000000"/>
                </a:solidFill>
                <a:cs typeface="Times New Roman" pitchFamily="18" charset="0"/>
              </a:rPr>
              <a:t> and its class is called an </a:t>
            </a:r>
            <a:r>
              <a:rPr lang="en-US" altLang="en-US" sz="3700" i="1" dirty="0">
                <a:solidFill>
                  <a:srgbClr val="000000"/>
                </a:solidFill>
                <a:cs typeface="Times New Roman" pitchFamily="18" charset="0"/>
              </a:rPr>
              <a:t>immutable class</a:t>
            </a:r>
            <a:r>
              <a:rPr lang="en-US" altLang="en-US" sz="3700" dirty="0">
                <a:solidFill>
                  <a:srgbClr val="000000"/>
                </a:solidFill>
                <a:cs typeface="Times New Roman" pitchFamily="18" charset="0"/>
              </a:rPr>
              <a:t>. If you delete the set method in the Circle class in Listing 8.10, the class would be immutable because radius is private and cannot be changed without a set method.</a:t>
            </a:r>
            <a:r>
              <a:rPr lang="en-US" altLang="en-US" sz="4300" dirty="0">
                <a:solidFill>
                  <a:srgbClr val="000000"/>
                </a:solidFill>
              </a:rPr>
              <a:t> </a:t>
            </a:r>
          </a:p>
        </p:txBody>
      </p:sp>
      <p:sp>
        <p:nvSpPr>
          <p:cNvPr id="60421" name="Rectangle 7"/>
          <p:cNvSpPr>
            <a:spLocks noChangeArrowheads="1"/>
          </p:cNvSpPr>
          <p:nvPr/>
        </p:nvSpPr>
        <p:spPr bwMode="auto">
          <a:xfrm>
            <a:off x="456036" y="5000625"/>
            <a:ext cx="1276900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355" tIns="65179" rIns="130355" bIns="65179"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3700" dirty="0">
                <a:solidFill>
                  <a:srgbClr val="000000"/>
                </a:solidFill>
                <a:cs typeface="Courier New" pitchFamily="49" charset="0"/>
              </a:rPr>
              <a:t>A class with all private data fields and without </a:t>
            </a:r>
            <a:r>
              <a:rPr lang="en-US" altLang="en-US" sz="3700" dirty="0" err="1">
                <a:solidFill>
                  <a:srgbClr val="000000"/>
                </a:solidFill>
                <a:cs typeface="Courier New" pitchFamily="49" charset="0"/>
              </a:rPr>
              <a:t>mutators</a:t>
            </a:r>
            <a:r>
              <a:rPr lang="en-US" altLang="en-US" sz="3700" dirty="0">
                <a:solidFill>
                  <a:srgbClr val="000000"/>
                </a:solidFill>
                <a:cs typeface="Courier New" pitchFamily="49" charset="0"/>
              </a:rPr>
              <a:t> is not necessarily immutable. For example, the following class Student has all private data fields and no </a:t>
            </a:r>
            <a:r>
              <a:rPr lang="en-US" altLang="en-US" sz="3700" dirty="0" err="1">
                <a:solidFill>
                  <a:srgbClr val="000000"/>
                </a:solidFill>
                <a:cs typeface="Courier New" pitchFamily="49" charset="0"/>
              </a:rPr>
              <a:t>mutators</a:t>
            </a:r>
            <a:r>
              <a:rPr lang="en-US" altLang="en-US" sz="3700" dirty="0">
                <a:solidFill>
                  <a:srgbClr val="000000"/>
                </a:solidFill>
                <a:cs typeface="Courier New" pitchFamily="49" charset="0"/>
              </a:rPr>
              <a:t>, but it is mutable.</a:t>
            </a:r>
          </a:p>
        </p:txBody>
      </p:sp>
    </p:spTree>
    <p:extLst>
      <p:ext uri="{BB962C8B-B14F-4D97-AF65-F5344CB8AC3E}">
        <p14:creationId xmlns:p14="http://schemas.microsoft.com/office/powerpoint/2010/main" val="3271064558"/>
      </p:ext>
    </p:extLst>
  </p:cSld>
  <p:clrMapOvr>
    <a:masterClrMapping/>
  </p:clrMapOvr>
  <p:transition>
    <p:pull dir="l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912071" y="81968"/>
            <a:ext cx="5130403" cy="600075"/>
          </a:xfrm>
        </p:spPr>
        <p:txBody>
          <a:bodyPr/>
          <a:lstStyle/>
          <a:p>
            <a:r>
              <a:rPr lang="en-US" altLang="en-US" sz="5400" dirty="0">
                <a:solidFill>
                  <a:schemeClr val="tx1"/>
                </a:solidFill>
                <a:latin typeface="Times New Roman" panose="02020603050405020304" pitchFamily="18" charset="0"/>
                <a:cs typeface="Times New Roman" panose="02020603050405020304" pitchFamily="18" charset="0"/>
              </a:rPr>
              <a:t>Example</a:t>
            </a:r>
          </a:p>
        </p:txBody>
      </p:sp>
      <p:sp>
        <p:nvSpPr>
          <p:cNvPr id="61444" name="Rectangle 3"/>
          <p:cNvSpPr>
            <a:spLocks noChangeArrowheads="1"/>
          </p:cNvSpPr>
          <p:nvPr/>
        </p:nvSpPr>
        <p:spPr bwMode="auto">
          <a:xfrm>
            <a:off x="0" y="900115"/>
            <a:ext cx="6954546"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355" tIns="65179" rIns="130355" bIns="65179"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700" b="1" dirty="0">
                <a:solidFill>
                  <a:srgbClr val="5F5F5F"/>
                </a:solidFill>
                <a:latin typeface="Courier New" pitchFamily="49" charset="0"/>
                <a:cs typeface="Courier New" pitchFamily="49" charset="0"/>
              </a:rPr>
              <a:t>public class Student {</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private </a:t>
            </a:r>
            <a:r>
              <a:rPr lang="en-US" altLang="en-US" sz="1700" b="1" dirty="0" err="1">
                <a:solidFill>
                  <a:srgbClr val="5F5F5F"/>
                </a:solidFill>
                <a:latin typeface="Courier New" pitchFamily="49" charset="0"/>
                <a:cs typeface="Courier New" pitchFamily="49" charset="0"/>
              </a:rPr>
              <a:t>int</a:t>
            </a:r>
            <a:r>
              <a:rPr lang="en-US" altLang="en-US" sz="1700" b="1" dirty="0">
                <a:solidFill>
                  <a:srgbClr val="5F5F5F"/>
                </a:solidFill>
                <a:latin typeface="Courier New" pitchFamily="49" charset="0"/>
                <a:cs typeface="Courier New" pitchFamily="49" charset="0"/>
              </a:rPr>
              <a:t> id;</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private </a:t>
            </a:r>
            <a:r>
              <a:rPr lang="en-US" altLang="en-US" sz="1700" b="1" dirty="0" err="1">
                <a:solidFill>
                  <a:srgbClr val="5F5F5F"/>
                </a:solidFill>
                <a:latin typeface="Courier New" pitchFamily="49" charset="0"/>
                <a:cs typeface="Courier New" pitchFamily="49" charset="0"/>
              </a:rPr>
              <a:t>BirthDate</a:t>
            </a:r>
            <a:r>
              <a:rPr lang="en-US" altLang="en-US" sz="1700" b="1" dirty="0">
                <a:solidFill>
                  <a:srgbClr val="5F5F5F"/>
                </a:solidFill>
                <a:latin typeface="Courier New" pitchFamily="49" charset="0"/>
                <a:cs typeface="Courier New" pitchFamily="49" charset="0"/>
              </a:rPr>
              <a:t> </a:t>
            </a:r>
            <a:r>
              <a:rPr lang="en-US" altLang="en-US" sz="1700" b="1" dirty="0" err="1">
                <a:solidFill>
                  <a:srgbClr val="5F5F5F"/>
                </a:solidFill>
                <a:latin typeface="Courier New" pitchFamily="49" charset="0"/>
                <a:cs typeface="Courier New" pitchFamily="49" charset="0"/>
              </a:rPr>
              <a:t>birthDate</a:t>
            </a:r>
            <a:r>
              <a:rPr lang="en-US" altLang="en-US" sz="1700" b="1" dirty="0">
                <a:solidFill>
                  <a:srgbClr val="5F5F5F"/>
                </a:solidFill>
                <a:latin typeface="Courier New" pitchFamily="49" charset="0"/>
                <a:cs typeface="Courier New" pitchFamily="49" charset="0"/>
              </a:rPr>
              <a:t>;</a:t>
            </a:r>
            <a:br>
              <a:rPr lang="en-US" altLang="en-US" sz="1700" b="1" dirty="0">
                <a:solidFill>
                  <a:srgbClr val="5F5F5F"/>
                </a:solidFill>
                <a:latin typeface="Courier New" pitchFamily="49" charset="0"/>
                <a:cs typeface="Courier New" pitchFamily="49" charset="0"/>
              </a:rPr>
            </a:b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public Student(</a:t>
            </a:r>
            <a:r>
              <a:rPr lang="en-US" altLang="en-US" sz="1700" b="1" dirty="0" err="1">
                <a:solidFill>
                  <a:srgbClr val="5F5F5F"/>
                </a:solidFill>
                <a:latin typeface="Courier New" pitchFamily="49" charset="0"/>
                <a:cs typeface="Courier New" pitchFamily="49" charset="0"/>
              </a:rPr>
              <a:t>int</a:t>
            </a:r>
            <a:r>
              <a:rPr lang="en-US" altLang="en-US" sz="1700" b="1" dirty="0">
                <a:solidFill>
                  <a:srgbClr val="5F5F5F"/>
                </a:solidFill>
                <a:latin typeface="Courier New" pitchFamily="49" charset="0"/>
                <a:cs typeface="Courier New" pitchFamily="49" charset="0"/>
              </a:rPr>
              <a:t> </a:t>
            </a:r>
            <a:r>
              <a:rPr lang="en-US" altLang="en-US" sz="1700" b="1" dirty="0" err="1">
                <a:solidFill>
                  <a:srgbClr val="5F5F5F"/>
                </a:solidFill>
                <a:latin typeface="Courier New" pitchFamily="49" charset="0"/>
                <a:cs typeface="Courier New" pitchFamily="49" charset="0"/>
              </a:rPr>
              <a:t>ssn</a:t>
            </a:r>
            <a:r>
              <a:rPr lang="en-US" altLang="en-US" sz="1700" b="1" dirty="0">
                <a:solidFill>
                  <a:srgbClr val="5F5F5F"/>
                </a:solidFill>
                <a:latin typeface="Courier New" pitchFamily="49" charset="0"/>
                <a:cs typeface="Courier New" pitchFamily="49" charset="0"/>
              </a:rPr>
              <a:t>, </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a:t>
            </a:r>
            <a:r>
              <a:rPr lang="en-US" altLang="en-US" sz="1700" b="1" dirty="0" err="1">
                <a:solidFill>
                  <a:srgbClr val="5F5F5F"/>
                </a:solidFill>
                <a:latin typeface="Courier New" pitchFamily="49" charset="0"/>
                <a:cs typeface="Courier New" pitchFamily="49" charset="0"/>
              </a:rPr>
              <a:t>int</a:t>
            </a:r>
            <a:r>
              <a:rPr lang="en-US" altLang="en-US" sz="1700" b="1" dirty="0">
                <a:solidFill>
                  <a:srgbClr val="5F5F5F"/>
                </a:solidFill>
                <a:latin typeface="Courier New" pitchFamily="49" charset="0"/>
                <a:cs typeface="Courier New" pitchFamily="49" charset="0"/>
              </a:rPr>
              <a:t> year, </a:t>
            </a:r>
            <a:r>
              <a:rPr lang="en-US" altLang="en-US" sz="1700" b="1" dirty="0" err="1">
                <a:solidFill>
                  <a:srgbClr val="5F5F5F"/>
                </a:solidFill>
                <a:latin typeface="Courier New" pitchFamily="49" charset="0"/>
                <a:cs typeface="Courier New" pitchFamily="49" charset="0"/>
              </a:rPr>
              <a:t>int</a:t>
            </a:r>
            <a:r>
              <a:rPr lang="en-US" altLang="en-US" sz="1700" b="1" dirty="0">
                <a:solidFill>
                  <a:srgbClr val="5F5F5F"/>
                </a:solidFill>
                <a:latin typeface="Courier New" pitchFamily="49" charset="0"/>
                <a:cs typeface="Courier New" pitchFamily="49" charset="0"/>
              </a:rPr>
              <a:t> month, </a:t>
            </a:r>
            <a:r>
              <a:rPr lang="en-US" altLang="en-US" sz="1700" b="1" dirty="0" err="1">
                <a:solidFill>
                  <a:srgbClr val="5F5F5F"/>
                </a:solidFill>
                <a:latin typeface="Courier New" pitchFamily="49" charset="0"/>
                <a:cs typeface="Courier New" pitchFamily="49" charset="0"/>
              </a:rPr>
              <a:t>int</a:t>
            </a:r>
            <a:r>
              <a:rPr lang="en-US" altLang="en-US" sz="1700" b="1" dirty="0">
                <a:solidFill>
                  <a:srgbClr val="5F5F5F"/>
                </a:solidFill>
                <a:latin typeface="Courier New" pitchFamily="49" charset="0"/>
                <a:cs typeface="Courier New" pitchFamily="49" charset="0"/>
              </a:rPr>
              <a:t> day) {</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id = </a:t>
            </a:r>
            <a:r>
              <a:rPr lang="en-US" altLang="en-US" sz="1700" b="1" dirty="0" err="1">
                <a:solidFill>
                  <a:srgbClr val="5F5F5F"/>
                </a:solidFill>
                <a:latin typeface="Courier New" pitchFamily="49" charset="0"/>
                <a:cs typeface="Courier New" pitchFamily="49" charset="0"/>
              </a:rPr>
              <a:t>ssn</a:t>
            </a:r>
            <a:r>
              <a:rPr lang="en-US" altLang="en-US" sz="1700" b="1" dirty="0">
                <a:solidFill>
                  <a:srgbClr val="5F5F5F"/>
                </a:solidFill>
                <a:latin typeface="Courier New" pitchFamily="49" charset="0"/>
                <a:cs typeface="Courier New" pitchFamily="49" charset="0"/>
              </a:rPr>
              <a:t>;</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a:t>
            </a:r>
            <a:r>
              <a:rPr lang="en-US" altLang="en-US" sz="1700" b="1" dirty="0" err="1">
                <a:solidFill>
                  <a:srgbClr val="5F5F5F"/>
                </a:solidFill>
                <a:latin typeface="Courier New" pitchFamily="49" charset="0"/>
                <a:cs typeface="Courier New" pitchFamily="49" charset="0"/>
              </a:rPr>
              <a:t>birthDate</a:t>
            </a:r>
            <a:r>
              <a:rPr lang="en-US" altLang="en-US" sz="1700" b="1" dirty="0">
                <a:solidFill>
                  <a:srgbClr val="5F5F5F"/>
                </a:solidFill>
                <a:latin typeface="Courier New" pitchFamily="49" charset="0"/>
                <a:cs typeface="Courier New" pitchFamily="49" charset="0"/>
              </a:rPr>
              <a:t> = new </a:t>
            </a:r>
            <a:r>
              <a:rPr lang="en-US" altLang="en-US" sz="1700" b="1" dirty="0" err="1">
                <a:solidFill>
                  <a:srgbClr val="5F5F5F"/>
                </a:solidFill>
                <a:latin typeface="Courier New" pitchFamily="49" charset="0"/>
                <a:cs typeface="Courier New" pitchFamily="49" charset="0"/>
              </a:rPr>
              <a:t>BirthDate</a:t>
            </a:r>
            <a:r>
              <a:rPr lang="en-US" altLang="en-US" sz="1700" b="1" dirty="0">
                <a:solidFill>
                  <a:srgbClr val="5F5F5F"/>
                </a:solidFill>
                <a:latin typeface="Courier New" pitchFamily="49" charset="0"/>
                <a:cs typeface="Courier New" pitchFamily="49" charset="0"/>
              </a:rPr>
              <a:t>(year, month, day);</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a:t>
            </a:r>
            <a:br>
              <a:rPr lang="en-US" altLang="en-US" sz="1700" b="1" dirty="0">
                <a:solidFill>
                  <a:srgbClr val="5F5F5F"/>
                </a:solidFill>
                <a:latin typeface="Courier New" pitchFamily="49" charset="0"/>
                <a:cs typeface="Courier New" pitchFamily="49" charset="0"/>
              </a:rPr>
            </a:b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public </a:t>
            </a:r>
            <a:r>
              <a:rPr lang="en-US" altLang="en-US" sz="1700" b="1" dirty="0" err="1">
                <a:solidFill>
                  <a:srgbClr val="5F5F5F"/>
                </a:solidFill>
                <a:latin typeface="Courier New" pitchFamily="49" charset="0"/>
                <a:cs typeface="Courier New" pitchFamily="49" charset="0"/>
              </a:rPr>
              <a:t>int</a:t>
            </a:r>
            <a:r>
              <a:rPr lang="en-US" altLang="en-US" sz="1700" b="1" dirty="0">
                <a:solidFill>
                  <a:srgbClr val="5F5F5F"/>
                </a:solidFill>
                <a:latin typeface="Courier New" pitchFamily="49" charset="0"/>
                <a:cs typeface="Courier New" pitchFamily="49" charset="0"/>
              </a:rPr>
              <a:t> </a:t>
            </a:r>
            <a:r>
              <a:rPr lang="en-US" altLang="en-US" sz="1700" b="1" dirty="0" err="1">
                <a:solidFill>
                  <a:srgbClr val="5F5F5F"/>
                </a:solidFill>
                <a:latin typeface="Courier New" pitchFamily="49" charset="0"/>
                <a:cs typeface="Courier New" pitchFamily="49" charset="0"/>
              </a:rPr>
              <a:t>getId</a:t>
            </a:r>
            <a:r>
              <a:rPr lang="en-US" altLang="en-US" sz="1700" b="1" dirty="0">
                <a:solidFill>
                  <a:srgbClr val="5F5F5F"/>
                </a:solidFill>
                <a:latin typeface="Courier New" pitchFamily="49" charset="0"/>
                <a:cs typeface="Courier New" pitchFamily="49" charset="0"/>
              </a:rPr>
              <a:t>() {</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return id;</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a:t>
            </a:r>
            <a:br>
              <a:rPr lang="en-US" altLang="en-US" sz="1700" b="1" dirty="0">
                <a:solidFill>
                  <a:srgbClr val="5F5F5F"/>
                </a:solidFill>
                <a:latin typeface="Courier New" pitchFamily="49" charset="0"/>
                <a:cs typeface="Courier New" pitchFamily="49" charset="0"/>
              </a:rPr>
            </a:b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public </a:t>
            </a:r>
            <a:r>
              <a:rPr lang="en-US" altLang="en-US" sz="1700" b="1" dirty="0" err="1">
                <a:solidFill>
                  <a:srgbClr val="5F5F5F"/>
                </a:solidFill>
                <a:latin typeface="Courier New" pitchFamily="49" charset="0"/>
                <a:cs typeface="Courier New" pitchFamily="49" charset="0"/>
              </a:rPr>
              <a:t>BirthDate</a:t>
            </a:r>
            <a:r>
              <a:rPr lang="en-US" altLang="en-US" sz="1700" b="1" dirty="0">
                <a:solidFill>
                  <a:srgbClr val="5F5F5F"/>
                </a:solidFill>
                <a:latin typeface="Courier New" pitchFamily="49" charset="0"/>
                <a:cs typeface="Courier New" pitchFamily="49" charset="0"/>
              </a:rPr>
              <a:t> </a:t>
            </a:r>
            <a:r>
              <a:rPr lang="en-US" altLang="en-US" sz="1700" b="1" dirty="0" err="1">
                <a:solidFill>
                  <a:srgbClr val="5F5F5F"/>
                </a:solidFill>
                <a:latin typeface="Courier New" pitchFamily="49" charset="0"/>
                <a:cs typeface="Courier New" pitchFamily="49" charset="0"/>
              </a:rPr>
              <a:t>getBirthDate</a:t>
            </a:r>
            <a:r>
              <a:rPr lang="en-US" altLang="en-US" sz="1700" b="1" dirty="0">
                <a:solidFill>
                  <a:srgbClr val="5F5F5F"/>
                </a:solidFill>
                <a:latin typeface="Courier New" pitchFamily="49" charset="0"/>
                <a:cs typeface="Courier New" pitchFamily="49" charset="0"/>
              </a:rPr>
              <a:t>() {</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return </a:t>
            </a:r>
            <a:r>
              <a:rPr lang="en-US" altLang="en-US" sz="1700" b="1" dirty="0" err="1">
                <a:solidFill>
                  <a:srgbClr val="5F5F5F"/>
                </a:solidFill>
                <a:latin typeface="Courier New" pitchFamily="49" charset="0"/>
                <a:cs typeface="Courier New" pitchFamily="49" charset="0"/>
              </a:rPr>
              <a:t>birthDate</a:t>
            </a:r>
            <a:r>
              <a:rPr lang="en-US" altLang="en-US" sz="1700" b="1" dirty="0">
                <a:solidFill>
                  <a:srgbClr val="5F5F5F"/>
                </a:solidFill>
                <a:latin typeface="Courier New" pitchFamily="49" charset="0"/>
                <a:cs typeface="Courier New" pitchFamily="49" charset="0"/>
              </a:rPr>
              <a:t>;</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  }</a:t>
            </a:r>
            <a:br>
              <a:rPr lang="en-US" altLang="en-US" sz="1700" b="1" dirty="0">
                <a:solidFill>
                  <a:srgbClr val="5F5F5F"/>
                </a:solidFill>
                <a:latin typeface="Courier New" pitchFamily="49" charset="0"/>
                <a:cs typeface="Courier New" pitchFamily="49" charset="0"/>
              </a:rPr>
            </a:br>
            <a:r>
              <a:rPr lang="en-US" altLang="en-US" sz="1700" b="1" dirty="0">
                <a:solidFill>
                  <a:srgbClr val="5F5F5F"/>
                </a:solidFill>
                <a:latin typeface="Courier New" pitchFamily="49" charset="0"/>
                <a:cs typeface="Courier New" pitchFamily="49" charset="0"/>
              </a:rPr>
              <a:t>}</a:t>
            </a:r>
          </a:p>
        </p:txBody>
      </p:sp>
      <p:sp>
        <p:nvSpPr>
          <p:cNvPr id="61445" name="Rectangle 4"/>
          <p:cNvSpPr>
            <a:spLocks noChangeArrowheads="1"/>
          </p:cNvSpPr>
          <p:nvPr/>
        </p:nvSpPr>
        <p:spPr bwMode="auto">
          <a:xfrm>
            <a:off x="6954546" y="200025"/>
            <a:ext cx="6726529" cy="5400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30355" tIns="65179" rIns="130355" bIns="65179"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100" b="1">
                <a:solidFill>
                  <a:srgbClr val="5F5F5F"/>
                </a:solidFill>
                <a:latin typeface="Courier New" pitchFamily="49" charset="0"/>
                <a:cs typeface="Courier New" pitchFamily="49" charset="0"/>
              </a:rPr>
              <a:t>public class BirthDate {</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private int year;</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private int month;</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private int day;</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public BirthDate(int newYear, </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int newMonth, int newDay) {</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year = newYear;</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month = newMonth;</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day = newDay;</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public void setYear(int newYear) {</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year = newYear;</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  }</a:t>
            </a:r>
            <a:br>
              <a:rPr lang="en-US" altLang="en-US" sz="2100" b="1">
                <a:solidFill>
                  <a:srgbClr val="5F5F5F"/>
                </a:solidFill>
                <a:latin typeface="Courier New" pitchFamily="49" charset="0"/>
                <a:cs typeface="Courier New" pitchFamily="49" charset="0"/>
              </a:rPr>
            </a:br>
            <a:r>
              <a:rPr lang="en-US" altLang="en-US" sz="2100" b="1">
                <a:solidFill>
                  <a:srgbClr val="5F5F5F"/>
                </a:solidFill>
                <a:latin typeface="Courier New" pitchFamily="49" charset="0"/>
                <a:cs typeface="Courier New" pitchFamily="49" charset="0"/>
              </a:rPr>
              <a:t>}</a:t>
            </a:r>
          </a:p>
        </p:txBody>
      </p:sp>
      <p:sp>
        <p:nvSpPr>
          <p:cNvPr id="61446" name="Rectangle 5"/>
          <p:cNvSpPr>
            <a:spLocks noChangeArrowheads="1"/>
          </p:cNvSpPr>
          <p:nvPr/>
        </p:nvSpPr>
        <p:spPr bwMode="auto">
          <a:xfrm>
            <a:off x="798063" y="5800726"/>
            <a:ext cx="12426976" cy="25003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30355" tIns="65179" rIns="130355" bIns="65179"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2300" b="1" dirty="0">
                <a:solidFill>
                  <a:srgbClr val="5F5F5F"/>
                </a:solidFill>
                <a:latin typeface="Courier New" pitchFamily="49" charset="0"/>
                <a:cs typeface="Courier New" pitchFamily="49" charset="0"/>
              </a:rPr>
              <a:t>public class Test {</a:t>
            </a:r>
            <a:br>
              <a:rPr lang="en-US" altLang="en-US" sz="2300" b="1" dirty="0">
                <a:solidFill>
                  <a:srgbClr val="5F5F5F"/>
                </a:solidFill>
                <a:latin typeface="Courier New" pitchFamily="49" charset="0"/>
                <a:cs typeface="Courier New" pitchFamily="49" charset="0"/>
              </a:rPr>
            </a:br>
            <a:r>
              <a:rPr lang="en-US" altLang="en-US" sz="2300" b="1" dirty="0">
                <a:solidFill>
                  <a:srgbClr val="5F5F5F"/>
                </a:solidFill>
                <a:latin typeface="Courier New" pitchFamily="49" charset="0"/>
                <a:cs typeface="Courier New" pitchFamily="49" charset="0"/>
              </a:rPr>
              <a:t>  public static void main(String[] </a:t>
            </a:r>
            <a:r>
              <a:rPr lang="en-US" altLang="en-US" sz="2300" b="1" dirty="0" err="1">
                <a:solidFill>
                  <a:srgbClr val="5F5F5F"/>
                </a:solidFill>
                <a:latin typeface="Courier New" pitchFamily="49" charset="0"/>
                <a:cs typeface="Courier New" pitchFamily="49" charset="0"/>
              </a:rPr>
              <a:t>args</a:t>
            </a:r>
            <a:r>
              <a:rPr lang="en-US" altLang="en-US" sz="2300" b="1" dirty="0">
                <a:solidFill>
                  <a:srgbClr val="5F5F5F"/>
                </a:solidFill>
                <a:latin typeface="Courier New" pitchFamily="49" charset="0"/>
                <a:cs typeface="Courier New" pitchFamily="49" charset="0"/>
              </a:rPr>
              <a:t>) {</a:t>
            </a:r>
            <a:br>
              <a:rPr lang="en-US" altLang="en-US" sz="2300" b="1" dirty="0">
                <a:solidFill>
                  <a:srgbClr val="5F5F5F"/>
                </a:solidFill>
                <a:latin typeface="Courier New" pitchFamily="49" charset="0"/>
                <a:cs typeface="Courier New" pitchFamily="49" charset="0"/>
              </a:rPr>
            </a:br>
            <a:r>
              <a:rPr lang="en-US" altLang="en-US" sz="2300" b="1" dirty="0">
                <a:solidFill>
                  <a:srgbClr val="5F5F5F"/>
                </a:solidFill>
                <a:latin typeface="Courier New" pitchFamily="49" charset="0"/>
                <a:cs typeface="Courier New" pitchFamily="49" charset="0"/>
              </a:rPr>
              <a:t>    Student </a:t>
            </a:r>
            <a:r>
              <a:rPr lang="en-US" altLang="en-US" sz="2300" b="1" dirty="0" err="1">
                <a:solidFill>
                  <a:srgbClr val="5F5F5F"/>
                </a:solidFill>
                <a:latin typeface="Courier New" pitchFamily="49" charset="0"/>
                <a:cs typeface="Courier New" pitchFamily="49" charset="0"/>
              </a:rPr>
              <a:t>student</a:t>
            </a:r>
            <a:r>
              <a:rPr lang="en-US" altLang="en-US" sz="2300" b="1" dirty="0">
                <a:solidFill>
                  <a:srgbClr val="5F5F5F"/>
                </a:solidFill>
                <a:latin typeface="Courier New" pitchFamily="49" charset="0"/>
                <a:cs typeface="Courier New" pitchFamily="49" charset="0"/>
              </a:rPr>
              <a:t> = new Student(111223333, 1970, 5, 3);</a:t>
            </a:r>
            <a:br>
              <a:rPr lang="en-US" altLang="en-US" sz="2300" b="1" dirty="0">
                <a:solidFill>
                  <a:srgbClr val="5F5F5F"/>
                </a:solidFill>
                <a:latin typeface="Courier New" pitchFamily="49" charset="0"/>
                <a:cs typeface="Courier New" pitchFamily="49" charset="0"/>
              </a:rPr>
            </a:br>
            <a:r>
              <a:rPr lang="en-US" altLang="en-US" sz="2300" b="1" dirty="0">
                <a:solidFill>
                  <a:srgbClr val="5F5F5F"/>
                </a:solidFill>
                <a:latin typeface="Courier New" pitchFamily="49" charset="0"/>
                <a:cs typeface="Courier New" pitchFamily="49" charset="0"/>
              </a:rPr>
              <a:t>    </a:t>
            </a:r>
            <a:r>
              <a:rPr lang="en-US" altLang="en-US" sz="2300" b="1" dirty="0" err="1">
                <a:solidFill>
                  <a:srgbClr val="5F5F5F"/>
                </a:solidFill>
                <a:latin typeface="Courier New" pitchFamily="49" charset="0"/>
                <a:cs typeface="Courier New" pitchFamily="49" charset="0"/>
              </a:rPr>
              <a:t>BirthDate</a:t>
            </a:r>
            <a:r>
              <a:rPr lang="en-US" altLang="en-US" sz="2300" b="1" dirty="0">
                <a:solidFill>
                  <a:srgbClr val="5F5F5F"/>
                </a:solidFill>
                <a:latin typeface="Courier New" pitchFamily="49" charset="0"/>
                <a:cs typeface="Courier New" pitchFamily="49" charset="0"/>
              </a:rPr>
              <a:t> date = </a:t>
            </a:r>
            <a:r>
              <a:rPr lang="en-US" altLang="en-US" sz="2300" b="1" dirty="0" err="1">
                <a:solidFill>
                  <a:srgbClr val="5F5F5F"/>
                </a:solidFill>
                <a:latin typeface="Courier New" pitchFamily="49" charset="0"/>
                <a:cs typeface="Courier New" pitchFamily="49" charset="0"/>
              </a:rPr>
              <a:t>student.getBirthDate</a:t>
            </a:r>
            <a:r>
              <a:rPr lang="en-US" altLang="en-US" sz="2300" b="1" dirty="0">
                <a:solidFill>
                  <a:srgbClr val="5F5F5F"/>
                </a:solidFill>
                <a:latin typeface="Courier New" pitchFamily="49" charset="0"/>
                <a:cs typeface="Courier New" pitchFamily="49" charset="0"/>
              </a:rPr>
              <a:t>();</a:t>
            </a:r>
            <a:br>
              <a:rPr lang="en-US" altLang="en-US" sz="2300" b="1" dirty="0">
                <a:solidFill>
                  <a:srgbClr val="5F5F5F"/>
                </a:solidFill>
                <a:latin typeface="Courier New" pitchFamily="49" charset="0"/>
                <a:cs typeface="Courier New" pitchFamily="49" charset="0"/>
              </a:rPr>
            </a:br>
            <a:r>
              <a:rPr lang="en-US" altLang="en-US" sz="2300" b="1" dirty="0">
                <a:solidFill>
                  <a:srgbClr val="5F5F5F"/>
                </a:solidFill>
                <a:latin typeface="Courier New" pitchFamily="49" charset="0"/>
                <a:cs typeface="Courier New" pitchFamily="49" charset="0"/>
              </a:rPr>
              <a:t>    </a:t>
            </a:r>
            <a:r>
              <a:rPr lang="en-US" altLang="en-US" sz="2300" b="1" dirty="0" err="1">
                <a:solidFill>
                  <a:srgbClr val="5F5F5F"/>
                </a:solidFill>
                <a:latin typeface="Courier New" pitchFamily="49" charset="0"/>
                <a:cs typeface="Courier New" pitchFamily="49" charset="0"/>
              </a:rPr>
              <a:t>date.setYear</a:t>
            </a:r>
            <a:r>
              <a:rPr lang="en-US" altLang="en-US" sz="2300" b="1" dirty="0">
                <a:solidFill>
                  <a:srgbClr val="5F5F5F"/>
                </a:solidFill>
                <a:latin typeface="Courier New" pitchFamily="49" charset="0"/>
                <a:cs typeface="Courier New" pitchFamily="49" charset="0"/>
              </a:rPr>
              <a:t>(2010); // Now the student birth year is changed!</a:t>
            </a:r>
            <a:br>
              <a:rPr lang="en-US" altLang="en-US" sz="2300" b="1" dirty="0">
                <a:solidFill>
                  <a:srgbClr val="5F5F5F"/>
                </a:solidFill>
                <a:latin typeface="Courier New" pitchFamily="49" charset="0"/>
                <a:cs typeface="Courier New" pitchFamily="49" charset="0"/>
              </a:rPr>
            </a:br>
            <a:r>
              <a:rPr lang="en-US" altLang="en-US" sz="2300" b="1" dirty="0">
                <a:solidFill>
                  <a:srgbClr val="5F5F5F"/>
                </a:solidFill>
                <a:latin typeface="Courier New" pitchFamily="49" charset="0"/>
                <a:cs typeface="Courier New" pitchFamily="49" charset="0"/>
              </a:rPr>
              <a:t>  }</a:t>
            </a:r>
            <a:br>
              <a:rPr lang="en-US" altLang="en-US" sz="2300" b="1" dirty="0">
                <a:solidFill>
                  <a:srgbClr val="5F5F5F"/>
                </a:solidFill>
                <a:latin typeface="Courier New" pitchFamily="49" charset="0"/>
                <a:cs typeface="Courier New" pitchFamily="49" charset="0"/>
              </a:rPr>
            </a:br>
            <a:r>
              <a:rPr lang="en-US" altLang="en-US" sz="2300" b="1" dirty="0">
                <a:solidFill>
                  <a:srgbClr val="5F5F5F"/>
                </a:solidFill>
                <a:latin typeface="Courier New" pitchFamily="49" charset="0"/>
                <a:cs typeface="Courier New" pitchFamily="49" charset="0"/>
              </a:rPr>
              <a:t>}</a:t>
            </a:r>
          </a:p>
        </p:txBody>
      </p:sp>
    </p:spTree>
    <p:extLst>
      <p:ext uri="{BB962C8B-B14F-4D97-AF65-F5344CB8AC3E}">
        <p14:creationId xmlns:p14="http://schemas.microsoft.com/office/powerpoint/2010/main" val="1519583306"/>
      </p:ext>
    </p:extLst>
  </p:cSld>
  <p:clrMapOvr>
    <a:masterClrMapping/>
  </p:clrMapOvr>
  <p:transition>
    <p:pull dir="l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026081" y="300037"/>
            <a:ext cx="11628914" cy="900113"/>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What Class is Immutable?</a:t>
            </a:r>
          </a:p>
        </p:txBody>
      </p:sp>
      <p:sp>
        <p:nvSpPr>
          <p:cNvPr id="62468" name="Rectangle 3"/>
          <p:cNvSpPr>
            <a:spLocks noChangeArrowheads="1"/>
          </p:cNvSpPr>
          <p:nvPr/>
        </p:nvSpPr>
        <p:spPr bwMode="auto">
          <a:xfrm>
            <a:off x="456036" y="1400175"/>
            <a:ext cx="12769003"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355" tIns="65179" rIns="130355" bIns="65179" anchor="ct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3700" dirty="0">
                <a:solidFill>
                  <a:srgbClr val="000000"/>
                </a:solidFill>
                <a:cs typeface="Courier New" pitchFamily="49" charset="0"/>
              </a:rPr>
              <a:t>For a class to be immutable, it must mark all data fields private and provide no </a:t>
            </a:r>
            <a:r>
              <a:rPr lang="en-US" altLang="en-US" sz="3700" dirty="0" err="1">
                <a:solidFill>
                  <a:srgbClr val="000000"/>
                </a:solidFill>
                <a:cs typeface="Courier New" pitchFamily="49" charset="0"/>
              </a:rPr>
              <a:t>mutator</a:t>
            </a:r>
            <a:r>
              <a:rPr lang="en-US" altLang="en-US" sz="3700" dirty="0">
                <a:solidFill>
                  <a:srgbClr val="000000"/>
                </a:solidFill>
                <a:cs typeface="Courier New" pitchFamily="49" charset="0"/>
              </a:rPr>
              <a:t> methods and no accessor methods that would return a reference to a mutable data field object.</a:t>
            </a:r>
            <a:br>
              <a:rPr lang="en-US" altLang="en-US" sz="3700" dirty="0">
                <a:solidFill>
                  <a:srgbClr val="000000"/>
                </a:solidFill>
                <a:cs typeface="Courier New" pitchFamily="49" charset="0"/>
              </a:rPr>
            </a:br>
            <a:endParaRPr lang="en-US" altLang="en-US" sz="3700" dirty="0">
              <a:solidFill>
                <a:srgbClr val="000000"/>
              </a:solidFill>
              <a:cs typeface="Courier New" pitchFamily="49" charset="0"/>
            </a:endParaRPr>
          </a:p>
        </p:txBody>
      </p:sp>
    </p:spTree>
    <p:extLst>
      <p:ext uri="{BB962C8B-B14F-4D97-AF65-F5344CB8AC3E}">
        <p14:creationId xmlns:p14="http://schemas.microsoft.com/office/powerpoint/2010/main" val="4133907130"/>
      </p:ext>
    </p:extLst>
  </p:cSld>
  <p:clrMapOvr>
    <a:masterClrMapping/>
  </p:clrMapOvr>
  <p:transition>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023726" y="97737"/>
            <a:ext cx="11628914" cy="876300"/>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Objects</a:t>
            </a:r>
          </a:p>
        </p:txBody>
      </p:sp>
      <p:sp>
        <p:nvSpPr>
          <p:cNvPr id="3" name="Rectangle 3"/>
          <p:cNvSpPr txBox="1">
            <a:spLocks noChangeArrowheads="1"/>
          </p:cNvSpPr>
          <p:nvPr/>
        </p:nvSpPr>
        <p:spPr bwMode="auto">
          <a:xfrm>
            <a:off x="0" y="1028707"/>
            <a:ext cx="13681075" cy="7419561"/>
          </a:xfrm>
          <a:prstGeom prst="rect">
            <a:avLst/>
          </a:prstGeom>
          <a:noFill/>
          <a:ln w="9525">
            <a:noFill/>
            <a:miter lim="800000"/>
            <a:headEnd/>
            <a:tailEnd/>
          </a:ln>
        </p:spPr>
        <p:txBody>
          <a:bodyPr vert="horz" wrap="square" lIns="104825" tIns="52413" rIns="104825" bIns="52413" numCol="1" anchor="t" anchorCtr="0" compatLnSpc="1">
            <a:prstTxWarp prst="textNoShape">
              <a:avLst/>
            </a:prstTxWarp>
          </a:bodyPr>
          <a:lstStyle/>
          <a:p>
            <a:pPr marL="391723" indent="-391723" defTabSz="913490" eaLnBrk="1">
              <a:spcBef>
                <a:spcPct val="20000"/>
              </a:spcBef>
              <a:buClr>
                <a:schemeClr val="folHlink"/>
              </a:buClr>
              <a:buSzPct val="60000"/>
              <a:buFont typeface="Wingdings" pitchFamily="2" charset="2"/>
              <a:buChar char="n"/>
              <a:defRPr/>
            </a:pPr>
            <a:r>
              <a:rPr lang="en-US" sz="3500" kern="0" dirty="0">
                <a:latin typeface="Times New Roman" panose="02020603050405020304" pitchFamily="18" charset="0"/>
                <a:cs typeface="Times New Roman" panose="02020603050405020304" pitchFamily="18" charset="0"/>
              </a:rPr>
              <a:t>A rectangle is an object.  </a:t>
            </a:r>
          </a:p>
          <a:p>
            <a:pPr marL="391723" indent="-391723" defTabSz="913490" eaLnBrk="1">
              <a:spcBef>
                <a:spcPct val="20000"/>
              </a:spcBef>
              <a:buClr>
                <a:schemeClr val="folHlink"/>
              </a:buClr>
              <a:buSzPct val="60000"/>
              <a:buFont typeface="Wingdings" pitchFamily="2" charset="2"/>
              <a:buChar char="n"/>
              <a:defRPr/>
            </a:pPr>
            <a:r>
              <a:rPr lang="en-US" sz="3500" kern="0" dirty="0">
                <a:latin typeface="Times New Roman" panose="02020603050405020304" pitchFamily="18" charset="0"/>
                <a:cs typeface="Times New Roman" panose="02020603050405020304" pitchFamily="18" charset="0"/>
              </a:rPr>
              <a:t>The attributes of a rectangle might be length and width, two floating point numbers; the methods compute and return area and perimeter.</a:t>
            </a:r>
          </a:p>
          <a:p>
            <a:pPr marL="391723" indent="-391723" defTabSz="913490" eaLnBrk="1">
              <a:spcBef>
                <a:spcPct val="20000"/>
              </a:spcBef>
              <a:buClr>
                <a:schemeClr val="folHlink"/>
              </a:buClr>
              <a:buSzPct val="60000"/>
              <a:buFont typeface="Wingdings" pitchFamily="2" charset="2"/>
              <a:buChar char="n"/>
              <a:defRPr/>
            </a:pPr>
            <a:r>
              <a:rPr lang="en-US" sz="3500" kern="0" dirty="0">
                <a:latin typeface="Times New Roman" panose="02020603050405020304" pitchFamily="18" charset="0"/>
                <a:cs typeface="Times New Roman" panose="02020603050405020304" pitchFamily="18" charset="0"/>
              </a:rPr>
              <a:t>Each rectangle has its own set of attributes; all share the same behaviors</a:t>
            </a:r>
          </a:p>
          <a:p>
            <a:pPr marL="391723" indent="-391723" defTabSz="913490" eaLnBrk="1">
              <a:spcBef>
                <a:spcPct val="20000"/>
              </a:spcBef>
              <a:buClr>
                <a:schemeClr val="folHlink"/>
              </a:buClr>
              <a:buSzPct val="60000"/>
              <a:buFont typeface="Wingdings" pitchFamily="2" charset="2"/>
              <a:buChar char="n"/>
              <a:defRPr/>
            </a:pPr>
            <a:r>
              <a:rPr lang="en-US" sz="3500" kern="0" dirty="0">
                <a:latin typeface="Times New Roman" panose="02020603050405020304" pitchFamily="18" charset="0"/>
                <a:cs typeface="Times New Roman" panose="02020603050405020304" pitchFamily="18" charset="0"/>
              </a:rPr>
              <a:t>The three rectangle objects</a:t>
            </a:r>
          </a:p>
        </p:txBody>
      </p:sp>
      <p:pic>
        <p:nvPicPr>
          <p:cNvPr id="1026" name="Picture 2"/>
          <p:cNvPicPr>
            <a:picLocks noChangeAspect="1" noChangeArrowheads="1"/>
          </p:cNvPicPr>
          <p:nvPr/>
        </p:nvPicPr>
        <p:blipFill>
          <a:blip r:embed="rId3" cstate="print">
            <a:lum bright="-18000"/>
          </a:blip>
          <a:srcRect/>
          <a:stretch>
            <a:fillRect/>
          </a:stretch>
        </p:blipFill>
        <p:spPr bwMode="auto">
          <a:xfrm>
            <a:off x="961668" y="5368369"/>
            <a:ext cx="11933235" cy="28214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026081" y="500062"/>
            <a:ext cx="11628914" cy="1700213"/>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Scope of Variables</a:t>
            </a:r>
            <a:endParaRPr lang="en-US" altLang="en-US" sz="5400"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63492" name="Rectangle 3"/>
          <p:cNvSpPr>
            <a:spLocks noGrp="1" noChangeArrowheads="1"/>
          </p:cNvSpPr>
          <p:nvPr>
            <p:ph idx="1"/>
          </p:nvPr>
        </p:nvSpPr>
        <p:spPr>
          <a:xfrm>
            <a:off x="1026081" y="2300287"/>
            <a:ext cx="11628914" cy="5800725"/>
          </a:xfrm>
        </p:spPr>
        <p:txBody>
          <a:bodyPr/>
          <a:lstStyle/>
          <a:p>
            <a:pPr>
              <a:lnSpc>
                <a:spcPct val="120000"/>
              </a:lnSpc>
              <a:buFont typeface="Wingdings" pitchFamily="2" charset="2"/>
              <a:buChar char="q"/>
            </a:pPr>
            <a:r>
              <a:rPr lang="en-US" altLang="en-US" sz="4000" dirty="0">
                <a:latin typeface="Times New Roman" panose="02020603050405020304" pitchFamily="18" charset="0"/>
                <a:cs typeface="Times New Roman" panose="02020603050405020304" pitchFamily="18" charset="0"/>
              </a:rPr>
              <a:t>The scope of instance and static variables is the entire class. They can be declared anywhere inside a class.</a:t>
            </a:r>
          </a:p>
          <a:p>
            <a:pPr>
              <a:lnSpc>
                <a:spcPct val="120000"/>
              </a:lnSpc>
              <a:buFont typeface="Wingdings" pitchFamily="2" charset="2"/>
              <a:buChar char="q"/>
            </a:pPr>
            <a:r>
              <a:rPr lang="en-US" altLang="en-US" sz="4000" dirty="0">
                <a:latin typeface="Times New Roman" panose="02020603050405020304" pitchFamily="18" charset="0"/>
                <a:cs typeface="Times New Roman" panose="02020603050405020304" pitchFamily="18" charset="0"/>
              </a:rPr>
              <a:t>The scope of a local variable starts from its declaration and continues to the end of the block that contains the variable. A local variable must be initialized explicitly before it can be used.</a:t>
            </a:r>
          </a:p>
        </p:txBody>
      </p:sp>
    </p:spTree>
    <p:extLst>
      <p:ext uri="{BB962C8B-B14F-4D97-AF65-F5344CB8AC3E}">
        <p14:creationId xmlns:p14="http://schemas.microsoft.com/office/powerpoint/2010/main" val="411461731"/>
      </p:ext>
    </p:extLst>
  </p:cSld>
  <p:clrMapOvr>
    <a:masterClrMapping/>
  </p:clrMapOvr>
  <p:transition>
    <p:pull dir="l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77955" y="451939"/>
            <a:ext cx="11628914" cy="100012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The this Keyword </a:t>
            </a:r>
            <a:endParaRPr lang="en-US" altLang="en-US" sz="5400"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64516" name="Rectangle 3"/>
          <p:cNvSpPr>
            <a:spLocks noGrp="1" noChangeArrowheads="1"/>
          </p:cNvSpPr>
          <p:nvPr>
            <p:ph idx="1"/>
          </p:nvPr>
        </p:nvSpPr>
        <p:spPr>
          <a:xfrm>
            <a:off x="463164" y="1677295"/>
            <a:ext cx="12754752" cy="6423719"/>
          </a:xfrm>
        </p:spPr>
        <p:txBody>
          <a:bodyPr/>
          <a:lstStyle/>
          <a:p>
            <a:pPr>
              <a:lnSpc>
                <a:spcPct val="120000"/>
              </a:lnSpc>
              <a:buFont typeface="Wingdings" pitchFamily="2" charset="2"/>
              <a:buChar char="q"/>
            </a:pPr>
            <a:r>
              <a:rPr lang="en-US" altLang="en-US" sz="4400" dirty="0">
                <a:latin typeface="Times New Roman" panose="02020603050405020304" pitchFamily="18" charset="0"/>
                <a:cs typeface="Times New Roman" panose="02020603050405020304" pitchFamily="18" charset="0"/>
              </a:rPr>
              <a:t>The </a:t>
            </a:r>
            <a:r>
              <a:rPr lang="en-US" altLang="en-US" sz="4400" u="sng" dirty="0">
                <a:latin typeface="Times New Roman" panose="02020603050405020304" pitchFamily="18" charset="0"/>
                <a:cs typeface="Times New Roman" panose="02020603050405020304" pitchFamily="18" charset="0"/>
              </a:rPr>
              <a:t>this</a:t>
            </a:r>
            <a:r>
              <a:rPr lang="en-US" altLang="en-US" sz="4400" dirty="0">
                <a:latin typeface="Times New Roman" panose="02020603050405020304" pitchFamily="18" charset="0"/>
                <a:cs typeface="Times New Roman" panose="02020603050405020304" pitchFamily="18" charset="0"/>
              </a:rPr>
              <a:t> keyword is the name of a reference that refers to an object itself. One common use of the </a:t>
            </a:r>
            <a:r>
              <a:rPr lang="en-US" altLang="en-US" sz="4400" u="sng" dirty="0">
                <a:latin typeface="Times New Roman" panose="02020603050405020304" pitchFamily="18" charset="0"/>
                <a:cs typeface="Times New Roman" panose="02020603050405020304" pitchFamily="18" charset="0"/>
              </a:rPr>
              <a:t>this</a:t>
            </a:r>
            <a:r>
              <a:rPr lang="en-US" altLang="en-US" sz="4400" dirty="0">
                <a:latin typeface="Times New Roman" panose="02020603050405020304" pitchFamily="18" charset="0"/>
                <a:cs typeface="Times New Roman" panose="02020603050405020304" pitchFamily="18" charset="0"/>
              </a:rPr>
              <a:t> keyword is reference a class’s </a:t>
            </a:r>
            <a:r>
              <a:rPr lang="en-US" altLang="en-US" sz="4400" i="1" dirty="0">
                <a:latin typeface="Times New Roman" panose="02020603050405020304" pitchFamily="18" charset="0"/>
                <a:cs typeface="Times New Roman" panose="02020603050405020304" pitchFamily="18" charset="0"/>
              </a:rPr>
              <a:t>hidden data fields</a:t>
            </a:r>
            <a:r>
              <a:rPr lang="en-US" altLang="en-US" sz="4400" dirty="0">
                <a:latin typeface="Times New Roman" panose="02020603050405020304" pitchFamily="18" charset="0"/>
                <a:cs typeface="Times New Roman" panose="02020603050405020304" pitchFamily="18" charset="0"/>
              </a:rPr>
              <a:t>. </a:t>
            </a:r>
          </a:p>
          <a:p>
            <a:pPr>
              <a:lnSpc>
                <a:spcPct val="120000"/>
              </a:lnSpc>
              <a:buFont typeface="Wingdings" pitchFamily="2" charset="2"/>
              <a:buChar char="q"/>
            </a:pPr>
            <a:r>
              <a:rPr lang="en-US" altLang="en-US" sz="4400" dirty="0">
                <a:latin typeface="Times New Roman" panose="02020603050405020304" pitchFamily="18" charset="0"/>
                <a:cs typeface="Times New Roman" panose="02020603050405020304" pitchFamily="18" charset="0"/>
              </a:rPr>
              <a:t>Another common use of the </a:t>
            </a:r>
            <a:r>
              <a:rPr lang="en-US" altLang="en-US" sz="4400" u="sng" dirty="0">
                <a:latin typeface="Times New Roman" panose="02020603050405020304" pitchFamily="18" charset="0"/>
                <a:cs typeface="Times New Roman" panose="02020603050405020304" pitchFamily="18" charset="0"/>
              </a:rPr>
              <a:t>this</a:t>
            </a:r>
            <a:r>
              <a:rPr lang="en-US" altLang="en-US" sz="4400" dirty="0">
                <a:latin typeface="Times New Roman" panose="02020603050405020304" pitchFamily="18" charset="0"/>
                <a:cs typeface="Times New Roman" panose="02020603050405020304" pitchFamily="18" charset="0"/>
              </a:rPr>
              <a:t> keyword to enable a constructor to invoke another constructor of the same class. </a:t>
            </a:r>
          </a:p>
        </p:txBody>
      </p:sp>
    </p:spTree>
    <p:extLst>
      <p:ext uri="{BB962C8B-B14F-4D97-AF65-F5344CB8AC3E}">
        <p14:creationId xmlns:p14="http://schemas.microsoft.com/office/powerpoint/2010/main" val="1944697733"/>
      </p:ext>
    </p:extLst>
  </p:cSld>
  <p:clrMapOvr>
    <a:masterClrMapping/>
  </p:clrMapOvr>
  <p:transition>
    <p:pull dir="l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0" y="500065"/>
            <a:ext cx="13681075" cy="100012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Reference the Hidden Data Fields</a:t>
            </a:r>
            <a:endParaRPr lang="en-US" altLang="en-US" sz="5400"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16389" name="Rectangle 6"/>
          <p:cNvSpPr>
            <a:spLocks noChangeArrowheads="1"/>
          </p:cNvSpPr>
          <p:nvPr/>
        </p:nvSpPr>
        <p:spPr bwMode="auto">
          <a:xfrm>
            <a:off x="3063991" y="3425433"/>
            <a:ext cx="136810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57" tIns="64733" rIns="129457" bIns="6473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solidFill>
                <a:srgbClr val="000000"/>
              </a:solidFill>
            </a:endParaRPr>
          </a:p>
        </p:txBody>
      </p:sp>
      <p:sp>
        <p:nvSpPr>
          <p:cNvPr id="16390" name="Rectangle 8"/>
          <p:cNvSpPr>
            <a:spLocks noChangeArrowheads="1"/>
          </p:cNvSpPr>
          <p:nvPr/>
        </p:nvSpPr>
        <p:spPr bwMode="auto">
          <a:xfrm>
            <a:off x="2" y="3175399"/>
            <a:ext cx="26150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57" tIns="64733" rIns="129457" bIns="6473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solidFill>
                <a:srgbClr val="000000"/>
              </a:solidFill>
            </a:endParaRPr>
          </a:p>
        </p:txBody>
      </p:sp>
      <p:graphicFrame>
        <p:nvGraphicFramePr>
          <p:cNvPr id="16386" name="Object 7"/>
          <p:cNvGraphicFramePr>
            <a:graphicFrameLocks noChangeAspect="1"/>
          </p:cNvGraphicFramePr>
          <p:nvPr/>
        </p:nvGraphicFramePr>
        <p:xfrm>
          <a:off x="2376" y="1977341"/>
          <a:ext cx="13151408" cy="3702545"/>
        </p:xfrm>
        <a:graphic>
          <a:graphicData uri="http://schemas.openxmlformats.org/presentationml/2006/ole">
            <mc:AlternateContent xmlns:mc="http://schemas.openxmlformats.org/markup-compatibility/2006">
              <mc:Choice xmlns:v="urn:schemas-microsoft-com:vml" Requires="v">
                <p:oleObj name="Picture" r:id="rId3" imgW="5118100" imgH="1625600" progId="Word.Picture.8">
                  <p:embed/>
                </p:oleObj>
              </mc:Choice>
              <mc:Fallback>
                <p:oleObj name="Picture" r:id="rId3" imgW="5118100" imgH="16256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 y="1977341"/>
                        <a:ext cx="13151408" cy="3702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3711844"/>
      </p:ext>
    </p:extLst>
  </p:cSld>
  <p:clrMapOvr>
    <a:masterClrMapping/>
  </p:clrMapOvr>
  <p:transition>
    <p:pull dir="l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0" y="300040"/>
            <a:ext cx="13681075" cy="1000125"/>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Calling Overloaded Constructor</a:t>
            </a:r>
            <a:endParaRPr lang="en-US" altLang="en-US" sz="5400" b="1" dirty="0">
              <a:solidFill>
                <a:schemeClr val="tx1"/>
              </a:solidFill>
              <a:latin typeface="Times New Roman" panose="02020603050405020304" pitchFamily="18" charset="0"/>
              <a:cs typeface="Times New Roman" panose="02020603050405020304" pitchFamily="18" charset="0"/>
              <a:hlinkClick r:id="rId2" action="ppaction://program"/>
            </a:endParaRPr>
          </a:p>
        </p:txBody>
      </p:sp>
      <p:sp>
        <p:nvSpPr>
          <p:cNvPr id="17413" name="Rectangle 3"/>
          <p:cNvSpPr>
            <a:spLocks noChangeArrowheads="1"/>
          </p:cNvSpPr>
          <p:nvPr/>
        </p:nvSpPr>
        <p:spPr bwMode="auto">
          <a:xfrm>
            <a:off x="3063991" y="3425433"/>
            <a:ext cx="136810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57" tIns="64733" rIns="129457" bIns="6473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solidFill>
                <a:srgbClr val="000000"/>
              </a:solidFill>
            </a:endParaRPr>
          </a:p>
        </p:txBody>
      </p:sp>
      <p:sp>
        <p:nvSpPr>
          <p:cNvPr id="17414" name="Rectangle 6"/>
          <p:cNvSpPr>
            <a:spLocks noChangeArrowheads="1"/>
          </p:cNvSpPr>
          <p:nvPr/>
        </p:nvSpPr>
        <p:spPr bwMode="auto">
          <a:xfrm>
            <a:off x="4367969" y="3194154"/>
            <a:ext cx="136810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57" tIns="64733" rIns="129457" bIns="6473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solidFill>
                <a:srgbClr val="000000"/>
              </a:solidFill>
            </a:endParaRPr>
          </a:p>
        </p:txBody>
      </p:sp>
      <p:sp>
        <p:nvSpPr>
          <p:cNvPr id="17415" name="Rectangle 8"/>
          <p:cNvSpPr>
            <a:spLocks noChangeArrowheads="1"/>
          </p:cNvSpPr>
          <p:nvPr/>
        </p:nvSpPr>
        <p:spPr bwMode="auto">
          <a:xfrm>
            <a:off x="4296713" y="3194154"/>
            <a:ext cx="136810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57" tIns="64733" rIns="129457" bIns="6473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solidFill>
                <a:srgbClr val="000000"/>
              </a:solidFill>
            </a:endParaRPr>
          </a:p>
        </p:txBody>
      </p:sp>
      <p:graphicFrame>
        <p:nvGraphicFramePr>
          <p:cNvPr id="17410" name="Object 7"/>
          <p:cNvGraphicFramePr>
            <a:graphicFrameLocks noChangeAspect="1"/>
          </p:cNvGraphicFramePr>
          <p:nvPr/>
        </p:nvGraphicFramePr>
        <p:xfrm>
          <a:off x="0" y="1500188"/>
          <a:ext cx="13681075" cy="7025878"/>
        </p:xfrm>
        <a:graphic>
          <a:graphicData uri="http://schemas.openxmlformats.org/presentationml/2006/ole">
            <mc:AlternateContent xmlns:mc="http://schemas.openxmlformats.org/markup-compatibility/2006">
              <mc:Choice xmlns:v="urn:schemas-microsoft-com:vml" Requires="v">
                <p:oleObj name="Picture" r:id="rId3" imgW="3390900" imgH="1993900" progId="Word.Picture.8">
                  <p:embed/>
                </p:oleObj>
              </mc:Choice>
              <mc:Fallback>
                <p:oleObj name="Picture" r:id="rId3" imgW="3390900" imgH="19939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00188"/>
                        <a:ext cx="13681075" cy="7025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3662229"/>
      </p:ext>
    </p:extLst>
  </p:cSld>
  <p:clrMapOvr>
    <a:masterClrMapping/>
  </p:clrMapOvr>
  <p:transition>
    <p:pull dir="l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82480" y="-146833"/>
            <a:ext cx="12533312" cy="8540886"/>
          </a:xfrm>
        </p:spPr>
        <p:txBody>
          <a:bodyPr/>
          <a:lstStyle/>
          <a:p>
            <a:endParaRPr lang="en-US" dirty="0"/>
          </a:p>
          <a:p>
            <a:r>
              <a:rPr lang="en-US" dirty="0"/>
              <a:t>Objects and classes</a:t>
            </a:r>
          </a:p>
          <a:p>
            <a:r>
              <a:rPr lang="en-US" dirty="0"/>
              <a:t>Data fields</a:t>
            </a:r>
          </a:p>
          <a:p>
            <a:r>
              <a:rPr lang="en-US" dirty="0"/>
              <a:t>Methods</a:t>
            </a:r>
          </a:p>
          <a:p>
            <a:r>
              <a:rPr lang="en-US" dirty="0"/>
              <a:t>Constructors</a:t>
            </a:r>
          </a:p>
          <a:p>
            <a:r>
              <a:rPr lang="en-US" dirty="0"/>
              <a:t>UML</a:t>
            </a:r>
          </a:p>
          <a:p>
            <a:r>
              <a:rPr lang="en-US" dirty="0"/>
              <a:t>private, public</a:t>
            </a:r>
          </a:p>
          <a:p>
            <a:r>
              <a:rPr lang="en-US" dirty="0"/>
              <a:t>Object reference variables</a:t>
            </a:r>
          </a:p>
          <a:p>
            <a:r>
              <a:rPr lang="en-US" dirty="0"/>
              <a:t>Array of objects</a:t>
            </a:r>
          </a:p>
          <a:p>
            <a:r>
              <a:rPr lang="en-US" dirty="0"/>
              <a:t>Passing objects to methods</a:t>
            </a:r>
          </a:p>
          <a:p>
            <a:r>
              <a:rPr lang="en-US" dirty="0"/>
              <a:t>Getters/accessors – get___()</a:t>
            </a:r>
          </a:p>
          <a:p>
            <a:r>
              <a:rPr lang="en-US" dirty="0"/>
              <a:t>Setters/mutators – set___()</a:t>
            </a:r>
          </a:p>
          <a:p>
            <a:r>
              <a:rPr lang="en-US" dirty="0"/>
              <a:t>instance and static</a:t>
            </a:r>
          </a:p>
        </p:txBody>
      </p:sp>
      <p:sp>
        <p:nvSpPr>
          <p:cNvPr id="68610" name="Rectangle 2"/>
          <p:cNvSpPr>
            <a:spLocks noGrp="1" noChangeArrowheads="1"/>
          </p:cNvSpPr>
          <p:nvPr>
            <p:ph type="ctrTitle" idx="4294967295"/>
          </p:nvPr>
        </p:nvSpPr>
        <p:spPr>
          <a:xfrm>
            <a:off x="6439276" y="0"/>
            <a:ext cx="10450512" cy="1700213"/>
          </a:xfrm>
          <a:prstGeom prst="rect">
            <a:avLst/>
          </a:prstGeom>
          <a:noFill/>
        </p:spPr>
        <p:txBody>
          <a:bodyPr/>
          <a:lstStyle/>
          <a:p>
            <a:pPr eaLnBrk="1" hangingPunct="1"/>
            <a:r>
              <a:rPr lang="en-US" b="1" dirty="0">
                <a:solidFill>
                  <a:srgbClr val="0000FF"/>
                </a:solidFill>
                <a:latin typeface="Antique Olive Roman" pitchFamily="34" charset="0"/>
                <a:cs typeface="David Transparent" pitchFamily="2" charset="-79"/>
              </a:rPr>
              <a:t>Summary</a:t>
            </a:r>
          </a:p>
        </p:txBody>
      </p:sp>
    </p:spTree>
    <p:custDataLst>
      <p:tags r:id="rId1"/>
    </p:custDataLst>
    <p:extLst>
      <p:ext uri="{BB962C8B-B14F-4D97-AF65-F5344CB8AC3E}">
        <p14:creationId xmlns:p14="http://schemas.microsoft.com/office/powerpoint/2010/main" val="995342771"/>
      </p:ext>
    </p:extLst>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1709746" y="2200276"/>
            <a:ext cx="10450511" cy="1700213"/>
          </a:xfrm>
          <a:noFill/>
        </p:spPr>
        <p:txBody>
          <a:bodyPr/>
          <a:lstStyle/>
          <a:p>
            <a:pPr algn="ctr" eaLnBrk="1" hangingPunct="1"/>
            <a:r>
              <a:rPr lang="en-US" sz="5400" b="1" dirty="0">
                <a:solidFill>
                  <a:srgbClr val="0000FF"/>
                </a:solidFill>
                <a:latin typeface="Times New Roman" panose="02020603050405020304" pitchFamily="18" charset="0"/>
                <a:cs typeface="Times New Roman" panose="02020603050405020304" pitchFamily="18" charset="0"/>
              </a:rPr>
              <a:t>End of Chapter 1</a:t>
            </a:r>
          </a:p>
        </p:txBody>
      </p:sp>
    </p:spTree>
    <p:custDataLst>
      <p:tags r:id="rId1"/>
    </p:custData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62000" y="152399"/>
            <a:ext cx="11628914" cy="1071360"/>
          </a:xfrm>
        </p:spPr>
        <p:txBody>
          <a:bodyPr/>
          <a:lstStyle/>
          <a:p>
            <a:pPr algn="ctr"/>
            <a:r>
              <a:rPr lang="en-US" sz="5400" b="1" dirty="0">
                <a:solidFill>
                  <a:schemeClr val="tx1"/>
                </a:solidFill>
                <a:latin typeface="Times New Roman" panose="02020603050405020304" pitchFamily="18" charset="0"/>
                <a:cs typeface="Times New Roman" panose="02020603050405020304" pitchFamily="18" charset="0"/>
              </a:rPr>
              <a:t>Classes</a:t>
            </a:r>
          </a:p>
        </p:txBody>
      </p:sp>
      <p:sp>
        <p:nvSpPr>
          <p:cNvPr id="3" name="Text Box 5"/>
          <p:cNvSpPr txBox="1">
            <a:spLocks noChangeArrowheads="1"/>
          </p:cNvSpPr>
          <p:nvPr/>
        </p:nvSpPr>
        <p:spPr bwMode="auto">
          <a:xfrm>
            <a:off x="0" y="1295403"/>
            <a:ext cx="13681075" cy="4832003"/>
          </a:xfrm>
          <a:prstGeom prst="rect">
            <a:avLst/>
          </a:prstGeom>
          <a:noFill/>
          <a:ln w="12700">
            <a:noFill/>
            <a:miter lim="800000"/>
            <a:headEnd type="none" w="sm" len="sm"/>
            <a:tailEnd type="none" w="sm" len="sm"/>
          </a:ln>
        </p:spPr>
        <p:txBody>
          <a:bodyPr wrap="square" lIns="91349" tIns="45676" rIns="91349" bIns="45676">
            <a:spAutoFit/>
          </a:bodyPr>
          <a:lstStyle/>
          <a:p>
            <a:pPr marL="628022" indent="-539214">
              <a:buFont typeface="Wingdings" pitchFamily="2" charset="2"/>
              <a:buChar char="ü"/>
            </a:pPr>
            <a:r>
              <a:rPr lang="en-US" altLang="en-US" sz="4400" i="1" dirty="0">
                <a:latin typeface="Times New Roman" panose="02020603050405020304" pitchFamily="18" charset="0"/>
                <a:cs typeface="Times New Roman" panose="02020603050405020304" pitchFamily="18" charset="0"/>
              </a:rPr>
              <a:t>Classes</a:t>
            </a:r>
            <a:r>
              <a:rPr lang="en-US" altLang="en-US" sz="4400" dirty="0">
                <a:latin typeface="Times New Roman" panose="02020603050405020304" pitchFamily="18" charset="0"/>
                <a:cs typeface="Times New Roman" panose="02020603050405020304" pitchFamily="18" charset="0"/>
              </a:rPr>
              <a:t> are constructs that define objects of the same type.</a:t>
            </a:r>
          </a:p>
          <a:p>
            <a:pPr marL="628022" indent="-539214">
              <a:buFont typeface="Wingdings" pitchFamily="2" charset="2"/>
              <a:buChar char="ü"/>
            </a:pPr>
            <a:r>
              <a:rPr lang="en-US" altLang="en-US" sz="4400" dirty="0">
                <a:latin typeface="Times New Roman" panose="02020603050405020304" pitchFamily="18" charset="0"/>
                <a:cs typeface="Times New Roman" panose="02020603050405020304" pitchFamily="18" charset="0"/>
              </a:rPr>
              <a:t>A Java class uses </a:t>
            </a:r>
            <a:r>
              <a:rPr lang="en-US" sz="4400" b="1" dirty="0">
                <a:solidFill>
                  <a:schemeClr val="tx2"/>
                </a:solidFill>
                <a:latin typeface="Times New Roman" panose="02020603050405020304" pitchFamily="18" charset="0"/>
                <a:cs typeface="Times New Roman" panose="02020603050405020304" pitchFamily="18" charset="0"/>
              </a:rPr>
              <a:t>variables</a:t>
            </a:r>
            <a:r>
              <a:rPr lang="en-US" sz="4400" dirty="0">
                <a:latin typeface="Times New Roman" panose="02020603050405020304" pitchFamily="18" charset="0"/>
                <a:cs typeface="Times New Roman" panose="02020603050405020304" pitchFamily="18" charset="0"/>
              </a:rPr>
              <a:t> to define data fields and </a:t>
            </a:r>
            <a:r>
              <a:rPr lang="en-US" sz="4400" b="1" dirty="0">
                <a:solidFill>
                  <a:schemeClr val="tx2"/>
                </a:solidFill>
                <a:latin typeface="Times New Roman" panose="02020603050405020304" pitchFamily="18" charset="0"/>
                <a:cs typeface="Times New Roman" panose="02020603050405020304" pitchFamily="18" charset="0"/>
              </a:rPr>
              <a:t>methods</a:t>
            </a:r>
            <a:r>
              <a:rPr lang="en-US" sz="4400" dirty="0">
                <a:latin typeface="Times New Roman" panose="02020603050405020304" pitchFamily="18" charset="0"/>
                <a:cs typeface="Times New Roman" panose="02020603050405020304" pitchFamily="18" charset="0"/>
              </a:rPr>
              <a:t> to define behaviors. </a:t>
            </a:r>
          </a:p>
          <a:p>
            <a:pPr marL="628022" indent="-539214">
              <a:buFont typeface="Wingdings" pitchFamily="2" charset="2"/>
              <a:buChar char="ü"/>
            </a:pPr>
            <a:r>
              <a:rPr lang="en-US" sz="4400" dirty="0">
                <a:latin typeface="Times New Roman" panose="02020603050405020304" pitchFamily="18" charset="0"/>
                <a:cs typeface="Times New Roman" panose="02020603050405020304" pitchFamily="18" charset="0"/>
              </a:rPr>
              <a:t>Additionally, a class provides a special type of methods, known as constructors, which are invoked to construct objects from the class. </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140089" y="200025"/>
            <a:ext cx="11628914" cy="800100"/>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Classes</a:t>
            </a:r>
          </a:p>
        </p:txBody>
      </p:sp>
      <p:sp>
        <p:nvSpPr>
          <p:cNvPr id="2053" name="Rectangle 3"/>
          <p:cNvSpPr>
            <a:spLocks noChangeArrowheads="1"/>
          </p:cNvSpPr>
          <p:nvPr/>
        </p:nvSpPr>
        <p:spPr bwMode="auto">
          <a:xfrm>
            <a:off x="4018816" y="3075388"/>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2054" name="Rectangle 5"/>
          <p:cNvSpPr>
            <a:spLocks noChangeArrowheads="1"/>
          </p:cNvSpPr>
          <p:nvPr/>
        </p:nvSpPr>
        <p:spPr bwMode="auto">
          <a:xfrm>
            <a:off x="4189829"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2050" name="Object 6"/>
          <p:cNvGraphicFramePr>
            <a:graphicFrameLocks noChangeAspect="1"/>
          </p:cNvGraphicFramePr>
          <p:nvPr/>
        </p:nvGraphicFramePr>
        <p:xfrm>
          <a:off x="342027" y="1100138"/>
          <a:ext cx="13111030" cy="7419678"/>
        </p:xfrm>
        <a:graphic>
          <a:graphicData uri="http://schemas.openxmlformats.org/presentationml/2006/ole">
            <mc:AlternateContent xmlns:mc="http://schemas.openxmlformats.org/markup-compatibility/2006">
              <mc:Choice xmlns:v="urn:schemas-microsoft-com:vml" Requires="v">
                <p:oleObj name="Picture" r:id="rId2" imgW="3539588" imgH="2287903" progId="Word.Picture.8">
                  <p:embed/>
                </p:oleObj>
              </mc:Choice>
              <mc:Fallback>
                <p:oleObj name="Picture" r:id="rId2" imgW="3539588" imgH="2287903" progId="Word.Picture.8">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27" y="1100138"/>
                        <a:ext cx="13111030" cy="7419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3418183"/>
      </p:ext>
    </p:extLst>
  </p:cSld>
  <p:clrMapOvr>
    <a:masterClrMapping/>
  </p:clrMapOvr>
  <p:transition>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026081" y="0"/>
            <a:ext cx="11628914" cy="1875234"/>
          </a:xfrm>
        </p:spPr>
        <p:txBody>
          <a:bodyPr/>
          <a:lstStyle/>
          <a:p>
            <a:pPr algn="ctr"/>
            <a:r>
              <a:rPr lang="en-US" altLang="en-US" sz="5400" b="1" dirty="0">
                <a:solidFill>
                  <a:schemeClr val="tx1"/>
                </a:solidFill>
                <a:latin typeface="Times New Roman" panose="02020603050405020304" pitchFamily="18" charset="0"/>
                <a:cs typeface="Times New Roman" panose="02020603050405020304" pitchFamily="18" charset="0"/>
              </a:rPr>
              <a:t>UML Class Diagram</a:t>
            </a:r>
          </a:p>
        </p:txBody>
      </p:sp>
      <p:sp>
        <p:nvSpPr>
          <p:cNvPr id="3077" name="Rectangle 8"/>
          <p:cNvSpPr>
            <a:spLocks noChangeArrowheads="1"/>
          </p:cNvSpPr>
          <p:nvPr/>
        </p:nvSpPr>
        <p:spPr bwMode="auto">
          <a:xfrm>
            <a:off x="3591282" y="3000380"/>
            <a:ext cx="13681075"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29479" tIns="64743" rIns="129479" bIns="64743">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78" name="Rectangle 10"/>
          <p:cNvSpPr>
            <a:spLocks noChangeArrowheads="1"/>
          </p:cNvSpPr>
          <p:nvPr/>
        </p:nvSpPr>
        <p:spPr bwMode="auto">
          <a:xfrm>
            <a:off x="2" y="3200392"/>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sp>
        <p:nvSpPr>
          <p:cNvPr id="3079" name="Rectangle 12"/>
          <p:cNvSpPr>
            <a:spLocks noChangeArrowheads="1"/>
          </p:cNvSpPr>
          <p:nvPr/>
        </p:nvSpPr>
        <p:spPr bwMode="auto">
          <a:xfrm>
            <a:off x="2" y="3200392"/>
            <a:ext cx="261552" cy="5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29479" tIns="64743" rIns="129479" bIns="64743" anchor="ctr">
            <a:spAutoFit/>
          </a:bodyPr>
          <a:lstStyle>
            <a:lvl1pPr>
              <a:defRPr sz="2400">
                <a:solidFill>
                  <a:schemeClr val="tx1"/>
                </a:solidFill>
                <a:latin typeface="Times New Roman" pitchFamily="18" charset="0"/>
                <a:cs typeface="Arial" pitchFamily="34" charset="0"/>
              </a:defRPr>
            </a:lvl1pPr>
            <a:lvl2pPr marL="742950" indent="-285750">
              <a:defRPr sz="2400">
                <a:solidFill>
                  <a:schemeClr val="tx1"/>
                </a:solidFill>
                <a:latin typeface="Times New Roman" pitchFamily="18" charset="0"/>
                <a:cs typeface="Arial" pitchFamily="34" charset="0"/>
              </a:defRPr>
            </a:lvl2pPr>
            <a:lvl3pPr marL="1143000" indent="-228600">
              <a:defRPr sz="2400">
                <a:solidFill>
                  <a:schemeClr val="tx1"/>
                </a:solidFill>
                <a:latin typeface="Times New Roman" pitchFamily="18" charset="0"/>
                <a:cs typeface="Arial" pitchFamily="34" charset="0"/>
              </a:defRPr>
            </a:lvl3pPr>
            <a:lvl4pPr marL="1600200" indent="-228600">
              <a:defRPr sz="2400">
                <a:solidFill>
                  <a:schemeClr val="tx1"/>
                </a:solidFill>
                <a:latin typeface="Times New Roman" pitchFamily="18" charset="0"/>
                <a:cs typeface="Arial" pitchFamily="34" charset="0"/>
              </a:defRPr>
            </a:lvl4pPr>
            <a:lvl5pPr marL="2057400" indent="-22860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endParaRPr lang="en-US" altLang="en-US"/>
          </a:p>
        </p:txBody>
      </p:sp>
      <p:graphicFrame>
        <p:nvGraphicFramePr>
          <p:cNvPr id="3074" name="Object 11"/>
          <p:cNvGraphicFramePr>
            <a:graphicFrameLocks noChangeAspect="1"/>
          </p:cNvGraphicFramePr>
          <p:nvPr/>
        </p:nvGraphicFramePr>
        <p:xfrm>
          <a:off x="173391" y="1425178"/>
          <a:ext cx="13334298" cy="5225653"/>
        </p:xfrm>
        <a:graphic>
          <a:graphicData uri="http://schemas.openxmlformats.org/presentationml/2006/ole">
            <mc:AlternateContent xmlns:mc="http://schemas.openxmlformats.org/markup-compatibility/2006">
              <mc:Choice xmlns:v="urn:schemas-microsoft-com:vml" Requires="v">
                <p:oleObj name="Picture" r:id="rId2" imgW="4880362" imgH="2173799" progId="Word.Picture.8">
                  <p:embed/>
                </p:oleObj>
              </mc:Choice>
              <mc:Fallback>
                <p:oleObj name="Picture" r:id="rId2" imgW="4880362" imgH="2173799" progId="Word.Picture.8">
                  <p:embed/>
                  <p:pic>
                    <p:nvPicPr>
                      <p:cNvPr id="0"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91" y="1425178"/>
                        <a:ext cx="13334298" cy="52256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8974506"/>
      </p:ext>
    </p:extLst>
  </p:cSld>
  <p:clrMapOvr>
    <a:masterClrMapping/>
  </p:clrMapOvr>
  <p:transition>
    <p:pull dir="lu"/>
  </p:transition>
</p:sld>
</file>

<file path=ppt/tags/tag1.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2.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3.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4.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ags/tag5.xml><?xml version="1.0" encoding="utf-8"?>
<p:tagLst xmlns:a="http://schemas.openxmlformats.org/drawingml/2006/main" xmlns:r="http://schemas.openxmlformats.org/officeDocument/2006/relationships" xmlns:p="http://schemas.openxmlformats.org/presentationml/2006/main">
  <p:tag name="POWER3D TRANSITION" val="DemoPipes.p3d 0"/>
  <p:tag name="POWER3D OPTIONS" val="Medium "/>
  <p:tag name="POWER3D IMAGE0" val="Pwrtrans.tga"/>
  <p:tag name="POWER3D SOUND" val="Pipes"/>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23262</TotalTime>
  <Words>3315</Words>
  <Application>Microsoft Office PowerPoint</Application>
  <PresentationFormat>Custom</PresentationFormat>
  <Paragraphs>452</Paragraphs>
  <Slides>65</Slides>
  <Notes>29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81" baseType="lpstr">
      <vt:lpstr>Agency FB</vt:lpstr>
      <vt:lpstr>Antique Olive Roman</vt:lpstr>
      <vt:lpstr>Arial</vt:lpstr>
      <vt:lpstr>Book Antiqua</vt:lpstr>
      <vt:lpstr>Consolas</vt:lpstr>
      <vt:lpstr>Courier</vt:lpstr>
      <vt:lpstr>Courier New</vt:lpstr>
      <vt:lpstr>Forte</vt:lpstr>
      <vt:lpstr>Monotype Sorts</vt:lpstr>
      <vt:lpstr>Symbol</vt:lpstr>
      <vt:lpstr>Tahoma</vt:lpstr>
      <vt:lpstr>Times New Roman</vt:lpstr>
      <vt:lpstr>Tw Cen MT Condensed Extra Bold</vt:lpstr>
      <vt:lpstr>Wingdings</vt:lpstr>
      <vt:lpstr>Blends</vt:lpstr>
      <vt:lpstr>Picture</vt:lpstr>
      <vt:lpstr>PowerPoint Presentation</vt:lpstr>
      <vt:lpstr>Learning Objectives</vt:lpstr>
      <vt:lpstr>Motivations</vt:lpstr>
      <vt:lpstr>PowerPoint Presentation</vt:lpstr>
      <vt:lpstr>Objects</vt:lpstr>
      <vt:lpstr>Objects</vt:lpstr>
      <vt:lpstr>Classes</vt:lpstr>
      <vt:lpstr>Classes</vt:lpstr>
      <vt:lpstr>UML Class Diagram</vt:lpstr>
      <vt:lpstr>Example: Defining Classes and Creating Objects</vt:lpstr>
      <vt:lpstr>Example: Defining Classes and Creating Objects</vt:lpstr>
      <vt:lpstr>Classes – Exercise 1</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 Member</vt:lpstr>
      <vt:lpstr>A Simple Circle Class</vt:lpstr>
      <vt:lpstr>PowerPoint Presentation</vt:lpstr>
      <vt:lpstr>PowerPoint Presentation</vt:lpstr>
      <vt:lpstr>Trace Code</vt:lpstr>
      <vt:lpstr>Trace Code, cont.</vt:lpstr>
      <vt:lpstr>Trace Code, cont.</vt:lpstr>
      <vt:lpstr>Trace Code, cont.</vt:lpstr>
      <vt:lpstr>Trace Code, cont.</vt:lpstr>
      <vt:lpstr>Trace Code, cont.</vt:lpstr>
      <vt:lpstr>Trace Code, cont.</vt:lpstr>
      <vt:lpstr>Caution</vt:lpstr>
      <vt:lpstr>Reference Data Fields</vt:lpstr>
      <vt:lpstr>The null Value</vt:lpstr>
      <vt:lpstr>Default Value for a Data Field</vt:lpstr>
      <vt:lpstr>Example</vt:lpstr>
      <vt:lpstr>PowerPoint Presentation</vt:lpstr>
      <vt:lpstr>PowerPoint Presentation</vt:lpstr>
      <vt:lpstr>Differences between Variables of  Primitive Data Types and Object Types </vt:lpstr>
      <vt:lpstr>Copying Variables of Primitive Data Types and Object Types</vt:lpstr>
      <vt:lpstr>Garbage Collection</vt:lpstr>
      <vt:lpstr>The Date Class</vt:lpstr>
      <vt:lpstr>The Date Class Example</vt:lpstr>
      <vt:lpstr>Instance Variables, and Instance Methods  </vt:lpstr>
      <vt:lpstr>Static Variables, Constants, and Methods</vt:lpstr>
      <vt:lpstr>Static Variables, Constants,  and Methods, cont.</vt:lpstr>
      <vt:lpstr>Example of Using Instance and Class Variables and Method</vt:lpstr>
      <vt:lpstr>Visibility Modifiers and  Accessor/Mutator Methods</vt:lpstr>
      <vt:lpstr>PowerPoint Presentation</vt:lpstr>
      <vt:lpstr>PowerPoint Presentation</vt:lpstr>
      <vt:lpstr>NOTE</vt:lpstr>
      <vt:lpstr>Why Data Fields Should Be private?</vt:lpstr>
      <vt:lpstr>Why Data Fields Should Be private?</vt:lpstr>
      <vt:lpstr>Example of Data Field Encapsulation</vt:lpstr>
      <vt:lpstr>Passing Objects to Methods</vt:lpstr>
      <vt:lpstr>PowerPoint Presentation</vt:lpstr>
      <vt:lpstr>PowerPoint Presentation</vt:lpstr>
      <vt:lpstr>PowerPoint Presentation</vt:lpstr>
      <vt:lpstr>Immutable Objects and Classes</vt:lpstr>
      <vt:lpstr>Example</vt:lpstr>
      <vt:lpstr>What Class is Immutable?</vt:lpstr>
      <vt:lpstr>Scope of Variables</vt:lpstr>
      <vt:lpstr>The this Keyword </vt:lpstr>
      <vt:lpstr>Reference the Hidden Data Fields</vt:lpstr>
      <vt:lpstr>Calling Overloaded Constructor</vt:lpstr>
      <vt:lpstr>Summary</vt:lpstr>
      <vt:lpstr>End of Chapter 1</vt:lpstr>
    </vt:vector>
  </TitlesOfParts>
  <Company>Minotaur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Computer System</dc:title>
  <dc:subject>SAK 3100 Computer Programming</dc:subject>
  <dc:creator>Mohd Taufik Abdullah</dc:creator>
  <cp:lastModifiedBy>KHAIRUL AZHAR BIN KASMIRAN</cp:lastModifiedBy>
  <cp:revision>4010</cp:revision>
  <cp:lastPrinted>2018-01-24T07:18:42Z</cp:lastPrinted>
  <dcterms:created xsi:type="dcterms:W3CDTF">2003-01-02T20:11:59Z</dcterms:created>
  <dcterms:modified xsi:type="dcterms:W3CDTF">2025-03-17T03:02:56Z</dcterms:modified>
</cp:coreProperties>
</file>