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hH8F0ZHa70SCrN1fPeuJyvaWoE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7" y="695325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2" name="Google Shape;12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7" y="695325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9" name="Google Shape;1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7" y="695325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7" y="695325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7" y="695325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7" name="Google Shape;1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195" name="Google Shape;1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6" name="Google Shape;1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204" name="Google Shape;2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214" name="Google Shape;2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222" name="Google Shape;2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3" name="Google Shape;2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230" name="Google Shape;2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7" y="695325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7" name="Google Shape;23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7" y="695325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4" name="Google Shape;24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250" name="Google Shape;2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1" name="Google Shape;25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257" name="Google Shape;2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8" name="Google Shape;25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264" name="Google Shape;2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5" name="Google Shape;26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5325"/>
            <a:ext cx="4570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1" name="Google Shape;27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:notes"/>
          <p:cNvSpPr txBox="1"/>
          <p:nvPr/>
        </p:nvSpPr>
        <p:spPr>
          <a:xfrm>
            <a:off x="0" y="303212"/>
            <a:ext cx="1587" cy="1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:notes"/>
          <p:cNvSpPr txBox="1">
            <a:spLocks noGrp="1"/>
          </p:cNvSpPr>
          <p:nvPr>
            <p:ph type="body" idx="1"/>
          </p:nvPr>
        </p:nvSpPr>
        <p:spPr>
          <a:xfrm>
            <a:off x="503237" y="4316412"/>
            <a:ext cx="5856287" cy="406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314" name="Google Shape;31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5" name="Google Shape;315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324" name="Google Shape;32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5" name="Google Shape;32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1.#</a:t>
            </a:r>
            <a:endParaRPr/>
          </a:p>
        </p:txBody>
      </p:sp>
      <p:sp>
        <p:nvSpPr>
          <p:cNvPr id="331" name="Google Shape;33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2" name="Google Shape;3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5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8153400" cy="884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8153400" cy="808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5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456362"/>
            <a:ext cx="9144000" cy="401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828800" y="0"/>
            <a:ext cx="7315200" cy="641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4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1066800"/>
            <a:ext cx="45402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4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1150" y="406400"/>
            <a:ext cx="146050" cy="13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8" descr="logo upm 1 copy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0800" y="50800"/>
            <a:ext cx="1244600" cy="57308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Communication and Computer Network </a:t>
            </a:r>
            <a:br>
              <a:rPr lang="en-US" sz="4400" b="0" i="0" u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4400" b="0" i="0" u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CNS3200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Transmission mode</a:t>
            </a:r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42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transmission mode –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direction of signal flow between two linked devices.</a:t>
            </a:r>
            <a:endParaRPr/>
          </a:p>
          <a:p>
            <a:pPr marL="342900" marR="0" lvl="0" indent="-2159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types: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Simplex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Half-duplex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Full-duplex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Transmission mode</a:t>
            </a:r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96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Simplex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communication is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unidirectional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Only one of two stations on a link can transmit; the other can only receive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E.g: keyboards and traditional monitor</a:t>
            </a:r>
            <a:endParaRPr/>
          </a:p>
          <a:p>
            <a:pPr marL="742950" marR="0" lvl="1" indent="-1714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Half-Duplex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station can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transmit and receive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at the same time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one device is sending, the other can only receive, and vice versa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entire capacity of a channel is taken over at the time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E.g: walkie-talkie </a:t>
            </a:r>
            <a:endParaRPr/>
          </a:p>
          <a:p>
            <a:pPr marL="742950" marR="0" lvl="1" indent="-133350" algn="just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Full-Duplex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stations can transmit and receive simultaneously.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two way street, traffic flowing in both directions at the same time.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Sharing the capacity of the link. 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E.g: telephone line, videoconferencing</a:t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2674937" y="914400"/>
            <a:ext cx="38782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Simplex</a:t>
            </a:r>
            <a:endParaRPr/>
          </a:p>
        </p:txBody>
      </p:sp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4462" y="2547937"/>
            <a:ext cx="6281737" cy="232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2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3" descr="HalfDuple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1069975"/>
            <a:ext cx="6010275" cy="41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/>
          <p:nvPr/>
        </p:nvSpPr>
        <p:spPr>
          <a:xfrm>
            <a:off x="1676400" y="5181600"/>
            <a:ext cx="6400800" cy="106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Half-Duplex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(Only 1 communication at a single time can be transmitted)</a:t>
            </a:r>
            <a:endParaRPr/>
          </a:p>
        </p:txBody>
      </p:sp>
      <p:sp>
        <p:nvSpPr>
          <p:cNvPr id="147" name="Google Shape;147;p13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title"/>
          </p:nvPr>
        </p:nvSpPr>
        <p:spPr>
          <a:xfrm>
            <a:off x="2827337" y="914400"/>
            <a:ext cx="38782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Half-Duplex</a:t>
            </a:r>
            <a:endParaRPr/>
          </a:p>
        </p:txBody>
      </p:sp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975" y="2819400"/>
            <a:ext cx="8226425" cy="161131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2743200" y="914400"/>
            <a:ext cx="3878262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Full-Duplex</a:t>
            </a:r>
            <a:endParaRPr/>
          </a:p>
        </p:txBody>
      </p:sp>
      <p:pic>
        <p:nvPicPr>
          <p:cNvPr id="160" name="Google Shape;1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975" y="2622550"/>
            <a:ext cx="8226425" cy="161131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Networks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devices (often referred to as </a:t>
            </a:r>
            <a:r>
              <a:rPr lang="en-US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connected by communication </a:t>
            </a:r>
            <a:r>
              <a:rPr lang="en-US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(channel).</a:t>
            </a:r>
            <a:endParaRPr/>
          </a:p>
          <a:p>
            <a:pPr marL="742950" lvl="1" indent="-28575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node can be a computer, printer, or any other device capable of sending and/or receiving data generated by other nodes on the network.</a:t>
            </a:r>
            <a:endParaRPr/>
          </a:p>
          <a:p>
            <a:pPr marL="742950" lvl="1" indent="-177800" algn="just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1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Networks use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 processing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which task is divided among multiple computers</a:t>
            </a:r>
            <a:endParaRPr/>
          </a:p>
          <a:p>
            <a:pPr marL="342900" lvl="0" indent="-215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criteria: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– ie: transmit time and response time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 – frequency of failure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– protecting data from unauthorized access and damage.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221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Computer Network and Communication </a:t>
            </a:r>
            <a:br>
              <a:rPr lang="en-US" sz="4400" b="0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SKR 3200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outcome</a:t>
            </a:r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Ilustrate/draw network topology and architecture (C4)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 the importance of protocols and standards (C3)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Topology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models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and standard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Physical Structure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4290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of connection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Point-to-point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Multipoint</a:t>
            </a:r>
            <a:endParaRPr/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Topology</a:t>
            </a:r>
            <a:endParaRPr/>
          </a:p>
        </p:txBody>
      </p:sp>
      <p:pic>
        <p:nvPicPr>
          <p:cNvPr id="186" name="Google Shape;186;p19" descr="F:\SKR3200\Forouzan_Data Communications &amp; Networking 4E\Text Figures (JPEG Files)\chapter01_images\01_0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1600200"/>
            <a:ext cx="4972050" cy="30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outcome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components in data communication (C4)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communication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Protocol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Representation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 Mode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Physical Topology</a:t>
            </a:r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 topology – refers to how the network is laid out physically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basic topology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Mesh - dedicated point-to-point link to every other device (see figure 1.5 in the text book)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 -  dedicated point-to-point link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central controller (see figure 1.6 in the text book)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– all devices are linked through a long cable acts as a backbone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(see figure 1.7 in the text book)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Ring – dedicated point-to-point to its adjacent devices (see figure 1.9 in the text book)</a:t>
            </a:r>
            <a:endParaRPr/>
          </a:p>
          <a:p>
            <a:pPr marL="742950" marR="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 topology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collection of any two or more basic topology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Ie: a star backbone + three bus network (fig 1.9)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/>
        </p:nvSpPr>
        <p:spPr>
          <a:xfrm>
            <a:off x="1295400" y="5105400"/>
            <a:ext cx="62484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fully connected mesh topology (five devices)</a:t>
            </a:r>
            <a:endParaRPr/>
          </a:p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1295400"/>
            <a:ext cx="4854575" cy="360521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1"/>
          <p:cNvSpPr txBox="1"/>
          <p:nvPr/>
        </p:nvSpPr>
        <p:spPr>
          <a:xfrm>
            <a:off x="6858000" y="2971800"/>
            <a:ext cx="20574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Require a dedicated link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990600" y="1143000"/>
            <a:ext cx="2667000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Nodes/Station (n)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full duplex – n(n-1)/2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5(5-1)/2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10 links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1524000" y="5257800"/>
            <a:ext cx="6019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star topology connecting four stations</a:t>
            </a:r>
            <a:endParaRPr/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1881187"/>
            <a:ext cx="5905500" cy="314801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524000" y="685800"/>
            <a:ext cx="6669087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controller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communication are through the hub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used in Local-Area Network (LAN)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5943600" y="1295400"/>
            <a:ext cx="28956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Robustness – when a link fail- only the link is affected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point of failure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228600" y="1981200"/>
            <a:ext cx="2895600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expensive compared to mesh topology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762000" y="4572000"/>
            <a:ext cx="7924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bus topology connecting three stations</a:t>
            </a:r>
            <a:endParaRPr/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590800"/>
            <a:ext cx="7888287" cy="166846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1066800" y="5029200"/>
            <a:ext cx="66675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by drop line and tap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travel through cable = energy are converted to heat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 it become weaker with the distance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/>
        </p:nvSpPr>
        <p:spPr>
          <a:xfrm>
            <a:off x="457200" y="5410200"/>
            <a:ext cx="8686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ring topology connecting six stations</a:t>
            </a:r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662" y="1922462"/>
            <a:ext cx="8593137" cy="309721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1676400" y="533400"/>
            <a:ext cx="66675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Connected to it immediate neighbours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Add/delete device require two connections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/>
        </p:nvSpPr>
        <p:spPr>
          <a:xfrm>
            <a:off x="762000" y="5791200"/>
            <a:ext cx="7924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hybrid topology: a star backbone with three bus networks</a:t>
            </a:r>
            <a:endParaRPr/>
          </a:p>
        </p:txBody>
      </p:sp>
      <p:pic>
        <p:nvPicPr>
          <p:cNvPr id="234" name="Google Shape;23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1447800"/>
            <a:ext cx="6883400" cy="414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>
            <a:spLocks noGrp="1"/>
          </p:cNvSpPr>
          <p:nvPr>
            <p:ph type="title"/>
          </p:nvPr>
        </p:nvSpPr>
        <p:spPr>
          <a:xfrm>
            <a:off x="457200" y="461962"/>
            <a:ext cx="82296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of Networks</a:t>
            </a:r>
            <a:endParaRPr/>
          </a:p>
        </p:txBody>
      </p:sp>
      <p:sp>
        <p:nvSpPr>
          <p:cNvPr id="240" name="Google Shape;240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based on size, ownership, the distance it covers and physical architecture.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LAN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Privately owned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the devices in a single office, building, or campus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Limited to a few kilometer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Resource sharing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between PC/workstation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Other factor: transmission media and topology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common topologies: bus, ring, star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rate/speed up to 100Mbps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Designed to extend over an entire city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Ex: cable TV network, LAN to LAN resource sharing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Operates as private company or public company -maxis 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Categories of Networks</a:t>
            </a:r>
            <a:endParaRPr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WAN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Provides long distance transmission of data, voice, image, video conference over large geographic areas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May utilize as public, leased or private communication equipment.</a:t>
            </a:r>
            <a:endParaRPr/>
          </a:p>
          <a:p>
            <a:pPr marL="742950" marR="0" lvl="1" indent="-285750" algn="just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Enterprise network – refer to WAN that wholly owned and used by a single company. 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/>
        </p:nvSpPr>
        <p:spPr>
          <a:xfrm>
            <a:off x="685800" y="5638800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isolated LAN connecting 12 computers to a hub in a closet</a:t>
            </a:r>
            <a:endParaRPr/>
          </a:p>
        </p:txBody>
      </p:sp>
      <p:pic>
        <p:nvPicPr>
          <p:cNvPr id="254" name="Google Shape;2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7037" y="1524000"/>
            <a:ext cx="6151562" cy="386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/>
        </p:nvSpPr>
        <p:spPr>
          <a:xfrm>
            <a:off x="1066800" y="6019800"/>
            <a:ext cx="71628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WANs: a switched WAN and a point-to-point WAN</a:t>
            </a:r>
            <a:endParaRPr/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0" y="887412"/>
            <a:ext cx="7112000" cy="505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533400" y="1600200"/>
            <a:ext cx="8610600" cy="41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Data Communications?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accessibility – to get accurate information. 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data/information sharing?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Eg: From one pc – data copied onto a floppy disk and   physically reloaded to another pc/remote computer – time consuming, inconveniences.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Revolution is occurred in telecommunications networks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Technological advances drive communication links to  carry more and faster signals.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9" name="Google Shape;69;p3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/>
        </p:nvSpPr>
        <p:spPr>
          <a:xfrm>
            <a:off x="990600" y="6000750"/>
            <a:ext cx="70627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heterogeneous network made of four WANs and two LANs</a:t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4037" y="838200"/>
            <a:ext cx="57404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>
            <a:spLocks noGrp="1"/>
          </p:cNvSpPr>
          <p:nvPr>
            <p:ph type="title"/>
          </p:nvPr>
        </p:nvSpPr>
        <p:spPr>
          <a:xfrm>
            <a:off x="1150937" y="368300"/>
            <a:ext cx="7793037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Topology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8153400" cy="461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Hybrid Topologies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Often a network combines several topologies as subnetworks linked together in a larger topology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Several topology can be connected to each other via a central controller in a star topology</a:t>
            </a:r>
            <a:endParaRPr/>
          </a:p>
        </p:txBody>
      </p:sp>
      <p:sp>
        <p:nvSpPr>
          <p:cNvPr id="275" name="Google Shape;275;p3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pic>
        <p:nvPicPr>
          <p:cNvPr id="276" name="Google Shape;2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943" y="3657600"/>
            <a:ext cx="6705600" cy="26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 txBox="1"/>
          <p:nvPr/>
        </p:nvSpPr>
        <p:spPr>
          <a:xfrm>
            <a:off x="6372225" y="457200"/>
            <a:ext cx="2543175" cy="600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FSKTM, UPM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IDEC, UPM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JARING MIMOS (MALAYSIA)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TELEGLOBE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(LOS ANGELES, USA)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KYOTO, JAPAN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KYUSHU, JAPAN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SAGA, JAPAN</a:t>
            </a:r>
            <a:endParaRPr/>
          </a:p>
        </p:txBody>
      </p:sp>
      <p:pic>
        <p:nvPicPr>
          <p:cNvPr id="282" name="Google Shape;282;p32" descr="tracert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533400"/>
            <a:ext cx="6172200" cy="6248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2"/>
          <p:cNvCxnSpPr/>
          <p:nvPr/>
        </p:nvCxnSpPr>
        <p:spPr>
          <a:xfrm>
            <a:off x="7467600" y="9144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4" name="Google Shape;284;p32"/>
          <p:cNvCxnSpPr/>
          <p:nvPr/>
        </p:nvCxnSpPr>
        <p:spPr>
          <a:xfrm>
            <a:off x="7467600" y="17526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5" name="Google Shape;285;p32"/>
          <p:cNvCxnSpPr/>
          <p:nvPr/>
        </p:nvCxnSpPr>
        <p:spPr>
          <a:xfrm>
            <a:off x="7543800" y="27432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6" name="Google Shape;286;p32"/>
          <p:cNvCxnSpPr/>
          <p:nvPr/>
        </p:nvCxnSpPr>
        <p:spPr>
          <a:xfrm>
            <a:off x="7620000" y="5715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7" name="Google Shape;287;p32"/>
          <p:cNvCxnSpPr/>
          <p:nvPr/>
        </p:nvCxnSpPr>
        <p:spPr>
          <a:xfrm>
            <a:off x="7620000" y="40386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8" name="Google Shape;288;p32"/>
          <p:cNvCxnSpPr/>
          <p:nvPr/>
        </p:nvCxnSpPr>
        <p:spPr>
          <a:xfrm>
            <a:off x="7620000" y="49530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89" name="Google Shape;289;p32"/>
          <p:cNvSpPr txBox="1"/>
          <p:nvPr/>
        </p:nvSpPr>
        <p:spPr>
          <a:xfrm>
            <a:off x="6172200" y="838200"/>
            <a:ext cx="2667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WAN Connection (</a:t>
            </a:r>
            <a:r>
              <a:rPr lang="en-US" sz="2400" b="1" i="1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tracert www.fu.is.saga-u.ac.jp</a:t>
            </a:r>
            <a:r>
              <a:rPr lang="en-US" sz="2400" b="0" i="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-117475"/>
            <a:ext cx="9296400" cy="717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>
            <a:spLocks noGrp="1"/>
          </p:cNvSpPr>
          <p:nvPr>
            <p:ph type="title"/>
          </p:nvPr>
        </p:nvSpPr>
        <p:spPr>
          <a:xfrm>
            <a:off x="457200" y="465137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entury Gothic"/>
              <a:buNone/>
            </a:pPr>
            <a:r>
              <a:rPr lang="en-US" sz="4400" b="1" i="0" u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Internetworks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36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30225" marR="0" lvl="0" indent="-530225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Internetwork/internet – two or more networks are connected</a:t>
            </a:r>
            <a:endParaRPr/>
          </a:p>
          <a:p>
            <a:pPr marL="530225" marR="0" lvl="0" indent="-5302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Internetworking devices – routers, gateways</a:t>
            </a:r>
            <a:endParaRPr/>
          </a:p>
          <a:p>
            <a:pPr marL="530225" marR="0" lvl="0" indent="-5302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– a generic term used to mean an interconnection of networks</a:t>
            </a:r>
            <a:endParaRPr/>
          </a:p>
          <a:p>
            <a:pPr marL="530225" marR="0" lvl="0" indent="-530225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– a specific worldwide network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5" descr="F:\SKR3200\Forouzan_Data Communications &amp; Networking 4E\Text Figures (JPEG Files)\chapter01_images\01_1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692150"/>
            <a:ext cx="8229600" cy="55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533400" y="1589087"/>
            <a:ext cx="8229600" cy="193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revolutionized many aspects of our daily lives. It has affected the way we do business as well as the way we spend our leisure time. The Internet is a communication system that has brought a wealth of information to our fingertips and organized it for our use. </a:t>
            </a:r>
            <a:endParaRPr/>
          </a:p>
        </p:txBody>
      </p:sp>
      <p:sp>
        <p:nvSpPr>
          <p:cNvPr id="319" name="Google Shape;319;p36"/>
          <p:cNvSpPr txBox="1"/>
          <p:nvPr/>
        </p:nvSpPr>
        <p:spPr>
          <a:xfrm>
            <a:off x="457200" y="4267200"/>
            <a:ext cx="74676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Brief History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 Today (ISPs)</a:t>
            </a:r>
            <a:endParaRPr/>
          </a:p>
        </p:txBody>
      </p:sp>
      <p:sp>
        <p:nvSpPr>
          <p:cNvPr id="320" name="Google Shape;320;p36"/>
          <p:cNvSpPr txBox="1"/>
          <p:nvPr/>
        </p:nvSpPr>
        <p:spPr>
          <a:xfrm>
            <a:off x="457200" y="3886200"/>
            <a:ext cx="47593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entury Gothic"/>
              <a:buNone/>
            </a:pPr>
            <a:r>
              <a:rPr lang="en-US" sz="2400" b="0" i="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Topics discussed in this section:</a:t>
            </a:r>
            <a:endParaRPr/>
          </a:p>
        </p:txBody>
      </p:sp>
      <p:sp>
        <p:nvSpPr>
          <p:cNvPr id="321" name="Google Shape;321;p36"/>
          <p:cNvSpPr txBox="1"/>
          <p:nvPr/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Internet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/>
        </p:nvSpPr>
        <p:spPr>
          <a:xfrm>
            <a:off x="1752600" y="6019800"/>
            <a:ext cx="54864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organization of the Internet</a:t>
            </a:r>
            <a:endParaRPr/>
          </a:p>
        </p:txBody>
      </p:sp>
      <p:pic>
        <p:nvPicPr>
          <p:cNvPr id="328" name="Google Shape;32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866775"/>
            <a:ext cx="5494337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609600" y="1411287"/>
            <a:ext cx="815340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section, we define two widely used terms: </a:t>
            </a:r>
            <a:r>
              <a:rPr lang="en-US" sz="24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protocols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standards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First, we define protocol, which is synonymous with rule. Then we discuss standards, which are agreed-upon rules.</a:t>
            </a:r>
            <a:endParaRPr/>
          </a:p>
        </p:txBody>
      </p:sp>
      <p:sp>
        <p:nvSpPr>
          <p:cNvPr id="336" name="Google Shape;336;p38"/>
          <p:cNvSpPr txBox="1"/>
          <p:nvPr/>
        </p:nvSpPr>
        <p:spPr>
          <a:xfrm>
            <a:off x="457200" y="3733800"/>
            <a:ext cx="7467600" cy="132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Protocols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Standards Organizations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Standards</a:t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457200" y="3352800"/>
            <a:ext cx="47593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Century Gothic"/>
              <a:buNone/>
            </a:pPr>
            <a:r>
              <a:rPr lang="en-US" sz="2400" b="0" i="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Topics discussed in this section:</a:t>
            </a:r>
            <a:endParaRPr/>
          </a:p>
        </p:txBody>
      </p:sp>
      <p:sp>
        <p:nvSpPr>
          <p:cNvPr id="338" name="Google Shape;338;p38"/>
          <p:cNvSpPr txBox="1"/>
          <p:nvPr/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Protocols and Standards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371475" y="379412"/>
            <a:ext cx="74771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000"/>
              <a:buFont typeface="Century Gothic"/>
              <a:buNone/>
            </a:pPr>
            <a:r>
              <a:rPr lang="en-US" sz="40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 &amp; Standard</a:t>
            </a: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344" name="Google Shape;344;p39"/>
          <p:cNvSpPr txBox="1"/>
          <p:nvPr/>
        </p:nvSpPr>
        <p:spPr>
          <a:xfrm>
            <a:off x="381000" y="1295400"/>
            <a:ext cx="8458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Protocol </a:t>
            </a: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set of rules that govern data communication.</a:t>
            </a:r>
            <a:endParaRPr/>
          </a:p>
          <a:p>
            <a:pPr marL="800100" marR="0" lvl="1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the simplicity  -the protocol is the collection of rules- definition on what, how and when it  is communicated.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element of a protocol are: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Syntax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refers to the structure or format of the data, the order in which they are presented. 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Semantics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refers to the meaning of each section bits.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Timing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refers to two characteristic: </a:t>
            </a:r>
            <a:r>
              <a:rPr lang="en-US" sz="1800" b="1" i="1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data should be sent, and </a:t>
            </a:r>
            <a:r>
              <a:rPr lang="en-US" sz="1800" b="1" i="1" u="sng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fast they can be sent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</a:t>
            </a: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–provides a model for development that makes it possible for a product to work regardless of individual manufacturer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When no standards, difficulties arise. Example: automobile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Communication</a:t>
            </a:r>
            <a:r>
              <a:rPr lang="en-US" sz="4400" b="0" i="0" u="sng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461962" y="1524000"/>
            <a:ext cx="8224837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Telecommunication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</a:t>
            </a: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means communication at a distance (tele is Greek for far). E.g: telephony, telegraphy, and television. 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Facts, concepts, and instructions presented in whatever form is agreed upon by the parties creating and using data.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⮚"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context of computer IS, data are represented by binary information units (or bits) produced and consumed in the form of  0s and 1s.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communication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exchange of data between two devices via some form of transmission medium (such as wire cable)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Cont..</a:t>
            </a:r>
            <a:endParaRPr/>
          </a:p>
        </p:txBody>
      </p:sp>
      <p:sp>
        <p:nvSpPr>
          <p:cNvPr id="350" name="Google Shape;350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– creating and maintaining an open and competitive market for equipment manufacturers, guaranteeing national/international interoperability of data and telecommunications tech process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com standard can be categorized to 2: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jure (by law/regulation)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Legislated by an officially recognized body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facto (by fact/convention)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Proprietary, nonproprietary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Standards Organization</a:t>
            </a:r>
            <a:endParaRPr/>
          </a:p>
        </p:txBody>
      </p:sp>
      <p:sp>
        <p:nvSpPr>
          <p:cNvPr id="356" name="Google Shape;356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 are developed by cooperation among </a:t>
            </a:r>
            <a:r>
              <a:rPr lang="en-US" sz="1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standards creation committees</a:t>
            </a: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forums</a:t>
            </a: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</a:t>
            </a:r>
            <a:r>
              <a:rPr lang="en-US" sz="1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government regulatory agencies</a:t>
            </a: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34290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Standards Creation Committees: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ISO 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International Standards Organization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ITU-T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International Telecommunications Union –Telecommunication Standards Sector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ANSI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American National Standard Institute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IEEE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Institute of Electrical and Electronic Engineers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EIA </a:t>
            </a: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– Electronic Industries Association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Telcorda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ISO – multinational body whose membership is drawn mainly from the standards creation committees of various governments throughout the world.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Aim – to facilitate the international exchange of goods and services by providing models for compatibility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 Organization</a:t>
            </a:r>
            <a:endParaRPr/>
          </a:p>
        </p:txBody>
      </p:sp>
      <p:sp>
        <p:nvSpPr>
          <p:cNvPr id="362" name="Google Shape;362;p4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International Standards Organization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organization contributes to the standardization of large networks, such as Internet standard. ISO developed the OSI model. This model describes the principles of networks, constructing a simple and clear architecture for computer network.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ITU-T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International Telecommunications Union –Telecommunication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ITU is committed to standardizing large telecom networks, such as X.25 and frame relay.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ANSI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American National Standard Institute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organization defined the standards of FDDI (fiber distributed data interface). It is a voluntary organization.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IEEE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Institute of Electrical and Electronic Engineers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organization provides standard of network hardware. Based on the standards, hardware manufacturers produce compatible product. IEEE formulated 802. project for LAN including ethernet,token ring,WLAN etc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EIA </a:t>
            </a: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Electronic Industries Association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association defines the standard of network cables, such as cAT5, RS232 etc</a:t>
            </a:r>
            <a:endParaRPr/>
          </a:p>
          <a:p>
            <a:pPr marL="342900" marR="0" lvl="0" indent="-254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Standards Organization</a:t>
            </a:r>
            <a:endParaRPr/>
          </a:p>
        </p:txBody>
      </p:sp>
      <p:sp>
        <p:nvSpPr>
          <p:cNvPr id="368" name="Google Shape;368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ITU-T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formerly known CCITT – Consultative Committee for International Telecommunication Union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Related to UN which developed standards for telecommunications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Two popular standards – V series and X series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ANSI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 non-profit organization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 representative to both the ISO and the ITU-T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IEEE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largest professional engineering society in the world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Develops standards for computing, communication, electrical engineering and electronics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Sponsored an important standard for LAN called Project 802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Standards Organization</a:t>
            </a:r>
            <a:endParaRPr/>
          </a:p>
        </p:txBody>
      </p:sp>
      <p:sp>
        <p:nvSpPr>
          <p:cNvPr id="374" name="Google Shape;374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Association of electronics manufacturers in US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Responsible for developing the EIA-232-D and EIA-530 standards – define serial transmission between two digital devices. (computer to modem)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Telcordia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Provides R&amp;D resources for the advancement of telecommunication technology.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 source of draft standard to ANSI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</a:pPr>
            <a:r>
              <a:rPr lang="en-US" sz="18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Forums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Telecommunications technology development is moving faster than the ability of standard committee to ratify standards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</a:pPr>
            <a:r>
              <a:rPr lang="en-US" sz="16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Standards committee are procedural bodies and by nature slow moving  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Standards Organization</a:t>
            </a:r>
            <a:endParaRPr/>
          </a:p>
        </p:txBody>
      </p:sp>
      <p:sp>
        <p:nvSpPr>
          <p:cNvPr id="380" name="Google Shape;380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forums work with </a:t>
            </a:r>
            <a:r>
              <a:rPr lang="en-US" sz="19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universities</a:t>
            </a:r>
            <a:r>
              <a:rPr lang="en-US" sz="1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19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 </a:t>
            </a:r>
            <a:r>
              <a:rPr lang="en-US" sz="1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test, evaluate and standardize new technologies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 the end, the forums present their conclusion to standards bodies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</a:pPr>
            <a:r>
              <a:rPr lang="en-US" sz="19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– Frame Relay Forum, ATM Forum, Internet Society (ISOC), Internet Engineering Task Force(IETF)</a:t>
            </a:r>
            <a:endParaRPr/>
          </a:p>
          <a:p>
            <a:pPr marL="342900" lvl="0" indent="-22225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19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</a:pPr>
            <a:r>
              <a:rPr lang="en-US" sz="19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Regulatory Agencies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–"/>
            </a:pPr>
            <a:r>
              <a:rPr lang="en-US" sz="17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communication technology is subject to regulation by government agencies such as the Federal Communication Commission (FCC) in US.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Standard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–"/>
            </a:pPr>
            <a:r>
              <a:rPr lang="en-US" sz="17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Tested specification to be used for Internet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–"/>
            </a:pPr>
            <a:r>
              <a:rPr lang="en-US" sz="17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Being published in Internet draft as Request for Comment(RFC) document</a:t>
            </a:r>
            <a:endParaRPr/>
          </a:p>
          <a:p>
            <a:pPr marL="342900" lvl="0" indent="-2349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 of ISO standard</a:t>
            </a:r>
            <a:endParaRPr/>
          </a:p>
        </p:txBody>
      </p:sp>
      <p:sp>
        <p:nvSpPr>
          <p:cNvPr id="386" name="Google Shape;38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7" name="Google Shape;387;p46" descr="is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812" y="1219200"/>
            <a:ext cx="623887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IEEE Specification</a:t>
            </a:r>
            <a:endParaRPr/>
          </a:p>
        </p:txBody>
      </p:sp>
      <p:sp>
        <p:nvSpPr>
          <p:cNvPr id="393" name="Google Shape;39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47" descr="8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2" y="1219200"/>
            <a:ext cx="6529387" cy="652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Communication</a:t>
            </a:r>
            <a:r>
              <a:rPr lang="en-US" sz="44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7924800" cy="449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effectiveness of a data communication system depends on 4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 characteristics :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Delivery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must deliver data to the correct destination.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/>
          </a:p>
          <a:p>
            <a:pPr marL="857250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system must deliver  data accurately.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Timeliness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system must deliver data in timely manner.</a:t>
            </a:r>
            <a:endParaRPr/>
          </a:p>
          <a:p>
            <a:pPr marL="857250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Jitter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0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Variation in arrival time.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3" name="Google Shape;83;p5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7086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Communication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5943600" y="3200400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 txBox="1"/>
          <p:nvPr/>
        </p:nvSpPr>
        <p:spPr>
          <a:xfrm>
            <a:off x="457200" y="3886200"/>
            <a:ext cx="6477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 txBox="1"/>
          <p:nvPr/>
        </p:nvSpPr>
        <p:spPr>
          <a:xfrm>
            <a:off x="288925" y="3617912"/>
            <a:ext cx="15398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2590800" y="4495800"/>
            <a:ext cx="4495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 sz="1800" b="0" i="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communication components</a:t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209800"/>
            <a:ext cx="7065962" cy="18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533400" y="6477000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7477125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3200"/>
              <a:buFont typeface="Century Gothic"/>
              <a:buNone/>
            </a:pPr>
            <a:r>
              <a:rPr lang="en-US" sz="32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Communication Components </a:t>
            </a:r>
            <a:endParaRPr/>
          </a:p>
        </p:txBody>
      </p:sp>
      <p:sp>
        <p:nvSpPr>
          <p:cNvPr id="100" name="Google Shape;100;p7"/>
          <p:cNvSpPr txBox="1"/>
          <p:nvPr/>
        </p:nvSpPr>
        <p:spPr>
          <a:xfrm>
            <a:off x="5943600" y="3200400"/>
            <a:ext cx="838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457200" y="3886200"/>
            <a:ext cx="6477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288925" y="3617912"/>
            <a:ext cx="153987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533400" y="1219200"/>
            <a:ext cx="815340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 communication system consists of 5 components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message is the information (data) to be communicated. Can consists of text, numbers, picture, audio, video.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the device that sends the data message. Can be a computer, workstation, mobile phone, video cam  etc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device that receives the message. Can be a computer, workstation, mobile phone, tv etc.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Medium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the physical path by which a message travels from sender to receiver. UTP cable, coaxial, fiber optic, radio wave.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 set of rules that govern data communication. Represent an agreement between the communicating devices.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143000" y="274637"/>
            <a:ext cx="7239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0" i="0" u="none">
                <a:solidFill>
                  <a:srgbClr val="0000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Protocol</a:t>
            </a:r>
            <a:endParaRPr/>
          </a:p>
        </p:txBody>
      </p:sp>
      <p:pic>
        <p:nvPicPr>
          <p:cNvPr id="110" name="Google Shape;110;p8" descr="htt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371600"/>
            <a:ext cx="6172200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>
          <a:xfrm>
            <a:off x="1905000" y="1981200"/>
            <a:ext cx="533400" cy="381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077200" cy="884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4400"/>
              <a:buFont typeface="Century Gothic"/>
              <a:buNone/>
            </a:pPr>
            <a:r>
              <a:rPr lang="en-US" sz="4400" b="0" i="0" u="none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representation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533400" y="1371600"/>
            <a:ext cx="8305800" cy="5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data representation</a:t>
            </a:r>
            <a:endParaRPr/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bit format (“0”,”1”) – bit pattern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as code – a set of bit sequence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Ie: - Unicode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represented by bit patterns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represented by bit patterns associated with each pixels.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Ie: black pixel – all ‘1’s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</a:t>
            </a:r>
            <a:endParaRPr/>
          </a:p>
          <a:p>
            <a:pPr marL="800100" marR="0" lvl="1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001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</p:txBody>
      </p:sp>
      <p:sp>
        <p:nvSpPr>
          <p:cNvPr id="119" name="Google Shape;119;p9"/>
          <p:cNvSpPr txBox="1"/>
          <p:nvPr/>
        </p:nvSpPr>
        <p:spPr>
          <a:xfrm>
            <a:off x="533400" y="6488112"/>
            <a:ext cx="4572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2148</Words>
  <Application>Microsoft Office PowerPoint</Application>
  <PresentationFormat>On-screen Show (4:3)</PresentationFormat>
  <Paragraphs>321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Noto Sans Symbols</vt:lpstr>
      <vt:lpstr>Century Gothic</vt:lpstr>
      <vt:lpstr>Arial</vt:lpstr>
      <vt:lpstr>Default Design</vt:lpstr>
      <vt:lpstr>Communication and Computer Network  CNS3200</vt:lpstr>
      <vt:lpstr>Learning outcome</vt:lpstr>
      <vt:lpstr>Introduction</vt:lpstr>
      <vt:lpstr>Data Communication </vt:lpstr>
      <vt:lpstr>Data Communication </vt:lpstr>
      <vt:lpstr>Data Communication</vt:lpstr>
      <vt:lpstr>Data Communication Components </vt:lpstr>
      <vt:lpstr>Example of Protocol</vt:lpstr>
      <vt:lpstr>Data representation</vt:lpstr>
      <vt:lpstr>Transmission mode</vt:lpstr>
      <vt:lpstr>Transmission mode</vt:lpstr>
      <vt:lpstr>Simplex</vt:lpstr>
      <vt:lpstr>PowerPoint Presentation</vt:lpstr>
      <vt:lpstr>Half-Duplex</vt:lpstr>
      <vt:lpstr>Full-Duplex</vt:lpstr>
      <vt:lpstr>Networks  </vt:lpstr>
      <vt:lpstr>Computer Network and Communication  SKR 3200</vt:lpstr>
      <vt:lpstr>Learning outcome</vt:lpstr>
      <vt:lpstr>Physical Structure</vt:lpstr>
      <vt:lpstr>Physical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Categories of Networks</vt:lpstr>
      <vt:lpstr>Categories of Networks</vt:lpstr>
      <vt:lpstr>PowerPoint Presentation</vt:lpstr>
      <vt:lpstr>PowerPoint Presentation</vt:lpstr>
      <vt:lpstr>PowerPoint Presentation</vt:lpstr>
      <vt:lpstr>Topology</vt:lpstr>
      <vt:lpstr>WAN Connection (tracert www.fu.is.saga-u.ac.jp)</vt:lpstr>
      <vt:lpstr>PowerPoint Presentation</vt:lpstr>
      <vt:lpstr>Internetworks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Cont..</vt:lpstr>
      <vt:lpstr>Standards Organization</vt:lpstr>
      <vt:lpstr>Standard Organization</vt:lpstr>
      <vt:lpstr>Standards Organization</vt:lpstr>
      <vt:lpstr>Standards Organization</vt:lpstr>
      <vt:lpstr>Standards Organization</vt:lpstr>
      <vt:lpstr>Examples of ISO standard</vt:lpstr>
      <vt:lpstr>IEEE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and Computer Network  CNS3200</dc:title>
  <dc:creator>BAS</dc:creator>
  <cp:lastModifiedBy>MOHD NOOR</cp:lastModifiedBy>
  <cp:revision>1</cp:revision>
  <dcterms:created xsi:type="dcterms:W3CDTF">2007-12-25T00:56:11Z</dcterms:created>
  <dcterms:modified xsi:type="dcterms:W3CDTF">2023-04-04T03:00:40Z</dcterms:modified>
</cp:coreProperties>
</file>