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EBD6A-2B9B-45E7-907E-19A5A7843BB6}">
  <a:tblStyle styleId="{F13EBD6A-2B9B-45E7-907E-19A5A7843B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6"/>
          </a:solidFill>
        </a:fill>
      </a:tcStyle>
    </a:wholeTbl>
    <a:band1H>
      <a:tcTxStyle/>
      <a:tcStyle>
        <a:tcBdr/>
        <a:fill>
          <a:solidFill>
            <a:srgbClr val="FFEC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C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F6F5733-09A5-4956-A603-48C74BD3B0C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EEEE7"/>
          </a:solidFill>
        </a:fill>
      </a:tcStyle>
    </a:wholeTbl>
    <a:band1H>
      <a:tcTxStyle/>
      <a:tcStyle>
        <a:tcBdr/>
        <a:fill>
          <a:solidFill>
            <a:srgbClr val="FCD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D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mo.gov.my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07554" y="1122363"/>
            <a:ext cx="11070992" cy="2651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Rounded"/>
              <a:buNone/>
            </a:pP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FEM2401</a:t>
            </a:r>
            <a:br>
              <a:rPr lang="en-US" b="1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br>
              <a:rPr lang="en-US" b="1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MALAYSIAN POLITICS AND SOCIETY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43875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MUHAMMAD AMIR BIN MUNSHI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Group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28810" y="242388"/>
            <a:ext cx="10515600" cy="5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137058" y="828484"/>
          <a:ext cx="11917875" cy="5960873"/>
        </p:xfrm>
        <a:graphic>
          <a:graphicData uri="http://schemas.openxmlformats.org/drawingml/2006/table">
            <a:tbl>
              <a:tblPr bandRow="1">
                <a:noFill/>
                <a:tableStyleId>{F13EBD6A-2B9B-45E7-907E-19A5A7843BB6}</a:tableStyleId>
              </a:tblPr>
              <a:tblGrid>
                <a:gridCol w="89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3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NO.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TOPIC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ASSESSMENT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1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Early history and background of the society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Pre-history and early kingdom in Malay Land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The society before and after the colonial rule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Quiz (Multiple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The independence of Malaysia </a:t>
                      </a:r>
                      <a:endParaRPr sz="280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Colonial rule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Nationalist movements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The formation of Malaysia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/>
                        <a:t>Quiz (Multiple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3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Culture, religion, and traditional practices of the multi-ethnic society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The majority 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The indigenous </a:t>
                      </a:r>
                      <a:endParaRPr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The minority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Quiz (Multiple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graphicFrame>
        <p:nvGraphicFramePr>
          <p:cNvPr id="144" name="Google Shape;144;p23"/>
          <p:cNvGraphicFramePr/>
          <p:nvPr/>
        </p:nvGraphicFramePr>
        <p:xfrm>
          <a:off x="479177" y="1369217"/>
          <a:ext cx="11358925" cy="5337457"/>
        </p:xfrm>
        <a:graphic>
          <a:graphicData uri="http://schemas.openxmlformats.org/drawingml/2006/table">
            <a:tbl>
              <a:tblPr bandRow="1">
                <a:noFill/>
                <a:tableStyleId>{F13EBD6A-2B9B-45E7-907E-19A5A7843BB6}</a:tableStyleId>
              </a:tblPr>
              <a:tblGrid>
                <a:gridCol w="10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NO.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TOPIC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ASSESSMENT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4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The federal constitution of Malaysia</a:t>
                      </a:r>
                      <a:endParaRPr sz="2800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Main provisions and traditional elements in the constitution</a:t>
                      </a:r>
                      <a:endParaRPr sz="2800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Amendments and current Issues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Test 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5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Constitutional Monarchy</a:t>
                      </a:r>
                      <a:endParaRPr sz="2800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The King</a:t>
                      </a:r>
                      <a:endParaRPr sz="2800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Conference of rulers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Test 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6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Parliamentary democracy</a:t>
                      </a:r>
                      <a:endParaRPr sz="2800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Political parties</a:t>
                      </a:r>
                      <a:endParaRPr sz="2800"/>
                    </a:p>
                    <a:p>
                      <a:pPr marL="342900" marR="0" lvl="0" indent="-34290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/>
                        <a:t>Election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Test 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373578" y="1482033"/>
          <a:ext cx="11358925" cy="5099775"/>
        </p:xfrm>
        <a:graphic>
          <a:graphicData uri="http://schemas.openxmlformats.org/drawingml/2006/table">
            <a:tbl>
              <a:tblPr bandRow="1">
                <a:noFill/>
                <a:tableStyleId>{F13EBD6A-2B9B-45E7-907E-19A5A7843BB6}</a:tableStyleId>
              </a:tblPr>
              <a:tblGrid>
                <a:gridCol w="10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ASSESSMENT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Federal System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 of federation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 administration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Executive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concept of separation of power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Prime Minister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Cabinet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assessment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Legislative and judiciary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Parliament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Judiciary institution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assessment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373578" y="1482033"/>
          <a:ext cx="11624100" cy="5099775"/>
        </p:xfrm>
        <a:graphic>
          <a:graphicData uri="http://schemas.openxmlformats.org/drawingml/2006/table">
            <a:tbl>
              <a:tblPr bandRow="1">
                <a:noFill/>
                <a:tableStyleId>{F13EBD6A-2B9B-45E7-907E-19A5A7843BB6}</a:tableStyleId>
              </a:tblPr>
              <a:tblGrid>
                <a:gridCol w="112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ASSESSMENT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150" marR="3315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Major national policies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and economic policies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Foreign policy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assessment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Society and national identity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Social cohesion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National identity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assessment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issues and development in Malaysia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Political issues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ourier New"/>
                        <a:buChar char="-"/>
                      </a:pPr>
                      <a:r>
                        <a:rPr lang="en-US" sz="2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Societal issues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assessment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(Objective/Multiple type of questions)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838200" y="1601733"/>
            <a:ext cx="10515600" cy="457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79095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Abdul Rashid Moten (Ed.). (2008).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Government and politics in Malaysia.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Cengage Learning. 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79095" lvl="0" indent="-2286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Mohamed Mustafa Ishak (2014). </a:t>
            </a:r>
            <a:r>
              <a:rPr lang="en-US" sz="2400" i="1">
                <a:latin typeface="Arial"/>
                <a:ea typeface="Arial"/>
                <a:cs typeface="Arial"/>
                <a:sym typeface="Arial"/>
              </a:rPr>
              <a:t>The politics of bangsa Malaysia: Nation-building in a multiethnic society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. Universiti Utara Malaysia Press.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379095" lvl="0" indent="-2286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Official websites such as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836295" lvl="1" indent="-2286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Prime Minister Department website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https://www.pmo.gov.my/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836295" lvl="1" indent="-2286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Related ministries.</a:t>
            </a:r>
            <a:endParaRPr/>
          </a:p>
          <a:p>
            <a:pPr marL="379095" lvl="0" indent="-228600" algn="just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Will inform by the lecturer from time to time</a:t>
            </a:r>
            <a:endParaRPr/>
          </a:p>
          <a:p>
            <a:pPr marL="836295" lvl="1" indent="-762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223977"/>
            <a:ext cx="10515600" cy="86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BASIC INFORMATION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70733" y="1208972"/>
            <a:ext cx="11206003" cy="548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Please be ensure that you have registered with the right E-SMP group.  Student must be a student in a new cohort/batch of registration – registered/enrolled Sem 1 or Sem 2 2024/2025.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Attendance for lectures at least 80% – or you will not allow attending the final exam. Please provide a sick certificate/justification letter if the student can not attend the class/test/exam.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/>
              <a:t>During the online class: 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Please be modest in terms of appearance –semi-formal or casual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Follow the instruction about the ethics of online class/lecture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Please be ready at any time to be called and open the camera.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1595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ONLINE LEARNING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38328" y="1276478"/>
            <a:ext cx="11585448" cy="536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b="1" dirty="0"/>
              <a:t>MUST BE AWARE OF 2 COMPULSORY PLATFORMS OF LEARNING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b="1" u="sng" dirty="0"/>
              <a:t>Online/live lecture </a:t>
            </a:r>
            <a:r>
              <a:rPr lang="en-US" sz="2800" dirty="0"/>
              <a:t>or class (Google Meet, Zoom, Webex or any other platform that will be announced by the lecturer)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b="1" u="sng" dirty="0"/>
              <a:t>Putra Blast </a:t>
            </a:r>
            <a:r>
              <a:rPr lang="en-US" sz="2800" dirty="0"/>
              <a:t>– UPM official online learning management system - Lecture notes, important announcement, activity, assignment, test/exam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Other extra platforms such as </a:t>
            </a:r>
            <a:r>
              <a:rPr lang="en-US" sz="2800" i="1" dirty="0"/>
              <a:t>Padlet</a:t>
            </a:r>
            <a:r>
              <a:rPr lang="en-US" sz="2800" dirty="0"/>
              <a:t> or google docs as – refer to the lecturer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Learn some online education technology.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 dirty="0"/>
              <a:t>Understand – online learning involve (synchronous and asynchronous learning)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Synchronous – live lecture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dirty="0"/>
              <a:t>Asynchronous – completing learning activity/exercise in Putra Blast or other platforms (will be informed/updated by the lecturer).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COMMUNICATION MEDIUM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Online class – refer to the timetable</a:t>
            </a:r>
            <a:endParaRPr dirty="0"/>
          </a:p>
          <a:p>
            <a:pPr marL="228600" lvl="0" indent="-254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b="1" dirty="0"/>
              <a:t>Telegram/</a:t>
            </a:r>
            <a:r>
              <a:rPr lang="en-US" sz="4000" b="1" dirty="0" err="1"/>
              <a:t>whatsapp</a:t>
            </a:r>
            <a:r>
              <a:rPr lang="en-US" sz="4000" b="1" dirty="0"/>
              <a:t> group </a:t>
            </a:r>
            <a:r>
              <a:rPr lang="en-US" sz="4000" dirty="0"/>
              <a:t>– platform for communication. </a:t>
            </a:r>
            <a:endParaRPr dirty="0"/>
          </a:p>
          <a:p>
            <a:pPr marL="228600" lvl="0" indent="-279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 dirty="0"/>
              <a:t>Email (for submission of formal letter/sick certificate </a:t>
            </a:r>
            <a:r>
              <a:rPr lang="en-US" sz="4400" dirty="0" err="1"/>
              <a:t>etc</a:t>
            </a:r>
            <a:r>
              <a:rPr lang="en-US" sz="4400" dirty="0"/>
              <a:t>)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ATTENDANCE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614008"/>
            <a:ext cx="10515600" cy="456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79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 dirty="0"/>
              <a:t>Medium of attendance record - refer to the lecturer</a:t>
            </a:r>
            <a:endParaRPr dirty="0"/>
          </a:p>
          <a:p>
            <a:pPr marL="685800" lvl="1" indent="-2794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 dirty="0"/>
              <a:t>Example:</a:t>
            </a:r>
            <a:endParaRPr dirty="0"/>
          </a:p>
          <a:p>
            <a:pPr marL="1143000" lvl="2" indent="-254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 dirty="0"/>
              <a:t>Putra Blast attendance or online form such as Google form</a:t>
            </a:r>
            <a:endParaRPr dirty="0"/>
          </a:p>
          <a:p>
            <a:pPr marL="685800" lvl="1" indent="-2794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US" sz="4400" dirty="0"/>
              <a:t>Google meet attendance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STUDENT INTEGRITY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Plagiarism in any way cannot be compromised.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For assignment or any tasks - write or do assignment using your own ideas and writing – DO NOT COPY &amp; PASTE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For online test/exam – please be honest / DO NOT CHEATING / COPY &amp; PASTE</a:t>
            </a:r>
            <a:endParaRPr sz="3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Marks will be deducted if the lecturer find out that there is an originality issue 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81158" y="7456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COURSE SYNOPSIS</a:t>
            </a:r>
            <a:br>
              <a:rPr lang="en-US" b="1"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latin typeface="Arial"/>
                <a:ea typeface="Arial"/>
                <a:cs typeface="Arial"/>
                <a:sym typeface="Arial"/>
              </a:rPr>
              <a:t>                            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(check the complete version in Putra Blast)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2491587"/>
            <a:ext cx="10515600" cy="3685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This course encompasses the nation’s history, political system, structure and culture of the society, as well as current  development issues related to Malaysian politics and society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20"/>
          <p:cNvGraphicFramePr/>
          <p:nvPr/>
        </p:nvGraphicFramePr>
        <p:xfrm>
          <a:off x="601916" y="1890781"/>
          <a:ext cx="10988150" cy="3980325"/>
        </p:xfrm>
        <a:graphic>
          <a:graphicData uri="http://schemas.openxmlformats.org/drawingml/2006/table">
            <a:tbl>
              <a:tblPr bandRow="1">
                <a:noFill/>
                <a:tableStyleId>{F13EBD6A-2B9B-45E7-907E-19A5A7843BB6}</a:tableStyleId>
              </a:tblPr>
              <a:tblGrid>
                <a:gridCol w="70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explain main events in Malaysia’s history and society.</a:t>
                      </a: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elaborate Malaysia’s political system, structure and culture of the society. </a:t>
                      </a: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6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To discuss the current development related to Malaysian politics and society. (A3, TS)</a:t>
                      </a:r>
                      <a:endParaRPr sz="32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21"/>
          <p:cNvGraphicFramePr/>
          <p:nvPr/>
        </p:nvGraphicFramePr>
        <p:xfrm>
          <a:off x="-1" y="0"/>
          <a:ext cx="12302175" cy="6928350"/>
        </p:xfrm>
        <a:graphic>
          <a:graphicData uri="http://schemas.openxmlformats.org/drawingml/2006/table">
            <a:tbl>
              <a:tblPr firstRow="1" firstCol="1" bandRow="1">
                <a:noFill/>
                <a:tableStyleId>{0F6F5733-09A5-4956-A603-48C74BD3B0C9}</a:tableStyleId>
              </a:tblPr>
              <a:tblGrid>
                <a:gridCol w="35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</a:rPr>
                        <a:t>ASSESSMENT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TOPIC/FOCUS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TIMELINE/NOTES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8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Assessment 1/Week 1-7 (10%) 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Subjective Quizzes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Topic 1-3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Week 6-7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Assessment 2/Week 8-12 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(20%)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Test: Objective/Multiple type of questions (20 questions)*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Topic 4-7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Week 9-10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625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Continuous assessment 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(40%)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*Project on “Get to know Malaysia”  (Video Project, 20%  and Written assignment, 20%)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A.Video project (20%)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3 minutes video on Get to know Malaysia project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Online submission on week 13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Presentation starts on week 11/12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4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B.Written report (20%)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Report on the project activity including the groupwork progress/log 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Online submission on week 13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547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Final assessment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(30%)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Objective/Multiple type of questions* (30 questions)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Topic 8-14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Week16/17</a:t>
                      </a:r>
                      <a:endParaRPr sz="24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8275" marR="1082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938</Words>
  <Application>Microsoft Office PowerPoint</Application>
  <PresentationFormat>Widescreen</PresentationFormat>
  <Paragraphs>161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Rounded</vt:lpstr>
      <vt:lpstr>Calibri</vt:lpstr>
      <vt:lpstr>Courier New</vt:lpstr>
      <vt:lpstr>Office Theme</vt:lpstr>
      <vt:lpstr>FEM2401   MALAYSIAN POLITICS AND SOCIETY</vt:lpstr>
      <vt:lpstr>BASIC INFORMATION</vt:lpstr>
      <vt:lpstr>ONLINE LEARNING</vt:lpstr>
      <vt:lpstr>COMMUNICATION MEDIUM</vt:lpstr>
      <vt:lpstr>ATTENDANCE </vt:lpstr>
      <vt:lpstr>STUDENT INTEGRITY</vt:lpstr>
      <vt:lpstr>COURSE SYNOPSIS                             (check the complete version in Putra Blast)</vt:lpstr>
      <vt:lpstr>LEARNING OUTCOMES</vt:lpstr>
      <vt:lpstr>PowerPoint Presentation</vt:lpstr>
      <vt:lpstr>TOPICS</vt:lpstr>
      <vt:lpstr>TOPICS</vt:lpstr>
      <vt:lpstr>TOPICS</vt:lpstr>
      <vt:lpstr>TOPICS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FEM2401   MALAYSIAN POLITICS AND SOCIETY</dc:title>
  <dc:creator>Muhammad Hafeez</dc:creator>
  <cp:lastModifiedBy>MUHAMMAD AMIR BIN MUNSHI</cp:lastModifiedBy>
  <cp:revision>10</cp:revision>
  <dcterms:modified xsi:type="dcterms:W3CDTF">2024-10-10T02:03:01Z</dcterms:modified>
</cp:coreProperties>
</file>