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7" r:id="rId1"/>
  </p:sldMasterIdLst>
  <p:notesMasterIdLst>
    <p:notesMasterId r:id="rId51"/>
  </p:notesMasterIdLst>
  <p:handoutMasterIdLst>
    <p:handoutMasterId r:id="rId52"/>
  </p:handoutMasterIdLst>
  <p:sldIdLst>
    <p:sldId id="350" r:id="rId2"/>
    <p:sldId id="352" r:id="rId3"/>
    <p:sldId id="371" r:id="rId4"/>
    <p:sldId id="372" r:id="rId5"/>
    <p:sldId id="373" r:id="rId6"/>
    <p:sldId id="351" r:id="rId7"/>
    <p:sldId id="353" r:id="rId8"/>
    <p:sldId id="263" r:id="rId9"/>
    <p:sldId id="366" r:id="rId10"/>
    <p:sldId id="367" r:id="rId11"/>
    <p:sldId id="264" r:id="rId12"/>
    <p:sldId id="265" r:id="rId13"/>
    <p:sldId id="266" r:id="rId14"/>
    <p:sldId id="267" r:id="rId15"/>
    <p:sldId id="268" r:id="rId16"/>
    <p:sldId id="269" r:id="rId17"/>
    <p:sldId id="256" r:id="rId18"/>
    <p:sldId id="284" r:id="rId19"/>
    <p:sldId id="259" r:id="rId20"/>
    <p:sldId id="257" r:id="rId21"/>
    <p:sldId id="336" r:id="rId22"/>
    <p:sldId id="337" r:id="rId23"/>
    <p:sldId id="338" r:id="rId24"/>
    <p:sldId id="339" r:id="rId25"/>
    <p:sldId id="340" r:id="rId26"/>
    <p:sldId id="258" r:id="rId27"/>
    <p:sldId id="275" r:id="rId28"/>
    <p:sldId id="276" r:id="rId29"/>
    <p:sldId id="277" r:id="rId30"/>
    <p:sldId id="278" r:id="rId31"/>
    <p:sldId id="279" r:id="rId32"/>
    <p:sldId id="280" r:id="rId33"/>
    <p:sldId id="341" r:id="rId34"/>
    <p:sldId id="342" r:id="rId35"/>
    <p:sldId id="281" r:id="rId36"/>
    <p:sldId id="282" r:id="rId37"/>
    <p:sldId id="283" r:id="rId38"/>
    <p:sldId id="285" r:id="rId39"/>
    <p:sldId id="286" r:id="rId40"/>
    <p:sldId id="287" r:id="rId41"/>
    <p:sldId id="288" r:id="rId42"/>
    <p:sldId id="289" r:id="rId43"/>
    <p:sldId id="290" r:id="rId44"/>
    <p:sldId id="291" r:id="rId45"/>
    <p:sldId id="292" r:id="rId46"/>
    <p:sldId id="293" r:id="rId47"/>
    <p:sldId id="294" r:id="rId48"/>
    <p:sldId id="348" r:id="rId49"/>
    <p:sldId id="260" r:id="rId5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3BB"/>
    <a:srgbClr val="465E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autoAdjust="0"/>
    <p:restoredTop sz="94650" autoAdjust="0"/>
  </p:normalViewPr>
  <p:slideViewPr>
    <p:cSldViewPr>
      <p:cViewPr varScale="1">
        <p:scale>
          <a:sx n="120" d="100"/>
          <a:sy n="120" d="100"/>
        </p:scale>
        <p:origin x="1960" y="184"/>
      </p:cViewPr>
      <p:guideLst>
        <p:guide orient="horz" pos="2160"/>
        <p:guide pos="2880"/>
      </p:guideLst>
    </p:cSldViewPr>
  </p:slideViewPr>
  <p:outlineViewPr>
    <p:cViewPr>
      <p:scale>
        <a:sx n="33" d="100"/>
        <a:sy n="33" d="100"/>
      </p:scale>
      <p:origin x="0" y="708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Lst>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13" Type="http://schemas.openxmlformats.org/officeDocument/2006/relationships/slide" Target="slides/slide25.xml"/><Relationship Id="rId18" Type="http://schemas.openxmlformats.org/officeDocument/2006/relationships/slide" Target="slides/slide31.xml"/><Relationship Id="rId26" Type="http://schemas.openxmlformats.org/officeDocument/2006/relationships/slide" Target="slides/slide40.xml"/><Relationship Id="rId3" Type="http://schemas.openxmlformats.org/officeDocument/2006/relationships/slide" Target="slides/slide12.xml"/><Relationship Id="rId21" Type="http://schemas.openxmlformats.org/officeDocument/2006/relationships/slide" Target="slides/slide35.xml"/><Relationship Id="rId7" Type="http://schemas.openxmlformats.org/officeDocument/2006/relationships/slide" Target="slides/slide16.xml"/><Relationship Id="rId12" Type="http://schemas.openxmlformats.org/officeDocument/2006/relationships/slide" Target="slides/slide24.xml"/><Relationship Id="rId17" Type="http://schemas.openxmlformats.org/officeDocument/2006/relationships/slide" Target="slides/slide30.xml"/><Relationship Id="rId25" Type="http://schemas.openxmlformats.org/officeDocument/2006/relationships/slide" Target="slides/slide39.xml"/><Relationship Id="rId33" Type="http://schemas.openxmlformats.org/officeDocument/2006/relationships/slide" Target="slides/slide47.xml"/><Relationship Id="rId2" Type="http://schemas.openxmlformats.org/officeDocument/2006/relationships/slide" Target="slides/slide11.xml"/><Relationship Id="rId16" Type="http://schemas.openxmlformats.org/officeDocument/2006/relationships/slide" Target="slides/slide29.xml"/><Relationship Id="rId20" Type="http://schemas.openxmlformats.org/officeDocument/2006/relationships/slide" Target="slides/slide33.xml"/><Relationship Id="rId29" Type="http://schemas.openxmlformats.org/officeDocument/2006/relationships/slide" Target="slides/slide43.xml"/><Relationship Id="rId1" Type="http://schemas.openxmlformats.org/officeDocument/2006/relationships/slide" Target="slides/slide8.xml"/><Relationship Id="rId6" Type="http://schemas.openxmlformats.org/officeDocument/2006/relationships/slide" Target="slides/slide15.xml"/><Relationship Id="rId11" Type="http://schemas.openxmlformats.org/officeDocument/2006/relationships/slide" Target="slides/slide23.xml"/><Relationship Id="rId24" Type="http://schemas.openxmlformats.org/officeDocument/2006/relationships/slide" Target="slides/slide38.xml"/><Relationship Id="rId32" Type="http://schemas.openxmlformats.org/officeDocument/2006/relationships/slide" Target="slides/slide46.xml"/><Relationship Id="rId5" Type="http://schemas.openxmlformats.org/officeDocument/2006/relationships/slide" Target="slides/slide14.xml"/><Relationship Id="rId15" Type="http://schemas.openxmlformats.org/officeDocument/2006/relationships/slide" Target="slides/slide28.xml"/><Relationship Id="rId23" Type="http://schemas.openxmlformats.org/officeDocument/2006/relationships/slide" Target="slides/slide37.xml"/><Relationship Id="rId28" Type="http://schemas.openxmlformats.org/officeDocument/2006/relationships/slide" Target="slides/slide42.xml"/><Relationship Id="rId10" Type="http://schemas.openxmlformats.org/officeDocument/2006/relationships/slide" Target="slides/slide22.xml"/><Relationship Id="rId19" Type="http://schemas.openxmlformats.org/officeDocument/2006/relationships/slide" Target="slides/slide32.xml"/><Relationship Id="rId31" Type="http://schemas.openxmlformats.org/officeDocument/2006/relationships/slide" Target="slides/slide45.xml"/><Relationship Id="rId4" Type="http://schemas.openxmlformats.org/officeDocument/2006/relationships/slide" Target="slides/slide13.xml"/><Relationship Id="rId9" Type="http://schemas.openxmlformats.org/officeDocument/2006/relationships/slide" Target="slides/slide21.xml"/><Relationship Id="rId14" Type="http://schemas.openxmlformats.org/officeDocument/2006/relationships/slide" Target="slides/slide27.xml"/><Relationship Id="rId22" Type="http://schemas.openxmlformats.org/officeDocument/2006/relationships/slide" Target="slides/slide36.xml"/><Relationship Id="rId27" Type="http://schemas.openxmlformats.org/officeDocument/2006/relationships/slide" Target="slides/slide41.xml"/><Relationship Id="rId30" Type="http://schemas.openxmlformats.org/officeDocument/2006/relationships/slide" Target="slides/slide44.xml"/><Relationship Id="rId8"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2D9C12-0A38-4138-BB67-9A2B49927112}" type="datetimeFigureOut">
              <a:rPr lang="en-MY" smtClean="0"/>
              <a:pPr/>
              <a:t>20/03/2023</a:t>
            </a:fld>
            <a:endParaRPr lang="en-MY"/>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C3DEBF-9632-42D1-B5CF-E7C07AA71B9E}" type="slidenum">
              <a:rPr lang="en-MY" smtClean="0"/>
              <a:pPr/>
              <a:t>‹#›</a:t>
            </a:fld>
            <a:endParaRPr lang="en-MY"/>
          </a:p>
        </p:txBody>
      </p:sp>
    </p:spTree>
    <p:extLst>
      <p:ext uri="{BB962C8B-B14F-4D97-AF65-F5344CB8AC3E}">
        <p14:creationId xmlns:p14="http://schemas.microsoft.com/office/powerpoint/2010/main" val="1231685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12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12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25FDDA-D587-4D20-9A56-5823FC35D44E}" type="slidenum">
              <a:rPr lang="en-US"/>
              <a:pPr>
                <a:defRPr/>
              </a:pPr>
              <a:t>‹#›</a:t>
            </a:fld>
            <a:endParaRPr lang="en-US"/>
          </a:p>
        </p:txBody>
      </p:sp>
    </p:spTree>
    <p:extLst>
      <p:ext uri="{BB962C8B-B14F-4D97-AF65-F5344CB8AC3E}">
        <p14:creationId xmlns:p14="http://schemas.microsoft.com/office/powerpoint/2010/main" val="9900132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DEBEA93D-7ED2-784C-B534-DC0879BF8218}"/>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D684BD69-993D-334D-AA22-EB0491D68D2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7524" name="Slide Number Placeholder 3">
            <a:extLst>
              <a:ext uri="{FF2B5EF4-FFF2-40B4-BE49-F238E27FC236}">
                <a16:creationId xmlns:a16="http://schemas.microsoft.com/office/drawing/2014/main" id="{D8492DB3-B1E5-9146-B4C0-0C785B01E7D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C1C0CB5F-1AD0-6E45-BA95-5DD0EDC25BA2}" type="slidenum">
              <a:rPr lang="en-US" altLang="en-US">
                <a:latin typeface="Tahoma" panose="020B0604030504040204" pitchFamily="34" charset="0"/>
              </a:rPr>
              <a:pPr eaLnBrk="1" hangingPunct="1">
                <a:spcBef>
                  <a:spcPct val="0"/>
                </a:spcBef>
              </a:pPr>
              <a:t>5</a:t>
            </a:fld>
            <a:endParaRPr lang="en-US" altLang="en-US">
              <a:latin typeface="Tahoma" panose="020B0604030504040204" pitchFamily="34" charset="0"/>
            </a:endParaRPr>
          </a:p>
        </p:txBody>
      </p:sp>
    </p:spTree>
    <p:extLst>
      <p:ext uri="{BB962C8B-B14F-4D97-AF65-F5344CB8AC3E}">
        <p14:creationId xmlns:p14="http://schemas.microsoft.com/office/powerpoint/2010/main" val="2523164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B01C712B-5D53-C14D-AF1B-A8827E3D0AF7}"/>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78410DA9-0603-2446-B788-3D4077756C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08548" name="Slide Number Placeholder 3">
            <a:extLst>
              <a:ext uri="{FF2B5EF4-FFF2-40B4-BE49-F238E27FC236}">
                <a16:creationId xmlns:a16="http://schemas.microsoft.com/office/drawing/2014/main" id="{219D5BE3-BD72-F148-ABF9-12A44A861F6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4175FFD-60A0-6742-B566-CAA58057898D}" type="slidenum">
              <a:rPr lang="en-US" altLang="en-US">
                <a:latin typeface="Tahoma" panose="020B0604030504040204" pitchFamily="34" charset="0"/>
              </a:rPr>
              <a:pPr eaLnBrk="1" hangingPunct="1">
                <a:spcBef>
                  <a:spcPct val="0"/>
                </a:spcBef>
              </a:pPr>
              <a:t>6</a:t>
            </a:fld>
            <a:endParaRPr lang="en-US" altLang="en-US">
              <a:latin typeface="Tahoma" panose="020B0604030504040204" pitchFamily="34" charset="0"/>
            </a:endParaRPr>
          </a:p>
        </p:txBody>
      </p:sp>
    </p:spTree>
    <p:extLst>
      <p:ext uri="{BB962C8B-B14F-4D97-AF65-F5344CB8AC3E}">
        <p14:creationId xmlns:p14="http://schemas.microsoft.com/office/powerpoint/2010/main" val="1451094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77BDC151-B57B-9A4F-87C2-85C173515E56}"/>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71D6FFA3-E8AE-BF4B-8473-9D927BCB47F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What is the latest gadget </a:t>
            </a:r>
            <a:r>
              <a:rPr lang="en-US" altLang="en-US" dirty="0" err="1"/>
              <a:t>eg</a:t>
            </a:r>
            <a:r>
              <a:rPr lang="en-US" altLang="en-US" dirty="0"/>
              <a:t> hp can do?</a:t>
            </a:r>
          </a:p>
          <a:p>
            <a:r>
              <a:rPr lang="en-US" altLang="en-US" dirty="0"/>
              <a:t>What about AI functions that seems can over thinking and smart than human?</a:t>
            </a:r>
          </a:p>
          <a:p>
            <a:r>
              <a:rPr lang="en-US" altLang="en-US" dirty="0"/>
              <a:t>New technologies come to us, actually new probs that we need to care about and handle?</a:t>
            </a:r>
          </a:p>
          <a:p>
            <a:endParaRPr lang="en-US" altLang="en-US" dirty="0"/>
          </a:p>
        </p:txBody>
      </p:sp>
      <p:sp>
        <p:nvSpPr>
          <p:cNvPr id="109572" name="Slide Number Placeholder 3">
            <a:extLst>
              <a:ext uri="{FF2B5EF4-FFF2-40B4-BE49-F238E27FC236}">
                <a16:creationId xmlns:a16="http://schemas.microsoft.com/office/drawing/2014/main" id="{21661DC5-F951-7941-BB64-DC04DC65DD3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Times New Roman" panose="02020603050405020304" pitchFamily="18" charset="0"/>
              </a:defRPr>
            </a:lvl1pPr>
            <a:lvl2pPr marL="742950" indent="-285750" eaLnBrk="0" hangingPunct="0">
              <a:spcBef>
                <a:spcPct val="30000"/>
              </a:spcBef>
              <a:defRPr sz="1200">
                <a:solidFill>
                  <a:schemeClr val="tx1"/>
                </a:solidFill>
                <a:latin typeface="Times New Roman" panose="02020603050405020304" pitchFamily="18" charset="0"/>
              </a:defRPr>
            </a:lvl2pPr>
            <a:lvl3pPr marL="1143000" indent="-228600" eaLnBrk="0" hangingPunct="0">
              <a:spcBef>
                <a:spcPct val="30000"/>
              </a:spcBef>
              <a:defRPr sz="1200">
                <a:solidFill>
                  <a:schemeClr val="tx1"/>
                </a:solidFill>
                <a:latin typeface="Times New Roman" panose="02020603050405020304" pitchFamily="18" charset="0"/>
              </a:defRPr>
            </a:lvl3pPr>
            <a:lvl4pPr marL="1600200" indent="-228600" eaLnBrk="0" hangingPunct="0">
              <a:spcBef>
                <a:spcPct val="30000"/>
              </a:spcBef>
              <a:defRPr sz="1200">
                <a:solidFill>
                  <a:schemeClr val="tx1"/>
                </a:solidFill>
                <a:latin typeface="Times New Roman" panose="02020603050405020304" pitchFamily="18" charset="0"/>
              </a:defRPr>
            </a:lvl4pPr>
            <a:lvl5pPr marL="2057400" indent="-228600" eaLnBrk="0" hangingPunct="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591C70DE-37BD-C64A-992E-86E365594BF2}" type="slidenum">
              <a:rPr lang="en-US" altLang="en-US">
                <a:latin typeface="Tahoma" panose="020B0604030504040204" pitchFamily="34" charset="0"/>
              </a:rPr>
              <a:pPr eaLnBrk="1" hangingPunct="1">
                <a:spcBef>
                  <a:spcPct val="0"/>
                </a:spcBef>
              </a:pPr>
              <a:t>7</a:t>
            </a:fld>
            <a:endParaRPr lang="en-US" altLang="en-US">
              <a:latin typeface="Tahoma" panose="020B0604030504040204" pitchFamily="34" charset="0"/>
            </a:endParaRPr>
          </a:p>
        </p:txBody>
      </p:sp>
    </p:spTree>
    <p:extLst>
      <p:ext uri="{BB962C8B-B14F-4D97-AF65-F5344CB8AC3E}">
        <p14:creationId xmlns:p14="http://schemas.microsoft.com/office/powerpoint/2010/main" val="1280041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2" name="Rectangle 1">
            <a:extLst>
              <a:ext uri="{FF2B5EF4-FFF2-40B4-BE49-F238E27FC236}">
                <a16:creationId xmlns:a16="http://schemas.microsoft.com/office/drawing/2014/main" id="{49C76B37-E0A9-8446-BF03-2C33B560C2FE}"/>
              </a:ext>
            </a:extLst>
          </p:cNvPr>
          <p:cNvSpPr>
            <a:spLocks noGrp="1" noRot="1" noChangeAspect="1" noChangeArrowheads="1" noTextEdit="1"/>
          </p:cNvSpPr>
          <p:nvPr>
            <p:ph type="sldImg"/>
          </p:nvPr>
        </p:nvSpPr>
        <p:spPr>
          <a:xfrm>
            <a:off x="0" y="303213"/>
            <a:ext cx="1588" cy="1587"/>
          </a:xfrm>
          <a:ln/>
        </p:spPr>
      </p:sp>
      <p:sp>
        <p:nvSpPr>
          <p:cNvPr id="112643" name="Rectangle 2">
            <a:extLst>
              <a:ext uri="{FF2B5EF4-FFF2-40B4-BE49-F238E27FC236}">
                <a16:creationId xmlns:a16="http://schemas.microsoft.com/office/drawing/2014/main" id="{9C5A4908-DDED-154A-821A-E4368EA6F2A8}"/>
              </a:ext>
            </a:extLst>
          </p:cNvPr>
          <p:cNvSpPr>
            <a:spLocks noGrp="1" noChangeArrowheads="1"/>
          </p:cNvSpPr>
          <p:nvPr>
            <p:ph type="body" idx="1"/>
          </p:nvPr>
        </p:nvSpPr>
        <p:spPr>
          <a:xfrm>
            <a:off x="503238" y="4316413"/>
            <a:ext cx="5856287"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95257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1">
            <a:extLst>
              <a:ext uri="{FF2B5EF4-FFF2-40B4-BE49-F238E27FC236}">
                <a16:creationId xmlns:a16="http://schemas.microsoft.com/office/drawing/2014/main" id="{187C763B-7648-FA42-A92E-7919EA85CE05}"/>
              </a:ext>
            </a:extLst>
          </p:cNvPr>
          <p:cNvSpPr>
            <a:spLocks noGrp="1" noRot="1" noChangeAspect="1" noChangeArrowheads="1" noTextEdit="1"/>
          </p:cNvSpPr>
          <p:nvPr>
            <p:ph type="sldImg"/>
          </p:nvPr>
        </p:nvSpPr>
        <p:spPr>
          <a:xfrm>
            <a:off x="0" y="303213"/>
            <a:ext cx="1588" cy="1587"/>
          </a:xfrm>
          <a:ln/>
        </p:spPr>
      </p:sp>
      <p:sp>
        <p:nvSpPr>
          <p:cNvPr id="113667" name="Rectangle 2">
            <a:extLst>
              <a:ext uri="{FF2B5EF4-FFF2-40B4-BE49-F238E27FC236}">
                <a16:creationId xmlns:a16="http://schemas.microsoft.com/office/drawing/2014/main" id="{B55353D8-72EE-814D-BFEB-A2AF21F55CC4}"/>
              </a:ext>
            </a:extLst>
          </p:cNvPr>
          <p:cNvSpPr>
            <a:spLocks noGrp="1" noChangeArrowheads="1"/>
          </p:cNvSpPr>
          <p:nvPr>
            <p:ph type="body" idx="1"/>
          </p:nvPr>
        </p:nvSpPr>
        <p:spPr>
          <a:xfrm>
            <a:off x="503238" y="4316413"/>
            <a:ext cx="5856287" cy="4060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42477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pPr>
              <a:defRPr/>
            </a:pPr>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pPr>
              <a:defRPr/>
            </a:pPr>
            <a:fld id="{CCDC7F88-AC99-4B8B-9118-66FE7D39D712}" type="slidenum">
              <a:rPr lang="en-US" smtClean="0"/>
              <a:pPr>
                <a:defRPr/>
              </a:pPr>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pPr>
              <a:defRPr/>
            </a:pPr>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B5E34B9-E2BE-41EC-9E13-E33D1A5C161C}"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pPr>
              <a:defRPr/>
            </a:pPr>
            <a:fld id="{F0356388-B07E-441D-B424-FBFDDB6C0654}"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30A5CAE-472F-4E1E-985A-CDB3BB29500E}" type="slidenum">
              <a:rPr lang="en-US" smtClean="0"/>
              <a:pPr>
                <a:defRPr/>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pPr>
              <a:defRPr/>
            </a:pPr>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pPr>
              <a:defRPr/>
            </a:pPr>
            <a:fld id="{DF0A8EB6-3BA7-49D6-8971-001D9F1E5E03}" type="slidenum">
              <a:rPr lang="en-US" smtClean="0"/>
              <a:pPr>
                <a:defRPr/>
              </a:pPr>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pPr>
              <a:defRPr/>
            </a:pPr>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E0DE364-DB58-4B09-A181-D003CA4F959D}" type="slidenum">
              <a:rPr lang="en-US" smtClean="0"/>
              <a:pPr>
                <a:defRPr/>
              </a:pPr>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8B2FFCB2-D5FA-428E-9CC8-CA1DE3C0F6C9}" type="slidenum">
              <a:rPr lang="en-US" smtClean="0"/>
              <a:pPr>
                <a:defRPr/>
              </a:pPr>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910D298-B0DD-494D-9E4B-A1014DAFA85A}" type="slidenum">
              <a:rPr lang="en-US" smtClean="0"/>
              <a:pPr>
                <a:defRPr/>
              </a:pPr>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F3D73025-7B55-4A1D-A40F-984712683ED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pPr>
              <a:defRPr/>
            </a:pPr>
            <a:fld id="{4794244A-D92C-493F-ADCD-DE22DCE8B636}" type="slidenum">
              <a:rPr lang="en-US" smtClean="0"/>
              <a:pPr>
                <a:defRPr/>
              </a:pPr>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8F49AF5-AEEB-4B0F-8085-AE1C27539D8D}" type="slidenum">
              <a:rPr lang="en-US" smtClean="0"/>
              <a:pPr>
                <a:defRPr/>
              </a:pPr>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pPr>
              <a:defRPr/>
            </a:pPr>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pPr>
              <a:defRPr/>
            </a:pPr>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pPr>
              <a:defRPr/>
            </a:pPr>
            <a:fld id="{B5194122-D48D-488A-9A26-17B9102A4C8C}"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4058" r:id="rId1"/>
    <p:sldLayoutId id="2147484059" r:id="rId2"/>
    <p:sldLayoutId id="2147484060" r:id="rId3"/>
    <p:sldLayoutId id="2147484061" r:id="rId4"/>
    <p:sldLayoutId id="2147484062" r:id="rId5"/>
    <p:sldLayoutId id="2147484063" r:id="rId6"/>
    <p:sldLayoutId id="2147484064" r:id="rId7"/>
    <p:sldLayoutId id="2147484065" r:id="rId8"/>
    <p:sldLayoutId id="2147484066" r:id="rId9"/>
    <p:sldLayoutId id="2147484067" r:id="rId10"/>
    <p:sldLayoutId id="2147484068" r:id="rId11"/>
  </p:sldLayoutIdLst>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7010400" y="5791200"/>
            <a:ext cx="1981200" cy="838200"/>
          </a:xfrm>
        </p:spPr>
        <p:txBody>
          <a:bodyPr>
            <a:normAutofit/>
          </a:bodyPr>
          <a:lstStyle/>
          <a:p>
            <a:pPr algn="r"/>
            <a:r>
              <a:rPr lang="en-MY" sz="1100" dirty="0">
                <a:solidFill>
                  <a:srgbClr val="0123BB"/>
                </a:solidFill>
              </a:rPr>
              <a:t>TS. DR. ROZI NOR HAIZAN BINTI NOR</a:t>
            </a:r>
          </a:p>
        </p:txBody>
      </p:sp>
      <p:sp>
        <p:nvSpPr>
          <p:cNvPr id="3074" name="Title 1"/>
          <p:cNvSpPr>
            <a:spLocks noGrp="1"/>
          </p:cNvSpPr>
          <p:nvPr>
            <p:ph type="title"/>
          </p:nvPr>
        </p:nvSpPr>
        <p:spPr>
          <a:xfrm>
            <a:off x="990600" y="1524000"/>
            <a:ext cx="7772400" cy="1447800"/>
          </a:xfrm>
        </p:spPr>
        <p:txBody>
          <a:bodyPr/>
          <a:lstStyle/>
          <a:p>
            <a:r>
              <a:rPr lang="en-US" dirty="0"/>
              <a:t>CHAPTER 1 </a:t>
            </a:r>
            <a:r>
              <a:rPr lang="en-US" dirty="0">
                <a:solidFill>
                  <a:schemeClr val="tx1"/>
                </a:solidFill>
              </a:rPr>
              <a:t>(PART I):</a:t>
            </a:r>
            <a:br>
              <a:rPr lang="en-US" dirty="0"/>
            </a:br>
            <a:r>
              <a:rPr lang="en-US" sz="4800" dirty="0"/>
              <a:t>INTRODUCTION TO </a:t>
            </a:r>
            <a:r>
              <a:rPr lang="en-US" sz="4800" dirty="0">
                <a:solidFill>
                  <a:schemeClr val="tx1"/>
                </a:solidFill>
              </a:rPr>
              <a:t>ETHICS</a:t>
            </a:r>
            <a:endParaRPr lang="en-MY" sz="48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363E17AC-C118-9444-AC59-C030B20A206B}"/>
              </a:ext>
            </a:extLst>
          </p:cNvPr>
          <p:cNvSpPr>
            <a:spLocks noGrp="1" noChangeArrowheads="1"/>
          </p:cNvSpPr>
          <p:nvPr>
            <p:ph sz="half" idx="1"/>
          </p:nvPr>
        </p:nvSpPr>
        <p:spPr>
          <a:xfrm>
            <a:off x="457200" y="1719072"/>
            <a:ext cx="4038600" cy="4407408"/>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 We have been taught that a certain kind of </a:t>
            </a:r>
            <a:r>
              <a:rPr lang="en-GB" altLang="en-US" sz="2600" dirty="0" err="1"/>
              <a:t>behavior</a:t>
            </a:r>
            <a:r>
              <a:rPr lang="en-GB" altLang="en-US" sz="2600" dirty="0"/>
              <a:t>, the right kind, is acceptable; the wrong kind is unacceptable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600" dirty="0"/>
              <a:t>As responsible human: make a </a:t>
            </a:r>
            <a:r>
              <a:rPr lang="en-GB" altLang="en-US" sz="2600" dirty="0">
                <a:solidFill>
                  <a:srgbClr val="C00000"/>
                </a:solidFill>
              </a:rPr>
              <a:t>right</a:t>
            </a:r>
            <a:r>
              <a:rPr lang="en-GB" altLang="en-US" sz="2600" dirty="0"/>
              <a:t> choice and do </a:t>
            </a:r>
            <a:r>
              <a:rPr lang="en-GB" altLang="en-US" sz="2600" dirty="0">
                <a:solidFill>
                  <a:srgbClr val="C00000"/>
                </a:solidFill>
              </a:rPr>
              <a:t>right </a:t>
            </a:r>
            <a:r>
              <a:rPr lang="en-GB" altLang="en-US" sz="2600" dirty="0"/>
              <a:t>things</a:t>
            </a:r>
          </a:p>
        </p:txBody>
      </p:sp>
      <p:pic>
        <p:nvPicPr>
          <p:cNvPr id="1026" name="Picture 2" descr="William Shakespeare - To do a great right do a little...">
            <a:extLst>
              <a:ext uri="{FF2B5EF4-FFF2-40B4-BE49-F238E27FC236}">
                <a16:creationId xmlns:a16="http://schemas.microsoft.com/office/drawing/2014/main" id="{A6CEDCE2-8EF4-A549-A1BA-038CDCFBB55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687565" y="4002959"/>
            <a:ext cx="4038600" cy="2123521"/>
          </a:xfrm>
          <a:prstGeom prst="rect">
            <a:avLst/>
          </a:prstGeom>
          <a:solidFill>
            <a:srgbClr val="FFFFFF"/>
          </a:solidFill>
        </p:spPr>
      </p:pic>
      <p:sp>
        <p:nvSpPr>
          <p:cNvPr id="14338" name="Rectangle 1">
            <a:extLst>
              <a:ext uri="{FF2B5EF4-FFF2-40B4-BE49-F238E27FC236}">
                <a16:creationId xmlns:a16="http://schemas.microsoft.com/office/drawing/2014/main" id="{539591F5-26A2-F045-9E52-6F0AE9D6224A}"/>
              </a:ext>
            </a:extLst>
          </p:cNvPr>
          <p:cNvSpPr>
            <a:spLocks noGrp="1" noChangeArrowheads="1"/>
          </p:cNvSpPr>
          <p:nvPr>
            <p:ph type="title"/>
          </p:nvPr>
        </p:nvSpPr>
        <p:spPr>
          <a:xfrm>
            <a:off x="381000" y="355847"/>
            <a:ext cx="8381260" cy="1054394"/>
          </a:xfrm>
        </p:spPr>
        <p:txBody>
          <a:bodyPr anchor="ctr">
            <a:normAutofit/>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a:t>Ethics DEFINITION</a:t>
            </a:r>
          </a:p>
        </p:txBody>
      </p:sp>
      <p:pic>
        <p:nvPicPr>
          <p:cNvPr id="1028" name="Picture 4" descr="Why Successful People Know Being Wrong Is Often the Right Thing To Do |  Inc.com">
            <a:extLst>
              <a:ext uri="{FF2B5EF4-FFF2-40B4-BE49-F238E27FC236}">
                <a16:creationId xmlns:a16="http://schemas.microsoft.com/office/drawing/2014/main" id="{4E18C841-B8F4-B546-90C4-F64B9491D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1628" y="1663863"/>
            <a:ext cx="3975172"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9736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p:txBody>
          <a:bodyPr>
            <a:normAutofit/>
          </a:bodyPr>
          <a:lstStyle/>
          <a:p>
            <a:pPr eaLnBrk="1" hangingPunct="1">
              <a:lnSpc>
                <a:spcPct val="90000"/>
              </a:lnSpc>
            </a:pPr>
            <a:r>
              <a:rPr lang="en-US" sz="2800" dirty="0">
                <a:solidFill>
                  <a:srgbClr val="C00000"/>
                </a:solidFill>
                <a:cs typeface="Times New Roman" pitchFamily="18" charset="0"/>
              </a:rPr>
              <a:t>Morality</a:t>
            </a:r>
            <a:r>
              <a:rPr lang="en-US" sz="2800" dirty="0">
                <a:solidFill>
                  <a:srgbClr val="000000"/>
                </a:solidFill>
                <a:cs typeface="Times New Roman" pitchFamily="18" charset="0"/>
              </a:rPr>
              <a:t> can be defined as: </a:t>
            </a:r>
          </a:p>
          <a:p>
            <a:pPr lvl="1" eaLnBrk="1" hangingPunct="1">
              <a:lnSpc>
                <a:spcPct val="90000"/>
              </a:lnSpc>
              <a:buFont typeface="Wingdings" pitchFamily="2" charset="2"/>
              <a:buNone/>
            </a:pPr>
            <a:r>
              <a:rPr lang="en-US" sz="2400" i="1" dirty="0">
                <a:solidFill>
                  <a:srgbClr val="000000"/>
                </a:solidFill>
                <a:cs typeface="Times New Roman" pitchFamily="18" charset="0"/>
              </a:rPr>
              <a:t>   </a:t>
            </a:r>
            <a:r>
              <a:rPr lang="en-US" sz="2400" i="1" dirty="0">
                <a:solidFill>
                  <a:schemeClr val="tx1"/>
                </a:solidFill>
                <a:cs typeface="Times New Roman" pitchFamily="18" charset="0"/>
              </a:rPr>
              <a:t>a system of </a:t>
            </a:r>
            <a:r>
              <a:rPr lang="en-US" sz="2400" b="1" i="1" dirty="0">
                <a:solidFill>
                  <a:srgbClr val="C00000"/>
                </a:solidFill>
                <a:cs typeface="Times New Roman" pitchFamily="18" charset="0"/>
              </a:rPr>
              <a:t>rules</a:t>
            </a:r>
            <a:r>
              <a:rPr lang="en-US" sz="2400" i="1" dirty="0">
                <a:solidFill>
                  <a:schemeClr val="tx1"/>
                </a:solidFill>
                <a:cs typeface="Times New Roman" pitchFamily="18" charset="0"/>
              </a:rPr>
              <a:t> for guiding human conduct, and </a:t>
            </a:r>
            <a:r>
              <a:rPr lang="en-US" sz="2400" b="1" i="1" dirty="0">
                <a:solidFill>
                  <a:srgbClr val="C00000"/>
                </a:solidFill>
                <a:cs typeface="Times New Roman" pitchFamily="18" charset="0"/>
              </a:rPr>
              <a:t>principles</a:t>
            </a:r>
            <a:r>
              <a:rPr lang="en-US" sz="2400" i="1" dirty="0">
                <a:solidFill>
                  <a:schemeClr val="tx1"/>
                </a:solidFill>
                <a:cs typeface="Times New Roman" pitchFamily="18" charset="0"/>
              </a:rPr>
              <a:t> </a:t>
            </a:r>
            <a:r>
              <a:rPr lang="en-US" sz="2400" i="1" dirty="0">
                <a:solidFill>
                  <a:srgbClr val="000000"/>
                </a:solidFill>
                <a:cs typeface="Times New Roman" pitchFamily="18" charset="0"/>
              </a:rPr>
              <a:t>for evaluating those rules</a:t>
            </a:r>
            <a:r>
              <a:rPr lang="en-US" sz="2400" dirty="0">
                <a:solidFill>
                  <a:srgbClr val="000000"/>
                </a:solidFill>
                <a:cs typeface="Times New Roman" pitchFamily="18" charset="0"/>
              </a:rPr>
              <a:t>. </a:t>
            </a:r>
          </a:p>
          <a:p>
            <a:pPr eaLnBrk="1" hangingPunct="1">
              <a:lnSpc>
                <a:spcPct val="90000"/>
              </a:lnSpc>
              <a:buFont typeface="Wingdings" pitchFamily="2" charset="2"/>
              <a:buNone/>
            </a:pPr>
            <a:endParaRPr lang="en-US" sz="900" dirty="0">
              <a:solidFill>
                <a:srgbClr val="000000"/>
              </a:solidFill>
              <a:cs typeface="Times New Roman" pitchFamily="18" charset="0"/>
            </a:endParaRPr>
          </a:p>
          <a:p>
            <a:pPr eaLnBrk="1" hangingPunct="1">
              <a:lnSpc>
                <a:spcPct val="90000"/>
              </a:lnSpc>
              <a:buFont typeface="Wingdings" pitchFamily="2" charset="2"/>
              <a:buNone/>
            </a:pPr>
            <a:r>
              <a:rPr lang="en-US" sz="2800" dirty="0">
                <a:solidFill>
                  <a:srgbClr val="000000"/>
                </a:solidFill>
                <a:cs typeface="Times New Roman" pitchFamily="18" charset="0"/>
              </a:rPr>
              <a:t> </a:t>
            </a:r>
            <a:r>
              <a:rPr lang="en-US" sz="2800" dirty="0">
                <a:cs typeface="Times New Roman" pitchFamily="18" charset="0"/>
              </a:rPr>
              <a:t>Two points are worth noting in this definition:</a:t>
            </a:r>
          </a:p>
          <a:p>
            <a:pPr lvl="1" eaLnBrk="1" hangingPunct="1">
              <a:lnSpc>
                <a:spcPct val="90000"/>
              </a:lnSpc>
            </a:pPr>
            <a:r>
              <a:rPr lang="en-US" sz="2400" dirty="0">
                <a:cs typeface="Times New Roman" pitchFamily="18" charset="0"/>
              </a:rPr>
              <a:t>(i) morality is a </a:t>
            </a:r>
            <a:r>
              <a:rPr lang="en-US" sz="2400" i="1" dirty="0">
                <a:solidFill>
                  <a:srgbClr val="C00000"/>
                </a:solidFill>
                <a:cs typeface="Times New Roman" pitchFamily="18" charset="0"/>
              </a:rPr>
              <a:t>system</a:t>
            </a:r>
            <a:r>
              <a:rPr lang="en-US" sz="2400" i="1" dirty="0">
                <a:cs typeface="Times New Roman" pitchFamily="18" charset="0"/>
              </a:rPr>
              <a:t>;</a:t>
            </a:r>
            <a:endParaRPr lang="en-US" sz="2400" dirty="0">
              <a:cs typeface="Times New Roman" pitchFamily="18" charset="0"/>
            </a:endParaRPr>
          </a:p>
          <a:p>
            <a:pPr lvl="1" eaLnBrk="1" hangingPunct="1">
              <a:lnSpc>
                <a:spcPct val="90000"/>
              </a:lnSpc>
            </a:pPr>
            <a:r>
              <a:rPr lang="en-US" sz="2400" dirty="0">
                <a:cs typeface="Times New Roman" pitchFamily="18" charset="0"/>
              </a:rPr>
              <a:t>(ii) it is a system comprised of moral </a:t>
            </a:r>
            <a:r>
              <a:rPr lang="en-US" sz="2400" i="1" dirty="0">
                <a:solidFill>
                  <a:srgbClr val="C00000"/>
                </a:solidFill>
                <a:cs typeface="Times New Roman" pitchFamily="18" charset="0"/>
              </a:rPr>
              <a:t>rules </a:t>
            </a:r>
            <a:r>
              <a:rPr lang="en-US" sz="2400" dirty="0">
                <a:cs typeface="Times New Roman" pitchFamily="18" charset="0"/>
              </a:rPr>
              <a:t>and </a:t>
            </a:r>
            <a:r>
              <a:rPr lang="en-US" sz="2400" i="1" dirty="0">
                <a:solidFill>
                  <a:srgbClr val="C00000"/>
                </a:solidFill>
                <a:cs typeface="Times New Roman" pitchFamily="18" charset="0"/>
              </a:rPr>
              <a:t>principles</a:t>
            </a:r>
            <a:r>
              <a:rPr lang="en-US" sz="2400" dirty="0">
                <a:cs typeface="Times New Roman" pitchFamily="18" charset="0"/>
              </a:rPr>
              <a:t>. </a:t>
            </a:r>
          </a:p>
          <a:p>
            <a:pPr eaLnBrk="1" hangingPunct="1">
              <a:lnSpc>
                <a:spcPct val="90000"/>
              </a:lnSpc>
            </a:pPr>
            <a:r>
              <a:rPr lang="en-US" sz="2800" dirty="0">
                <a:cs typeface="Times New Roman" pitchFamily="18" charset="0"/>
              </a:rPr>
              <a:t>Moral rules can be understood as "</a:t>
            </a:r>
            <a:r>
              <a:rPr lang="en-US" sz="2800" dirty="0">
                <a:solidFill>
                  <a:srgbClr val="C00000"/>
                </a:solidFill>
                <a:cs typeface="Times New Roman" pitchFamily="18" charset="0"/>
              </a:rPr>
              <a:t>rules of conduct</a:t>
            </a:r>
            <a:r>
              <a:rPr lang="en-US" sz="2800" dirty="0">
                <a:cs typeface="Times New Roman" pitchFamily="18" charset="0"/>
              </a:rPr>
              <a:t>," which are very similar to "</a:t>
            </a:r>
            <a:r>
              <a:rPr lang="en-US" sz="2800" dirty="0">
                <a:solidFill>
                  <a:srgbClr val="C00000"/>
                </a:solidFill>
                <a:cs typeface="Times New Roman" pitchFamily="18" charset="0"/>
              </a:rPr>
              <a:t>policies.</a:t>
            </a:r>
            <a:r>
              <a:rPr lang="en-US" sz="2800" dirty="0">
                <a:solidFill>
                  <a:srgbClr val="0070C0"/>
                </a:solidFill>
                <a:cs typeface="Times New Roman" pitchFamily="18" charset="0"/>
              </a:rPr>
              <a:t>"</a:t>
            </a:r>
            <a:r>
              <a:rPr lang="en-US" sz="2800" dirty="0">
                <a:solidFill>
                  <a:srgbClr val="C00000"/>
                </a:solidFill>
                <a:cs typeface="Times New Roman" pitchFamily="18" charset="0"/>
              </a:rPr>
              <a:t> </a:t>
            </a:r>
          </a:p>
        </p:txBody>
      </p:sp>
      <p:sp>
        <p:nvSpPr>
          <p:cNvPr id="5122" name="Rectangle 2"/>
          <p:cNvSpPr>
            <a:spLocks noGrp="1" noChangeArrowheads="1"/>
          </p:cNvSpPr>
          <p:nvPr>
            <p:ph type="title"/>
          </p:nvPr>
        </p:nvSpPr>
        <p:spPr/>
        <p:txBody>
          <a:bodyPr/>
          <a:lstStyle/>
          <a:p>
            <a:pPr eaLnBrk="1" hangingPunct="1"/>
            <a:r>
              <a:rPr lang="en-US" sz="3600" dirty="0"/>
              <a:t>What is Morality?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 calcmode="lin" valueType="num">
                                      <p:cBhvr additive="base">
                                        <p:cTn id="7" dur="500" fill="hold"/>
                                        <p:tgtEl>
                                          <p:spTgt spid="13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anim calcmode="lin" valueType="num">
                                      <p:cBhvr additive="base">
                                        <p:cTn id="11" dur="500" fill="hold"/>
                                        <p:tgtEl>
                                          <p:spTgt spid="1331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3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 calcmode="lin" valueType="num">
                                      <p:cBhvr additive="base">
                                        <p:cTn id="17" dur="500" fill="hold"/>
                                        <p:tgtEl>
                                          <p:spTgt spid="13315">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3315">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 calcmode="lin" valueType="num">
                                      <p:cBhvr additive="base">
                                        <p:cTn id="21" dur="500" fill="hold"/>
                                        <p:tgtEl>
                                          <p:spTgt spid="13315">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315">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315">
                                            <p:txEl>
                                              <p:pRg st="5" end="5"/>
                                            </p:txEl>
                                          </p:spTgt>
                                        </p:tgtEl>
                                        <p:attrNameLst>
                                          <p:attrName>style.visibility</p:attrName>
                                        </p:attrNameLst>
                                      </p:cBhvr>
                                      <p:to>
                                        <p:strVal val="visible"/>
                                      </p:to>
                                    </p:set>
                                    <p:anim calcmode="lin" valueType="num">
                                      <p:cBhvr additive="base">
                                        <p:cTn id="25" dur="500" fill="hold"/>
                                        <p:tgtEl>
                                          <p:spTgt spid="1331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315">
                                            <p:txEl>
                                              <p:pRg st="6" end="6"/>
                                            </p:txEl>
                                          </p:spTgt>
                                        </p:tgtEl>
                                        <p:attrNameLst>
                                          <p:attrName>style.visibility</p:attrName>
                                        </p:attrNameLst>
                                      </p:cBhvr>
                                      <p:to>
                                        <p:strVal val="visible"/>
                                      </p:to>
                                    </p:set>
                                    <p:anim calcmode="lin" valueType="num">
                                      <p:cBhvr additive="base">
                                        <p:cTn id="31" dur="500" fill="hold"/>
                                        <p:tgtEl>
                                          <p:spTgt spid="13315">
                                            <p:txEl>
                                              <p:pRg st="6" end="6"/>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5">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normAutofit/>
          </a:bodyPr>
          <a:lstStyle/>
          <a:p>
            <a:pPr eaLnBrk="1" hangingPunct="1"/>
            <a:r>
              <a:rPr lang="en-US" sz="2800" dirty="0">
                <a:solidFill>
                  <a:srgbClr val="000000"/>
                </a:solidFill>
                <a:cs typeface="Times New Roman" pitchFamily="18" charset="0"/>
              </a:rPr>
              <a:t>James Moor (2004) notes that </a:t>
            </a:r>
            <a:r>
              <a:rPr lang="en-US" sz="2800" i="1" dirty="0">
                <a:solidFill>
                  <a:srgbClr val="000000"/>
                </a:solidFill>
                <a:cs typeface="Times New Roman" pitchFamily="18" charset="0"/>
              </a:rPr>
              <a:t>policies</a:t>
            </a:r>
            <a:r>
              <a:rPr lang="en-US" sz="2800" dirty="0">
                <a:solidFill>
                  <a:srgbClr val="000000"/>
                </a:solidFill>
                <a:cs typeface="Times New Roman" pitchFamily="18" charset="0"/>
              </a:rPr>
              <a:t> can range from formal laws to informal, implicit guidelines for actions.</a:t>
            </a:r>
          </a:p>
          <a:p>
            <a:pPr eaLnBrk="1" hangingPunct="1"/>
            <a:r>
              <a:rPr lang="en-US" sz="2800" dirty="0">
                <a:solidFill>
                  <a:srgbClr val="000000"/>
                </a:solidFill>
                <a:cs typeface="Times New Roman" pitchFamily="18" charset="0"/>
              </a:rPr>
              <a:t>Moor suggests that every </a:t>
            </a:r>
            <a:r>
              <a:rPr lang="en-US" sz="2800" dirty="0">
                <a:solidFill>
                  <a:srgbClr val="C00000"/>
                </a:solidFill>
                <a:cs typeface="Times New Roman" pitchFamily="18" charset="0"/>
              </a:rPr>
              <a:t>act</a:t>
            </a:r>
            <a:r>
              <a:rPr lang="en-US" sz="2800" dirty="0">
                <a:solidFill>
                  <a:srgbClr val="000000"/>
                </a:solidFill>
                <a:cs typeface="Times New Roman" pitchFamily="18" charset="0"/>
              </a:rPr>
              <a:t> can be viewed as an instance of a </a:t>
            </a:r>
            <a:r>
              <a:rPr lang="en-US" sz="2800" dirty="0">
                <a:solidFill>
                  <a:srgbClr val="C00000"/>
                </a:solidFill>
                <a:cs typeface="Times New Roman" pitchFamily="18" charset="0"/>
              </a:rPr>
              <a:t>policy</a:t>
            </a:r>
            <a:r>
              <a:rPr lang="en-US" sz="2800" dirty="0">
                <a:solidFill>
                  <a:srgbClr val="000000"/>
                </a:solidFill>
                <a:cs typeface="Times New Roman" pitchFamily="18" charset="0"/>
              </a:rPr>
              <a:t>.</a:t>
            </a:r>
          </a:p>
          <a:p>
            <a:pPr eaLnBrk="1" hangingPunct="1"/>
            <a:r>
              <a:rPr lang="en-US" sz="2800" dirty="0">
                <a:solidFill>
                  <a:srgbClr val="000000"/>
                </a:solidFill>
                <a:cs typeface="Times New Roman" pitchFamily="18" charset="0"/>
              </a:rPr>
              <a:t>There are two kinds of </a:t>
            </a:r>
            <a:r>
              <a:rPr lang="en-US" sz="2800" dirty="0">
                <a:solidFill>
                  <a:srgbClr val="C00000"/>
                </a:solidFill>
                <a:cs typeface="Times New Roman" pitchFamily="18" charset="0"/>
              </a:rPr>
              <a:t>rules of conduct</a:t>
            </a:r>
            <a:r>
              <a:rPr lang="en-US" sz="2800" dirty="0">
                <a:solidFill>
                  <a:srgbClr val="000000"/>
                </a:solidFill>
                <a:cs typeface="Times New Roman" pitchFamily="18" charset="0"/>
              </a:rPr>
              <a:t>:</a:t>
            </a:r>
          </a:p>
          <a:p>
            <a:pPr lvl="1" eaLnBrk="1" hangingPunct="1"/>
            <a:r>
              <a:rPr lang="en-US" sz="2400" dirty="0">
                <a:solidFill>
                  <a:srgbClr val="000000"/>
                </a:solidFill>
                <a:cs typeface="Times New Roman" pitchFamily="18" charset="0"/>
              </a:rPr>
              <a:t>1)</a:t>
            </a:r>
            <a:r>
              <a:rPr lang="en-US" sz="2400" dirty="0">
                <a:solidFill>
                  <a:srgbClr val="000000"/>
                </a:solidFill>
                <a:latin typeface="Times New Roman" pitchFamily="18" charset="0"/>
                <a:cs typeface="Times New Roman" pitchFamily="18" charset="0"/>
              </a:rPr>
              <a:t> </a:t>
            </a:r>
            <a:r>
              <a:rPr lang="en-US" sz="2400" i="1" dirty="0">
                <a:solidFill>
                  <a:srgbClr val="C00000"/>
                </a:solidFill>
                <a:cs typeface="Times New Roman" pitchFamily="18" charset="0"/>
              </a:rPr>
              <a:t>Directives</a:t>
            </a:r>
            <a:r>
              <a:rPr lang="en-US" sz="2400" i="1" dirty="0">
                <a:solidFill>
                  <a:srgbClr val="000000"/>
                </a:solidFill>
                <a:cs typeface="Times New Roman" pitchFamily="18" charset="0"/>
              </a:rPr>
              <a:t> </a:t>
            </a:r>
            <a:r>
              <a:rPr lang="en-US" sz="2400" dirty="0">
                <a:solidFill>
                  <a:srgbClr val="000000"/>
                </a:solidFill>
                <a:cs typeface="Times New Roman" pitchFamily="18" charset="0"/>
              </a:rPr>
              <a:t>for guiding our conduct as individuals (at the micro-level)</a:t>
            </a:r>
          </a:p>
          <a:p>
            <a:pPr lvl="1" eaLnBrk="1" hangingPunct="1"/>
            <a:r>
              <a:rPr lang="en-US" sz="2400" dirty="0">
                <a:solidFill>
                  <a:srgbClr val="000000"/>
                </a:solidFill>
                <a:cs typeface="Times New Roman" pitchFamily="18" charset="0"/>
              </a:rPr>
              <a:t>2)</a:t>
            </a:r>
            <a:r>
              <a:rPr lang="en-US" sz="2400" dirty="0">
                <a:solidFill>
                  <a:srgbClr val="000000"/>
                </a:solidFill>
                <a:latin typeface="Times New Roman" pitchFamily="18" charset="0"/>
                <a:cs typeface="Times New Roman" pitchFamily="18" charset="0"/>
              </a:rPr>
              <a:t> </a:t>
            </a:r>
            <a:r>
              <a:rPr lang="en-US" sz="2400" i="1" dirty="0">
                <a:solidFill>
                  <a:srgbClr val="C00000"/>
                </a:solidFill>
                <a:cs typeface="Times New Roman" pitchFamily="18" charset="0"/>
              </a:rPr>
              <a:t>Social Policies</a:t>
            </a:r>
            <a:r>
              <a:rPr lang="en-US" sz="2400" dirty="0">
                <a:solidFill>
                  <a:srgbClr val="C00000"/>
                </a:solidFill>
                <a:cs typeface="Times New Roman" pitchFamily="18" charset="0"/>
              </a:rPr>
              <a:t> </a:t>
            </a:r>
            <a:r>
              <a:rPr lang="en-US" sz="2400" dirty="0">
                <a:solidFill>
                  <a:srgbClr val="000000"/>
                </a:solidFill>
                <a:cs typeface="Times New Roman" pitchFamily="18" charset="0"/>
              </a:rPr>
              <a:t>framed at the macro-level.</a:t>
            </a:r>
          </a:p>
        </p:txBody>
      </p:sp>
      <p:sp>
        <p:nvSpPr>
          <p:cNvPr id="6146" name="Rectangle 2"/>
          <p:cNvSpPr>
            <a:spLocks noGrp="1" noChangeArrowheads="1"/>
          </p:cNvSpPr>
          <p:nvPr>
            <p:ph type="title"/>
          </p:nvPr>
        </p:nvSpPr>
        <p:spPr/>
        <p:txBody>
          <a:bodyPr>
            <a:normAutofit/>
          </a:bodyPr>
          <a:lstStyle/>
          <a:p>
            <a:pPr eaLnBrk="1" hangingPunct="1"/>
            <a:r>
              <a:rPr lang="en-US"/>
              <a:t>Rules of Conduct as “Policies”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4339">
                                            <p:txEl>
                                              <p:pRg st="2" end="2"/>
                                            </p:txEl>
                                          </p:spTgt>
                                        </p:tgtEl>
                                        <p:attrNameLst>
                                          <p:attrName>style.visibility</p:attrName>
                                        </p:attrNameLst>
                                      </p:cBhvr>
                                      <p:to>
                                        <p:strVal val="visible"/>
                                      </p:to>
                                    </p:set>
                                    <p:anim calcmode="lin" valueType="num">
                                      <p:cBhvr additive="base">
                                        <p:cTn id="19" dur="500" fill="hold"/>
                                        <p:tgtEl>
                                          <p:spTgt spid="1433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4339">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4339">
                                            <p:txEl>
                                              <p:pRg st="3" end="3"/>
                                            </p:txEl>
                                          </p:spTgt>
                                        </p:tgtEl>
                                        <p:attrNameLst>
                                          <p:attrName>style.visibility</p:attrName>
                                        </p:attrNameLst>
                                      </p:cBhvr>
                                      <p:to>
                                        <p:strVal val="visible"/>
                                      </p:to>
                                    </p:set>
                                    <p:anim calcmode="lin" valueType="num">
                                      <p:cBhvr additive="base">
                                        <p:cTn id="23" dur="500" fill="hold"/>
                                        <p:tgtEl>
                                          <p:spTgt spid="1433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339">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4339">
                                            <p:txEl>
                                              <p:pRg st="4" end="4"/>
                                            </p:txEl>
                                          </p:spTgt>
                                        </p:tgtEl>
                                        <p:attrNameLst>
                                          <p:attrName>style.visibility</p:attrName>
                                        </p:attrNameLst>
                                      </p:cBhvr>
                                      <p:to>
                                        <p:strVal val="visible"/>
                                      </p:to>
                                    </p:set>
                                    <p:anim calcmode="lin" valueType="num">
                                      <p:cBhvr additive="base">
                                        <p:cTn id="27" dur="500" fill="hold"/>
                                        <p:tgtEl>
                                          <p:spTgt spid="1433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433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normAutofit/>
          </a:bodyPr>
          <a:lstStyle/>
          <a:p>
            <a:pPr eaLnBrk="1" hangingPunct="1"/>
            <a:r>
              <a:rPr lang="en-US" sz="2800" i="1" dirty="0">
                <a:solidFill>
                  <a:srgbClr val="C00000"/>
                </a:solidFill>
                <a:cs typeface="Times New Roman" pitchFamily="18" charset="0"/>
              </a:rPr>
              <a:t>Directives</a:t>
            </a:r>
            <a:r>
              <a:rPr lang="en-US" sz="2800" dirty="0">
                <a:cs typeface="Times New Roman" pitchFamily="18" charset="0"/>
              </a:rPr>
              <a:t> are rules of conduct that guide our actions, and thus </a:t>
            </a:r>
            <a:r>
              <a:rPr lang="en-US" sz="2800" i="1" dirty="0">
                <a:solidFill>
                  <a:srgbClr val="C00000"/>
                </a:solidFill>
                <a:cs typeface="Times New Roman" pitchFamily="18" charset="0"/>
              </a:rPr>
              <a:t>direct</a:t>
            </a:r>
            <a:r>
              <a:rPr lang="en-US" sz="2800" dirty="0">
                <a:cs typeface="Times New Roman" pitchFamily="18" charset="0"/>
              </a:rPr>
              <a:t> us to behave in certain ways. </a:t>
            </a:r>
          </a:p>
          <a:p>
            <a:pPr eaLnBrk="1" hangingPunct="1"/>
            <a:r>
              <a:rPr lang="en-US" sz="2800" dirty="0">
                <a:cs typeface="Times New Roman" pitchFamily="18" charset="0"/>
              </a:rPr>
              <a:t>Rules such as: </a:t>
            </a:r>
          </a:p>
          <a:p>
            <a:pPr lvl="1" eaLnBrk="1" hangingPunct="1"/>
            <a:r>
              <a:rPr lang="en-US" sz="2400" dirty="0">
                <a:cs typeface="Times New Roman" pitchFamily="18" charset="0"/>
              </a:rPr>
              <a:t>"Do not steal" </a:t>
            </a:r>
          </a:p>
          <a:p>
            <a:pPr lvl="1" eaLnBrk="1" hangingPunct="1"/>
            <a:r>
              <a:rPr lang="en-US" sz="2400" dirty="0">
                <a:cs typeface="Times New Roman" pitchFamily="18" charset="0"/>
              </a:rPr>
              <a:t>"Do not harm others" </a:t>
            </a:r>
          </a:p>
          <a:p>
            <a:pPr eaLnBrk="1" hangingPunct="1">
              <a:buFont typeface="Wingdings" pitchFamily="2" charset="2"/>
              <a:buNone/>
            </a:pPr>
            <a:r>
              <a:rPr lang="en-US" sz="2400" dirty="0">
                <a:cs typeface="Times New Roman" pitchFamily="18" charset="0"/>
              </a:rPr>
              <a:t>   are both examples of rules of conduct that direct us in our individual moral choices at the "</a:t>
            </a:r>
            <a:r>
              <a:rPr lang="en-US" sz="2400" dirty="0">
                <a:solidFill>
                  <a:srgbClr val="C00000"/>
                </a:solidFill>
                <a:cs typeface="Times New Roman" pitchFamily="18" charset="0"/>
              </a:rPr>
              <a:t>micro-ethical</a:t>
            </a:r>
            <a:r>
              <a:rPr lang="en-US" sz="2400" dirty="0">
                <a:cs typeface="Times New Roman" pitchFamily="18" charset="0"/>
              </a:rPr>
              <a:t>" level (i.e., the level of individual behavior). </a:t>
            </a:r>
            <a:endParaRPr lang="en-US" sz="2400" dirty="0"/>
          </a:p>
        </p:txBody>
      </p:sp>
      <p:sp>
        <p:nvSpPr>
          <p:cNvPr id="7170" name="Rectangle 2"/>
          <p:cNvSpPr>
            <a:spLocks noGrp="1" noChangeArrowheads="1"/>
          </p:cNvSpPr>
          <p:nvPr>
            <p:ph type="title"/>
          </p:nvPr>
        </p:nvSpPr>
        <p:spPr/>
        <p:txBody>
          <a:bodyPr/>
          <a:lstStyle/>
          <a:p>
            <a:pPr eaLnBrk="1" hangingPunct="1"/>
            <a:r>
              <a:rPr lang="en-US" sz="3600" b="1" dirty="0">
                <a:solidFill>
                  <a:schemeClr val="accent1">
                    <a:lumMod val="75000"/>
                  </a:schemeClr>
                </a:solidFill>
              </a:rPr>
              <a:t>Directives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 calcmode="lin" valueType="num">
                                      <p:cBhvr additive="base">
                                        <p:cTn id="17" dur="500" fill="hold"/>
                                        <p:tgtEl>
                                          <p:spTgt spid="153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36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5363">
                                            <p:txEl>
                                              <p:pRg st="3" end="3"/>
                                            </p:txEl>
                                          </p:spTgt>
                                        </p:tgtEl>
                                        <p:attrNameLst>
                                          <p:attrName>style.visibility</p:attrName>
                                        </p:attrNameLst>
                                      </p:cBhvr>
                                      <p:to>
                                        <p:strVal val="visible"/>
                                      </p:to>
                                    </p:set>
                                    <p:anim calcmode="lin" valueType="num">
                                      <p:cBhvr additive="base">
                                        <p:cTn id="21" dur="500" fill="hold"/>
                                        <p:tgtEl>
                                          <p:spTgt spid="1536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anim calcmode="lin" valueType="num">
                                      <p:cBhvr additive="base">
                                        <p:cTn id="27" dur="500" fill="hold"/>
                                        <p:tgtEl>
                                          <p:spTgt spid="1536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536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7" name="Rectangle 3"/>
          <p:cNvSpPr>
            <a:spLocks noGrp="1" noChangeArrowheads="1"/>
          </p:cNvSpPr>
          <p:nvPr>
            <p:ph idx="1"/>
          </p:nvPr>
        </p:nvSpPr>
        <p:spPr/>
        <p:txBody>
          <a:bodyPr>
            <a:normAutofit/>
          </a:bodyPr>
          <a:lstStyle/>
          <a:p>
            <a:pPr eaLnBrk="1" hangingPunct="1">
              <a:lnSpc>
                <a:spcPct val="90000"/>
              </a:lnSpc>
            </a:pPr>
            <a:r>
              <a:rPr lang="en-US" sz="2400" dirty="0">
                <a:solidFill>
                  <a:srgbClr val="465E9C"/>
                </a:solidFill>
                <a:cs typeface="Times New Roman" pitchFamily="18" charset="0"/>
              </a:rPr>
              <a:t>Some rules of conduct guide our actions at the</a:t>
            </a:r>
            <a:r>
              <a:rPr lang="en-US" sz="2400" dirty="0">
                <a:solidFill>
                  <a:srgbClr val="0070C0"/>
                </a:solidFill>
                <a:cs typeface="Times New Roman" pitchFamily="18" charset="0"/>
              </a:rPr>
              <a:t> </a:t>
            </a:r>
            <a:r>
              <a:rPr lang="en-US" sz="2400" dirty="0">
                <a:solidFill>
                  <a:srgbClr val="000000"/>
                </a:solidFill>
                <a:cs typeface="Times New Roman" pitchFamily="18" charset="0"/>
              </a:rPr>
              <a:t>"</a:t>
            </a:r>
            <a:r>
              <a:rPr lang="en-US" sz="2400" dirty="0">
                <a:solidFill>
                  <a:srgbClr val="C00000"/>
                </a:solidFill>
                <a:cs typeface="Times New Roman" pitchFamily="18" charset="0"/>
              </a:rPr>
              <a:t>macro-ethical</a:t>
            </a:r>
            <a:r>
              <a:rPr lang="en-US" sz="2400" dirty="0">
                <a:solidFill>
                  <a:srgbClr val="000000"/>
                </a:solidFill>
                <a:cs typeface="Times New Roman" pitchFamily="18" charset="0"/>
              </a:rPr>
              <a:t>" </a:t>
            </a:r>
            <a:r>
              <a:rPr lang="en-US" sz="2400" dirty="0">
                <a:solidFill>
                  <a:srgbClr val="465E9C"/>
                </a:solidFill>
                <a:cs typeface="Times New Roman" pitchFamily="18" charset="0"/>
              </a:rPr>
              <a:t>level by helping us frame </a:t>
            </a:r>
            <a:r>
              <a:rPr lang="en-US" sz="2400" i="1" dirty="0">
                <a:solidFill>
                  <a:srgbClr val="C00000"/>
                </a:solidFill>
                <a:cs typeface="Times New Roman" pitchFamily="18" charset="0"/>
              </a:rPr>
              <a:t>social policies</a:t>
            </a:r>
            <a:r>
              <a:rPr lang="en-US" sz="2400" dirty="0">
                <a:solidFill>
                  <a:srgbClr val="C00000"/>
                </a:solidFill>
                <a:cs typeface="Times New Roman" pitchFamily="18" charset="0"/>
              </a:rPr>
              <a:t>. </a:t>
            </a:r>
          </a:p>
          <a:p>
            <a:pPr eaLnBrk="1" hangingPunct="1">
              <a:lnSpc>
                <a:spcPct val="90000"/>
              </a:lnSpc>
            </a:pPr>
            <a:r>
              <a:rPr lang="en-US" sz="2400" dirty="0">
                <a:solidFill>
                  <a:srgbClr val="465E9C"/>
                </a:solidFill>
                <a:cs typeface="Times New Roman" pitchFamily="18" charset="0"/>
              </a:rPr>
              <a:t>Rules such as:</a:t>
            </a:r>
          </a:p>
          <a:p>
            <a:pPr lvl="1" eaLnBrk="1" hangingPunct="1">
              <a:lnSpc>
                <a:spcPct val="90000"/>
              </a:lnSpc>
            </a:pPr>
            <a:r>
              <a:rPr lang="en-US" sz="2400" dirty="0">
                <a:solidFill>
                  <a:srgbClr val="465E9C"/>
                </a:solidFill>
                <a:cs typeface="Times New Roman" pitchFamily="18" charset="0"/>
              </a:rPr>
              <a:t>“Proprietary software should not be copied“ </a:t>
            </a:r>
          </a:p>
          <a:p>
            <a:pPr lvl="1" eaLnBrk="1" hangingPunct="1">
              <a:lnSpc>
                <a:spcPct val="90000"/>
              </a:lnSpc>
            </a:pPr>
            <a:r>
              <a:rPr lang="en-US" sz="2400" dirty="0">
                <a:solidFill>
                  <a:srgbClr val="465E9C"/>
                </a:solidFill>
                <a:cs typeface="Times New Roman" pitchFamily="18" charset="0"/>
              </a:rPr>
              <a:t>“Software that can be used to invade the privacy of users should not be developed" </a:t>
            </a:r>
          </a:p>
          <a:p>
            <a:pPr lvl="1" eaLnBrk="1" hangingPunct="1">
              <a:lnSpc>
                <a:spcPct val="90000"/>
              </a:lnSpc>
              <a:buFont typeface="Wingdings" pitchFamily="2" charset="2"/>
              <a:buNone/>
            </a:pPr>
            <a:r>
              <a:rPr lang="en-US" sz="2400" dirty="0">
                <a:solidFill>
                  <a:srgbClr val="465E9C"/>
                </a:solidFill>
                <a:cs typeface="Times New Roman" pitchFamily="18" charset="0"/>
              </a:rPr>
              <a:t>   are examples of rules of conduct that arise out of our social policies. </a:t>
            </a:r>
          </a:p>
          <a:p>
            <a:pPr eaLnBrk="1" hangingPunct="1">
              <a:lnSpc>
                <a:spcPct val="90000"/>
              </a:lnSpc>
            </a:pPr>
            <a:r>
              <a:rPr lang="en-US" sz="2400" dirty="0">
                <a:solidFill>
                  <a:srgbClr val="465E9C"/>
                </a:solidFill>
                <a:cs typeface="Times New Roman" pitchFamily="18" charset="0"/>
              </a:rPr>
              <a:t>Notice the correlation between directives and social policies (e.g., rules involving stealing).</a:t>
            </a:r>
          </a:p>
          <a:p>
            <a:pPr eaLnBrk="1" hangingPunct="1">
              <a:lnSpc>
                <a:spcPct val="90000"/>
              </a:lnSpc>
            </a:pPr>
            <a:endParaRPr lang="en-US" sz="2800" dirty="0"/>
          </a:p>
        </p:txBody>
      </p:sp>
      <p:sp>
        <p:nvSpPr>
          <p:cNvPr id="8194" name="Rectangle 2"/>
          <p:cNvSpPr>
            <a:spLocks noGrp="1" noChangeArrowheads="1"/>
          </p:cNvSpPr>
          <p:nvPr>
            <p:ph type="title"/>
          </p:nvPr>
        </p:nvSpPr>
        <p:spPr/>
        <p:txBody>
          <a:bodyPr/>
          <a:lstStyle/>
          <a:p>
            <a:pPr eaLnBrk="1" hangingPunct="1"/>
            <a:r>
              <a:rPr lang="en-US" sz="3600" b="1" dirty="0">
                <a:solidFill>
                  <a:schemeClr val="accent1">
                    <a:lumMod val="75000"/>
                  </a:schemeClr>
                </a:solidFill>
              </a:rPr>
              <a:t>Social Policies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 calcmode="lin" valueType="num">
                                      <p:cBhvr additive="base">
                                        <p:cTn id="17" dur="500" fill="hold"/>
                                        <p:tgtEl>
                                          <p:spTgt spid="163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638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6387">
                                            <p:txEl>
                                              <p:pRg st="3" end="3"/>
                                            </p:txEl>
                                          </p:spTgt>
                                        </p:tgtEl>
                                        <p:attrNameLst>
                                          <p:attrName>style.visibility</p:attrName>
                                        </p:attrNameLst>
                                      </p:cBhvr>
                                      <p:to>
                                        <p:strVal val="visible"/>
                                      </p:to>
                                    </p:set>
                                    <p:anim calcmode="lin" valueType="num">
                                      <p:cBhvr additive="base">
                                        <p:cTn id="21" dur="500" fill="hold"/>
                                        <p:tgtEl>
                                          <p:spTgt spid="1638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638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6387">
                                            <p:txEl>
                                              <p:pRg st="4" end="4"/>
                                            </p:txEl>
                                          </p:spTgt>
                                        </p:tgtEl>
                                        <p:attrNameLst>
                                          <p:attrName>style.visibility</p:attrName>
                                        </p:attrNameLst>
                                      </p:cBhvr>
                                      <p:to>
                                        <p:strVal val="visible"/>
                                      </p:to>
                                    </p:set>
                                    <p:anim calcmode="lin" valueType="num">
                                      <p:cBhvr additive="base">
                                        <p:cTn id="25" dur="500" fill="hold"/>
                                        <p:tgtEl>
                                          <p:spTgt spid="16387">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6387">
                                            <p:txEl>
                                              <p:pRg st="5" end="5"/>
                                            </p:txEl>
                                          </p:spTgt>
                                        </p:tgtEl>
                                        <p:attrNameLst>
                                          <p:attrName>style.visibility</p:attrName>
                                        </p:attrNameLst>
                                      </p:cBhvr>
                                      <p:to>
                                        <p:strVal val="visible"/>
                                      </p:to>
                                    </p:set>
                                    <p:anim calcmode="lin" valueType="num">
                                      <p:cBhvr additive="base">
                                        <p:cTn id="31" dur="500" fill="hold"/>
                                        <p:tgtEl>
                                          <p:spTgt spid="16387">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638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p:txBody>
          <a:bodyPr>
            <a:normAutofit/>
          </a:bodyPr>
          <a:lstStyle/>
          <a:p>
            <a:pPr eaLnBrk="1" hangingPunct="1"/>
            <a:r>
              <a:rPr lang="en-US" sz="2800" dirty="0">
                <a:cs typeface="Times New Roman" pitchFamily="18" charset="0"/>
              </a:rPr>
              <a:t>The rules of conduct in a moral system are </a:t>
            </a:r>
            <a:r>
              <a:rPr lang="en-US" sz="2800" dirty="0">
                <a:solidFill>
                  <a:srgbClr val="C00000"/>
                </a:solidFill>
                <a:cs typeface="Times New Roman" pitchFamily="18" charset="0"/>
              </a:rPr>
              <a:t>evaluated </a:t>
            </a:r>
            <a:r>
              <a:rPr lang="en-US" sz="2800" dirty="0">
                <a:cs typeface="Times New Roman" pitchFamily="18" charset="0"/>
              </a:rPr>
              <a:t>by way of standards called </a:t>
            </a:r>
            <a:r>
              <a:rPr lang="en-US" sz="2800" i="1" dirty="0">
                <a:solidFill>
                  <a:srgbClr val="C00000"/>
                </a:solidFill>
                <a:cs typeface="Times New Roman" pitchFamily="18" charset="0"/>
              </a:rPr>
              <a:t>principles</a:t>
            </a:r>
            <a:r>
              <a:rPr lang="en-US" sz="2800" dirty="0">
                <a:solidFill>
                  <a:srgbClr val="C00000"/>
                </a:solidFill>
                <a:cs typeface="Times New Roman" pitchFamily="18" charset="0"/>
              </a:rPr>
              <a:t>. </a:t>
            </a:r>
          </a:p>
          <a:p>
            <a:pPr eaLnBrk="1" hangingPunct="1"/>
            <a:r>
              <a:rPr lang="en-US" sz="2800" dirty="0">
                <a:cs typeface="Times New Roman" pitchFamily="18" charset="0"/>
              </a:rPr>
              <a:t>For example, the principle of "</a:t>
            </a:r>
            <a:r>
              <a:rPr lang="en-US" sz="2800" dirty="0">
                <a:solidFill>
                  <a:srgbClr val="C00000"/>
                </a:solidFill>
                <a:cs typeface="Times New Roman" pitchFamily="18" charset="0"/>
              </a:rPr>
              <a:t>social utility</a:t>
            </a:r>
            <a:r>
              <a:rPr lang="en-US" sz="2800" dirty="0">
                <a:cs typeface="Times New Roman" pitchFamily="18" charset="0"/>
              </a:rPr>
              <a:t>“ (i.e., promoting the greatest good for the greatest number) can be used to evaluate a social policy such as </a:t>
            </a:r>
          </a:p>
          <a:p>
            <a:pPr lvl="1" eaLnBrk="1" hangingPunct="1"/>
            <a:r>
              <a:rPr lang="en-US" sz="2400" dirty="0">
                <a:cs typeface="Times New Roman" pitchFamily="18" charset="0"/>
              </a:rPr>
              <a:t>“Proprietary software should not be copied without permission."</a:t>
            </a:r>
          </a:p>
        </p:txBody>
      </p:sp>
      <p:sp>
        <p:nvSpPr>
          <p:cNvPr id="9218" name="Rectangle 2"/>
          <p:cNvSpPr>
            <a:spLocks noGrp="1" noChangeArrowheads="1"/>
          </p:cNvSpPr>
          <p:nvPr>
            <p:ph type="title"/>
          </p:nvPr>
        </p:nvSpPr>
        <p:spPr/>
        <p:txBody>
          <a:bodyPr/>
          <a:lstStyle/>
          <a:p>
            <a:pPr eaLnBrk="1" hangingPunct="1"/>
            <a:r>
              <a:rPr lang="en-US" sz="3600" b="1" dirty="0">
                <a:solidFill>
                  <a:schemeClr val="accent1">
                    <a:lumMod val="75000"/>
                  </a:schemeClr>
                </a:solidFill>
              </a:rPr>
              <a:t>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normAutofit/>
          </a:bodyPr>
          <a:lstStyle/>
          <a:p>
            <a:pPr eaLnBrk="1" hangingPunct="1">
              <a:lnSpc>
                <a:spcPct val="90000"/>
              </a:lnSpc>
            </a:pPr>
            <a:r>
              <a:rPr lang="en-US" sz="2800" dirty="0">
                <a:cs typeface="Times New Roman" pitchFamily="18" charset="0"/>
              </a:rPr>
              <a:t>In the previous example, the principle of  </a:t>
            </a:r>
            <a:r>
              <a:rPr lang="en-US" sz="2800" i="1" dirty="0">
                <a:cs typeface="Times New Roman" pitchFamily="18" charset="0"/>
              </a:rPr>
              <a:t>social-utility </a:t>
            </a:r>
            <a:r>
              <a:rPr lang="en-US" sz="2800" dirty="0">
                <a:cs typeface="Times New Roman" pitchFamily="18" charset="0"/>
              </a:rPr>
              <a:t> functioned as a kind of "</a:t>
            </a:r>
            <a:r>
              <a:rPr lang="en-US" sz="2800" dirty="0">
                <a:solidFill>
                  <a:srgbClr val="C00000"/>
                </a:solidFill>
                <a:cs typeface="Times New Roman" pitchFamily="18" charset="0"/>
              </a:rPr>
              <a:t>litmus test</a:t>
            </a:r>
            <a:r>
              <a:rPr lang="en-US" sz="2800" dirty="0">
                <a:cs typeface="Times New Roman" pitchFamily="18" charset="0"/>
              </a:rPr>
              <a:t>" for determining whether the policy pertaining to proprietary software could be justified on moral grounds. </a:t>
            </a:r>
          </a:p>
          <a:p>
            <a:pPr eaLnBrk="1" hangingPunct="1">
              <a:lnSpc>
                <a:spcPct val="90000"/>
              </a:lnSpc>
            </a:pPr>
            <a:r>
              <a:rPr lang="en-US" sz="2800" dirty="0">
                <a:cs typeface="Times New Roman" pitchFamily="18" charset="0"/>
              </a:rPr>
              <a:t>A policy, X, could be justified (on utilitarian grounds) by showing that following Policy X (i.e., not allowing the unauthorized copying of software) would produce more overall social utility (greater good for society). </a:t>
            </a:r>
          </a:p>
          <a:p>
            <a:pPr eaLnBrk="1" hangingPunct="1">
              <a:lnSpc>
                <a:spcPct val="90000"/>
              </a:lnSpc>
            </a:pPr>
            <a:endParaRPr lang="en-US" sz="2800" dirty="0"/>
          </a:p>
        </p:txBody>
      </p:sp>
      <p:sp>
        <p:nvSpPr>
          <p:cNvPr id="10242" name="Rectangle 2"/>
          <p:cNvSpPr>
            <a:spLocks noGrp="1" noChangeArrowheads="1"/>
          </p:cNvSpPr>
          <p:nvPr>
            <p:ph type="title"/>
          </p:nvPr>
        </p:nvSpPr>
        <p:spPr/>
        <p:txBody>
          <a:bodyPr>
            <a:normAutofit/>
          </a:bodyPr>
          <a:lstStyle/>
          <a:p>
            <a:r>
              <a:rPr lang="en-US" sz="3600" b="1" dirty="0">
                <a:solidFill>
                  <a:schemeClr val="accent1">
                    <a:lumMod val="75000"/>
                  </a:schemeClr>
                </a:solidFill>
              </a:rPr>
              <a:t>Principles</a:t>
            </a:r>
            <a:r>
              <a:rPr lang="en-US" sz="3600" dirty="0"/>
              <a:t>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500" fill="hold"/>
                                        <p:tgtEl>
                                          <p:spTgt spid="184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843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fontScale="90000"/>
          </a:bodyPr>
          <a:lstStyle/>
          <a:p>
            <a:pPr eaLnBrk="1" hangingPunct="1"/>
            <a:r>
              <a:rPr lang="en-US" sz="4000" dirty="0">
                <a:cs typeface="Times New Roman" pitchFamily="18" charset="0"/>
              </a:rPr>
              <a:t>Basic Components of a Moral System</a:t>
            </a:r>
          </a:p>
        </p:txBody>
      </p:sp>
      <p:sp>
        <p:nvSpPr>
          <p:cNvPr id="11267" name="Line 4"/>
          <p:cNvSpPr>
            <a:spLocks noChangeShapeType="1"/>
          </p:cNvSpPr>
          <p:nvPr/>
        </p:nvSpPr>
        <p:spPr bwMode="auto">
          <a:xfrm flipH="1">
            <a:off x="2514600" y="2133600"/>
            <a:ext cx="13716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1268" name="Line 5"/>
          <p:cNvSpPr>
            <a:spLocks noChangeShapeType="1"/>
          </p:cNvSpPr>
          <p:nvPr/>
        </p:nvSpPr>
        <p:spPr bwMode="auto">
          <a:xfrm>
            <a:off x="4419600" y="2133600"/>
            <a:ext cx="1143001"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54" name="Rectangle 6"/>
          <p:cNvSpPr>
            <a:spLocks noChangeArrowheads="1"/>
          </p:cNvSpPr>
          <p:nvPr/>
        </p:nvSpPr>
        <p:spPr bwMode="auto">
          <a:xfrm>
            <a:off x="533400" y="2286000"/>
            <a:ext cx="3048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a:solidFill>
                  <a:srgbClr val="C00000"/>
                </a:solidFill>
                <a:latin typeface="Times New Roman" pitchFamily="18" charset="0"/>
                <a:cs typeface="Times New Roman" pitchFamily="18" charset="0"/>
              </a:rPr>
              <a:t>Rules of Conduct</a:t>
            </a:r>
            <a:endParaRPr lang="en-US" sz="1600" dirty="0">
              <a:solidFill>
                <a:srgbClr val="C00000"/>
              </a:solidFill>
              <a:latin typeface="Times New Roman" pitchFamily="18" charset="0"/>
              <a:cs typeface="Times New Roman" pitchFamily="18" charset="0"/>
            </a:endParaRPr>
          </a:p>
          <a:p>
            <a:r>
              <a:rPr lang="en-US" sz="1600" dirty="0">
                <a:latin typeface="Times New Roman" pitchFamily="18" charset="0"/>
                <a:cs typeface="Times New Roman" pitchFamily="18" charset="0"/>
              </a:rPr>
              <a:t>(Action-guiding rules, in the form of either </a:t>
            </a:r>
            <a:r>
              <a:rPr lang="en-US" sz="1600" i="1" dirty="0">
                <a:latin typeface="Times New Roman" pitchFamily="18" charset="0"/>
                <a:cs typeface="Times New Roman" pitchFamily="18" charset="0"/>
              </a:rPr>
              <a:t>directives</a:t>
            </a:r>
            <a:r>
              <a:rPr lang="en-US" sz="1600" dirty="0">
                <a:latin typeface="Times New Roman" pitchFamily="18" charset="0"/>
                <a:cs typeface="Times New Roman" pitchFamily="18" charset="0"/>
              </a:rPr>
              <a:t> or social </a:t>
            </a:r>
            <a:r>
              <a:rPr lang="en-US" sz="1600" i="1" dirty="0">
                <a:latin typeface="Times New Roman" pitchFamily="18" charset="0"/>
                <a:cs typeface="Times New Roman" pitchFamily="18" charset="0"/>
              </a:rPr>
              <a:t>policies</a:t>
            </a:r>
            <a:r>
              <a:rPr lang="en-US" sz="1600" dirty="0">
                <a:latin typeface="Times New Roman" pitchFamily="18" charset="0"/>
                <a:cs typeface="Times New Roman" pitchFamily="18" charset="0"/>
              </a:rPr>
              <a:t>)</a:t>
            </a:r>
            <a:r>
              <a:rPr lang="en-US" sz="1000" dirty="0">
                <a:latin typeface="Times New Roman" pitchFamily="18" charset="0"/>
                <a:cs typeface="Times New Roman" pitchFamily="18" charset="0"/>
              </a:rPr>
              <a:t>	</a:t>
            </a:r>
            <a:r>
              <a:rPr lang="en-US" sz="1400" dirty="0">
                <a:latin typeface="Times New Roman" pitchFamily="18" charset="0"/>
              </a:rPr>
              <a:t> </a:t>
            </a:r>
            <a:endParaRPr lang="en-US" dirty="0">
              <a:latin typeface="Times New Roman" pitchFamily="18" charset="0"/>
            </a:endParaRPr>
          </a:p>
        </p:txBody>
      </p:sp>
      <p:sp>
        <p:nvSpPr>
          <p:cNvPr id="2055" name="Rectangle 7"/>
          <p:cNvSpPr>
            <a:spLocks noChangeArrowheads="1"/>
          </p:cNvSpPr>
          <p:nvPr/>
        </p:nvSpPr>
        <p:spPr bwMode="auto">
          <a:xfrm>
            <a:off x="5552338" y="2298700"/>
            <a:ext cx="24384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b="1" dirty="0">
                <a:solidFill>
                  <a:srgbClr val="C00000"/>
                </a:solidFill>
                <a:latin typeface="Times New Roman" pitchFamily="18" charset="0"/>
                <a:cs typeface="Times New Roman" pitchFamily="18" charset="0"/>
              </a:rPr>
              <a:t>Principles of Evaluation</a:t>
            </a:r>
            <a:endParaRPr lang="en-US" sz="1600" dirty="0">
              <a:solidFill>
                <a:srgbClr val="C00000"/>
              </a:solidFill>
              <a:latin typeface="Times New Roman" pitchFamily="18" charset="0"/>
              <a:cs typeface="Times New Roman" pitchFamily="18" charset="0"/>
            </a:endParaRPr>
          </a:p>
          <a:p>
            <a:pPr eaLnBrk="0" hangingPunct="0"/>
            <a:r>
              <a:rPr lang="en-US" sz="1600" dirty="0">
                <a:latin typeface="Times New Roman" pitchFamily="18" charset="0"/>
                <a:cs typeface="Times New Roman" pitchFamily="18" charset="0"/>
              </a:rPr>
              <a:t>(Evaluative standards used</a:t>
            </a:r>
          </a:p>
          <a:p>
            <a:pPr eaLnBrk="0" hangingPunct="0"/>
            <a:r>
              <a:rPr lang="en-US" sz="1600" dirty="0">
                <a:latin typeface="Times New Roman" pitchFamily="18" charset="0"/>
                <a:cs typeface="Times New Roman" pitchFamily="18" charset="0"/>
              </a:rPr>
              <a:t>to justify rules of conduct)</a:t>
            </a:r>
            <a:r>
              <a:rPr lang="en-US" sz="1600" dirty="0">
                <a:latin typeface="Times New Roman" pitchFamily="18" charset="0"/>
              </a:rPr>
              <a:t> </a:t>
            </a:r>
          </a:p>
        </p:txBody>
      </p:sp>
      <p:sp>
        <p:nvSpPr>
          <p:cNvPr id="11271" name="Line 8"/>
          <p:cNvSpPr>
            <a:spLocks noChangeShapeType="1"/>
          </p:cNvSpPr>
          <p:nvPr/>
        </p:nvSpPr>
        <p:spPr bwMode="auto">
          <a:xfrm>
            <a:off x="1828800" y="31242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1272" name="Rectangle 9"/>
          <p:cNvSpPr>
            <a:spLocks noChangeArrowheads="1"/>
          </p:cNvSpPr>
          <p:nvPr/>
        </p:nvSpPr>
        <p:spPr bwMode="auto">
          <a:xfrm>
            <a:off x="1371600" y="35052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two types</a:t>
            </a:r>
            <a:r>
              <a:rPr lang="en-US" sz="1600" dirty="0">
                <a:latin typeface="Times New Roman" pitchFamily="18" charset="0"/>
              </a:rPr>
              <a:t> </a:t>
            </a:r>
          </a:p>
        </p:txBody>
      </p:sp>
      <p:sp>
        <p:nvSpPr>
          <p:cNvPr id="11273" name="Line 10"/>
          <p:cNvSpPr>
            <a:spLocks noChangeShapeType="1"/>
          </p:cNvSpPr>
          <p:nvPr/>
        </p:nvSpPr>
        <p:spPr bwMode="auto">
          <a:xfrm>
            <a:off x="6771538" y="3154362"/>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59" name="Rectangle 11"/>
          <p:cNvSpPr>
            <a:spLocks noChangeArrowheads="1"/>
          </p:cNvSpPr>
          <p:nvPr/>
        </p:nvSpPr>
        <p:spPr bwMode="auto">
          <a:xfrm>
            <a:off x="5574109" y="3517900"/>
            <a:ext cx="3048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Examples include principles such    as of social utility and  justice as fairness</a:t>
            </a:r>
            <a:r>
              <a:rPr lang="en-US" sz="1600" dirty="0">
                <a:latin typeface="Times New Roman" pitchFamily="18" charset="0"/>
              </a:rPr>
              <a:t> </a:t>
            </a:r>
          </a:p>
        </p:txBody>
      </p:sp>
      <p:sp>
        <p:nvSpPr>
          <p:cNvPr id="11275" name="Line 12"/>
          <p:cNvSpPr>
            <a:spLocks noChangeShapeType="1"/>
          </p:cNvSpPr>
          <p:nvPr/>
        </p:nvSpPr>
        <p:spPr bwMode="auto">
          <a:xfrm flipH="1">
            <a:off x="914399" y="3841750"/>
            <a:ext cx="777875" cy="425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1276" name="Line 13"/>
          <p:cNvSpPr>
            <a:spLocks noChangeShapeType="1"/>
          </p:cNvSpPr>
          <p:nvPr/>
        </p:nvSpPr>
        <p:spPr bwMode="auto">
          <a:xfrm>
            <a:off x="2057400" y="3841750"/>
            <a:ext cx="1143000" cy="4254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62" name="Rectangle 14"/>
          <p:cNvSpPr>
            <a:spLocks noChangeArrowheads="1"/>
          </p:cNvSpPr>
          <p:nvPr/>
        </p:nvSpPr>
        <p:spPr bwMode="auto">
          <a:xfrm>
            <a:off x="304800" y="4343400"/>
            <a:ext cx="2209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Rules for guiding the actions of </a:t>
            </a:r>
            <a:r>
              <a:rPr lang="en-US" sz="1600" i="1" dirty="0">
                <a:latin typeface="Times New Roman" pitchFamily="18" charset="0"/>
                <a:cs typeface="Times New Roman" pitchFamily="18" charset="0"/>
              </a:rPr>
              <a:t>individuals</a:t>
            </a:r>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(micro-level ethical rules)</a:t>
            </a:r>
            <a:r>
              <a:rPr lang="en-US" sz="1600" dirty="0">
                <a:latin typeface="Times New Roman" pitchFamily="18" charset="0"/>
                <a:cs typeface="Times New Roman" pitchFamily="18" charset="0"/>
              </a:rPr>
              <a:t>	</a:t>
            </a:r>
            <a:r>
              <a:rPr lang="en-US" sz="1000" dirty="0">
                <a:latin typeface="Times New Roman" pitchFamily="18" charset="0"/>
                <a:cs typeface="Times New Roman" pitchFamily="18" charset="0"/>
              </a:rPr>
              <a:t>	</a:t>
            </a:r>
            <a:r>
              <a:rPr lang="en-US" sz="1400" dirty="0">
                <a:latin typeface="Times New Roman" pitchFamily="18" charset="0"/>
              </a:rPr>
              <a:t> </a:t>
            </a:r>
            <a:endParaRPr lang="en-US" dirty="0">
              <a:latin typeface="Times New Roman" pitchFamily="18" charset="0"/>
            </a:endParaRPr>
          </a:p>
        </p:txBody>
      </p:sp>
      <p:sp>
        <p:nvSpPr>
          <p:cNvPr id="2063" name="Rectangle 15"/>
          <p:cNvSpPr>
            <a:spLocks noChangeArrowheads="1"/>
          </p:cNvSpPr>
          <p:nvPr/>
        </p:nvSpPr>
        <p:spPr bwMode="auto">
          <a:xfrm>
            <a:off x="2971800" y="4419600"/>
            <a:ext cx="2362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Rules for establishing </a:t>
            </a:r>
          </a:p>
          <a:p>
            <a:pPr eaLnBrk="0" hangingPunct="0"/>
            <a:r>
              <a:rPr lang="en-US" sz="1600" i="1" dirty="0">
                <a:latin typeface="Times New Roman" pitchFamily="18" charset="0"/>
                <a:cs typeface="Times New Roman" pitchFamily="18" charset="0"/>
              </a:rPr>
              <a:t>social policies</a:t>
            </a:r>
            <a:endParaRPr lang="en-US" sz="1600" dirty="0">
              <a:latin typeface="Times New Roman" pitchFamily="18" charset="0"/>
              <a:cs typeface="Times New Roman" pitchFamily="18" charset="0"/>
            </a:endParaRPr>
          </a:p>
          <a:p>
            <a:pPr eaLnBrk="0" hangingPunct="0"/>
            <a:r>
              <a:rPr lang="en-US" sz="1600" b="1" dirty="0">
                <a:latin typeface="Times New Roman" pitchFamily="18" charset="0"/>
                <a:cs typeface="Times New Roman" pitchFamily="18" charset="0"/>
              </a:rPr>
              <a:t>(macro-level ethical rules)</a:t>
            </a:r>
            <a:r>
              <a:rPr lang="en-US" sz="1600" b="1" dirty="0">
                <a:latin typeface="Times New Roman" pitchFamily="18" charset="0"/>
              </a:rPr>
              <a:t> </a:t>
            </a:r>
          </a:p>
        </p:txBody>
      </p:sp>
      <p:sp>
        <p:nvSpPr>
          <p:cNvPr id="11279" name="Line 16"/>
          <p:cNvSpPr>
            <a:spLocks noChangeShapeType="1"/>
          </p:cNvSpPr>
          <p:nvPr/>
        </p:nvSpPr>
        <p:spPr bwMode="auto">
          <a:xfrm>
            <a:off x="1143000" y="51816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1280" name="Line 17"/>
          <p:cNvSpPr>
            <a:spLocks noChangeShapeType="1"/>
          </p:cNvSpPr>
          <p:nvPr/>
        </p:nvSpPr>
        <p:spPr bwMode="auto">
          <a:xfrm>
            <a:off x="4038600" y="51816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66" name="Rectangle 18"/>
          <p:cNvSpPr>
            <a:spLocks noChangeArrowheads="1"/>
          </p:cNvSpPr>
          <p:nvPr/>
        </p:nvSpPr>
        <p:spPr bwMode="auto">
          <a:xfrm>
            <a:off x="304800" y="5575300"/>
            <a:ext cx="2514600"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dirty="0">
                <a:latin typeface="Times New Roman" pitchFamily="18" charset="0"/>
                <a:cs typeface="Times New Roman" pitchFamily="18" charset="0"/>
              </a:rPr>
              <a:t>Examples include directives such </a:t>
            </a:r>
            <a:r>
              <a:rPr lang="en-US" sz="1600" dirty="0" err="1">
                <a:latin typeface="Times New Roman" pitchFamily="18" charset="0"/>
                <a:cs typeface="Times New Roman" pitchFamily="18" charset="0"/>
              </a:rPr>
              <a:t>as:"Do</a:t>
            </a:r>
            <a:r>
              <a:rPr lang="en-US" sz="1600" dirty="0">
                <a:latin typeface="Times New Roman" pitchFamily="18" charset="0"/>
                <a:cs typeface="Times New Roman" pitchFamily="18" charset="0"/>
              </a:rPr>
              <a:t> not steal"	and</a:t>
            </a:r>
          </a:p>
          <a:p>
            <a:pPr eaLnBrk="0" hangingPunct="0"/>
            <a:r>
              <a:rPr lang="en-US" sz="1600" dirty="0">
                <a:latin typeface="Times New Roman" pitchFamily="18" charset="0"/>
                <a:cs typeface="Times New Roman" pitchFamily="18" charset="0"/>
              </a:rPr>
              <a:t>"Do not harm others."	</a:t>
            </a:r>
            <a:r>
              <a:rPr lang="en-US" sz="1000" dirty="0">
                <a:latin typeface="Times New Roman" pitchFamily="18" charset="0"/>
                <a:cs typeface="Times New Roman" pitchFamily="18" charset="0"/>
              </a:rPr>
              <a:t>	</a:t>
            </a:r>
            <a:r>
              <a:rPr lang="en-US" sz="1400" dirty="0">
                <a:latin typeface="Times New Roman" pitchFamily="18" charset="0"/>
              </a:rPr>
              <a:t> </a:t>
            </a:r>
            <a:endParaRPr lang="en-US" dirty="0">
              <a:latin typeface="Times New Roman" pitchFamily="18" charset="0"/>
            </a:endParaRPr>
          </a:p>
        </p:txBody>
      </p:sp>
      <p:sp>
        <p:nvSpPr>
          <p:cNvPr id="2067" name="Rectangle 19"/>
          <p:cNvSpPr>
            <a:spLocks noChangeArrowheads="1"/>
          </p:cNvSpPr>
          <p:nvPr/>
        </p:nvSpPr>
        <p:spPr bwMode="auto">
          <a:xfrm>
            <a:off x="2971800" y="5575300"/>
            <a:ext cx="38862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latin typeface="Times New Roman" pitchFamily="18" charset="0"/>
                <a:cs typeface="Times New Roman" pitchFamily="18" charset="0"/>
              </a:rPr>
              <a:t>Examples include social policies such as:</a:t>
            </a:r>
          </a:p>
          <a:p>
            <a:pPr eaLnBrk="0" hangingPunct="0"/>
            <a:r>
              <a:rPr lang="en-US" sz="1600">
                <a:latin typeface="Times New Roman" pitchFamily="18" charset="0"/>
                <a:cs typeface="Times New Roman" pitchFamily="18" charset="0"/>
              </a:rPr>
              <a:t>"Software should be protected“ and   "Privacy should be respected."</a:t>
            </a:r>
            <a:r>
              <a:rPr lang="en-US" sz="1600">
                <a:latin typeface="Times New Roman" pitchFamily="18" charset="0"/>
              </a:rPr>
              <a:t> </a:t>
            </a:r>
          </a:p>
        </p:txBody>
      </p:sp>
      <p:sp>
        <p:nvSpPr>
          <p:cNvPr id="19" name="Rectangle 18"/>
          <p:cNvSpPr/>
          <p:nvPr/>
        </p:nvSpPr>
        <p:spPr>
          <a:xfrm>
            <a:off x="3352800" y="1676400"/>
            <a:ext cx="2292615" cy="461665"/>
          </a:xfrm>
          <a:prstGeom prst="rect">
            <a:avLst/>
          </a:prstGeom>
        </p:spPr>
        <p:txBody>
          <a:bodyPr wrap="none">
            <a:spAutoFit/>
          </a:bodyPr>
          <a:lstStyle/>
          <a:p>
            <a:r>
              <a:rPr lang="en-US" b="1" dirty="0">
                <a:cs typeface="Times New Roman" pitchFamily="18" charset="0"/>
              </a:rPr>
              <a:t>Moral</a:t>
            </a:r>
            <a:r>
              <a:rPr lang="en-US" dirty="0">
                <a:cs typeface="Times New Roman" pitchFamily="18" charset="0"/>
              </a:rPr>
              <a:t> </a:t>
            </a:r>
            <a:r>
              <a:rPr lang="en-US" b="1" dirty="0">
                <a:cs typeface="Times New Roman" pitchFamily="18" charset="0"/>
              </a:rPr>
              <a:t>System</a:t>
            </a:r>
            <a:endParaRPr lang="en-MY"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0-#ppt_w/2"/>
                                          </p:val>
                                        </p:tav>
                                        <p:tav tm="100000">
                                          <p:val>
                                            <p:strVal val="#ppt_x"/>
                                          </p:val>
                                        </p:tav>
                                      </p:tavLst>
                                    </p:anim>
                                    <p:anim calcmode="lin" valueType="num">
                                      <p:cBhvr additive="base">
                                        <p:cTn id="8"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55"/>
                                        </p:tgtEl>
                                        <p:attrNameLst>
                                          <p:attrName>style.visibility</p:attrName>
                                        </p:attrNameLst>
                                      </p:cBhvr>
                                      <p:to>
                                        <p:strVal val="visible"/>
                                      </p:to>
                                    </p:set>
                                    <p:anim calcmode="lin" valueType="num">
                                      <p:cBhvr additive="base">
                                        <p:cTn id="13" dur="500" fill="hold"/>
                                        <p:tgtEl>
                                          <p:spTgt spid="2055"/>
                                        </p:tgtEl>
                                        <p:attrNameLst>
                                          <p:attrName>ppt_x</p:attrName>
                                        </p:attrNameLst>
                                      </p:cBhvr>
                                      <p:tavLst>
                                        <p:tav tm="0">
                                          <p:val>
                                            <p:strVal val="0-#ppt_w/2"/>
                                          </p:val>
                                        </p:tav>
                                        <p:tav tm="100000">
                                          <p:val>
                                            <p:strVal val="#ppt_x"/>
                                          </p:val>
                                        </p:tav>
                                      </p:tavLst>
                                    </p:anim>
                                    <p:anim calcmode="lin" valueType="num">
                                      <p:cBhvr additive="base">
                                        <p:cTn id="14" dur="500" fill="hold"/>
                                        <p:tgtEl>
                                          <p:spTgt spid="205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062"/>
                                        </p:tgtEl>
                                        <p:attrNameLst>
                                          <p:attrName>style.visibility</p:attrName>
                                        </p:attrNameLst>
                                      </p:cBhvr>
                                      <p:to>
                                        <p:strVal val="visible"/>
                                      </p:to>
                                    </p:set>
                                    <p:anim calcmode="lin" valueType="num">
                                      <p:cBhvr additive="base">
                                        <p:cTn id="19" dur="500" fill="hold"/>
                                        <p:tgtEl>
                                          <p:spTgt spid="2062"/>
                                        </p:tgtEl>
                                        <p:attrNameLst>
                                          <p:attrName>ppt_x</p:attrName>
                                        </p:attrNameLst>
                                      </p:cBhvr>
                                      <p:tavLst>
                                        <p:tav tm="0">
                                          <p:val>
                                            <p:strVal val="0-#ppt_w/2"/>
                                          </p:val>
                                        </p:tav>
                                        <p:tav tm="100000">
                                          <p:val>
                                            <p:strVal val="#ppt_x"/>
                                          </p:val>
                                        </p:tav>
                                      </p:tavLst>
                                    </p:anim>
                                    <p:anim calcmode="lin" valueType="num">
                                      <p:cBhvr additive="base">
                                        <p:cTn id="20" dur="500" fill="hold"/>
                                        <p:tgtEl>
                                          <p:spTgt spid="206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066"/>
                                        </p:tgtEl>
                                        <p:attrNameLst>
                                          <p:attrName>style.visibility</p:attrName>
                                        </p:attrNameLst>
                                      </p:cBhvr>
                                      <p:to>
                                        <p:strVal val="visible"/>
                                      </p:to>
                                    </p:set>
                                    <p:anim calcmode="lin" valueType="num">
                                      <p:cBhvr additive="base">
                                        <p:cTn id="25" dur="500" fill="hold"/>
                                        <p:tgtEl>
                                          <p:spTgt spid="2066"/>
                                        </p:tgtEl>
                                        <p:attrNameLst>
                                          <p:attrName>ppt_x</p:attrName>
                                        </p:attrNameLst>
                                      </p:cBhvr>
                                      <p:tavLst>
                                        <p:tav tm="0">
                                          <p:val>
                                            <p:strVal val="0-#ppt_w/2"/>
                                          </p:val>
                                        </p:tav>
                                        <p:tav tm="100000">
                                          <p:val>
                                            <p:strVal val="#ppt_x"/>
                                          </p:val>
                                        </p:tav>
                                      </p:tavLst>
                                    </p:anim>
                                    <p:anim calcmode="lin" valueType="num">
                                      <p:cBhvr additive="base">
                                        <p:cTn id="26" dur="500" fill="hold"/>
                                        <p:tgtEl>
                                          <p:spTgt spid="206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063"/>
                                        </p:tgtEl>
                                        <p:attrNameLst>
                                          <p:attrName>style.visibility</p:attrName>
                                        </p:attrNameLst>
                                      </p:cBhvr>
                                      <p:to>
                                        <p:strVal val="visible"/>
                                      </p:to>
                                    </p:set>
                                    <p:anim calcmode="lin" valueType="num">
                                      <p:cBhvr additive="base">
                                        <p:cTn id="31" dur="500" fill="hold"/>
                                        <p:tgtEl>
                                          <p:spTgt spid="2063"/>
                                        </p:tgtEl>
                                        <p:attrNameLst>
                                          <p:attrName>ppt_x</p:attrName>
                                        </p:attrNameLst>
                                      </p:cBhvr>
                                      <p:tavLst>
                                        <p:tav tm="0">
                                          <p:val>
                                            <p:strVal val="0-#ppt_w/2"/>
                                          </p:val>
                                        </p:tav>
                                        <p:tav tm="100000">
                                          <p:val>
                                            <p:strVal val="#ppt_x"/>
                                          </p:val>
                                        </p:tav>
                                      </p:tavLst>
                                    </p:anim>
                                    <p:anim calcmode="lin" valueType="num">
                                      <p:cBhvr additive="base">
                                        <p:cTn id="32" dur="500" fill="hold"/>
                                        <p:tgtEl>
                                          <p:spTgt spid="2063"/>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067"/>
                                        </p:tgtEl>
                                        <p:attrNameLst>
                                          <p:attrName>style.visibility</p:attrName>
                                        </p:attrNameLst>
                                      </p:cBhvr>
                                      <p:to>
                                        <p:strVal val="visible"/>
                                      </p:to>
                                    </p:set>
                                    <p:anim calcmode="lin" valueType="num">
                                      <p:cBhvr additive="base">
                                        <p:cTn id="37" dur="500" fill="hold"/>
                                        <p:tgtEl>
                                          <p:spTgt spid="2067"/>
                                        </p:tgtEl>
                                        <p:attrNameLst>
                                          <p:attrName>ppt_x</p:attrName>
                                        </p:attrNameLst>
                                      </p:cBhvr>
                                      <p:tavLst>
                                        <p:tav tm="0">
                                          <p:val>
                                            <p:strVal val="0-#ppt_w/2"/>
                                          </p:val>
                                        </p:tav>
                                        <p:tav tm="100000">
                                          <p:val>
                                            <p:strVal val="#ppt_x"/>
                                          </p:val>
                                        </p:tav>
                                      </p:tavLst>
                                    </p:anim>
                                    <p:anim calcmode="lin" valueType="num">
                                      <p:cBhvr additive="base">
                                        <p:cTn id="38" dur="500" fill="hold"/>
                                        <p:tgtEl>
                                          <p:spTgt spid="2067"/>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059"/>
                                        </p:tgtEl>
                                        <p:attrNameLst>
                                          <p:attrName>style.visibility</p:attrName>
                                        </p:attrNameLst>
                                      </p:cBhvr>
                                      <p:to>
                                        <p:strVal val="visible"/>
                                      </p:to>
                                    </p:set>
                                    <p:anim calcmode="lin" valueType="num">
                                      <p:cBhvr additive="base">
                                        <p:cTn id="43" dur="500" fill="hold"/>
                                        <p:tgtEl>
                                          <p:spTgt spid="2059"/>
                                        </p:tgtEl>
                                        <p:attrNameLst>
                                          <p:attrName>ppt_x</p:attrName>
                                        </p:attrNameLst>
                                      </p:cBhvr>
                                      <p:tavLst>
                                        <p:tav tm="0">
                                          <p:val>
                                            <p:strVal val="0-#ppt_w/2"/>
                                          </p:val>
                                        </p:tav>
                                        <p:tav tm="100000">
                                          <p:val>
                                            <p:strVal val="#ppt_x"/>
                                          </p:val>
                                        </p:tav>
                                      </p:tavLst>
                                    </p:anim>
                                    <p:anim calcmode="lin" valueType="num">
                                      <p:cBhvr additive="base">
                                        <p:cTn id="44" dur="500" fill="hold"/>
                                        <p:tgtEl>
                                          <p:spTgt spid="20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autoUpdateAnimBg="0"/>
      <p:bldP spid="2055" grpId="0" autoUpdateAnimBg="0"/>
      <p:bldP spid="2059" grpId="0" autoUpdateAnimBg="0"/>
      <p:bldP spid="2062" grpId="0" autoUpdateAnimBg="0"/>
      <p:bldP spid="2063" grpId="0" autoUpdateAnimBg="0"/>
      <p:bldP spid="2066" grpId="0" autoUpdateAnimBg="0"/>
      <p:bldP spid="206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5" name="Rectangle 3"/>
          <p:cNvSpPr>
            <a:spLocks noGrp="1" noChangeArrowheads="1"/>
          </p:cNvSpPr>
          <p:nvPr>
            <p:ph idx="1"/>
          </p:nvPr>
        </p:nvSpPr>
        <p:spPr/>
        <p:txBody>
          <a:bodyPr/>
          <a:lstStyle/>
          <a:p>
            <a:pPr eaLnBrk="1" hangingPunct="1">
              <a:lnSpc>
                <a:spcPct val="90000"/>
              </a:lnSpc>
            </a:pPr>
            <a:r>
              <a:rPr lang="en-US" sz="2800" dirty="0"/>
              <a:t>According to Bernard </a:t>
            </a:r>
            <a:r>
              <a:rPr lang="en-US" sz="2800" dirty="0" err="1"/>
              <a:t>Gert</a:t>
            </a:r>
            <a:r>
              <a:rPr lang="en-US" sz="2800" dirty="0"/>
              <a:t> (2005), </a:t>
            </a:r>
            <a:r>
              <a:rPr lang="en-US" sz="2800" dirty="0">
                <a:solidFill>
                  <a:srgbClr val="C00000"/>
                </a:solidFill>
              </a:rPr>
              <a:t>morality</a:t>
            </a:r>
            <a:r>
              <a:rPr lang="en-US" sz="2800" dirty="0"/>
              <a:t> is a </a:t>
            </a:r>
            <a:r>
              <a:rPr lang="en-US" sz="2800" i="1" dirty="0"/>
              <a:t>system</a:t>
            </a:r>
            <a:r>
              <a:rPr lang="en-US" sz="2800" dirty="0"/>
              <a:t> that is:</a:t>
            </a:r>
          </a:p>
          <a:p>
            <a:pPr lvl="1" eaLnBrk="1" hangingPunct="1">
              <a:lnSpc>
                <a:spcPct val="90000"/>
              </a:lnSpc>
            </a:pPr>
            <a:r>
              <a:rPr lang="en-US" sz="2400" dirty="0"/>
              <a:t>like a </a:t>
            </a:r>
            <a:r>
              <a:rPr lang="en-US" sz="2400" dirty="0">
                <a:solidFill>
                  <a:schemeClr val="tx1"/>
                </a:solidFill>
              </a:rPr>
              <a:t>game</a:t>
            </a:r>
            <a:r>
              <a:rPr lang="en-US" sz="2400" dirty="0"/>
              <a:t>, but more like an </a:t>
            </a:r>
            <a:r>
              <a:rPr lang="en-US" sz="2400" i="1" dirty="0">
                <a:solidFill>
                  <a:srgbClr val="C00000"/>
                </a:solidFill>
              </a:rPr>
              <a:t>informal</a:t>
            </a:r>
            <a:r>
              <a:rPr lang="en-US" sz="2400" dirty="0"/>
              <a:t> game (e.g., a game of cards)</a:t>
            </a:r>
          </a:p>
          <a:p>
            <a:pPr lvl="1" eaLnBrk="1" hangingPunct="1">
              <a:lnSpc>
                <a:spcPct val="90000"/>
              </a:lnSpc>
            </a:pPr>
            <a:r>
              <a:rPr lang="en-US" sz="2800" i="1" dirty="0">
                <a:solidFill>
                  <a:srgbClr val="C00000"/>
                </a:solidFill>
              </a:rPr>
              <a:t>public</a:t>
            </a:r>
            <a:r>
              <a:rPr lang="en-US" sz="2800" dirty="0"/>
              <a:t> (open and accessible to all)</a:t>
            </a:r>
          </a:p>
          <a:p>
            <a:pPr lvl="1" eaLnBrk="1" hangingPunct="1">
              <a:lnSpc>
                <a:spcPct val="90000"/>
              </a:lnSpc>
            </a:pPr>
            <a:r>
              <a:rPr lang="en-US" sz="2800" i="1" dirty="0">
                <a:solidFill>
                  <a:srgbClr val="C00000"/>
                </a:solidFill>
              </a:rPr>
              <a:t>rational</a:t>
            </a:r>
            <a:r>
              <a:rPr lang="en-US" sz="2800" dirty="0"/>
              <a:t> (open to reason)</a:t>
            </a:r>
          </a:p>
          <a:p>
            <a:pPr lvl="1" eaLnBrk="1" hangingPunct="1">
              <a:lnSpc>
                <a:spcPct val="90000"/>
              </a:lnSpc>
            </a:pPr>
            <a:r>
              <a:rPr lang="en-US" sz="2800" i="1" dirty="0">
                <a:solidFill>
                  <a:srgbClr val="C00000"/>
                </a:solidFill>
              </a:rPr>
              <a:t>impartial</a:t>
            </a:r>
            <a:r>
              <a:rPr lang="en-US" sz="2800" dirty="0"/>
              <a:t> (e.g., </a:t>
            </a:r>
            <a:r>
              <a:rPr lang="en-US" sz="2800" dirty="0" err="1"/>
              <a:t>Gert’s</a:t>
            </a:r>
            <a:r>
              <a:rPr lang="en-US" sz="2800" dirty="0"/>
              <a:t> “blindfold of justice”).</a:t>
            </a:r>
          </a:p>
        </p:txBody>
      </p:sp>
      <p:sp>
        <p:nvSpPr>
          <p:cNvPr id="12290" name="Rectangle 2"/>
          <p:cNvSpPr>
            <a:spLocks noGrp="1" noChangeArrowheads="1"/>
          </p:cNvSpPr>
          <p:nvPr>
            <p:ph type="title"/>
          </p:nvPr>
        </p:nvSpPr>
        <p:spPr/>
        <p:txBody>
          <a:bodyPr>
            <a:normAutofit fontScale="90000"/>
          </a:bodyPr>
          <a:lstStyle/>
          <a:p>
            <a:pPr eaLnBrk="1" hangingPunct="1"/>
            <a:r>
              <a:rPr lang="en-US" sz="4000"/>
              <a:t>Bernard Gert’s Scheme of a </a:t>
            </a:r>
            <a:r>
              <a:rPr lang="en-US" sz="4000" i="1"/>
              <a:t>Moral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 calcmode="lin" valueType="num">
                                      <p:cBhvr additive="base">
                                        <p:cTn id="7" dur="500" fill="hold"/>
                                        <p:tgtEl>
                                          <p:spTgt spid="337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379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anim calcmode="lin" valueType="num">
                                      <p:cBhvr additive="base">
                                        <p:cTn id="11" dur="500" fill="hold"/>
                                        <p:tgtEl>
                                          <p:spTgt spid="33795">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379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anim calcmode="lin" valueType="num">
                                      <p:cBhvr additive="base">
                                        <p:cTn id="15" dur="500" fill="hold"/>
                                        <p:tgtEl>
                                          <p:spTgt spid="33795">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379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anim calcmode="lin" valueType="num">
                                      <p:cBhvr additive="base">
                                        <p:cTn id="19" dur="500" fill="hold"/>
                                        <p:tgtEl>
                                          <p:spTgt spid="3379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79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anim calcmode="lin" valueType="num">
                                      <p:cBhvr additive="base">
                                        <p:cTn id="23" dur="500" fill="hold"/>
                                        <p:tgtEl>
                                          <p:spTgt spid="33795">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379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hangingPunct="1">
              <a:defRPr/>
            </a:pPr>
            <a:r>
              <a:rPr lang="en-US" sz="4000" dirty="0">
                <a:effectLst>
                  <a:outerShdw blurRad="38100" dist="38100" dir="2700000" algn="tl">
                    <a:srgbClr val="C0C0C0"/>
                  </a:outerShdw>
                </a:effectLst>
                <a:latin typeface="MathematicalPi 6" charset="0"/>
                <a:cs typeface="Times New Roman" pitchFamily="18" charset="0"/>
              </a:rPr>
              <a:t>Table 1-1:  Four Features of </a:t>
            </a:r>
            <a:r>
              <a:rPr lang="en-US" sz="4000" dirty="0" err="1">
                <a:effectLst>
                  <a:outerShdw blurRad="38100" dist="38100" dir="2700000" algn="tl">
                    <a:srgbClr val="C0C0C0"/>
                  </a:outerShdw>
                </a:effectLst>
                <a:latin typeface="MathematicalPi 6" charset="0"/>
                <a:cs typeface="Times New Roman" pitchFamily="18" charset="0"/>
              </a:rPr>
              <a:t>Gert’s</a:t>
            </a:r>
            <a:r>
              <a:rPr lang="en-US" sz="4000" dirty="0">
                <a:effectLst>
                  <a:outerShdw blurRad="38100" dist="38100" dir="2700000" algn="tl">
                    <a:srgbClr val="C0C0C0"/>
                  </a:outerShdw>
                </a:effectLst>
                <a:latin typeface="MathematicalPi 6" charset="0"/>
                <a:cs typeface="Times New Roman" pitchFamily="18" charset="0"/>
              </a:rPr>
              <a:t> Moral System</a:t>
            </a:r>
            <a:endParaRPr lang="en-US" sz="4000" dirty="0"/>
          </a:p>
        </p:txBody>
      </p:sp>
      <p:sp>
        <p:nvSpPr>
          <p:cNvPr id="7171" name="Text Box 3"/>
          <p:cNvSpPr txBox="1">
            <a:spLocks noChangeArrowheads="1"/>
          </p:cNvSpPr>
          <p:nvPr/>
        </p:nvSpPr>
        <p:spPr bwMode="auto">
          <a:xfrm>
            <a:off x="533400" y="2133600"/>
            <a:ext cx="19812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800" u="sng" dirty="0">
                <a:solidFill>
                  <a:srgbClr val="C00000"/>
                </a:solidFill>
                <a:latin typeface="Times New Roman" pitchFamily="18" charset="0"/>
                <a:cs typeface="Times New Roman" pitchFamily="18" charset="0"/>
              </a:rPr>
              <a:t>Public</a:t>
            </a:r>
          </a:p>
          <a:p>
            <a:pPr eaLnBrk="1" hangingPunct="1">
              <a:spcBef>
                <a:spcPct val="50000"/>
              </a:spcBef>
            </a:pPr>
            <a:r>
              <a:rPr lang="en-US" b="1" dirty="0">
                <a:solidFill>
                  <a:srgbClr val="0123BB"/>
                </a:solidFill>
                <a:latin typeface="Times New Roman" pitchFamily="18" charset="0"/>
                <a:cs typeface="Times New Roman" pitchFamily="18" charset="0"/>
              </a:rPr>
              <a:t>The rules  are known to all of the members.</a:t>
            </a:r>
            <a:r>
              <a:rPr lang="en-US" b="1" u="sng" dirty="0">
                <a:solidFill>
                  <a:srgbClr val="0123BB"/>
                </a:solidFill>
                <a:latin typeface="Times New Roman" pitchFamily="18" charset="0"/>
                <a:cs typeface="Times New Roman" pitchFamily="18" charset="0"/>
              </a:rPr>
              <a:t> </a:t>
            </a:r>
          </a:p>
        </p:txBody>
      </p:sp>
      <p:sp>
        <p:nvSpPr>
          <p:cNvPr id="7172" name="Text Box 4"/>
          <p:cNvSpPr txBox="1">
            <a:spLocks noChangeArrowheads="1"/>
          </p:cNvSpPr>
          <p:nvPr/>
        </p:nvSpPr>
        <p:spPr bwMode="auto">
          <a:xfrm>
            <a:off x="2514600" y="2133600"/>
            <a:ext cx="19812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800" u="sng" dirty="0">
                <a:solidFill>
                  <a:srgbClr val="C00000"/>
                </a:solidFill>
                <a:latin typeface="Times New Roman" pitchFamily="18" charset="0"/>
                <a:cs typeface="Times New Roman" pitchFamily="18" charset="0"/>
              </a:rPr>
              <a:t>Informal </a:t>
            </a:r>
          </a:p>
          <a:p>
            <a:pPr eaLnBrk="1" hangingPunct="1">
              <a:spcBef>
                <a:spcPct val="50000"/>
              </a:spcBef>
            </a:pPr>
            <a:r>
              <a:rPr lang="en-US" b="1" dirty="0">
                <a:solidFill>
                  <a:srgbClr val="0123BB"/>
                </a:solidFill>
                <a:latin typeface="Times New Roman" pitchFamily="18" charset="0"/>
                <a:cs typeface="Times New Roman" pitchFamily="18" charset="0"/>
              </a:rPr>
              <a:t>The rules are informal, not like formal laws in a legal system</a:t>
            </a:r>
            <a:r>
              <a:rPr lang="en-US" b="1" dirty="0">
                <a:solidFill>
                  <a:srgbClr val="0123BB"/>
                </a:solidFill>
                <a:latin typeface="Arial" pitchFamily="34" charset="0"/>
                <a:cs typeface="Times New Roman" pitchFamily="18" charset="0"/>
              </a:rPr>
              <a:t>.</a:t>
            </a:r>
            <a:r>
              <a:rPr lang="en-US" b="1" dirty="0">
                <a:solidFill>
                  <a:srgbClr val="0123BB"/>
                </a:solidFill>
                <a:latin typeface="Times" charset="0"/>
                <a:cs typeface="Times New Roman" pitchFamily="18" charset="0"/>
              </a:rPr>
              <a:t>	 </a:t>
            </a:r>
          </a:p>
          <a:p>
            <a:pPr eaLnBrk="1" hangingPunct="1">
              <a:spcBef>
                <a:spcPct val="50000"/>
              </a:spcBef>
            </a:pPr>
            <a:endParaRPr lang="en-US" dirty="0">
              <a:latin typeface="Times" charset="0"/>
              <a:cs typeface="Times New Roman" pitchFamily="18" charset="0"/>
            </a:endParaRPr>
          </a:p>
        </p:txBody>
      </p:sp>
      <p:sp>
        <p:nvSpPr>
          <p:cNvPr id="7173" name="Text Box 5"/>
          <p:cNvSpPr txBox="1">
            <a:spLocks noChangeArrowheads="1"/>
          </p:cNvSpPr>
          <p:nvPr/>
        </p:nvSpPr>
        <p:spPr bwMode="auto">
          <a:xfrm>
            <a:off x="4572000" y="2133600"/>
            <a:ext cx="23622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800" u="sng" dirty="0">
                <a:solidFill>
                  <a:srgbClr val="C00000"/>
                </a:solidFill>
                <a:latin typeface="Times New Roman" pitchFamily="18" charset="0"/>
                <a:cs typeface="Times New Roman" pitchFamily="18" charset="0"/>
              </a:rPr>
              <a:t>Rational</a:t>
            </a:r>
          </a:p>
          <a:p>
            <a:pPr eaLnBrk="1" hangingPunct="1">
              <a:spcBef>
                <a:spcPct val="50000"/>
              </a:spcBef>
            </a:pPr>
            <a:r>
              <a:rPr lang="en-US" b="1" dirty="0">
                <a:solidFill>
                  <a:srgbClr val="0123BB"/>
                </a:solidFill>
                <a:latin typeface="Times New Roman" pitchFamily="18" charset="0"/>
                <a:cs typeface="Times New Roman" pitchFamily="18" charset="0"/>
              </a:rPr>
              <a:t>The system is based on principles of logical reason accessible to all its </a:t>
            </a:r>
            <a:r>
              <a:rPr lang="en-US" b="1" dirty="0">
                <a:solidFill>
                  <a:srgbClr val="0123BB"/>
                </a:solidFill>
                <a:latin typeface="Times New Roman" pitchFamily="18" charset="0"/>
              </a:rPr>
              <a:t>members.</a:t>
            </a:r>
          </a:p>
          <a:p>
            <a:pPr eaLnBrk="1" hangingPunct="1">
              <a:spcBef>
                <a:spcPct val="50000"/>
              </a:spcBef>
            </a:pPr>
            <a:endParaRPr lang="en-US" i="1" dirty="0">
              <a:latin typeface="Times New Roman" pitchFamily="18" charset="0"/>
              <a:cs typeface="Times New Roman" pitchFamily="18" charset="0"/>
            </a:endParaRPr>
          </a:p>
        </p:txBody>
      </p:sp>
      <p:sp>
        <p:nvSpPr>
          <p:cNvPr id="7174" name="Text Box 6"/>
          <p:cNvSpPr txBox="1">
            <a:spLocks noChangeArrowheads="1"/>
          </p:cNvSpPr>
          <p:nvPr/>
        </p:nvSpPr>
        <p:spPr bwMode="auto">
          <a:xfrm>
            <a:off x="6781800" y="2133600"/>
            <a:ext cx="19812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2800" u="sng" dirty="0">
                <a:solidFill>
                  <a:srgbClr val="C00000"/>
                </a:solidFill>
                <a:latin typeface="Times New Roman" pitchFamily="18" charset="0"/>
                <a:cs typeface="Times New Roman" pitchFamily="18" charset="0"/>
              </a:rPr>
              <a:t>Impartial </a:t>
            </a:r>
          </a:p>
          <a:p>
            <a:pPr eaLnBrk="1" hangingPunct="1">
              <a:spcBef>
                <a:spcPct val="50000"/>
              </a:spcBef>
            </a:pPr>
            <a:r>
              <a:rPr lang="en-US" b="1" dirty="0">
                <a:solidFill>
                  <a:srgbClr val="0123BB"/>
                </a:solidFill>
                <a:latin typeface="Times New Roman" pitchFamily="18" charset="0"/>
                <a:cs typeface="Times New Roman" pitchFamily="18" charset="0"/>
              </a:rPr>
              <a:t>The system is not partial to any one group or </a:t>
            </a:r>
            <a:r>
              <a:rPr lang="en-US" b="1" dirty="0">
                <a:solidFill>
                  <a:srgbClr val="0123BB"/>
                </a:solidFill>
                <a:latin typeface="Times New Roman" pitchFamily="18" charset="0"/>
              </a:rPr>
              <a:t>individual.</a:t>
            </a:r>
          </a:p>
          <a:p>
            <a:pPr eaLnBrk="1" hangingPunct="1">
              <a:spcBef>
                <a:spcPct val="50000"/>
              </a:spcBef>
            </a:pPr>
            <a:endParaRPr lang="en-US" i="1" dirty="0">
              <a:latin typeface="Arial" pitchFamily="34" charset="0"/>
              <a:cs typeface="Times New Roman" pitchFamily="18" charset="0"/>
            </a:endParaRPr>
          </a:p>
        </p:txBody>
      </p:sp>
      <p:sp>
        <p:nvSpPr>
          <p:cNvPr id="13319" name="Line 7"/>
          <p:cNvSpPr>
            <a:spLocks noChangeShapeType="1"/>
          </p:cNvSpPr>
          <p:nvPr/>
        </p:nvSpPr>
        <p:spPr bwMode="auto">
          <a:xfrm>
            <a:off x="4495800" y="22098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3320" name="Line 8"/>
          <p:cNvSpPr>
            <a:spLocks noChangeShapeType="1"/>
          </p:cNvSpPr>
          <p:nvPr/>
        </p:nvSpPr>
        <p:spPr bwMode="auto">
          <a:xfrm>
            <a:off x="2438400" y="2209800"/>
            <a:ext cx="0" cy="3124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3321" name="Line 9"/>
          <p:cNvSpPr>
            <a:spLocks noChangeShapeType="1"/>
          </p:cNvSpPr>
          <p:nvPr/>
        </p:nvSpPr>
        <p:spPr bwMode="auto">
          <a:xfrm>
            <a:off x="6781800" y="2286000"/>
            <a:ext cx="0" cy="3048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13322" name="Line 10"/>
          <p:cNvSpPr>
            <a:spLocks noChangeShapeType="1"/>
          </p:cNvSpPr>
          <p:nvPr/>
        </p:nvSpPr>
        <p:spPr bwMode="auto">
          <a:xfrm flipH="1">
            <a:off x="381000" y="5334000"/>
            <a:ext cx="8001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MY"/>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0-#ppt_w/2"/>
                                          </p:val>
                                        </p:tav>
                                        <p:tav tm="100000">
                                          <p:val>
                                            <p:strVal val="#ppt_x"/>
                                          </p:val>
                                        </p:tav>
                                      </p:tavLst>
                                    </p:anim>
                                    <p:anim calcmode="lin" valueType="num">
                                      <p:cBhvr additive="base">
                                        <p:cTn id="8" dur="500" fill="hold"/>
                                        <p:tgtEl>
                                          <p:spTgt spid="717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0-#ppt_w/2"/>
                                          </p:val>
                                        </p:tav>
                                        <p:tav tm="100000">
                                          <p:val>
                                            <p:strVal val="#ppt_x"/>
                                          </p:val>
                                        </p:tav>
                                      </p:tavLst>
                                    </p:anim>
                                    <p:anim calcmode="lin" valueType="num">
                                      <p:cBhvr additive="base">
                                        <p:cTn id="14"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0-#ppt_w/2"/>
                                          </p:val>
                                        </p:tav>
                                        <p:tav tm="100000">
                                          <p:val>
                                            <p:strVal val="#ppt_x"/>
                                          </p:val>
                                        </p:tav>
                                      </p:tavLst>
                                    </p:anim>
                                    <p:anim calcmode="lin" valueType="num">
                                      <p:cBhvr additive="base">
                                        <p:cTn id="20" dur="500" fill="hold"/>
                                        <p:tgtEl>
                                          <p:spTgt spid="717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p:bldP spid="7172" grpId="0" autoUpdateAnimBg="0"/>
      <p:bldP spid="7173" grpId="0" autoUpdateAnimBg="0"/>
      <p:bldP spid="717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MY" sz="3200" dirty="0"/>
              <a:t>To define and understand the terms of </a:t>
            </a:r>
            <a:r>
              <a:rPr lang="en-MY" sz="3200" dirty="0">
                <a:solidFill>
                  <a:srgbClr val="C00000"/>
                </a:solidFill>
              </a:rPr>
              <a:t>Ethics</a:t>
            </a:r>
            <a:r>
              <a:rPr lang="en-MY" sz="3200" dirty="0"/>
              <a:t> and </a:t>
            </a:r>
            <a:r>
              <a:rPr lang="en-MY" sz="3200" dirty="0">
                <a:solidFill>
                  <a:srgbClr val="C00000"/>
                </a:solidFill>
              </a:rPr>
              <a:t>Morality</a:t>
            </a:r>
          </a:p>
          <a:p>
            <a:r>
              <a:rPr lang="en-MY" sz="3200" dirty="0"/>
              <a:t>Moral </a:t>
            </a:r>
            <a:r>
              <a:rPr lang="en-MY" sz="3200" dirty="0">
                <a:solidFill>
                  <a:srgbClr val="C00000"/>
                </a:solidFill>
              </a:rPr>
              <a:t>rules</a:t>
            </a:r>
            <a:r>
              <a:rPr lang="en-MY" sz="3200" dirty="0"/>
              <a:t>, </a:t>
            </a:r>
            <a:r>
              <a:rPr lang="en-MY" sz="3200" dirty="0">
                <a:solidFill>
                  <a:srgbClr val="C00000"/>
                </a:solidFill>
              </a:rPr>
              <a:t>principles</a:t>
            </a:r>
            <a:r>
              <a:rPr lang="en-MY" sz="3200" dirty="0"/>
              <a:t> and </a:t>
            </a:r>
            <a:r>
              <a:rPr lang="en-MY" sz="3200" dirty="0">
                <a:solidFill>
                  <a:srgbClr val="C00000"/>
                </a:solidFill>
              </a:rPr>
              <a:t>system</a:t>
            </a:r>
          </a:p>
          <a:p>
            <a:r>
              <a:rPr lang="en-US" sz="3200" dirty="0"/>
              <a:t>The role of </a:t>
            </a:r>
            <a:r>
              <a:rPr lang="en-US" sz="3200" dirty="0">
                <a:solidFill>
                  <a:srgbClr val="C00000"/>
                </a:solidFill>
              </a:rPr>
              <a:t>values</a:t>
            </a:r>
            <a:r>
              <a:rPr lang="en-US" sz="3200" dirty="0"/>
              <a:t> in moral system</a:t>
            </a:r>
          </a:p>
          <a:p>
            <a:r>
              <a:rPr lang="en-US" sz="3200" dirty="0"/>
              <a:t>Describe the </a:t>
            </a:r>
            <a:r>
              <a:rPr lang="en-US" sz="3200" dirty="0">
                <a:solidFill>
                  <a:srgbClr val="C00000"/>
                </a:solidFill>
              </a:rPr>
              <a:t>components</a:t>
            </a:r>
            <a:r>
              <a:rPr lang="en-US" sz="3200" dirty="0"/>
              <a:t> of moral system</a:t>
            </a:r>
          </a:p>
          <a:p>
            <a:r>
              <a:rPr lang="en-US" sz="3200" dirty="0"/>
              <a:t>Discussion Stoppers in moral discourse</a:t>
            </a:r>
          </a:p>
          <a:p>
            <a:r>
              <a:rPr lang="en-US" sz="3200" dirty="0"/>
              <a:t>Ethical </a:t>
            </a:r>
            <a:r>
              <a:rPr lang="en-US" sz="3200" dirty="0">
                <a:solidFill>
                  <a:srgbClr val="C00000"/>
                </a:solidFill>
              </a:rPr>
              <a:t>relativism</a:t>
            </a:r>
          </a:p>
          <a:p>
            <a:endParaRPr lang="en-MY" sz="3200" dirty="0"/>
          </a:p>
          <a:p>
            <a:endParaRPr lang="en-MY" sz="3200" dirty="0"/>
          </a:p>
          <a:p>
            <a:endParaRPr lang="en-MY" sz="3200" dirty="0"/>
          </a:p>
          <a:p>
            <a:endParaRPr lang="en-MY" sz="3200" dirty="0"/>
          </a:p>
          <a:p>
            <a:endParaRPr lang="en-MY" sz="3200" dirty="0"/>
          </a:p>
        </p:txBody>
      </p:sp>
      <p:sp>
        <p:nvSpPr>
          <p:cNvPr id="2" name="Title 1"/>
          <p:cNvSpPr>
            <a:spLocks noGrp="1"/>
          </p:cNvSpPr>
          <p:nvPr>
            <p:ph type="title"/>
          </p:nvPr>
        </p:nvSpPr>
        <p:spPr/>
        <p:txBody>
          <a:bodyPr/>
          <a:lstStyle/>
          <a:p>
            <a:r>
              <a:rPr lang="en-MY" dirty="0"/>
              <a:t>Learning Outcomes</a:t>
            </a:r>
          </a:p>
        </p:txBody>
      </p:sp>
    </p:spTree>
    <p:extLst>
      <p:ext uri="{BB962C8B-B14F-4D97-AF65-F5344CB8AC3E}">
        <p14:creationId xmlns:p14="http://schemas.microsoft.com/office/powerpoint/2010/main" val="209909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eaLnBrk="1" hangingPunct="1"/>
            <a:r>
              <a:rPr lang="en-US" sz="4000" dirty="0">
                <a:cs typeface="Times New Roman" pitchFamily="18" charset="0"/>
              </a:rPr>
              <a:t>Figure 1-2: Components of a Moral System</a:t>
            </a:r>
            <a:r>
              <a:rPr lang="en-US" sz="4000" dirty="0"/>
              <a:t> </a:t>
            </a:r>
          </a:p>
        </p:txBody>
      </p:sp>
      <p:sp>
        <p:nvSpPr>
          <p:cNvPr id="14339" name="Text Box 29"/>
          <p:cNvSpPr txBox="1">
            <a:spLocks noChangeArrowheads="1"/>
          </p:cNvSpPr>
          <p:nvPr/>
        </p:nvSpPr>
        <p:spPr bwMode="auto">
          <a:xfrm>
            <a:off x="381000" y="2209800"/>
            <a:ext cx="3352800" cy="571500"/>
          </a:xfrm>
          <a:prstGeom prst="rect">
            <a:avLst/>
          </a:prstGeom>
          <a:solidFill>
            <a:srgbClr val="92D050"/>
          </a:solidFill>
          <a:ln>
            <a:noFill/>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800" b="1" dirty="0">
                <a:latin typeface="Times New Roman" pitchFamily="18" charset="0"/>
              </a:rPr>
              <a:t>Grounds for justifying moral principles</a:t>
            </a:r>
          </a:p>
        </p:txBody>
      </p:sp>
      <p:sp>
        <p:nvSpPr>
          <p:cNvPr id="14340" name="Text Box 30"/>
          <p:cNvSpPr txBox="1">
            <a:spLocks noChangeArrowheads="1"/>
          </p:cNvSpPr>
          <p:nvPr/>
        </p:nvSpPr>
        <p:spPr bwMode="auto">
          <a:xfrm>
            <a:off x="3810000" y="2133600"/>
            <a:ext cx="4876800" cy="4572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r>
              <a:rPr lang="en-US" sz="1600" b="1" dirty="0">
                <a:latin typeface="Times New Roman" pitchFamily="18" charset="0"/>
              </a:rPr>
              <a:t>     Religion	Philosophy	 Law</a:t>
            </a:r>
          </a:p>
        </p:txBody>
      </p:sp>
      <p:sp>
        <p:nvSpPr>
          <p:cNvPr id="14341" name="AutoShape 31"/>
          <p:cNvSpPr>
            <a:spLocks noChangeArrowheads="1"/>
          </p:cNvSpPr>
          <p:nvPr/>
        </p:nvSpPr>
        <p:spPr bwMode="auto">
          <a:xfrm>
            <a:off x="4343400" y="2667000"/>
            <a:ext cx="342900" cy="914400"/>
          </a:xfrm>
          <a:prstGeom prst="downArrow">
            <a:avLst>
              <a:gd name="adj1" fmla="val 50000"/>
              <a:gd name="adj2" fmla="val 66667"/>
            </a:avLst>
          </a:prstGeom>
          <a:solidFill>
            <a:schemeClr val="accent1">
              <a:lumMod val="75000"/>
            </a:schemeClr>
          </a:solidFill>
          <a:ln w="9525">
            <a:solidFill>
              <a:srgbClr val="000000"/>
            </a:solidFill>
            <a:miter lim="800000"/>
            <a:headEnd/>
            <a:tailEnd/>
          </a:ln>
        </p:spPr>
        <p:txBody>
          <a:bodyPr/>
          <a:lstStyle/>
          <a:p>
            <a:endParaRPr lang="en-US" dirty="0"/>
          </a:p>
        </p:txBody>
      </p:sp>
      <p:sp>
        <p:nvSpPr>
          <p:cNvPr id="14342" name="AutoShape 32"/>
          <p:cNvSpPr>
            <a:spLocks noChangeArrowheads="1"/>
          </p:cNvSpPr>
          <p:nvPr/>
        </p:nvSpPr>
        <p:spPr bwMode="auto">
          <a:xfrm>
            <a:off x="6019800" y="2667000"/>
            <a:ext cx="342900" cy="685800"/>
          </a:xfrm>
          <a:prstGeom prst="downArrow">
            <a:avLst>
              <a:gd name="adj1" fmla="val 50000"/>
              <a:gd name="adj2" fmla="val 50000"/>
            </a:avLst>
          </a:prstGeom>
          <a:solidFill>
            <a:schemeClr val="accent1">
              <a:lumMod val="75000"/>
            </a:schemeClr>
          </a:solidFill>
          <a:ln w="9525">
            <a:solidFill>
              <a:srgbClr val="000000"/>
            </a:solidFill>
            <a:miter lim="800000"/>
            <a:headEnd/>
            <a:tailEnd/>
          </a:ln>
        </p:spPr>
        <p:txBody>
          <a:bodyPr/>
          <a:lstStyle/>
          <a:p>
            <a:endParaRPr lang="en-US"/>
          </a:p>
        </p:txBody>
      </p:sp>
      <p:sp>
        <p:nvSpPr>
          <p:cNvPr id="14343" name="AutoShape 33"/>
          <p:cNvSpPr>
            <a:spLocks noChangeArrowheads="1"/>
          </p:cNvSpPr>
          <p:nvPr/>
        </p:nvSpPr>
        <p:spPr bwMode="auto">
          <a:xfrm>
            <a:off x="7620000" y="2667000"/>
            <a:ext cx="342900" cy="914400"/>
          </a:xfrm>
          <a:prstGeom prst="downArrow">
            <a:avLst>
              <a:gd name="adj1" fmla="val 50000"/>
              <a:gd name="adj2" fmla="val 66667"/>
            </a:avLst>
          </a:prstGeom>
          <a:solidFill>
            <a:schemeClr val="accent1">
              <a:lumMod val="75000"/>
            </a:schemeClr>
          </a:solidFill>
          <a:ln w="9525">
            <a:solidFill>
              <a:srgbClr val="000000"/>
            </a:solidFill>
            <a:miter lim="800000"/>
            <a:headEnd/>
            <a:tailEnd/>
          </a:ln>
        </p:spPr>
        <p:txBody>
          <a:bodyPr/>
          <a:lstStyle/>
          <a:p>
            <a:endParaRPr lang="en-US"/>
          </a:p>
        </p:txBody>
      </p:sp>
      <p:sp>
        <p:nvSpPr>
          <p:cNvPr id="14344" name="Oval 34"/>
          <p:cNvSpPr>
            <a:spLocks noChangeArrowheads="1"/>
          </p:cNvSpPr>
          <p:nvPr/>
        </p:nvSpPr>
        <p:spPr bwMode="auto">
          <a:xfrm>
            <a:off x="4800600" y="3429000"/>
            <a:ext cx="2743200" cy="1371600"/>
          </a:xfrm>
          <a:prstGeom prst="ellipse">
            <a:avLst/>
          </a:prstGeom>
          <a:solidFill>
            <a:srgbClr val="FFFFFF"/>
          </a:solidFill>
          <a:ln w="9525">
            <a:solidFill>
              <a:srgbClr val="000000"/>
            </a:solidFill>
            <a:round/>
            <a:headEnd/>
            <a:tailEnd/>
          </a:ln>
        </p:spPr>
        <p:txBody>
          <a:bodyPr/>
          <a:lstStyle/>
          <a:p>
            <a:endParaRPr lang="en-US" b="1" dirty="0"/>
          </a:p>
        </p:txBody>
      </p:sp>
      <p:sp>
        <p:nvSpPr>
          <p:cNvPr id="14345" name="Rectangle 35"/>
          <p:cNvSpPr>
            <a:spLocks noChangeArrowheads="1"/>
          </p:cNvSpPr>
          <p:nvPr/>
        </p:nvSpPr>
        <p:spPr bwMode="auto">
          <a:xfrm>
            <a:off x="4648200" y="3581400"/>
            <a:ext cx="27432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7200" algn="ctr" eaLnBrk="0" hangingPunct="0"/>
            <a:r>
              <a:rPr lang="en-US" sz="1600" b="1" dirty="0">
                <a:latin typeface="Times New Roman" pitchFamily="18" charset="0"/>
                <a:cs typeface="Times New Roman" pitchFamily="18" charset="0"/>
              </a:rPr>
              <a:t>Principles of </a:t>
            </a:r>
          </a:p>
          <a:p>
            <a:pPr indent="457200" algn="ctr" eaLnBrk="0" hangingPunct="0"/>
            <a:r>
              <a:rPr lang="en-US" sz="1600" b="1" dirty="0">
                <a:latin typeface="Times New Roman" pitchFamily="18" charset="0"/>
                <a:cs typeface="Times New Roman" pitchFamily="18" charset="0"/>
              </a:rPr>
              <a:t>Evaluation </a:t>
            </a:r>
          </a:p>
          <a:p>
            <a:pPr indent="457200" algn="ctr" eaLnBrk="0" hangingPunct="0"/>
            <a:endParaRPr lang="en-US" sz="1600" b="1" dirty="0">
              <a:latin typeface="Times New Roman" pitchFamily="18" charset="0"/>
              <a:cs typeface="Times New Roman" pitchFamily="18" charset="0"/>
            </a:endParaRPr>
          </a:p>
          <a:p>
            <a:pPr indent="457200" algn="ctr" eaLnBrk="0" hangingPunct="0"/>
            <a:r>
              <a:rPr lang="en-US" sz="1600" b="1" dirty="0">
                <a:latin typeface="Times New Roman" pitchFamily="18" charset="0"/>
                <a:cs typeface="Times New Roman" pitchFamily="18" charset="0"/>
              </a:rPr>
              <a:t>Rules of Conduct</a:t>
            </a:r>
          </a:p>
          <a:p>
            <a:pPr indent="457200" eaLnBrk="0" hangingPunct="0"/>
            <a:endParaRPr lang="en-US" sz="1600" dirty="0">
              <a:latin typeface="Times New Roman" pitchFamily="18" charset="0"/>
            </a:endParaRPr>
          </a:p>
        </p:txBody>
      </p:sp>
      <p:sp>
        <p:nvSpPr>
          <p:cNvPr id="14346" name="Rectangle 36"/>
          <p:cNvSpPr>
            <a:spLocks noChangeArrowheads="1"/>
          </p:cNvSpPr>
          <p:nvPr/>
        </p:nvSpPr>
        <p:spPr bwMode="auto">
          <a:xfrm>
            <a:off x="381000" y="3810000"/>
            <a:ext cx="3276600" cy="646331"/>
          </a:xfrm>
          <a:prstGeom prst="rect">
            <a:avLst/>
          </a:prstGeom>
          <a:solidFill>
            <a:srgbClr val="92D050"/>
          </a:solidFill>
          <a:ln>
            <a:noFill/>
          </a:ln>
        </p:spPr>
        <p:txBody>
          <a:bodyPr>
            <a:spAutoFit/>
          </a:bodyPr>
          <a:lstStyle/>
          <a:p>
            <a:pPr algn="ctr"/>
            <a:r>
              <a:rPr lang="en-US" sz="1800" b="1" dirty="0">
                <a:latin typeface="Times New Roman" pitchFamily="18" charset="0"/>
                <a:cs typeface="Times New Roman" pitchFamily="18" charset="0"/>
              </a:rPr>
              <a:t>Moral principles</a:t>
            </a:r>
          </a:p>
          <a:p>
            <a:pPr algn="ctr" eaLnBrk="0" hangingPunct="0"/>
            <a:r>
              <a:rPr lang="en-US" sz="1800" b="1" dirty="0">
                <a:latin typeface="Times New Roman" pitchFamily="18" charset="0"/>
                <a:cs typeface="Times New Roman" pitchFamily="18" charset="0"/>
              </a:rPr>
              <a:t>and rules</a:t>
            </a:r>
            <a:r>
              <a:rPr lang="en-US" sz="1800" b="1" dirty="0">
                <a:latin typeface="Times New Roman" pitchFamily="18" charset="0"/>
              </a:rPr>
              <a:t> </a:t>
            </a:r>
          </a:p>
        </p:txBody>
      </p:sp>
      <p:sp>
        <p:nvSpPr>
          <p:cNvPr id="14347" name="AutoShape 37"/>
          <p:cNvSpPr>
            <a:spLocks noChangeArrowheads="1"/>
          </p:cNvSpPr>
          <p:nvPr/>
        </p:nvSpPr>
        <p:spPr bwMode="auto">
          <a:xfrm>
            <a:off x="6096000" y="4953000"/>
            <a:ext cx="342900" cy="571500"/>
          </a:xfrm>
          <a:prstGeom prst="upArrow">
            <a:avLst>
              <a:gd name="adj1" fmla="val 50000"/>
              <a:gd name="adj2" fmla="val 41667"/>
            </a:avLst>
          </a:prstGeom>
          <a:solidFill>
            <a:schemeClr val="accent1">
              <a:lumMod val="75000"/>
            </a:schemeClr>
          </a:solidFill>
          <a:ln w="9525">
            <a:solidFill>
              <a:srgbClr val="000000"/>
            </a:solidFill>
            <a:miter lim="800000"/>
            <a:headEnd/>
            <a:tailEnd/>
          </a:ln>
        </p:spPr>
        <p:txBody>
          <a:bodyPr/>
          <a:lstStyle/>
          <a:p>
            <a:endParaRPr lang="en-US"/>
          </a:p>
        </p:txBody>
      </p:sp>
      <p:sp>
        <p:nvSpPr>
          <p:cNvPr id="14348" name="Rectangle 38"/>
          <p:cNvSpPr>
            <a:spLocks noChangeArrowheads="1"/>
          </p:cNvSpPr>
          <p:nvPr/>
        </p:nvSpPr>
        <p:spPr bwMode="auto">
          <a:xfrm>
            <a:off x="609600" y="5840968"/>
            <a:ext cx="2590800" cy="369332"/>
          </a:xfrm>
          <a:prstGeom prst="rect">
            <a:avLst/>
          </a:prstGeom>
          <a:solidFill>
            <a:srgbClr val="92D050"/>
          </a:solidFill>
          <a:ln>
            <a:noFill/>
          </a:ln>
        </p:spPr>
        <p:txBody>
          <a:bodyPr>
            <a:spAutoFit/>
          </a:bodyPr>
          <a:lstStyle/>
          <a:p>
            <a:pPr algn="ctr"/>
            <a:r>
              <a:rPr lang="en-US" sz="1800" b="1" dirty="0">
                <a:latin typeface="Times New Roman" pitchFamily="18" charset="0"/>
                <a:cs typeface="Times New Roman" pitchFamily="18" charset="0"/>
              </a:rPr>
              <a:t>Source of moral rules</a:t>
            </a:r>
            <a:r>
              <a:rPr lang="en-US" sz="1800" b="1" dirty="0">
                <a:latin typeface="Times New Roman" pitchFamily="18" charset="0"/>
              </a:rPr>
              <a:t> </a:t>
            </a:r>
          </a:p>
        </p:txBody>
      </p:sp>
      <p:sp>
        <p:nvSpPr>
          <p:cNvPr id="14349" name="Text Box 39"/>
          <p:cNvSpPr txBox="1">
            <a:spLocks noChangeArrowheads="1"/>
          </p:cNvSpPr>
          <p:nvPr/>
        </p:nvSpPr>
        <p:spPr bwMode="auto">
          <a:xfrm>
            <a:off x="5486400" y="5867400"/>
            <a:ext cx="1485900" cy="342900"/>
          </a:xfrm>
          <a:prstGeom prst="rect">
            <a:avLst/>
          </a:prstGeom>
          <a:solidFill>
            <a:srgbClr val="FFFFFF"/>
          </a:solidFill>
          <a:ln w="9525">
            <a:solidFill>
              <a:srgbClr val="000000"/>
            </a:solidFill>
            <a:miter lim="800000"/>
            <a:headEnd/>
            <a:tailEnd/>
          </a:ln>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a:r>
              <a:rPr lang="en-US" sz="1600" b="1" dirty="0">
                <a:latin typeface="Times New Roman" pitchFamily="18" charset="0"/>
              </a:rPr>
              <a:t>Core Values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The term </a:t>
            </a:r>
            <a:r>
              <a:rPr lang="en-US" sz="2800" i="1" dirty="0">
                <a:solidFill>
                  <a:srgbClr val="C00000"/>
                </a:solidFill>
                <a:cs typeface="Times New Roman" pitchFamily="18" charset="0"/>
              </a:rPr>
              <a:t>value</a:t>
            </a:r>
            <a:r>
              <a:rPr lang="en-US" sz="2800" dirty="0">
                <a:solidFill>
                  <a:srgbClr val="C00000"/>
                </a:solidFill>
                <a:cs typeface="Times New Roman" pitchFamily="18" charset="0"/>
              </a:rPr>
              <a:t> </a:t>
            </a:r>
            <a:r>
              <a:rPr lang="en-US" sz="2800" dirty="0">
                <a:solidFill>
                  <a:srgbClr val="000000"/>
                </a:solidFill>
                <a:cs typeface="Times New Roman" pitchFamily="18" charset="0"/>
              </a:rPr>
              <a:t>comes from the Latin </a:t>
            </a:r>
            <a:r>
              <a:rPr lang="en-US" sz="2800" i="1" dirty="0" err="1">
                <a:solidFill>
                  <a:srgbClr val="000000"/>
                </a:solidFill>
                <a:cs typeface="Times New Roman" pitchFamily="18" charset="0"/>
              </a:rPr>
              <a:t>valere</a:t>
            </a:r>
            <a:r>
              <a:rPr lang="en-US" sz="2800" dirty="0">
                <a:solidFill>
                  <a:srgbClr val="000000"/>
                </a:solidFill>
                <a:cs typeface="Times New Roman" pitchFamily="18" charset="0"/>
              </a:rPr>
              <a:t>, which translates roughly into </a:t>
            </a:r>
            <a:r>
              <a:rPr lang="en-US" sz="2800" dirty="0">
                <a:solidFill>
                  <a:srgbClr val="C00000"/>
                </a:solidFill>
                <a:cs typeface="Times New Roman" pitchFamily="18" charset="0"/>
              </a:rPr>
              <a:t>having worth </a:t>
            </a:r>
            <a:r>
              <a:rPr lang="en-US" sz="2800" dirty="0">
                <a:solidFill>
                  <a:srgbClr val="000000"/>
                </a:solidFill>
                <a:cs typeface="Times New Roman" pitchFamily="18" charset="0"/>
              </a:rPr>
              <a:t>or </a:t>
            </a:r>
            <a:r>
              <a:rPr lang="en-US" sz="2800" dirty="0">
                <a:solidFill>
                  <a:srgbClr val="C00000"/>
                </a:solidFill>
                <a:cs typeface="Times New Roman" pitchFamily="18" charset="0"/>
              </a:rPr>
              <a:t>being of worth </a:t>
            </a:r>
            <a:r>
              <a:rPr lang="en-US" sz="2800" dirty="0">
                <a:solidFill>
                  <a:srgbClr val="000000"/>
                </a:solidFill>
                <a:cs typeface="Times New Roman" pitchFamily="18" charset="0"/>
              </a:rPr>
              <a:t>(</a:t>
            </a:r>
            <a:r>
              <a:rPr lang="en-US" sz="2800" dirty="0" err="1">
                <a:solidFill>
                  <a:srgbClr val="000000"/>
                </a:solidFill>
                <a:cs typeface="Times New Roman" pitchFamily="18" charset="0"/>
              </a:rPr>
              <a:t>Pojman</a:t>
            </a:r>
            <a:r>
              <a:rPr lang="en-US" sz="2800" dirty="0">
                <a:solidFill>
                  <a:srgbClr val="000000"/>
                </a:solidFill>
                <a:cs typeface="Times New Roman" pitchFamily="18" charset="0"/>
              </a:rPr>
              <a:t>, 2006). </a:t>
            </a:r>
          </a:p>
          <a:p>
            <a:pPr eaLnBrk="1" hangingPunct="1">
              <a:lnSpc>
                <a:spcPct val="90000"/>
              </a:lnSpc>
            </a:pPr>
            <a:r>
              <a:rPr lang="en-US" sz="2800" dirty="0">
                <a:solidFill>
                  <a:srgbClr val="000000"/>
                </a:solidFill>
                <a:cs typeface="Times New Roman" pitchFamily="18" charset="0"/>
              </a:rPr>
              <a:t>Values can be viewed as objects of our </a:t>
            </a:r>
            <a:r>
              <a:rPr lang="en-US" sz="2800" dirty="0">
                <a:solidFill>
                  <a:srgbClr val="C00000"/>
                </a:solidFill>
                <a:cs typeface="Times New Roman" pitchFamily="18" charset="0"/>
              </a:rPr>
              <a:t>desires</a:t>
            </a:r>
            <a:r>
              <a:rPr lang="en-US" sz="2800" dirty="0">
                <a:solidFill>
                  <a:srgbClr val="000000"/>
                </a:solidFill>
                <a:cs typeface="Times New Roman" pitchFamily="18" charset="0"/>
              </a:rPr>
              <a:t> or </a:t>
            </a:r>
            <a:r>
              <a:rPr lang="en-US" sz="2800" dirty="0">
                <a:solidFill>
                  <a:srgbClr val="C00000"/>
                </a:solidFill>
                <a:cs typeface="Times New Roman" pitchFamily="18" charset="0"/>
              </a:rPr>
              <a:t>interests. </a:t>
            </a:r>
          </a:p>
          <a:p>
            <a:pPr lvl="1" eaLnBrk="1" hangingPunct="1">
              <a:lnSpc>
                <a:spcPct val="90000"/>
              </a:lnSpc>
            </a:pPr>
            <a:r>
              <a:rPr lang="en-US" sz="2400" dirty="0">
                <a:solidFill>
                  <a:srgbClr val="000000"/>
                </a:solidFill>
                <a:cs typeface="Times New Roman" pitchFamily="18" charset="0"/>
              </a:rPr>
              <a:t>Examples of values include very general notions such happiness, love, freedom, etc. </a:t>
            </a:r>
          </a:p>
          <a:p>
            <a:pPr eaLnBrk="1" hangingPunct="1">
              <a:lnSpc>
                <a:spcPct val="90000"/>
              </a:lnSpc>
            </a:pPr>
            <a:r>
              <a:rPr lang="en-US" sz="2800" dirty="0">
                <a:solidFill>
                  <a:srgbClr val="000000"/>
                </a:solidFill>
                <a:cs typeface="Times New Roman" pitchFamily="18" charset="0"/>
              </a:rPr>
              <a:t>Moral rules are ultimately derived from a society's system of values. </a:t>
            </a:r>
            <a:endParaRPr lang="en-US" sz="2800" dirty="0"/>
          </a:p>
        </p:txBody>
      </p:sp>
      <p:sp>
        <p:nvSpPr>
          <p:cNvPr id="15362" name="Rectangle 2"/>
          <p:cNvSpPr>
            <a:spLocks noGrp="1" noChangeArrowheads="1"/>
          </p:cNvSpPr>
          <p:nvPr>
            <p:ph type="title"/>
          </p:nvPr>
        </p:nvSpPr>
        <p:spPr/>
        <p:txBody>
          <a:bodyPr>
            <a:normAutofit fontScale="90000"/>
          </a:bodyPr>
          <a:lstStyle/>
          <a:p>
            <a:pPr eaLnBrk="1" hangingPunct="1"/>
            <a:r>
              <a:rPr lang="en-US" sz="4000"/>
              <a:t>The Role of Values in a Moral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 calcmode="lin" valueType="num">
                                      <p:cBhvr additive="base">
                                        <p:cTn id="7" dur="500" fill="hold"/>
                                        <p:tgtEl>
                                          <p:spTgt spid="92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63">
                                            <p:txEl>
                                              <p:pRg st="1" end="1"/>
                                            </p:txEl>
                                          </p:spTgt>
                                        </p:tgtEl>
                                        <p:attrNameLst>
                                          <p:attrName>style.visibility</p:attrName>
                                        </p:attrNameLst>
                                      </p:cBhvr>
                                      <p:to>
                                        <p:strVal val="visible"/>
                                      </p:to>
                                    </p:set>
                                    <p:anim calcmode="lin" valueType="num">
                                      <p:cBhvr additive="base">
                                        <p:cTn id="13" dur="500" fill="hold"/>
                                        <p:tgtEl>
                                          <p:spTgt spid="92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6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 calcmode="lin" valueType="num">
                                      <p:cBhvr additive="base">
                                        <p:cTn id="17" dur="500" fill="hold"/>
                                        <p:tgtEl>
                                          <p:spTgt spid="921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2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2163">
                                            <p:txEl>
                                              <p:pRg st="3" end="3"/>
                                            </p:txEl>
                                          </p:spTgt>
                                        </p:tgtEl>
                                        <p:attrNameLst>
                                          <p:attrName>style.visibility</p:attrName>
                                        </p:attrNameLst>
                                      </p:cBhvr>
                                      <p:to>
                                        <p:strVal val="visible"/>
                                      </p:to>
                                    </p:set>
                                    <p:anim calcmode="lin" valueType="num">
                                      <p:cBhvr additive="base">
                                        <p:cTn id="23" dur="500" fill="hold"/>
                                        <p:tgtEl>
                                          <p:spTgt spid="9216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216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Philosophers distinguish between two types of values: </a:t>
            </a:r>
            <a:r>
              <a:rPr lang="en-US" sz="2800" i="1" dirty="0">
                <a:solidFill>
                  <a:srgbClr val="C00000"/>
                </a:solidFill>
                <a:cs typeface="Times New Roman" pitchFamily="18" charset="0"/>
              </a:rPr>
              <a:t>intrinsic</a:t>
            </a:r>
            <a:r>
              <a:rPr lang="en-US" sz="2800" dirty="0">
                <a:solidFill>
                  <a:srgbClr val="000000"/>
                </a:solidFill>
                <a:cs typeface="Times New Roman" pitchFamily="18" charset="0"/>
              </a:rPr>
              <a:t> and </a:t>
            </a:r>
            <a:r>
              <a:rPr lang="en-US" sz="2800" i="1" dirty="0">
                <a:solidFill>
                  <a:srgbClr val="C00000"/>
                </a:solidFill>
                <a:cs typeface="Times New Roman" pitchFamily="18" charset="0"/>
              </a:rPr>
              <a:t>instrumental</a:t>
            </a:r>
            <a:r>
              <a:rPr lang="en-US" sz="2800" dirty="0">
                <a:solidFill>
                  <a:srgbClr val="000000"/>
                </a:solidFill>
                <a:cs typeface="Times New Roman" pitchFamily="18" charset="0"/>
              </a:rPr>
              <a:t> values. </a:t>
            </a:r>
          </a:p>
          <a:p>
            <a:pPr eaLnBrk="1" hangingPunct="1">
              <a:lnSpc>
                <a:spcPct val="90000"/>
              </a:lnSpc>
            </a:pPr>
            <a:r>
              <a:rPr lang="en-US" sz="2800" dirty="0">
                <a:solidFill>
                  <a:srgbClr val="000000"/>
                </a:solidFill>
                <a:cs typeface="Times New Roman" pitchFamily="18" charset="0"/>
              </a:rPr>
              <a:t>Any value that serves some further end or good is called an</a:t>
            </a:r>
            <a:r>
              <a:rPr lang="en-US" sz="2800" dirty="0">
                <a:solidFill>
                  <a:srgbClr val="C00000"/>
                </a:solidFill>
                <a:cs typeface="Times New Roman" pitchFamily="18" charset="0"/>
              </a:rPr>
              <a:t> instrumental </a:t>
            </a:r>
            <a:r>
              <a:rPr lang="en-US" sz="2800" dirty="0">
                <a:solidFill>
                  <a:srgbClr val="000000"/>
                </a:solidFill>
                <a:cs typeface="Times New Roman" pitchFamily="18" charset="0"/>
              </a:rPr>
              <a:t>value because it is tied to some external standard. </a:t>
            </a:r>
          </a:p>
          <a:p>
            <a:pPr lvl="1" eaLnBrk="1" hangingPunct="1">
              <a:lnSpc>
                <a:spcPct val="90000"/>
              </a:lnSpc>
            </a:pPr>
            <a:r>
              <a:rPr lang="en-US" sz="2400" dirty="0">
                <a:solidFill>
                  <a:srgbClr val="000000"/>
                </a:solidFill>
                <a:cs typeface="Times New Roman" pitchFamily="18" charset="0"/>
              </a:rPr>
              <a:t>Automobiles, computers, and money are goods that have instrumental value. </a:t>
            </a:r>
          </a:p>
          <a:p>
            <a:pPr eaLnBrk="1" hangingPunct="1">
              <a:lnSpc>
                <a:spcPct val="90000"/>
              </a:lnSpc>
            </a:pPr>
            <a:r>
              <a:rPr lang="en-US" sz="2800" dirty="0">
                <a:solidFill>
                  <a:srgbClr val="000000"/>
                </a:solidFill>
                <a:cs typeface="Times New Roman" pitchFamily="18" charset="0"/>
              </a:rPr>
              <a:t>Values such as life and happiness are </a:t>
            </a:r>
            <a:r>
              <a:rPr lang="en-US" sz="2800" dirty="0">
                <a:solidFill>
                  <a:srgbClr val="C00000"/>
                </a:solidFill>
                <a:cs typeface="Times New Roman" pitchFamily="18" charset="0"/>
              </a:rPr>
              <a:t>intrinsic</a:t>
            </a:r>
            <a:r>
              <a:rPr lang="en-US" sz="2800" dirty="0">
                <a:solidFill>
                  <a:srgbClr val="000000"/>
                </a:solidFill>
                <a:cs typeface="Times New Roman" pitchFamily="18" charset="0"/>
              </a:rPr>
              <a:t> because they are valued for </a:t>
            </a:r>
            <a:r>
              <a:rPr lang="en-US" sz="2800" dirty="0">
                <a:solidFill>
                  <a:schemeClr val="tx1"/>
                </a:solidFill>
                <a:cs typeface="Times New Roman" pitchFamily="18" charset="0"/>
              </a:rPr>
              <a:t>their own sake.</a:t>
            </a:r>
            <a:r>
              <a:rPr lang="en-US" sz="2800" dirty="0">
                <a:solidFill>
                  <a:srgbClr val="C00000"/>
                </a:solidFill>
                <a:cs typeface="Times New Roman" pitchFamily="18" charset="0"/>
              </a:rPr>
              <a:t> </a:t>
            </a:r>
            <a:r>
              <a:rPr lang="en-US" sz="2800" dirty="0">
                <a:solidFill>
                  <a:srgbClr val="000000"/>
                </a:solidFill>
                <a:cs typeface="Times New Roman" pitchFamily="18" charset="0"/>
              </a:rPr>
              <a:t>	</a:t>
            </a:r>
            <a:endParaRPr lang="en-US" sz="2800" dirty="0"/>
          </a:p>
        </p:txBody>
      </p:sp>
      <p:sp>
        <p:nvSpPr>
          <p:cNvPr id="16386" name="Rectangle 2"/>
          <p:cNvSpPr>
            <a:spLocks noGrp="1" noChangeArrowheads="1"/>
          </p:cNvSpPr>
          <p:nvPr>
            <p:ph type="title"/>
          </p:nvPr>
        </p:nvSpPr>
        <p:spPr/>
        <p:txBody>
          <a:bodyPr>
            <a:normAutofit fontScale="90000"/>
          </a:bodyPr>
          <a:lstStyle/>
          <a:p>
            <a:pPr eaLnBrk="1" hangingPunct="1"/>
            <a:r>
              <a:rPr lang="en-US" sz="4000"/>
              <a:t>Intrinsic vs. Instrumental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 calcmode="lin" valueType="num">
                                      <p:cBhvr additive="base">
                                        <p:cTn id="7" dur="500" fill="hold"/>
                                        <p:tgtEl>
                                          <p:spTgt spid="93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3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3187">
                                            <p:txEl>
                                              <p:pRg st="1" end="1"/>
                                            </p:txEl>
                                          </p:spTgt>
                                        </p:tgtEl>
                                        <p:attrNameLst>
                                          <p:attrName>style.visibility</p:attrName>
                                        </p:attrNameLst>
                                      </p:cBhvr>
                                      <p:to>
                                        <p:strVal val="visible"/>
                                      </p:to>
                                    </p:set>
                                    <p:anim calcmode="lin" valueType="num">
                                      <p:cBhvr additive="base">
                                        <p:cTn id="13" dur="500" fill="hold"/>
                                        <p:tgtEl>
                                          <p:spTgt spid="93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318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93187">
                                            <p:txEl>
                                              <p:pRg st="2" end="2"/>
                                            </p:txEl>
                                          </p:spTgt>
                                        </p:tgtEl>
                                        <p:attrNameLst>
                                          <p:attrName>style.visibility</p:attrName>
                                        </p:attrNameLst>
                                      </p:cBhvr>
                                      <p:to>
                                        <p:strVal val="visible"/>
                                      </p:to>
                                    </p:set>
                                    <p:anim calcmode="lin" valueType="num">
                                      <p:cBhvr additive="base">
                                        <p:cTn id="17" dur="500" fill="hold"/>
                                        <p:tgtEl>
                                          <p:spTgt spid="931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93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93187">
                                            <p:txEl>
                                              <p:pRg st="3" end="3"/>
                                            </p:txEl>
                                          </p:spTgt>
                                        </p:tgtEl>
                                        <p:attrNameLst>
                                          <p:attrName>style.visibility</p:attrName>
                                        </p:attrNameLst>
                                      </p:cBhvr>
                                      <p:to>
                                        <p:strVal val="visible"/>
                                      </p:to>
                                    </p:set>
                                    <p:anim calcmode="lin" valueType="num">
                                      <p:cBhvr additive="base">
                                        <p:cTn id="23" dur="500" fill="hold"/>
                                        <p:tgtEl>
                                          <p:spTgt spid="93187">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93187">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Another approach to cataloguing values is to distinguish </a:t>
            </a:r>
            <a:r>
              <a:rPr lang="en-US" sz="2800" i="1" dirty="0">
                <a:solidFill>
                  <a:srgbClr val="C00000"/>
                </a:solidFill>
                <a:cs typeface="Times New Roman" pitchFamily="18" charset="0"/>
              </a:rPr>
              <a:t>core values</a:t>
            </a:r>
            <a:r>
              <a:rPr lang="en-US" sz="2800" dirty="0">
                <a:solidFill>
                  <a:srgbClr val="000000"/>
                </a:solidFill>
                <a:cs typeface="Times New Roman" pitchFamily="18" charset="0"/>
              </a:rPr>
              <a:t>, some of which may or may not also be </a:t>
            </a:r>
            <a:r>
              <a:rPr lang="en-US" sz="2800" dirty="0">
                <a:solidFill>
                  <a:srgbClr val="C00000"/>
                </a:solidFill>
                <a:cs typeface="Times New Roman" pitchFamily="18" charset="0"/>
              </a:rPr>
              <a:t>intrinsic</a:t>
            </a:r>
            <a:r>
              <a:rPr lang="en-US" sz="2800" dirty="0">
                <a:solidFill>
                  <a:srgbClr val="000000"/>
                </a:solidFill>
                <a:cs typeface="Times New Roman" pitchFamily="18" charset="0"/>
              </a:rPr>
              <a:t> values, from other kinds of values. </a:t>
            </a:r>
          </a:p>
          <a:p>
            <a:pPr eaLnBrk="1" hangingPunct="1">
              <a:lnSpc>
                <a:spcPct val="90000"/>
              </a:lnSpc>
            </a:pPr>
            <a:r>
              <a:rPr lang="en-US" sz="2800" dirty="0">
                <a:solidFill>
                  <a:srgbClr val="000000"/>
                </a:solidFill>
                <a:cs typeface="Times New Roman" pitchFamily="18" charset="0"/>
              </a:rPr>
              <a:t>Moor (2004) argues that values such as life, happiness, and autonomy are core values because they are </a:t>
            </a:r>
            <a:r>
              <a:rPr lang="en-US" sz="2800" dirty="0">
                <a:solidFill>
                  <a:srgbClr val="C00000"/>
                </a:solidFill>
                <a:cs typeface="Times New Roman" pitchFamily="18" charset="0"/>
              </a:rPr>
              <a:t>basic</a:t>
            </a:r>
            <a:r>
              <a:rPr lang="en-US" sz="2800" dirty="0">
                <a:solidFill>
                  <a:srgbClr val="000000"/>
                </a:solidFill>
                <a:cs typeface="Times New Roman" pitchFamily="18" charset="0"/>
              </a:rPr>
              <a:t> to a society's thriving and perhaps even to a society's survival. </a:t>
            </a:r>
          </a:p>
          <a:p>
            <a:pPr eaLnBrk="1" hangingPunct="1">
              <a:lnSpc>
                <a:spcPct val="90000"/>
              </a:lnSpc>
            </a:pPr>
            <a:r>
              <a:rPr lang="en-US" sz="2800" dirty="0">
                <a:solidFill>
                  <a:srgbClr val="000000"/>
                </a:solidFill>
                <a:cs typeface="Times New Roman" pitchFamily="18" charset="0"/>
              </a:rPr>
              <a:t>Not all core values are also </a:t>
            </a:r>
            <a:r>
              <a:rPr lang="en-US" sz="2800" i="1" dirty="0">
                <a:solidFill>
                  <a:srgbClr val="000000"/>
                </a:solidFill>
                <a:cs typeface="Times New Roman" pitchFamily="18" charset="0"/>
              </a:rPr>
              <a:t>moral</a:t>
            </a:r>
            <a:r>
              <a:rPr lang="en-US" sz="2800" dirty="0">
                <a:solidFill>
                  <a:srgbClr val="000000"/>
                </a:solidFill>
                <a:cs typeface="Times New Roman" pitchFamily="18" charset="0"/>
              </a:rPr>
              <a:t> values.</a:t>
            </a:r>
          </a:p>
        </p:txBody>
      </p:sp>
      <p:sp>
        <p:nvSpPr>
          <p:cNvPr id="17410" name="Rectangle 2"/>
          <p:cNvSpPr>
            <a:spLocks noGrp="1" noChangeArrowheads="1"/>
          </p:cNvSpPr>
          <p:nvPr>
            <p:ph type="title"/>
          </p:nvPr>
        </p:nvSpPr>
        <p:spPr/>
        <p:txBody>
          <a:bodyPr/>
          <a:lstStyle/>
          <a:p>
            <a:pPr eaLnBrk="1" hangingPunct="1"/>
            <a:r>
              <a:rPr lang="en-US"/>
              <a:t>Core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 calcmode="lin" valueType="num">
                                      <p:cBhvr additive="base">
                                        <p:cTn id="7" dur="500" fill="hold"/>
                                        <p:tgtEl>
                                          <p:spTgt spid="94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4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4211">
                                            <p:txEl>
                                              <p:pRg st="1" end="1"/>
                                            </p:txEl>
                                          </p:spTgt>
                                        </p:tgtEl>
                                        <p:attrNameLst>
                                          <p:attrName>style.visibility</p:attrName>
                                        </p:attrNameLst>
                                      </p:cBhvr>
                                      <p:to>
                                        <p:strVal val="visible"/>
                                      </p:to>
                                    </p:set>
                                    <p:anim calcmode="lin" valueType="num">
                                      <p:cBhvr additive="base">
                                        <p:cTn id="13" dur="500" fill="hold"/>
                                        <p:tgtEl>
                                          <p:spTgt spid="94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4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4211">
                                            <p:txEl>
                                              <p:pRg st="2" end="2"/>
                                            </p:txEl>
                                          </p:spTgt>
                                        </p:tgtEl>
                                        <p:attrNameLst>
                                          <p:attrName>style.visibility</p:attrName>
                                        </p:attrNameLst>
                                      </p:cBhvr>
                                      <p:to>
                                        <p:strVal val="visible"/>
                                      </p:to>
                                    </p:set>
                                    <p:anim calcmode="lin" valueType="num">
                                      <p:cBhvr additive="base">
                                        <p:cTn id="19" dur="500" fill="hold"/>
                                        <p:tgtEl>
                                          <p:spTgt spid="94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421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Morals and values are not necessarily identical. </a:t>
            </a:r>
          </a:p>
          <a:p>
            <a:pPr eaLnBrk="1" hangingPunct="1">
              <a:lnSpc>
                <a:spcPct val="90000"/>
              </a:lnSpc>
            </a:pPr>
            <a:r>
              <a:rPr lang="en-US" sz="2800" dirty="0">
                <a:solidFill>
                  <a:srgbClr val="C00000"/>
                </a:solidFill>
                <a:cs typeface="Times New Roman" pitchFamily="18" charset="0"/>
              </a:rPr>
              <a:t>Values</a:t>
            </a:r>
            <a:r>
              <a:rPr lang="en-US" sz="2800" dirty="0">
                <a:solidFill>
                  <a:srgbClr val="000000"/>
                </a:solidFill>
                <a:cs typeface="Times New Roman" pitchFamily="18" charset="0"/>
              </a:rPr>
              <a:t> can be either moral or non-moral.</a:t>
            </a:r>
          </a:p>
          <a:p>
            <a:pPr eaLnBrk="1" hangingPunct="1">
              <a:lnSpc>
                <a:spcPct val="90000"/>
              </a:lnSpc>
            </a:pPr>
            <a:r>
              <a:rPr lang="en-US" sz="2800" dirty="0">
                <a:solidFill>
                  <a:srgbClr val="000000"/>
                </a:solidFill>
                <a:cs typeface="Times New Roman" pitchFamily="18" charset="0"/>
              </a:rPr>
              <a:t>Reason informs us that it is in our interest to develop values that promote our own survival, happiness, and flourishing as individuals. </a:t>
            </a:r>
          </a:p>
          <a:p>
            <a:pPr eaLnBrk="1" hangingPunct="1">
              <a:lnSpc>
                <a:spcPct val="90000"/>
              </a:lnSpc>
            </a:pPr>
            <a:r>
              <a:rPr lang="en-US" sz="2800" dirty="0">
                <a:solidFill>
                  <a:srgbClr val="000000"/>
                </a:solidFill>
                <a:cs typeface="Times New Roman" pitchFamily="18" charset="0"/>
              </a:rPr>
              <a:t>When used to further only our own self-interests, these values are not necessarily moral values. </a:t>
            </a:r>
            <a:endParaRPr lang="en-US" sz="2800" dirty="0"/>
          </a:p>
        </p:txBody>
      </p:sp>
      <p:sp>
        <p:nvSpPr>
          <p:cNvPr id="18434" name="Rectangle 2"/>
          <p:cNvSpPr>
            <a:spLocks noGrp="1" noChangeArrowheads="1"/>
          </p:cNvSpPr>
          <p:nvPr>
            <p:ph type="title"/>
          </p:nvPr>
        </p:nvSpPr>
        <p:spPr/>
        <p:txBody>
          <a:bodyPr>
            <a:normAutofit/>
          </a:bodyPr>
          <a:lstStyle/>
          <a:p>
            <a:pPr eaLnBrk="1" hangingPunct="1"/>
            <a:r>
              <a:rPr lang="en-US"/>
              <a:t>Moral vs. Non-Moral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anim calcmode="lin" valueType="num">
                                      <p:cBhvr additive="base">
                                        <p:cTn id="7" dur="500" fill="hold"/>
                                        <p:tgtEl>
                                          <p:spTgt spid="95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5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5235">
                                            <p:txEl>
                                              <p:pRg st="1" end="1"/>
                                            </p:txEl>
                                          </p:spTgt>
                                        </p:tgtEl>
                                        <p:attrNameLst>
                                          <p:attrName>style.visibility</p:attrName>
                                        </p:attrNameLst>
                                      </p:cBhvr>
                                      <p:to>
                                        <p:strVal val="visible"/>
                                      </p:to>
                                    </p:set>
                                    <p:anim calcmode="lin" valueType="num">
                                      <p:cBhvr additive="base">
                                        <p:cTn id="13" dur="500" fill="hold"/>
                                        <p:tgtEl>
                                          <p:spTgt spid="95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5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5235">
                                            <p:txEl>
                                              <p:pRg st="2" end="2"/>
                                            </p:txEl>
                                          </p:spTgt>
                                        </p:tgtEl>
                                        <p:attrNameLst>
                                          <p:attrName>style.visibility</p:attrName>
                                        </p:attrNameLst>
                                      </p:cBhvr>
                                      <p:to>
                                        <p:strVal val="visible"/>
                                      </p:to>
                                    </p:set>
                                    <p:anim calcmode="lin" valueType="num">
                                      <p:cBhvr additive="base">
                                        <p:cTn id="19" dur="500" fill="hold"/>
                                        <p:tgtEl>
                                          <p:spTgt spid="95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5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5235">
                                            <p:txEl>
                                              <p:pRg st="3" end="3"/>
                                            </p:txEl>
                                          </p:spTgt>
                                        </p:tgtEl>
                                        <p:attrNameLst>
                                          <p:attrName>style.visibility</p:attrName>
                                        </p:attrNameLst>
                                      </p:cBhvr>
                                      <p:to>
                                        <p:strVal val="visible"/>
                                      </p:to>
                                    </p:set>
                                    <p:anim calcmode="lin" valueType="num">
                                      <p:cBhvr additive="base">
                                        <p:cTn id="25" dur="500" fill="hold"/>
                                        <p:tgtEl>
                                          <p:spTgt spid="95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52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p:txBody>
          <a:bodyPr>
            <a:normAutofit/>
          </a:bodyPr>
          <a:lstStyle/>
          <a:p>
            <a:pPr eaLnBrk="1" hangingPunct="1"/>
            <a:r>
              <a:rPr lang="en-US" sz="2800" dirty="0">
                <a:solidFill>
                  <a:srgbClr val="000000"/>
                </a:solidFill>
                <a:cs typeface="Times New Roman" pitchFamily="18" charset="0"/>
              </a:rPr>
              <a:t>Once we bring in the notion of </a:t>
            </a:r>
            <a:r>
              <a:rPr lang="en-US" sz="2800" i="1" dirty="0">
                <a:solidFill>
                  <a:srgbClr val="000000"/>
                </a:solidFill>
                <a:cs typeface="Times New Roman" pitchFamily="18" charset="0"/>
              </a:rPr>
              <a:t>impartiality</a:t>
            </a:r>
            <a:r>
              <a:rPr lang="en-US" sz="2800" dirty="0">
                <a:solidFill>
                  <a:srgbClr val="000000"/>
                </a:solidFill>
                <a:cs typeface="Times New Roman" pitchFamily="18" charset="0"/>
              </a:rPr>
              <a:t>, we begin to take the "moral point of view." </a:t>
            </a:r>
          </a:p>
          <a:p>
            <a:pPr eaLnBrk="1" hangingPunct="1"/>
            <a:r>
              <a:rPr lang="en-US" sz="2800" dirty="0">
                <a:solidFill>
                  <a:srgbClr val="000000"/>
                </a:solidFill>
                <a:cs typeface="Times New Roman" pitchFamily="18" charset="0"/>
              </a:rPr>
              <a:t>When we frame the rules of conduct in a moral system, we articulate a system of values having to do with notions such as autonomy, fairness, justice, etc., which are moral values. </a:t>
            </a:r>
          </a:p>
          <a:p>
            <a:pPr eaLnBrk="1" hangingPunct="1"/>
            <a:r>
              <a:rPr lang="en-US" sz="2800" dirty="0">
                <a:solidFill>
                  <a:srgbClr val="000000"/>
                </a:solidFill>
                <a:cs typeface="Times New Roman" pitchFamily="18" charset="0"/>
              </a:rPr>
              <a:t>Our basic moral values are derived from </a:t>
            </a:r>
            <a:r>
              <a:rPr lang="en-US" sz="2800" dirty="0">
                <a:solidFill>
                  <a:srgbClr val="C00000"/>
                </a:solidFill>
                <a:cs typeface="Times New Roman" pitchFamily="18" charset="0"/>
              </a:rPr>
              <a:t>core non-moral values.</a:t>
            </a:r>
          </a:p>
          <a:p>
            <a:pPr eaLnBrk="1" hangingPunct="1"/>
            <a:endParaRPr lang="en-US" sz="2800" dirty="0"/>
          </a:p>
        </p:txBody>
      </p:sp>
      <p:sp>
        <p:nvSpPr>
          <p:cNvPr id="19458" name="Rectangle 2"/>
          <p:cNvSpPr>
            <a:spLocks noGrp="1" noChangeArrowheads="1"/>
          </p:cNvSpPr>
          <p:nvPr>
            <p:ph type="title"/>
          </p:nvPr>
        </p:nvSpPr>
        <p:spPr/>
        <p:txBody>
          <a:bodyPr/>
          <a:lstStyle/>
          <a:p>
            <a:pPr eaLnBrk="1" hangingPunct="1"/>
            <a:r>
              <a:rPr lang="en-US"/>
              <a:t>Moral Values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 calcmode="lin" valueType="num">
                                      <p:cBhvr additive="base">
                                        <p:cTn id="7" dur="500" fill="hold"/>
                                        <p:tgtEl>
                                          <p:spTgt spid="96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6259">
                                            <p:txEl>
                                              <p:pRg st="1" end="1"/>
                                            </p:txEl>
                                          </p:spTgt>
                                        </p:tgtEl>
                                        <p:attrNameLst>
                                          <p:attrName>style.visibility</p:attrName>
                                        </p:attrNameLst>
                                      </p:cBhvr>
                                      <p:to>
                                        <p:strVal val="visible"/>
                                      </p:to>
                                    </p:set>
                                    <p:anim calcmode="lin" valueType="num">
                                      <p:cBhvr additive="base">
                                        <p:cTn id="13" dur="500" fill="hold"/>
                                        <p:tgtEl>
                                          <p:spTgt spid="96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62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6259">
                                            <p:txEl>
                                              <p:pRg st="2" end="2"/>
                                            </p:txEl>
                                          </p:spTgt>
                                        </p:tgtEl>
                                        <p:attrNameLst>
                                          <p:attrName>style.visibility</p:attrName>
                                        </p:attrNameLst>
                                      </p:cBhvr>
                                      <p:to>
                                        <p:strVal val="visible"/>
                                      </p:to>
                                    </p:set>
                                    <p:anim calcmode="lin" valueType="num">
                                      <p:cBhvr additive="base">
                                        <p:cTn id="19" dur="500" fill="hold"/>
                                        <p:tgtEl>
                                          <p:spTgt spid="9625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066800" y="228600"/>
            <a:ext cx="7793038" cy="1143000"/>
          </a:xfrm>
        </p:spPr>
        <p:txBody>
          <a:bodyPr>
            <a:normAutofit/>
          </a:bodyPr>
          <a:lstStyle/>
          <a:p>
            <a:pPr eaLnBrk="1" hangingPunct="1"/>
            <a:r>
              <a:rPr lang="en-US" sz="3200" dirty="0">
                <a:cs typeface="Times New Roman" pitchFamily="18" charset="0"/>
              </a:rPr>
              <a:t>Figure 1-3: Components of a Moral System: An Expanded View</a:t>
            </a:r>
            <a:endParaRPr lang="en-US" dirty="0"/>
          </a:p>
        </p:txBody>
      </p:sp>
      <p:sp>
        <p:nvSpPr>
          <p:cNvPr id="20483" name="Rectangle 4"/>
          <p:cNvSpPr>
            <a:spLocks noChangeArrowheads="1"/>
          </p:cNvSpPr>
          <p:nvPr/>
        </p:nvSpPr>
        <p:spPr bwMode="auto">
          <a:xfrm>
            <a:off x="228600" y="1616075"/>
            <a:ext cx="2971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800" b="1" dirty="0">
                <a:solidFill>
                  <a:srgbClr val="C00000"/>
                </a:solidFill>
                <a:latin typeface="Times New Roman" pitchFamily="18" charset="0"/>
                <a:cs typeface="Times New Roman" pitchFamily="18" charset="0"/>
              </a:rPr>
              <a:t>Grounds for Justifying the Moral Principles</a:t>
            </a:r>
            <a:r>
              <a:rPr lang="en-US" sz="1800" dirty="0">
                <a:solidFill>
                  <a:srgbClr val="C00000"/>
                </a:solidFill>
                <a:latin typeface="Times New Roman" pitchFamily="18" charset="0"/>
                <a:cs typeface="Times New Roman" pitchFamily="18" charset="0"/>
              </a:rPr>
              <a:t>	</a:t>
            </a:r>
            <a:r>
              <a:rPr lang="en-US" sz="1800" dirty="0">
                <a:solidFill>
                  <a:srgbClr val="C00000"/>
                </a:solidFill>
                <a:latin typeface="Times New Roman" pitchFamily="18" charset="0"/>
              </a:rPr>
              <a:t> </a:t>
            </a:r>
            <a:endParaRPr lang="en-US" sz="3200" dirty="0">
              <a:solidFill>
                <a:srgbClr val="C00000"/>
              </a:solidFill>
              <a:latin typeface="Times New Roman" pitchFamily="18" charset="0"/>
            </a:endParaRPr>
          </a:p>
        </p:txBody>
      </p:sp>
      <p:sp>
        <p:nvSpPr>
          <p:cNvPr id="20484" name="Rectangle 5"/>
          <p:cNvSpPr>
            <a:spLocks noChangeArrowheads="1"/>
          </p:cNvSpPr>
          <p:nvPr/>
        </p:nvSpPr>
        <p:spPr bwMode="auto">
          <a:xfrm>
            <a:off x="2743200" y="1604554"/>
            <a:ext cx="20574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dirty="0">
                <a:latin typeface="Times New Roman" pitchFamily="18" charset="0"/>
                <a:cs typeface="Times New Roman" pitchFamily="18" charset="0"/>
              </a:rPr>
              <a:t>Religion</a:t>
            </a:r>
            <a:r>
              <a:rPr lang="en-US" sz="1400" dirty="0">
                <a:latin typeface="Times New Roman" pitchFamily="18" charset="0"/>
                <a:cs typeface="Times New Roman" pitchFamily="18" charset="0"/>
              </a:rPr>
              <a:t>	     </a:t>
            </a:r>
          </a:p>
          <a:p>
            <a:pPr algn="ctr"/>
            <a:r>
              <a:rPr lang="en-US" sz="1400" dirty="0">
                <a:latin typeface="Times New Roman" pitchFamily="18" charset="0"/>
                <a:cs typeface="Times New Roman" pitchFamily="18" charset="0"/>
              </a:rPr>
              <a:t> (Obedience to </a:t>
            </a:r>
          </a:p>
          <a:p>
            <a:pPr algn="ctr"/>
            <a:r>
              <a:rPr lang="en-US" sz="1400" dirty="0">
                <a:latin typeface="Times New Roman" pitchFamily="18" charset="0"/>
                <a:cs typeface="Times New Roman" pitchFamily="18" charset="0"/>
              </a:rPr>
              <a:t>Divine Command)     </a:t>
            </a:r>
            <a:endParaRPr lang="en-US" sz="1400" dirty="0">
              <a:latin typeface="Times New Roman" pitchFamily="18" charset="0"/>
            </a:endParaRPr>
          </a:p>
        </p:txBody>
      </p:sp>
      <p:sp>
        <p:nvSpPr>
          <p:cNvPr id="20485" name="Rectangle 6"/>
          <p:cNvSpPr>
            <a:spLocks noChangeArrowheads="1"/>
          </p:cNvSpPr>
          <p:nvPr/>
        </p:nvSpPr>
        <p:spPr bwMode="auto">
          <a:xfrm>
            <a:off x="4495800" y="1604554"/>
            <a:ext cx="27432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dirty="0">
                <a:latin typeface="Times New Roman" pitchFamily="18" charset="0"/>
                <a:cs typeface="Times New Roman" pitchFamily="18" charset="0"/>
              </a:rPr>
              <a:t>Philosophical Ethics</a:t>
            </a:r>
            <a:endParaRPr lang="en-US" sz="1400" dirty="0">
              <a:latin typeface="Times New Roman" pitchFamily="18" charset="0"/>
              <a:cs typeface="Times New Roman" pitchFamily="18" charset="0"/>
            </a:endParaRPr>
          </a:p>
          <a:p>
            <a:pPr algn="ctr"/>
            <a:r>
              <a:rPr lang="en-US" sz="1400" dirty="0">
                <a:latin typeface="Times New Roman" pitchFamily="18" charset="0"/>
                <a:cs typeface="Times New Roman" pitchFamily="18" charset="0"/>
              </a:rPr>
              <a:t>(Ethical Theory and Logical Argumentation)   </a:t>
            </a:r>
            <a:endParaRPr lang="en-US" sz="1400" dirty="0">
              <a:latin typeface="Times New Roman" pitchFamily="18" charset="0"/>
            </a:endParaRPr>
          </a:p>
        </p:txBody>
      </p:sp>
      <p:sp>
        <p:nvSpPr>
          <p:cNvPr id="20486" name="Rectangle 7"/>
          <p:cNvSpPr>
            <a:spLocks noChangeArrowheads="1"/>
          </p:cNvSpPr>
          <p:nvPr/>
        </p:nvSpPr>
        <p:spPr bwMode="auto">
          <a:xfrm>
            <a:off x="7110231" y="1616075"/>
            <a:ext cx="1676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600" dirty="0">
                <a:latin typeface="Times New Roman" pitchFamily="18" charset="0"/>
                <a:cs typeface="Times New Roman" pitchFamily="18" charset="0"/>
              </a:rPr>
              <a:t>      </a:t>
            </a:r>
            <a:r>
              <a:rPr lang="en-US" sz="1400" b="1" dirty="0">
                <a:latin typeface="Times New Roman" pitchFamily="18" charset="0"/>
                <a:cs typeface="Times New Roman" pitchFamily="18" charset="0"/>
              </a:rPr>
              <a:t>Law</a:t>
            </a:r>
            <a:endParaRPr lang="en-US" sz="1400" dirty="0">
              <a:latin typeface="Times New Roman" pitchFamily="18" charset="0"/>
              <a:cs typeface="Times New Roman" pitchFamily="18" charset="0"/>
            </a:endParaRPr>
          </a:p>
          <a:p>
            <a:pPr algn="ctr" eaLnBrk="0" hangingPunct="0"/>
            <a:r>
              <a:rPr lang="en-US" sz="1400" dirty="0">
                <a:latin typeface="Times New Roman" pitchFamily="18" charset="0"/>
                <a:cs typeface="Times New Roman" pitchFamily="18" charset="0"/>
              </a:rPr>
              <a:t>  (Obedience to a legal system)</a:t>
            </a:r>
            <a:r>
              <a:rPr lang="en-US" sz="1400" dirty="0">
                <a:latin typeface="Times New Roman" pitchFamily="18" charset="0"/>
              </a:rPr>
              <a:t> </a:t>
            </a:r>
          </a:p>
        </p:txBody>
      </p:sp>
      <p:sp>
        <p:nvSpPr>
          <p:cNvPr id="20487" name="Line 8"/>
          <p:cNvSpPr>
            <a:spLocks noChangeShapeType="1"/>
          </p:cNvSpPr>
          <p:nvPr/>
        </p:nvSpPr>
        <p:spPr bwMode="auto">
          <a:xfrm>
            <a:off x="4323806" y="2438400"/>
            <a:ext cx="45720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488" name="Line 9"/>
          <p:cNvSpPr>
            <a:spLocks noChangeShapeType="1"/>
          </p:cNvSpPr>
          <p:nvPr/>
        </p:nvSpPr>
        <p:spPr bwMode="auto">
          <a:xfrm>
            <a:off x="5943600" y="2247900"/>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489" name="Line 10"/>
          <p:cNvSpPr>
            <a:spLocks noChangeShapeType="1"/>
          </p:cNvSpPr>
          <p:nvPr/>
        </p:nvSpPr>
        <p:spPr bwMode="auto">
          <a:xfrm flipH="1">
            <a:off x="7239000" y="2460171"/>
            <a:ext cx="517525"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490" name="Rectangle 11"/>
          <p:cNvSpPr>
            <a:spLocks noChangeArrowheads="1"/>
          </p:cNvSpPr>
          <p:nvPr/>
        </p:nvSpPr>
        <p:spPr bwMode="auto">
          <a:xfrm>
            <a:off x="2819400" y="2514600"/>
            <a:ext cx="6324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dirty="0">
                <a:latin typeface="Times New Roman" pitchFamily="18" charset="0"/>
                <a:cs typeface="Times New Roman" pitchFamily="18" charset="0"/>
              </a:rPr>
              <a:t>Moral Principles </a:t>
            </a:r>
            <a:endParaRPr lang="en-US" sz="1400" dirty="0">
              <a:latin typeface="Times New Roman" pitchFamily="18" charset="0"/>
              <a:cs typeface="Times New Roman" pitchFamily="18" charset="0"/>
            </a:endParaRPr>
          </a:p>
          <a:p>
            <a:pPr algn="ctr" eaLnBrk="0" hangingPunct="0"/>
            <a:r>
              <a:rPr lang="en-US" sz="1400" dirty="0">
                <a:latin typeface="Times New Roman" pitchFamily="18" charset="0"/>
                <a:cs typeface="Times New Roman" pitchFamily="18" charset="0"/>
              </a:rPr>
              <a:t>Principles such as social utility, duty, obligation, etc.</a:t>
            </a:r>
          </a:p>
          <a:p>
            <a:pPr algn="ctr" eaLnBrk="0" hangingPunct="0"/>
            <a:r>
              <a:rPr lang="en-US" sz="1400" dirty="0">
                <a:latin typeface="Times New Roman" pitchFamily="18" charset="0"/>
                <a:cs typeface="Times New Roman" pitchFamily="18" charset="0"/>
              </a:rPr>
              <a:t>are used as standards to evaluate and justify rules of conduct.</a:t>
            </a:r>
            <a:endParaRPr lang="en-US" sz="1400" dirty="0">
              <a:latin typeface="Times New Roman" pitchFamily="18" charset="0"/>
            </a:endParaRPr>
          </a:p>
        </p:txBody>
      </p:sp>
      <p:sp>
        <p:nvSpPr>
          <p:cNvPr id="20491" name="Line 12"/>
          <p:cNvSpPr>
            <a:spLocks noChangeShapeType="1"/>
          </p:cNvSpPr>
          <p:nvPr/>
        </p:nvSpPr>
        <p:spPr bwMode="auto">
          <a:xfrm>
            <a:off x="5943600" y="3200400"/>
            <a:ext cx="0" cy="2746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492" name="Rectangle 13"/>
          <p:cNvSpPr>
            <a:spLocks noChangeArrowheads="1"/>
          </p:cNvSpPr>
          <p:nvPr/>
        </p:nvSpPr>
        <p:spPr bwMode="auto">
          <a:xfrm>
            <a:off x="2895600" y="3429000"/>
            <a:ext cx="62484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dirty="0">
                <a:latin typeface="Times New Roman" pitchFamily="18" charset="0"/>
                <a:cs typeface="Times New Roman" pitchFamily="18" charset="0"/>
              </a:rPr>
              <a:t>Rules of Conduct</a:t>
            </a:r>
            <a:endParaRPr lang="en-US" sz="1400" dirty="0">
              <a:latin typeface="Times New Roman" pitchFamily="18" charset="0"/>
              <a:cs typeface="Times New Roman" pitchFamily="18" charset="0"/>
            </a:endParaRPr>
          </a:p>
          <a:p>
            <a:pPr algn="ctr" eaLnBrk="0" hangingPunct="0"/>
            <a:r>
              <a:rPr lang="en-US" sz="1400" dirty="0">
                <a:latin typeface="Times New Roman" pitchFamily="18" charset="0"/>
                <a:cs typeface="Times New Roman" pitchFamily="18" charset="0"/>
              </a:rPr>
              <a:t>Moral rules</a:t>
            </a:r>
            <a:r>
              <a:rPr lang="en-US" sz="1400" b="1" dirty="0">
                <a:latin typeface="Times New Roman" pitchFamily="18" charset="0"/>
                <a:cs typeface="Times New Roman" pitchFamily="18" charset="0"/>
              </a:rPr>
              <a:t> </a:t>
            </a:r>
            <a:r>
              <a:rPr lang="en-US" sz="1400" dirty="0">
                <a:latin typeface="Times New Roman" pitchFamily="18" charset="0"/>
                <a:cs typeface="Times New Roman" pitchFamily="18" charset="0"/>
              </a:rPr>
              <a:t>are derived from basic moral values</a:t>
            </a:r>
          </a:p>
          <a:p>
            <a:pPr algn="ctr" eaLnBrk="0" hangingPunct="0"/>
            <a:r>
              <a:rPr lang="en-US" sz="1400" dirty="0">
                <a:latin typeface="Times New Roman" pitchFamily="18" charset="0"/>
                <a:cs typeface="Times New Roman" pitchFamily="18" charset="0"/>
              </a:rPr>
              <a:t>(macro-level rules or  </a:t>
            </a:r>
            <a:r>
              <a:rPr lang="en-US" sz="1400" i="1" dirty="0">
                <a:latin typeface="Times New Roman" pitchFamily="18" charset="0"/>
                <a:cs typeface="Times New Roman" pitchFamily="18" charset="0"/>
              </a:rPr>
              <a:t>policies</a:t>
            </a:r>
            <a:r>
              <a:rPr lang="en-US" sz="1400" dirty="0">
                <a:latin typeface="Times New Roman" pitchFamily="18" charset="0"/>
                <a:cs typeface="Times New Roman" pitchFamily="18" charset="0"/>
              </a:rPr>
              <a:t> such as "protect privacy“;</a:t>
            </a:r>
          </a:p>
          <a:p>
            <a:pPr algn="ctr" eaLnBrk="0" hangingPunct="0"/>
            <a:r>
              <a:rPr lang="en-US" sz="1400" dirty="0">
                <a:latin typeface="Times New Roman" pitchFamily="18" charset="0"/>
                <a:cs typeface="Times New Roman" pitchFamily="18" charset="0"/>
              </a:rPr>
              <a:t>micro-level rules or  </a:t>
            </a:r>
            <a:r>
              <a:rPr lang="en-US" sz="1400" i="1" dirty="0">
                <a:latin typeface="Times New Roman" pitchFamily="18" charset="0"/>
                <a:cs typeface="Times New Roman" pitchFamily="18" charset="0"/>
              </a:rPr>
              <a:t>directives</a:t>
            </a:r>
            <a:r>
              <a:rPr lang="en-US" sz="1400" dirty="0">
                <a:latin typeface="Times New Roman" pitchFamily="18" charset="0"/>
                <a:cs typeface="Times New Roman" pitchFamily="18" charset="0"/>
              </a:rPr>
              <a:t> such as "do not cheat")</a:t>
            </a:r>
            <a:r>
              <a:rPr lang="en-US" sz="1400" dirty="0">
                <a:latin typeface="Times New Roman" pitchFamily="18" charset="0"/>
              </a:rPr>
              <a:t>.</a:t>
            </a:r>
            <a:endParaRPr lang="en-US" dirty="0">
              <a:latin typeface="Times New Roman" pitchFamily="18" charset="0"/>
            </a:endParaRPr>
          </a:p>
        </p:txBody>
      </p:sp>
      <p:sp>
        <p:nvSpPr>
          <p:cNvPr id="20493" name="Rectangle 16"/>
          <p:cNvSpPr>
            <a:spLocks noChangeArrowheads="1"/>
          </p:cNvSpPr>
          <p:nvPr/>
        </p:nvSpPr>
        <p:spPr bwMode="auto">
          <a:xfrm>
            <a:off x="647700" y="2707938"/>
            <a:ext cx="4191000"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b="1" dirty="0">
                <a:solidFill>
                  <a:srgbClr val="C00000"/>
                </a:solidFill>
                <a:latin typeface="Times New Roman" pitchFamily="18" charset="0"/>
                <a:cs typeface="Times New Roman" pitchFamily="18" charset="0"/>
              </a:rPr>
              <a:t>Moral Principles	</a:t>
            </a:r>
            <a:r>
              <a:rPr lang="en-US" sz="1100" b="1" dirty="0">
                <a:solidFill>
                  <a:srgbClr val="C00000"/>
                </a:solidFill>
                <a:latin typeface="Times New Roman" pitchFamily="18" charset="0"/>
                <a:cs typeface="Times New Roman" pitchFamily="18" charset="0"/>
              </a:rPr>
              <a:t>	</a:t>
            </a:r>
            <a:endParaRPr lang="en-US" sz="1600" dirty="0">
              <a:solidFill>
                <a:srgbClr val="C00000"/>
              </a:solidFill>
              <a:latin typeface="Times New Roman" pitchFamily="18" charset="0"/>
              <a:cs typeface="Times New Roman" pitchFamily="18" charset="0"/>
            </a:endParaRPr>
          </a:p>
          <a:p>
            <a:pPr eaLnBrk="0" hangingPunct="0"/>
            <a:endParaRPr lang="en-US" sz="3200" dirty="0">
              <a:solidFill>
                <a:srgbClr val="C00000"/>
              </a:solidFill>
              <a:latin typeface="Times New Roman" pitchFamily="18" charset="0"/>
            </a:endParaRPr>
          </a:p>
        </p:txBody>
      </p:sp>
      <p:sp>
        <p:nvSpPr>
          <p:cNvPr id="20494" name="Rectangle 17"/>
          <p:cNvSpPr>
            <a:spLocks noChangeArrowheads="1"/>
          </p:cNvSpPr>
          <p:nvPr/>
        </p:nvSpPr>
        <p:spPr bwMode="auto">
          <a:xfrm>
            <a:off x="3962400" y="4648200"/>
            <a:ext cx="4419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dirty="0">
                <a:latin typeface="Times New Roman" pitchFamily="18" charset="0"/>
                <a:cs typeface="Times New Roman" pitchFamily="18" charset="0"/>
              </a:rPr>
              <a:t>Basic Moral Values</a:t>
            </a:r>
            <a:endParaRPr lang="en-US" sz="1400" dirty="0">
              <a:latin typeface="Times New Roman" pitchFamily="18" charset="0"/>
              <a:cs typeface="Times New Roman" pitchFamily="18" charset="0"/>
            </a:endParaRPr>
          </a:p>
          <a:p>
            <a:pPr algn="ctr" eaLnBrk="0" hangingPunct="0"/>
            <a:r>
              <a:rPr lang="en-US" sz="1400" dirty="0">
                <a:latin typeface="Times New Roman" pitchFamily="18" charset="0"/>
                <a:cs typeface="Times New Roman" pitchFamily="18" charset="0"/>
              </a:rPr>
              <a:t>Moral values are derived from core non-moral values  by using the notion of </a:t>
            </a:r>
            <a:r>
              <a:rPr lang="en-US" sz="1400" i="1" dirty="0">
                <a:latin typeface="Times New Roman" pitchFamily="18" charset="0"/>
                <a:cs typeface="Times New Roman" pitchFamily="18" charset="0"/>
              </a:rPr>
              <a:t>impartiality</a:t>
            </a:r>
            <a:r>
              <a:rPr lang="en-US" sz="1400" dirty="0">
                <a:latin typeface="Times New Roman" pitchFamily="18" charset="0"/>
                <a:cs typeface="Times New Roman" pitchFamily="18" charset="0"/>
              </a:rPr>
              <a:t>. (Examples include autonomy and respect for persons.</a:t>
            </a:r>
            <a:endParaRPr lang="en-US" dirty="0">
              <a:latin typeface="Times New Roman" pitchFamily="18" charset="0"/>
            </a:endParaRPr>
          </a:p>
        </p:txBody>
      </p:sp>
      <p:sp>
        <p:nvSpPr>
          <p:cNvPr id="20495" name="Line 18"/>
          <p:cNvSpPr>
            <a:spLocks noChangeShapeType="1"/>
          </p:cNvSpPr>
          <p:nvPr/>
        </p:nvSpPr>
        <p:spPr bwMode="auto">
          <a:xfrm flipH="1" flipV="1">
            <a:off x="6019800" y="4343400"/>
            <a:ext cx="0" cy="3048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496" name="Rectangle 19"/>
          <p:cNvSpPr>
            <a:spLocks noChangeArrowheads="1"/>
          </p:cNvSpPr>
          <p:nvPr/>
        </p:nvSpPr>
        <p:spPr bwMode="auto">
          <a:xfrm>
            <a:off x="2971800" y="5915025"/>
            <a:ext cx="59436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Core Non-Moral Values</a:t>
            </a:r>
            <a:endParaRPr lang="en-US" sz="1400" dirty="0">
              <a:latin typeface="Times New Roman" pitchFamily="18" charset="0"/>
              <a:cs typeface="Times New Roman" pitchFamily="18" charset="0"/>
            </a:endParaRPr>
          </a:p>
          <a:p>
            <a:pPr algn="ctr" eaLnBrk="0" hangingPunct="0"/>
            <a:r>
              <a:rPr lang="en-US" sz="1400" dirty="0">
                <a:latin typeface="Times New Roman" pitchFamily="18" charset="0"/>
                <a:cs typeface="Times New Roman" pitchFamily="18" charset="0"/>
              </a:rPr>
              <a:t>Non-moral values originate from desires and typically involve </a:t>
            </a:r>
            <a:r>
              <a:rPr lang="en-US" sz="1400" i="1" dirty="0">
                <a:latin typeface="Times New Roman" pitchFamily="18" charset="0"/>
                <a:cs typeface="Times New Roman" pitchFamily="18" charset="0"/>
              </a:rPr>
              <a:t>rational</a:t>
            </a:r>
            <a:r>
              <a:rPr lang="en-US" sz="1400" dirty="0">
                <a:latin typeface="Times New Roman" pitchFamily="18" charset="0"/>
                <a:cs typeface="Times New Roman" pitchFamily="18" charset="0"/>
              </a:rPr>
              <a:t> self interests. (Examples include: survival, security, pleasure, etc.)</a:t>
            </a:r>
            <a:r>
              <a:rPr lang="en-US" sz="1400" dirty="0">
                <a:latin typeface="Times New Roman" pitchFamily="18" charset="0"/>
              </a:rPr>
              <a:t> </a:t>
            </a:r>
            <a:endParaRPr lang="en-US" dirty="0">
              <a:latin typeface="Times New Roman" pitchFamily="18" charset="0"/>
            </a:endParaRPr>
          </a:p>
        </p:txBody>
      </p:sp>
      <p:sp>
        <p:nvSpPr>
          <p:cNvPr id="20497" name="Line 20"/>
          <p:cNvSpPr>
            <a:spLocks noChangeShapeType="1"/>
          </p:cNvSpPr>
          <p:nvPr/>
        </p:nvSpPr>
        <p:spPr bwMode="auto">
          <a:xfrm flipV="1">
            <a:off x="6091646" y="5549900"/>
            <a:ext cx="0" cy="36512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20498" name="Rectangle 21"/>
          <p:cNvSpPr>
            <a:spLocks noChangeArrowheads="1"/>
          </p:cNvSpPr>
          <p:nvPr/>
        </p:nvSpPr>
        <p:spPr bwMode="auto">
          <a:xfrm>
            <a:off x="950323" y="3522771"/>
            <a:ext cx="404295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800" b="1" dirty="0">
                <a:solidFill>
                  <a:srgbClr val="C00000"/>
                </a:solidFill>
                <a:latin typeface="Times New Roman" pitchFamily="18" charset="0"/>
                <a:cs typeface="Times New Roman" pitchFamily="18" charset="0"/>
              </a:rPr>
              <a:t>Source of the</a:t>
            </a:r>
            <a:r>
              <a:rPr lang="en-US" sz="1800" dirty="0">
                <a:solidFill>
                  <a:srgbClr val="C00000"/>
                </a:solidFill>
                <a:latin typeface="Times New Roman" pitchFamily="18" charset="0"/>
                <a:cs typeface="Times New Roman" pitchFamily="18" charset="0"/>
              </a:rPr>
              <a:t>	</a:t>
            </a:r>
          </a:p>
          <a:p>
            <a:pPr eaLnBrk="0" hangingPunct="0"/>
            <a:r>
              <a:rPr lang="en-US" sz="1800" b="1" dirty="0">
                <a:solidFill>
                  <a:srgbClr val="C00000"/>
                </a:solidFill>
                <a:latin typeface="Times New Roman" pitchFamily="18" charset="0"/>
                <a:cs typeface="Times New Roman" pitchFamily="18" charset="0"/>
              </a:rPr>
              <a:t>Moral rules</a:t>
            </a:r>
            <a:r>
              <a:rPr lang="en-US" sz="1100" dirty="0">
                <a:solidFill>
                  <a:srgbClr val="C00000"/>
                </a:solidFill>
                <a:latin typeface="Times New Roman" pitchFamily="18" charset="0"/>
                <a:cs typeface="Times New Roman" pitchFamily="18" charset="0"/>
              </a:rPr>
              <a:t>	</a:t>
            </a:r>
            <a:r>
              <a:rPr lang="en-US" sz="1800" dirty="0">
                <a:solidFill>
                  <a:srgbClr val="C00000"/>
                </a:solidFill>
                <a:latin typeface="Times New Roman" pitchFamily="18" charset="0"/>
              </a:rPr>
              <a:t> </a:t>
            </a:r>
            <a:endParaRPr lang="en-US" sz="3200" dirty="0">
              <a:solidFill>
                <a:srgbClr val="C00000"/>
              </a:solidFill>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The principles are grounded in one of three different kinds of schemes: </a:t>
            </a:r>
          </a:p>
          <a:p>
            <a:pPr lvl="1" eaLnBrk="1" hangingPunct="1">
              <a:lnSpc>
                <a:spcPct val="90000"/>
              </a:lnSpc>
            </a:pPr>
            <a:r>
              <a:rPr lang="en-US" sz="2400" b="1" dirty="0">
                <a:solidFill>
                  <a:srgbClr val="C00000"/>
                </a:solidFill>
                <a:cs typeface="Times New Roman" pitchFamily="18" charset="0"/>
              </a:rPr>
              <a:t>Religion; </a:t>
            </a:r>
          </a:p>
          <a:p>
            <a:pPr lvl="1" eaLnBrk="1" hangingPunct="1">
              <a:lnSpc>
                <a:spcPct val="90000"/>
              </a:lnSpc>
            </a:pPr>
            <a:r>
              <a:rPr lang="en-US" sz="2400" b="1" dirty="0">
                <a:solidFill>
                  <a:srgbClr val="C00000"/>
                </a:solidFill>
                <a:cs typeface="Times New Roman" pitchFamily="18" charset="0"/>
              </a:rPr>
              <a:t>Law;</a:t>
            </a:r>
          </a:p>
          <a:p>
            <a:pPr lvl="1" eaLnBrk="1" hangingPunct="1">
              <a:lnSpc>
                <a:spcPct val="90000"/>
              </a:lnSpc>
            </a:pPr>
            <a:r>
              <a:rPr lang="en-US" sz="2400" b="1" dirty="0">
                <a:solidFill>
                  <a:srgbClr val="C00000"/>
                </a:solidFill>
                <a:cs typeface="Times New Roman" pitchFamily="18" charset="0"/>
              </a:rPr>
              <a:t>Philosophical Ethics.</a:t>
            </a:r>
          </a:p>
          <a:p>
            <a:pPr eaLnBrk="1" hangingPunct="1">
              <a:lnSpc>
                <a:spcPct val="90000"/>
              </a:lnSpc>
            </a:pPr>
            <a:r>
              <a:rPr lang="en-US" sz="2800" dirty="0">
                <a:solidFill>
                  <a:srgbClr val="000000"/>
                </a:solidFill>
                <a:cs typeface="Times New Roman" pitchFamily="18" charset="0"/>
              </a:rPr>
              <a:t>Consider how a particular moral principle can be justified from the vantage-points of each scheme. </a:t>
            </a:r>
          </a:p>
          <a:p>
            <a:pPr lvl="1" eaLnBrk="1" hangingPunct="1">
              <a:lnSpc>
                <a:spcPct val="90000"/>
              </a:lnSpc>
            </a:pPr>
            <a:r>
              <a:rPr lang="en-US" sz="2400" dirty="0">
                <a:solidFill>
                  <a:srgbClr val="000000"/>
                </a:solidFill>
                <a:cs typeface="Times New Roman" pitchFamily="18" charset="0"/>
              </a:rPr>
              <a:t>E.g., consider the rule of conduct: “Do not steal.”</a:t>
            </a:r>
            <a:endParaRPr lang="en-US" sz="2400" dirty="0"/>
          </a:p>
        </p:txBody>
      </p:sp>
      <p:sp>
        <p:nvSpPr>
          <p:cNvPr id="21506" name="Rectangle 2"/>
          <p:cNvSpPr>
            <a:spLocks noGrp="1" noChangeArrowheads="1"/>
          </p:cNvSpPr>
          <p:nvPr>
            <p:ph type="title"/>
          </p:nvPr>
        </p:nvSpPr>
        <p:spPr/>
        <p:txBody>
          <a:bodyPr>
            <a:normAutofit fontScale="90000"/>
          </a:bodyPr>
          <a:lstStyle/>
          <a:p>
            <a:pPr eaLnBrk="1" hangingPunct="1"/>
            <a:r>
              <a:rPr lang="en-US" sz="3200" dirty="0">
                <a:solidFill>
                  <a:schemeClr val="folHlink"/>
                </a:solidFill>
                <a:cs typeface="Times New Roman" pitchFamily="18" charset="0"/>
              </a:rPr>
              <a:t>Three Schemes for Grounding the Evaluative Rules in a Moral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 calcmode="lin" valueType="num">
                                      <p:cBhvr additive="base">
                                        <p:cTn id="11" dur="500" fill="hold"/>
                                        <p:tgtEl>
                                          <p:spTgt spid="245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45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 calcmode="lin" valueType="num">
                                      <p:cBhvr additive="base">
                                        <p:cTn id="15" dur="500" fill="hold"/>
                                        <p:tgtEl>
                                          <p:spTgt spid="245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45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 calcmode="lin" valueType="num">
                                      <p:cBhvr additive="base">
                                        <p:cTn id="25" dur="500" fill="hold"/>
                                        <p:tgtEl>
                                          <p:spTgt spid="2457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457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24579">
                                            <p:txEl>
                                              <p:pRg st="5" end="5"/>
                                            </p:txEl>
                                          </p:spTgt>
                                        </p:tgtEl>
                                        <p:attrNameLst>
                                          <p:attrName>style.visibility</p:attrName>
                                        </p:attrNameLst>
                                      </p:cBhvr>
                                      <p:to>
                                        <p:strVal val="visible"/>
                                      </p:to>
                                    </p:set>
                                    <p:anim calcmode="lin" valueType="num">
                                      <p:cBhvr additive="base">
                                        <p:cTn id="29" dur="500" fill="hold"/>
                                        <p:tgtEl>
                                          <p:spTgt spid="24579">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Consider the following rationale for why stealing is morally wrong: </a:t>
            </a:r>
          </a:p>
          <a:p>
            <a:pPr eaLnBrk="1" hangingPunct="1">
              <a:lnSpc>
                <a:spcPct val="90000"/>
              </a:lnSpc>
              <a:buFont typeface="Wingdings" pitchFamily="2" charset="2"/>
              <a:buNone/>
            </a:pPr>
            <a:endParaRPr lang="en-US" sz="1400" dirty="0">
              <a:solidFill>
                <a:srgbClr val="000000"/>
              </a:solidFill>
              <a:cs typeface="Times New Roman" pitchFamily="18" charset="0"/>
            </a:endParaRPr>
          </a:p>
          <a:p>
            <a:pPr lvl="1" eaLnBrk="1" hangingPunct="1">
              <a:lnSpc>
                <a:spcPct val="90000"/>
              </a:lnSpc>
              <a:buFont typeface="Wingdings" pitchFamily="2" charset="2"/>
              <a:buNone/>
            </a:pPr>
            <a:r>
              <a:rPr lang="en-US" sz="2400" i="1" dirty="0">
                <a:solidFill>
                  <a:srgbClr val="C00000"/>
                </a:solidFill>
                <a:cs typeface="Times New Roman" pitchFamily="18" charset="0"/>
              </a:rPr>
              <a:t>  Stealing is wrong because it offends God or because it violates one of God's (Ten) Commandments. </a:t>
            </a:r>
          </a:p>
          <a:p>
            <a:pPr eaLnBrk="1" hangingPunct="1">
              <a:lnSpc>
                <a:spcPct val="90000"/>
              </a:lnSpc>
              <a:buFont typeface="Wingdings" pitchFamily="2" charset="2"/>
              <a:buNone/>
            </a:pPr>
            <a:endParaRPr lang="en-US" sz="1400" dirty="0">
              <a:solidFill>
                <a:srgbClr val="000000"/>
              </a:solidFill>
              <a:cs typeface="Times New Roman" pitchFamily="18" charset="0"/>
            </a:endParaRPr>
          </a:p>
          <a:p>
            <a:pPr eaLnBrk="1" hangingPunct="1">
              <a:lnSpc>
                <a:spcPct val="90000"/>
              </a:lnSpc>
            </a:pPr>
            <a:r>
              <a:rPr lang="en-US" sz="2800" dirty="0">
                <a:solidFill>
                  <a:srgbClr val="000000"/>
                </a:solidFill>
                <a:cs typeface="Times New Roman" pitchFamily="18" charset="0"/>
              </a:rPr>
              <a:t>From the point of view of institutionalized religion, stealing is wrong because of it offends God or because it violates the commands of a supreme authority. </a:t>
            </a:r>
            <a:endParaRPr lang="en-US" sz="2800" dirty="0"/>
          </a:p>
        </p:txBody>
      </p:sp>
      <p:sp>
        <p:nvSpPr>
          <p:cNvPr id="22530" name="Rectangle 2"/>
          <p:cNvSpPr>
            <a:spLocks noGrp="1" noChangeArrowheads="1"/>
          </p:cNvSpPr>
          <p:nvPr>
            <p:ph type="title"/>
          </p:nvPr>
        </p:nvSpPr>
        <p:spPr>
          <a:xfrm>
            <a:off x="762000" y="228600"/>
            <a:ext cx="7793037" cy="1143000"/>
          </a:xfrm>
        </p:spPr>
        <p:txBody>
          <a:bodyPr>
            <a:normAutofit fontScale="90000"/>
          </a:bodyPr>
          <a:lstStyle/>
          <a:p>
            <a:pPr eaLnBrk="1" hangingPunct="1"/>
            <a:r>
              <a:rPr lang="en-US" sz="3600" dirty="0">
                <a:solidFill>
                  <a:schemeClr val="folHlink"/>
                </a:solidFill>
                <a:cs typeface="Times New Roman" pitchFamily="18" charset="0"/>
              </a:rPr>
              <a:t>Approach #1: Grounding Moral Principles in a Religious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5603">
                                            <p:txEl>
                                              <p:pRg st="4" end="4"/>
                                            </p:txEl>
                                          </p:spTgt>
                                        </p:tgtEl>
                                        <p:attrNameLst>
                                          <p:attrName>style.visibility</p:attrName>
                                        </p:attrNameLst>
                                      </p:cBhvr>
                                      <p:to>
                                        <p:strVal val="visible"/>
                                      </p:to>
                                    </p:set>
                                    <p:anim calcmode="lin" valueType="num">
                                      <p:cBhvr additive="base">
                                        <p:cTn id="17" dur="500" fill="hold"/>
                                        <p:tgtEl>
                                          <p:spTgt spid="2560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sz="2800" dirty="0">
                <a:solidFill>
                  <a:srgbClr val="000000"/>
                </a:solidFill>
                <a:cs typeface="Times New Roman" pitchFamily="18" charset="0"/>
              </a:rPr>
              <a:t>An alternative rationale would be:</a:t>
            </a:r>
          </a:p>
          <a:p>
            <a:pPr eaLnBrk="1" hangingPunct="1">
              <a:lnSpc>
                <a:spcPct val="90000"/>
              </a:lnSpc>
              <a:buFont typeface="Wingdings" pitchFamily="2" charset="2"/>
              <a:buNone/>
            </a:pPr>
            <a:endParaRPr lang="en-US" sz="1400" dirty="0">
              <a:solidFill>
                <a:srgbClr val="000000"/>
              </a:solidFill>
              <a:cs typeface="Times New Roman" pitchFamily="18" charset="0"/>
            </a:endParaRPr>
          </a:p>
          <a:p>
            <a:pPr lvl="1" eaLnBrk="1" hangingPunct="1">
              <a:lnSpc>
                <a:spcPct val="90000"/>
              </a:lnSpc>
              <a:buFont typeface="Wingdings" pitchFamily="2" charset="2"/>
              <a:buNone/>
            </a:pPr>
            <a:r>
              <a:rPr lang="en-US" sz="2400" i="1" dirty="0">
                <a:solidFill>
                  <a:srgbClr val="000000"/>
                </a:solidFill>
                <a:cs typeface="Times New Roman" pitchFamily="18" charset="0"/>
              </a:rPr>
              <a:t>   </a:t>
            </a:r>
            <a:r>
              <a:rPr lang="en-US" sz="2400" i="1" dirty="0">
                <a:solidFill>
                  <a:srgbClr val="C00000"/>
                </a:solidFill>
                <a:cs typeface="Times New Roman" pitchFamily="18" charset="0"/>
              </a:rPr>
              <a:t>Stealing is wrong because it violates the law.</a:t>
            </a:r>
          </a:p>
          <a:p>
            <a:pPr eaLnBrk="1" hangingPunct="1">
              <a:lnSpc>
                <a:spcPct val="90000"/>
              </a:lnSpc>
              <a:buFont typeface="Wingdings" pitchFamily="2" charset="2"/>
              <a:buNone/>
            </a:pPr>
            <a:endParaRPr lang="en-US" sz="1400" dirty="0">
              <a:solidFill>
                <a:srgbClr val="000000"/>
              </a:solidFill>
              <a:cs typeface="Times New Roman" pitchFamily="18" charset="0"/>
            </a:endParaRPr>
          </a:p>
          <a:p>
            <a:pPr eaLnBrk="1" hangingPunct="1">
              <a:lnSpc>
                <a:spcPct val="90000"/>
              </a:lnSpc>
            </a:pPr>
            <a:r>
              <a:rPr lang="en-US" sz="2800" dirty="0">
                <a:solidFill>
                  <a:srgbClr val="000000"/>
                </a:solidFill>
                <a:cs typeface="Times New Roman" pitchFamily="18" charset="0"/>
              </a:rPr>
              <a:t>Here the grounds for determining why stealing is wrong are not tied to religion.</a:t>
            </a:r>
          </a:p>
          <a:p>
            <a:pPr eaLnBrk="1" hangingPunct="1">
              <a:lnSpc>
                <a:spcPct val="90000"/>
              </a:lnSpc>
            </a:pPr>
            <a:r>
              <a:rPr lang="en-US" sz="2800" dirty="0">
                <a:solidFill>
                  <a:srgbClr val="000000"/>
                </a:solidFill>
                <a:cs typeface="Times New Roman" pitchFamily="18" charset="0"/>
              </a:rPr>
              <a:t>If stealing violates a law in a particular nation or jurisdiction, then the act of stealing can be declared to be wrong independent of any religious beliefs that one may or may not happen to have. </a:t>
            </a:r>
          </a:p>
          <a:p>
            <a:pPr eaLnBrk="1" hangingPunct="1">
              <a:lnSpc>
                <a:spcPct val="90000"/>
              </a:lnSpc>
              <a:buFont typeface="Wingdings" pitchFamily="2" charset="2"/>
              <a:buNone/>
            </a:pPr>
            <a:endParaRPr lang="en-US" sz="2800" dirty="0"/>
          </a:p>
        </p:txBody>
      </p:sp>
      <p:sp>
        <p:nvSpPr>
          <p:cNvPr id="23554" name="Rectangle 2"/>
          <p:cNvSpPr>
            <a:spLocks noGrp="1" noChangeArrowheads="1"/>
          </p:cNvSpPr>
          <p:nvPr>
            <p:ph type="title"/>
          </p:nvPr>
        </p:nvSpPr>
        <p:spPr/>
        <p:txBody>
          <a:bodyPr>
            <a:normAutofit fontScale="90000"/>
          </a:bodyPr>
          <a:lstStyle/>
          <a:p>
            <a:pPr eaLnBrk="1" hangingPunct="1"/>
            <a:r>
              <a:rPr lang="en-US" sz="3600" dirty="0">
                <a:solidFill>
                  <a:schemeClr val="folHlink"/>
                </a:solidFill>
                <a:cs typeface="Times New Roman" pitchFamily="18" charset="0"/>
              </a:rPr>
              <a:t>Approach #2: Grounding Moral Principles in a Legal System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anim calcmode="lin" valueType="num">
                                      <p:cBhvr additive="base">
                                        <p:cTn id="11" dur="500" fill="hold"/>
                                        <p:tgtEl>
                                          <p:spTgt spid="26627">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662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6627">
                                            <p:txEl>
                                              <p:pRg st="4" end="4"/>
                                            </p:txEl>
                                          </p:spTgt>
                                        </p:tgtEl>
                                        <p:attrNameLst>
                                          <p:attrName>style.visibility</p:attrName>
                                        </p:attrNameLst>
                                      </p:cBhvr>
                                      <p:to>
                                        <p:strVal val="visible"/>
                                      </p:to>
                                    </p:set>
                                    <p:anim calcmode="lin" valueType="num">
                                      <p:cBhvr additive="base">
                                        <p:cTn id="17" dur="500" fill="hold"/>
                                        <p:tgtEl>
                                          <p:spTgt spid="26627">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662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27">
                                            <p:txEl>
                                              <p:pRg st="5" end="5"/>
                                            </p:txEl>
                                          </p:spTgt>
                                        </p:tgtEl>
                                        <p:attrNameLst>
                                          <p:attrName>style.visibility</p:attrName>
                                        </p:attrNameLst>
                                      </p:cBhvr>
                                      <p:to>
                                        <p:strVal val="visible"/>
                                      </p:to>
                                    </p:set>
                                    <p:anim calcmode="lin" valueType="num">
                                      <p:cBhvr additive="base">
                                        <p:cTn id="23" dur="500" fill="hold"/>
                                        <p:tgtEl>
                                          <p:spTgt spid="26627">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662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853F143-4738-B640-A668-ACE054E53F26}"/>
              </a:ext>
            </a:extLst>
          </p:cNvPr>
          <p:cNvSpPr>
            <a:spLocks noGrp="1"/>
          </p:cNvSpPr>
          <p:nvPr>
            <p:ph type="title"/>
          </p:nvPr>
        </p:nvSpPr>
        <p:spPr>
          <a:xfrm>
            <a:off x="457200" y="76200"/>
            <a:ext cx="8305800" cy="1600200"/>
          </a:xfrm>
        </p:spPr>
        <p:txBody>
          <a:bodyPr/>
          <a:lstStyle/>
          <a:p>
            <a:pPr eaLnBrk="1" hangingPunct="1"/>
            <a:r>
              <a:rPr lang="en-US" altLang="en-US"/>
              <a:t>We Live in Communities</a:t>
            </a:r>
            <a:br>
              <a:rPr lang="en-US" altLang="en-US"/>
            </a:br>
            <a:endParaRPr lang="en-US" altLang="en-US" sz="2400"/>
          </a:p>
        </p:txBody>
      </p:sp>
      <p:sp>
        <p:nvSpPr>
          <p:cNvPr id="6147" name="Rectangle 3">
            <a:extLst>
              <a:ext uri="{FF2B5EF4-FFF2-40B4-BE49-F238E27FC236}">
                <a16:creationId xmlns:a16="http://schemas.microsoft.com/office/drawing/2014/main" id="{5EAAB6A1-7172-8A42-B846-D08C8A96EE63}"/>
              </a:ext>
            </a:extLst>
          </p:cNvPr>
          <p:cNvSpPr>
            <a:spLocks noChangeArrowheads="1"/>
          </p:cNvSpPr>
          <p:nvPr/>
        </p:nvSpPr>
        <p:spPr bwMode="auto">
          <a:xfrm>
            <a:off x="493294" y="1808747"/>
            <a:ext cx="82697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b="1" dirty="0"/>
              <a:t>Our earth from space </a:t>
            </a:r>
            <a:r>
              <a:rPr lang="en-US" altLang="en-US" sz="2400" b="1" dirty="0">
                <a:sym typeface="Wingdings" pitchFamily="2" charset="2"/>
              </a:rPr>
              <a:t>How we view the world??</a:t>
            </a:r>
            <a:endParaRPr lang="en-US" altLang="en-US" sz="2400" b="1" dirty="0"/>
          </a:p>
        </p:txBody>
      </p:sp>
      <p:pic>
        <p:nvPicPr>
          <p:cNvPr id="6148" name="Picture 10" descr="http://ts4.mm.bing.net/th?id=H.4935403631543907&amp;pid=15.1">
            <a:extLst>
              <a:ext uri="{FF2B5EF4-FFF2-40B4-BE49-F238E27FC236}">
                <a16:creationId xmlns:a16="http://schemas.microsoft.com/office/drawing/2014/main" id="{E97468B8-7C15-EE45-82ED-01619037FD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2341145"/>
            <a:ext cx="6019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4958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normAutofit/>
          </a:bodyPr>
          <a:lstStyle/>
          <a:p>
            <a:pPr eaLnBrk="1" hangingPunct="1">
              <a:lnSpc>
                <a:spcPct val="90000"/>
              </a:lnSpc>
              <a:buFont typeface="Wingdings" pitchFamily="2" charset="2"/>
              <a:buChar char="§"/>
            </a:pPr>
            <a:r>
              <a:rPr lang="en-US" sz="2800" dirty="0">
                <a:solidFill>
                  <a:srgbClr val="000000"/>
                </a:solidFill>
                <a:cs typeface="Times New Roman" pitchFamily="18" charset="0"/>
              </a:rPr>
              <a:t>A third way of approaching the question is:</a:t>
            </a:r>
          </a:p>
          <a:p>
            <a:pPr eaLnBrk="1" hangingPunct="1">
              <a:lnSpc>
                <a:spcPct val="90000"/>
              </a:lnSpc>
              <a:buFont typeface="Wingdings" pitchFamily="2" charset="2"/>
              <a:buNone/>
            </a:pPr>
            <a:endParaRPr lang="en-US" sz="1400" dirty="0">
              <a:solidFill>
                <a:srgbClr val="000000"/>
              </a:solidFill>
              <a:cs typeface="Times New Roman" pitchFamily="18" charset="0"/>
            </a:endParaRPr>
          </a:p>
          <a:p>
            <a:pPr lvl="1" eaLnBrk="1" hangingPunct="1">
              <a:lnSpc>
                <a:spcPct val="90000"/>
              </a:lnSpc>
              <a:buFont typeface="Wingdings" pitchFamily="2" charset="2"/>
              <a:buNone/>
            </a:pPr>
            <a:r>
              <a:rPr lang="en-US" sz="2400" i="1" dirty="0">
                <a:solidFill>
                  <a:srgbClr val="000000"/>
                </a:solidFill>
                <a:cs typeface="Times New Roman" pitchFamily="18" charset="0"/>
              </a:rPr>
              <a:t>  </a:t>
            </a:r>
            <a:r>
              <a:rPr lang="en-US" sz="2400" i="1" dirty="0">
                <a:solidFill>
                  <a:srgbClr val="C00000"/>
                </a:solidFill>
                <a:cs typeface="Times New Roman" pitchFamily="18" charset="0"/>
              </a:rPr>
              <a:t>Stealing is wrong because it is wrong </a:t>
            </a:r>
            <a:r>
              <a:rPr lang="en-US" sz="2400" dirty="0">
                <a:solidFill>
                  <a:srgbClr val="C00000"/>
                </a:solidFill>
                <a:cs typeface="Times New Roman" pitchFamily="18" charset="0"/>
              </a:rPr>
              <a:t>(independent of any form of external authority or any external sanctions). </a:t>
            </a:r>
          </a:p>
          <a:p>
            <a:pPr eaLnBrk="1" hangingPunct="1">
              <a:lnSpc>
                <a:spcPct val="90000"/>
              </a:lnSpc>
              <a:buFont typeface="Wingdings" pitchFamily="2" charset="2"/>
              <a:buNone/>
            </a:pPr>
            <a:endParaRPr lang="en-US" sz="1400" dirty="0">
              <a:solidFill>
                <a:srgbClr val="000000"/>
              </a:solidFill>
              <a:cs typeface="Times New Roman" pitchFamily="18" charset="0"/>
            </a:endParaRPr>
          </a:p>
          <a:p>
            <a:pPr eaLnBrk="1" hangingPunct="1">
              <a:lnSpc>
                <a:spcPct val="90000"/>
              </a:lnSpc>
              <a:buFont typeface="Wingdings" pitchFamily="2" charset="2"/>
              <a:buChar char="§"/>
            </a:pPr>
            <a:r>
              <a:rPr lang="en-US" sz="2800" dirty="0">
                <a:solidFill>
                  <a:srgbClr val="000000"/>
                </a:solidFill>
                <a:cs typeface="Times New Roman" pitchFamily="18" charset="0"/>
              </a:rPr>
              <a:t>On this view, the moral "rightness" or "wrongness" of stealing is not grounded in some external authoritative source. </a:t>
            </a:r>
          </a:p>
          <a:p>
            <a:pPr eaLnBrk="1" hangingPunct="1">
              <a:lnSpc>
                <a:spcPct val="90000"/>
              </a:lnSpc>
              <a:buFont typeface="Wingdings" pitchFamily="2" charset="2"/>
              <a:buChar char="§"/>
            </a:pPr>
            <a:r>
              <a:rPr lang="en-US" sz="2800" dirty="0">
                <a:solidFill>
                  <a:srgbClr val="000000"/>
                </a:solidFill>
                <a:cs typeface="Times New Roman" pitchFamily="18" charset="0"/>
              </a:rPr>
              <a:t>It does not appeal to an external authority, either theological or legal, for justification.</a:t>
            </a:r>
            <a:endParaRPr lang="en-US" sz="2800" dirty="0"/>
          </a:p>
          <a:p>
            <a:pPr eaLnBrk="1" hangingPunct="1">
              <a:lnSpc>
                <a:spcPct val="90000"/>
              </a:lnSpc>
            </a:pPr>
            <a:endParaRPr lang="en-US" sz="2800" dirty="0"/>
          </a:p>
          <a:p>
            <a:pPr eaLnBrk="1" hangingPunct="1">
              <a:lnSpc>
                <a:spcPct val="90000"/>
              </a:lnSpc>
            </a:pPr>
            <a:endParaRPr lang="en-US" sz="2800" dirty="0"/>
          </a:p>
        </p:txBody>
      </p:sp>
      <p:sp>
        <p:nvSpPr>
          <p:cNvPr id="24578" name="Rectangle 2"/>
          <p:cNvSpPr>
            <a:spLocks noGrp="1" noChangeArrowheads="1"/>
          </p:cNvSpPr>
          <p:nvPr>
            <p:ph type="title"/>
          </p:nvPr>
        </p:nvSpPr>
        <p:spPr/>
        <p:txBody>
          <a:bodyPr>
            <a:normAutofit fontScale="90000"/>
          </a:bodyPr>
          <a:lstStyle/>
          <a:p>
            <a:pPr eaLnBrk="1" hangingPunct="1"/>
            <a:r>
              <a:rPr lang="en-US" sz="3200" dirty="0">
                <a:solidFill>
                  <a:schemeClr val="folHlink"/>
                </a:solidFill>
                <a:cs typeface="Times New Roman" pitchFamily="18" charset="0"/>
              </a:rPr>
              <a:t>Approach #3: Grounding Moral Principles in a Philosophical System of Ethics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anim calcmode="lin" valueType="num">
                                      <p:cBhvr additive="base">
                                        <p:cTn id="11" dur="500" fill="hold"/>
                                        <p:tgtEl>
                                          <p:spTgt spid="27651">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76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anim calcmode="lin" valueType="num">
                                      <p:cBhvr additive="base">
                                        <p:cTn id="17" dur="500" fill="hold"/>
                                        <p:tgtEl>
                                          <p:spTgt spid="27651">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76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anim calcmode="lin" valueType="num">
                                      <p:cBhvr additive="base">
                                        <p:cTn id="23" dur="500" fill="hold"/>
                                        <p:tgtEl>
                                          <p:spTgt spid="27651">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76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p:txBody>
          <a:bodyPr>
            <a:normAutofit/>
          </a:bodyPr>
          <a:lstStyle/>
          <a:p>
            <a:pPr eaLnBrk="1" hangingPunct="1">
              <a:buFont typeface="Wingdings" pitchFamily="2" charset="2"/>
              <a:buChar char="§"/>
            </a:pPr>
            <a:r>
              <a:rPr lang="en-US" sz="2800" dirty="0">
                <a:solidFill>
                  <a:srgbClr val="000000"/>
                </a:solidFill>
                <a:cs typeface="Times New Roman" pitchFamily="18" charset="0"/>
              </a:rPr>
              <a:t>Many philosophers and ethicists have argued that, independent of either supernatural or legal authorities, </a:t>
            </a:r>
            <a:r>
              <a:rPr lang="en-US" sz="2800" i="1" dirty="0">
                <a:solidFill>
                  <a:srgbClr val="C00000"/>
                </a:solidFill>
                <a:cs typeface="Times New Roman" pitchFamily="18" charset="0"/>
              </a:rPr>
              <a:t>reason</a:t>
            </a:r>
            <a:r>
              <a:rPr lang="en-US" sz="2800" dirty="0">
                <a:solidFill>
                  <a:srgbClr val="000000"/>
                </a:solidFill>
                <a:cs typeface="Times New Roman" pitchFamily="18" charset="0"/>
              </a:rPr>
              <a:t> alone is sufficient to show that stealing is wrong. </a:t>
            </a:r>
          </a:p>
          <a:p>
            <a:pPr eaLnBrk="1" hangingPunct="1">
              <a:buFont typeface="Wingdings" pitchFamily="2" charset="2"/>
              <a:buChar char="§"/>
            </a:pPr>
            <a:r>
              <a:rPr lang="en-US" sz="2800" dirty="0">
                <a:solidFill>
                  <a:srgbClr val="000000"/>
                </a:solidFill>
                <a:cs typeface="Times New Roman" pitchFamily="18" charset="0"/>
              </a:rPr>
              <a:t>They argue that </a:t>
            </a:r>
            <a:r>
              <a:rPr lang="en-US" sz="2800" i="1" dirty="0">
                <a:solidFill>
                  <a:srgbClr val="C00000"/>
                </a:solidFill>
                <a:cs typeface="Times New Roman" pitchFamily="18" charset="0"/>
              </a:rPr>
              <a:t>reason</a:t>
            </a:r>
            <a:r>
              <a:rPr lang="en-US" sz="2800" dirty="0">
                <a:solidFill>
                  <a:srgbClr val="000000"/>
                </a:solidFill>
                <a:cs typeface="Times New Roman" pitchFamily="18" charset="0"/>
              </a:rPr>
              <a:t> can inform us that there is something either in the act of stealing itself, or in the </a:t>
            </a:r>
            <a:r>
              <a:rPr lang="en-US" sz="2800" i="1" dirty="0">
                <a:solidFill>
                  <a:srgbClr val="C00000"/>
                </a:solidFill>
                <a:cs typeface="Times New Roman" pitchFamily="18" charset="0"/>
              </a:rPr>
              <a:t>consequences</a:t>
            </a:r>
            <a:r>
              <a:rPr lang="en-US" sz="2800" dirty="0">
                <a:solidFill>
                  <a:srgbClr val="000000"/>
                </a:solidFill>
                <a:cs typeface="Times New Roman" pitchFamily="18" charset="0"/>
              </a:rPr>
              <a:t> that result from this kind of act, that makes stealing morally wrong.</a:t>
            </a:r>
            <a:endParaRPr lang="en-US" sz="2800" dirty="0"/>
          </a:p>
        </p:txBody>
      </p:sp>
      <p:sp>
        <p:nvSpPr>
          <p:cNvPr id="25602" name="Rectangle 2"/>
          <p:cNvSpPr>
            <a:spLocks noGrp="1" noChangeArrowheads="1"/>
          </p:cNvSpPr>
          <p:nvPr>
            <p:ph type="title"/>
          </p:nvPr>
        </p:nvSpPr>
        <p:spPr/>
        <p:txBody>
          <a:bodyPr>
            <a:normAutofit/>
          </a:bodyPr>
          <a:lstStyle/>
          <a:p>
            <a:pPr eaLnBrk="1" hangingPunct="1"/>
            <a:r>
              <a:rPr lang="en-US"/>
              <a:t>Approach # 3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675">
                                            <p:txEl>
                                              <p:pRg st="1" end="1"/>
                                            </p:txEl>
                                          </p:spTgt>
                                        </p:tgtEl>
                                        <p:attrNameLst>
                                          <p:attrName>style.visibility</p:attrName>
                                        </p:attrNameLst>
                                      </p:cBhvr>
                                      <p:to>
                                        <p:strVal val="visible"/>
                                      </p:to>
                                    </p:set>
                                    <p:anim calcmode="lin" valueType="num">
                                      <p:cBhvr additive="base">
                                        <p:cTn id="13" dur="500" fill="hold"/>
                                        <p:tgtEl>
                                          <p:spTgt spid="286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86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In the case of both law and religion, specific sanctions against stealing exists in the form of punishment. </a:t>
            </a:r>
          </a:p>
          <a:p>
            <a:pPr eaLnBrk="1" hangingPunct="1">
              <a:lnSpc>
                <a:spcPct val="90000"/>
              </a:lnSpc>
            </a:pPr>
            <a:r>
              <a:rPr lang="en-US" sz="2800" dirty="0">
                <a:solidFill>
                  <a:srgbClr val="000000"/>
                </a:solidFill>
                <a:cs typeface="Times New Roman" pitchFamily="18" charset="0"/>
              </a:rPr>
              <a:t>In the case of (philosophical) ethics, the only sanction would be in the form of social </a:t>
            </a:r>
            <a:r>
              <a:rPr lang="en-US" sz="2800" dirty="0">
                <a:solidFill>
                  <a:srgbClr val="C00000"/>
                </a:solidFill>
                <a:cs typeface="Times New Roman" pitchFamily="18" charset="0"/>
              </a:rPr>
              <a:t>disapprobation</a:t>
            </a:r>
            <a:r>
              <a:rPr lang="en-US" sz="2800" dirty="0">
                <a:solidFill>
                  <a:srgbClr val="000000"/>
                </a:solidFill>
                <a:cs typeface="Times New Roman" pitchFamily="18" charset="0"/>
              </a:rPr>
              <a:t> (disapproval) and possibly social </a:t>
            </a:r>
            <a:r>
              <a:rPr lang="en-US" sz="2800" dirty="0">
                <a:solidFill>
                  <a:srgbClr val="C00000"/>
                </a:solidFill>
                <a:cs typeface="Times New Roman" pitchFamily="18" charset="0"/>
              </a:rPr>
              <a:t>ostracism</a:t>
            </a:r>
            <a:r>
              <a:rPr lang="en-US" sz="2800" dirty="0">
                <a:solidFill>
                  <a:srgbClr val="000000"/>
                </a:solidFill>
                <a:cs typeface="Times New Roman" pitchFamily="18" charset="0"/>
              </a:rPr>
              <a:t>. </a:t>
            </a:r>
          </a:p>
          <a:p>
            <a:pPr lvl="1" eaLnBrk="1" hangingPunct="1">
              <a:lnSpc>
                <a:spcPct val="90000"/>
              </a:lnSpc>
            </a:pPr>
            <a:r>
              <a:rPr lang="en-US" sz="2400" dirty="0">
                <a:solidFill>
                  <a:srgbClr val="000000"/>
                </a:solidFill>
                <a:cs typeface="Times New Roman" pitchFamily="18" charset="0"/>
              </a:rPr>
              <a:t>E.g., there is no punishment in a formal sense. </a:t>
            </a:r>
          </a:p>
          <a:p>
            <a:pPr eaLnBrk="1" hangingPunct="1">
              <a:lnSpc>
                <a:spcPct val="90000"/>
              </a:lnSpc>
            </a:pPr>
            <a:r>
              <a:rPr lang="en-US" sz="2800" dirty="0">
                <a:solidFill>
                  <a:srgbClr val="000000"/>
                </a:solidFill>
                <a:cs typeface="Times New Roman" pitchFamily="18" charset="0"/>
              </a:rPr>
              <a:t>External conditions or factors, in the form of sanctions, are irrelevant. </a:t>
            </a:r>
          </a:p>
        </p:txBody>
      </p:sp>
      <p:sp>
        <p:nvSpPr>
          <p:cNvPr id="26626" name="Rectangle 2"/>
          <p:cNvSpPr>
            <a:spLocks noGrp="1" noChangeArrowheads="1"/>
          </p:cNvSpPr>
          <p:nvPr>
            <p:ph type="title"/>
          </p:nvPr>
        </p:nvSpPr>
        <p:spPr/>
        <p:txBody>
          <a:bodyPr>
            <a:normAutofit/>
          </a:bodyPr>
          <a:lstStyle/>
          <a:p>
            <a:pPr eaLnBrk="1" hangingPunct="1"/>
            <a:r>
              <a:rPr lang="en-US"/>
              <a:t>Approach # 3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9699">
                                            <p:txEl>
                                              <p:pRg st="2" end="2"/>
                                            </p:txEl>
                                          </p:spTgt>
                                        </p:tgtEl>
                                        <p:attrNameLst>
                                          <p:attrName>style.visibility</p:attrName>
                                        </p:attrNameLst>
                                      </p:cBhvr>
                                      <p:to>
                                        <p:strVal val="visible"/>
                                      </p:to>
                                    </p:set>
                                    <p:anim calcmode="lin" valueType="num">
                                      <p:cBhvr additive="base">
                                        <p:cTn id="17"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9699">
                                            <p:txEl>
                                              <p:pRg st="3" end="3"/>
                                            </p:txEl>
                                          </p:spTgt>
                                        </p:tgtEl>
                                        <p:attrNameLst>
                                          <p:attrName>style.visibility</p:attrName>
                                        </p:attrNameLst>
                                      </p:cBhvr>
                                      <p:to>
                                        <p:strVal val="visible"/>
                                      </p:to>
                                    </p:set>
                                    <p:anim calcmode="lin" valueType="num">
                                      <p:cBhvr additive="base">
                                        <p:cTn id="23" dur="500" fill="hold"/>
                                        <p:tgtEl>
                                          <p:spTgt spid="29699">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969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p:txBody>
          <a:bodyPr>
            <a:normAutofit/>
          </a:bodyPr>
          <a:lstStyle/>
          <a:p>
            <a:pPr eaLnBrk="1" hangingPunct="1">
              <a:lnSpc>
                <a:spcPct val="90000"/>
              </a:lnSpc>
            </a:pPr>
            <a:r>
              <a:rPr lang="en-US" sz="2400" dirty="0">
                <a:solidFill>
                  <a:schemeClr val="tx1"/>
                </a:solidFill>
              </a:rPr>
              <a:t>The method philosophers use to analyze moral issues is </a:t>
            </a:r>
            <a:r>
              <a:rPr lang="en-US" sz="2400" dirty="0">
                <a:solidFill>
                  <a:srgbClr val="C00000"/>
                </a:solidFill>
              </a:rPr>
              <a:t>normative</a:t>
            </a:r>
            <a:r>
              <a:rPr lang="en-US" sz="2400" dirty="0">
                <a:solidFill>
                  <a:schemeClr val="tx1"/>
                </a:solidFill>
              </a:rPr>
              <a:t>, in contrast to the </a:t>
            </a:r>
            <a:r>
              <a:rPr lang="en-US" sz="2400" dirty="0">
                <a:solidFill>
                  <a:srgbClr val="C00000"/>
                </a:solidFill>
              </a:rPr>
              <a:t>descriptive</a:t>
            </a:r>
            <a:r>
              <a:rPr lang="en-US" sz="2400" dirty="0">
                <a:solidFill>
                  <a:schemeClr val="tx1"/>
                </a:solidFill>
              </a:rPr>
              <a:t> method that is used by social scientists. </a:t>
            </a:r>
          </a:p>
          <a:p>
            <a:pPr eaLnBrk="1" hangingPunct="1">
              <a:lnSpc>
                <a:spcPct val="90000"/>
              </a:lnSpc>
            </a:pPr>
            <a:r>
              <a:rPr lang="en-US" sz="2400" dirty="0">
                <a:solidFill>
                  <a:schemeClr val="tx1"/>
                </a:solidFill>
              </a:rPr>
              <a:t>Sociological and anthropological studies are descriptive because they describe or report how people in various cultures and groups behave with respect to the rules of a moral system. </a:t>
            </a:r>
          </a:p>
          <a:p>
            <a:pPr eaLnBrk="1" hangingPunct="1">
              <a:lnSpc>
                <a:spcPct val="90000"/>
              </a:lnSpc>
            </a:pPr>
            <a:r>
              <a:rPr lang="en-US" sz="2400" dirty="0">
                <a:solidFill>
                  <a:schemeClr val="tx1"/>
                </a:solidFill>
              </a:rPr>
              <a:t>For example, a sociologist might report that people who live in nations along the Pacific Rim believe that it is morally permissible to make copies of proprietary software for personal use. </a:t>
            </a:r>
          </a:p>
        </p:txBody>
      </p:sp>
      <p:sp>
        <p:nvSpPr>
          <p:cNvPr id="97282" name="Rectangle 2"/>
          <p:cNvSpPr>
            <a:spLocks noGrp="1" noChangeArrowheads="1"/>
          </p:cNvSpPr>
          <p:nvPr>
            <p:ph type="title"/>
          </p:nvPr>
        </p:nvSpPr>
        <p:spPr/>
        <p:txBody>
          <a:bodyPr>
            <a:normAutofit fontScale="90000"/>
          </a:bodyPr>
          <a:lstStyle/>
          <a:p>
            <a:pPr eaLnBrk="1" hangingPunct="1"/>
            <a:r>
              <a:rPr lang="en-US" sz="4000"/>
              <a:t>The Method of Philosophical Ethics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7282"/>
                                        </p:tgtEl>
                                        <p:attrNameLst>
                                          <p:attrName>style.visibility</p:attrName>
                                        </p:attrNameLst>
                                      </p:cBhvr>
                                      <p:to>
                                        <p:strVal val="visible"/>
                                      </p:to>
                                    </p:set>
                                    <p:animEffect transition="in" filter="fade">
                                      <p:cBhvr>
                                        <p:cTn id="7" dur="2000"/>
                                        <p:tgtEl>
                                          <p:spTgt spid="97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7283">
                                            <p:txEl>
                                              <p:pRg st="0" end="0"/>
                                            </p:txEl>
                                          </p:spTgt>
                                        </p:tgtEl>
                                        <p:attrNameLst>
                                          <p:attrName>style.visibility</p:attrName>
                                        </p:attrNameLst>
                                      </p:cBhvr>
                                      <p:to>
                                        <p:strVal val="visible"/>
                                      </p:to>
                                    </p:set>
                                    <p:animEffect transition="in" filter="fade">
                                      <p:cBhvr>
                                        <p:cTn id="12" dur="2000"/>
                                        <p:tgtEl>
                                          <p:spTgt spid="9728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7283">
                                            <p:txEl>
                                              <p:pRg st="1" end="1"/>
                                            </p:txEl>
                                          </p:spTgt>
                                        </p:tgtEl>
                                        <p:attrNameLst>
                                          <p:attrName>style.visibility</p:attrName>
                                        </p:attrNameLst>
                                      </p:cBhvr>
                                      <p:to>
                                        <p:strVal val="visible"/>
                                      </p:to>
                                    </p:set>
                                    <p:animEffect transition="in" filter="fade">
                                      <p:cBhvr>
                                        <p:cTn id="17" dur="2000"/>
                                        <p:tgtEl>
                                          <p:spTgt spid="9728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7283">
                                            <p:txEl>
                                              <p:pRg st="2" end="2"/>
                                            </p:txEl>
                                          </p:spTgt>
                                        </p:tgtEl>
                                        <p:attrNameLst>
                                          <p:attrName>style.visibility</p:attrName>
                                        </p:attrNameLst>
                                      </p:cBhvr>
                                      <p:to>
                                        <p:strVal val="visible"/>
                                      </p:to>
                                    </p:set>
                                    <p:animEffect transition="in" filter="fade">
                                      <p:cBhvr>
                                        <p:cTn id="22" dur="2000"/>
                                        <p:tgtEl>
                                          <p:spTgt spid="972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p:bldP spid="97282"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p:txBody>
          <a:bodyPr>
            <a:normAutofit/>
          </a:bodyPr>
          <a:lstStyle/>
          <a:p>
            <a:pPr eaLnBrk="1" hangingPunct="1">
              <a:lnSpc>
                <a:spcPct val="80000"/>
              </a:lnSpc>
            </a:pPr>
            <a:r>
              <a:rPr lang="en-US" sz="2400" dirty="0">
                <a:solidFill>
                  <a:schemeClr val="tx1"/>
                </a:solidFill>
              </a:rPr>
              <a:t>Philosophical studies and scientific studies are </a:t>
            </a:r>
            <a:r>
              <a:rPr lang="en-US" sz="2400" dirty="0">
                <a:solidFill>
                  <a:srgbClr val="C00000"/>
                </a:solidFill>
              </a:rPr>
              <a:t>similar</a:t>
            </a:r>
            <a:r>
              <a:rPr lang="en-US" sz="2400" dirty="0">
                <a:solidFill>
                  <a:schemeClr val="tx1"/>
                </a:solidFill>
              </a:rPr>
              <a:t> in that  both require that a </a:t>
            </a:r>
            <a:r>
              <a:rPr lang="en-US" sz="2400" dirty="0">
                <a:solidFill>
                  <a:srgbClr val="C00000"/>
                </a:solidFill>
              </a:rPr>
              <a:t>consistent methodological scheme </a:t>
            </a:r>
            <a:r>
              <a:rPr lang="en-US" sz="2400" dirty="0">
                <a:solidFill>
                  <a:schemeClr val="tx1"/>
                </a:solidFill>
              </a:rPr>
              <a:t>be used to verify </a:t>
            </a:r>
            <a:r>
              <a:rPr lang="en-US" sz="2400" dirty="0">
                <a:solidFill>
                  <a:srgbClr val="C00000"/>
                </a:solidFill>
              </a:rPr>
              <a:t>hypotheses and theories. </a:t>
            </a:r>
          </a:p>
          <a:p>
            <a:pPr lvl="1" eaLnBrk="1" hangingPunct="1">
              <a:lnSpc>
                <a:spcPct val="80000"/>
              </a:lnSpc>
            </a:pPr>
            <a:r>
              <a:rPr lang="en-US" sz="2000" dirty="0">
                <a:solidFill>
                  <a:schemeClr val="tx1"/>
                </a:solidFill>
              </a:rPr>
              <a:t>These verification schemes must satisfy criteria of </a:t>
            </a:r>
            <a:r>
              <a:rPr lang="en-US" sz="2000" i="1" dirty="0">
                <a:solidFill>
                  <a:schemeClr val="tx1"/>
                </a:solidFill>
              </a:rPr>
              <a:t>rationality</a:t>
            </a:r>
            <a:r>
              <a:rPr lang="en-US" sz="2000" dirty="0">
                <a:solidFill>
                  <a:schemeClr val="tx1"/>
                </a:solidFill>
              </a:rPr>
              <a:t> and </a:t>
            </a:r>
            <a:r>
              <a:rPr lang="en-US" sz="2000" i="1" dirty="0">
                <a:solidFill>
                  <a:schemeClr val="tx1"/>
                </a:solidFill>
              </a:rPr>
              <a:t>objectivity </a:t>
            </a:r>
            <a:r>
              <a:rPr lang="en-US" sz="2000" dirty="0">
                <a:solidFill>
                  <a:schemeClr val="tx1"/>
                </a:solidFill>
              </a:rPr>
              <a:t>(or</a:t>
            </a:r>
            <a:r>
              <a:rPr lang="en-US" sz="2000" i="1" dirty="0">
                <a:solidFill>
                  <a:schemeClr val="tx1"/>
                </a:solidFill>
              </a:rPr>
              <a:t> impartiality</a:t>
            </a:r>
            <a:r>
              <a:rPr lang="en-US" sz="2000" dirty="0">
                <a:solidFill>
                  <a:schemeClr val="tx1"/>
                </a:solidFill>
              </a:rPr>
              <a:t>).</a:t>
            </a:r>
          </a:p>
          <a:p>
            <a:pPr eaLnBrk="1" hangingPunct="1">
              <a:lnSpc>
                <a:spcPct val="80000"/>
              </a:lnSpc>
            </a:pPr>
            <a:r>
              <a:rPr lang="en-US" sz="2400" dirty="0">
                <a:solidFill>
                  <a:schemeClr val="tx1"/>
                </a:solidFill>
              </a:rPr>
              <a:t>Philosophical studies also </a:t>
            </a:r>
            <a:r>
              <a:rPr lang="en-US" sz="2400" dirty="0">
                <a:solidFill>
                  <a:srgbClr val="C00000"/>
                </a:solidFill>
              </a:rPr>
              <a:t>differ</a:t>
            </a:r>
            <a:r>
              <a:rPr lang="en-US" sz="2400" dirty="0">
                <a:solidFill>
                  <a:schemeClr val="tx1"/>
                </a:solidFill>
              </a:rPr>
              <a:t> from scientific studies because scientists typically </a:t>
            </a:r>
            <a:r>
              <a:rPr lang="en-US" sz="2400" dirty="0">
                <a:solidFill>
                  <a:srgbClr val="C00000"/>
                </a:solidFill>
              </a:rPr>
              <a:t>conduct experiments</a:t>
            </a:r>
            <a:r>
              <a:rPr lang="en-US" sz="2400" dirty="0">
                <a:solidFill>
                  <a:schemeClr val="tx1"/>
                </a:solidFill>
              </a:rPr>
              <a:t> in a laboratory to confirm or refute a hypothesis.</a:t>
            </a:r>
          </a:p>
          <a:p>
            <a:pPr lvl="1" eaLnBrk="1" hangingPunct="1">
              <a:lnSpc>
                <a:spcPct val="80000"/>
              </a:lnSpc>
            </a:pPr>
            <a:r>
              <a:rPr lang="en-US" sz="2000" dirty="0">
                <a:solidFill>
                  <a:schemeClr val="tx1"/>
                </a:solidFill>
              </a:rPr>
              <a:t>Philosophers have </a:t>
            </a:r>
            <a:r>
              <a:rPr lang="en-US" sz="2000" dirty="0">
                <a:solidFill>
                  <a:srgbClr val="C00000"/>
                </a:solidFill>
              </a:rPr>
              <a:t>no physical laboratory </a:t>
            </a:r>
            <a:r>
              <a:rPr lang="en-US" sz="2000" dirty="0">
                <a:solidFill>
                  <a:schemeClr val="tx1"/>
                </a:solidFill>
              </a:rPr>
              <a:t>to test ethical theories and claims; they evaluate a claim or thesis by testing it against the rules of </a:t>
            </a:r>
            <a:r>
              <a:rPr lang="en-US" sz="2000" dirty="0">
                <a:solidFill>
                  <a:srgbClr val="C00000"/>
                </a:solidFill>
              </a:rPr>
              <a:t>logical argumentation </a:t>
            </a:r>
            <a:r>
              <a:rPr lang="en-US" sz="2000" dirty="0">
                <a:solidFill>
                  <a:schemeClr val="tx1"/>
                </a:solidFill>
              </a:rPr>
              <a:t>(see Chapter 3).</a:t>
            </a:r>
          </a:p>
        </p:txBody>
      </p:sp>
      <p:sp>
        <p:nvSpPr>
          <p:cNvPr id="98306" name="Rectangle 2"/>
          <p:cNvSpPr>
            <a:spLocks noGrp="1" noChangeArrowheads="1"/>
          </p:cNvSpPr>
          <p:nvPr>
            <p:ph type="title"/>
          </p:nvPr>
        </p:nvSpPr>
        <p:spPr/>
        <p:txBody>
          <a:bodyPr>
            <a:normAutofit fontScale="90000"/>
          </a:bodyPr>
          <a:lstStyle/>
          <a:p>
            <a:pPr eaLnBrk="1" hangingPunct="1"/>
            <a:r>
              <a:rPr lang="en-US" sz="4000"/>
              <a:t>Philosophical Studies vs. Scientific Studies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8306"/>
                                        </p:tgtEl>
                                        <p:attrNameLst>
                                          <p:attrName>style.visibility</p:attrName>
                                        </p:attrNameLst>
                                      </p:cBhvr>
                                      <p:to>
                                        <p:strVal val="visible"/>
                                      </p:to>
                                    </p:set>
                                    <p:animEffect transition="in" filter="fade">
                                      <p:cBhvr>
                                        <p:cTn id="7" dur="2000"/>
                                        <p:tgtEl>
                                          <p:spTgt spid="983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307">
                                            <p:txEl>
                                              <p:pRg st="0" end="0"/>
                                            </p:txEl>
                                          </p:spTgt>
                                        </p:tgtEl>
                                        <p:attrNameLst>
                                          <p:attrName>style.visibility</p:attrName>
                                        </p:attrNameLst>
                                      </p:cBhvr>
                                      <p:to>
                                        <p:strVal val="visible"/>
                                      </p:to>
                                    </p:set>
                                    <p:animEffect transition="in" filter="fade">
                                      <p:cBhvr>
                                        <p:cTn id="12" dur="2000"/>
                                        <p:tgtEl>
                                          <p:spTgt spid="9830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8307">
                                            <p:txEl>
                                              <p:pRg st="1" end="1"/>
                                            </p:txEl>
                                          </p:spTgt>
                                        </p:tgtEl>
                                        <p:attrNameLst>
                                          <p:attrName>style.visibility</p:attrName>
                                        </p:attrNameLst>
                                      </p:cBhvr>
                                      <p:to>
                                        <p:strVal val="visible"/>
                                      </p:to>
                                    </p:set>
                                    <p:animEffect transition="in" filter="fade">
                                      <p:cBhvr>
                                        <p:cTn id="15" dur="2000"/>
                                        <p:tgtEl>
                                          <p:spTgt spid="98307">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8307">
                                            <p:txEl>
                                              <p:pRg st="2" end="2"/>
                                            </p:txEl>
                                          </p:spTgt>
                                        </p:tgtEl>
                                        <p:attrNameLst>
                                          <p:attrName>style.visibility</p:attrName>
                                        </p:attrNameLst>
                                      </p:cBhvr>
                                      <p:to>
                                        <p:strVal val="visible"/>
                                      </p:to>
                                    </p:set>
                                    <p:animEffect transition="in" filter="fade">
                                      <p:cBhvr>
                                        <p:cTn id="20" dur="2000"/>
                                        <p:tgtEl>
                                          <p:spTgt spid="9830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8307">
                                            <p:txEl>
                                              <p:pRg st="3" end="3"/>
                                            </p:txEl>
                                          </p:spTgt>
                                        </p:tgtEl>
                                        <p:attrNameLst>
                                          <p:attrName>style.visibility</p:attrName>
                                        </p:attrNameLst>
                                      </p:cBhvr>
                                      <p:to>
                                        <p:strVal val="visible"/>
                                      </p:to>
                                    </p:set>
                                    <p:animEffect transition="in" filter="fade">
                                      <p:cBhvr>
                                        <p:cTn id="23" dur="2000"/>
                                        <p:tgtEl>
                                          <p:spTgt spid="98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06" grpId="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Ethicists study morality from the perspective of philosophical methodology and they</a:t>
            </a:r>
          </a:p>
          <a:p>
            <a:pPr lvl="1" eaLnBrk="1" hangingPunct="1">
              <a:lnSpc>
                <a:spcPct val="90000"/>
              </a:lnSpc>
            </a:pPr>
            <a:r>
              <a:rPr lang="en-US" sz="2400" dirty="0">
                <a:solidFill>
                  <a:srgbClr val="000000"/>
                </a:solidFill>
                <a:cs typeface="Times New Roman" pitchFamily="18" charset="0"/>
              </a:rPr>
              <a:t>appeal to logical arguments to justify their positions. </a:t>
            </a:r>
          </a:p>
          <a:p>
            <a:pPr eaLnBrk="1" hangingPunct="1">
              <a:lnSpc>
                <a:spcPct val="90000"/>
              </a:lnSpc>
            </a:pPr>
            <a:r>
              <a:rPr lang="en-US" sz="2800" dirty="0">
                <a:solidFill>
                  <a:srgbClr val="000000"/>
                </a:solidFill>
                <a:cs typeface="Times New Roman" pitchFamily="18" charset="0"/>
              </a:rPr>
              <a:t>Moralists often claim to have all of the answers regarding morality, and often they</a:t>
            </a:r>
          </a:p>
          <a:p>
            <a:pPr lvl="1" eaLnBrk="1" hangingPunct="1">
              <a:lnSpc>
                <a:spcPct val="90000"/>
              </a:lnSpc>
            </a:pPr>
            <a:r>
              <a:rPr lang="en-US" sz="2400" dirty="0">
                <a:solidFill>
                  <a:srgbClr val="000000"/>
                </a:solidFill>
                <a:cs typeface="Times New Roman" pitchFamily="18" charset="0"/>
              </a:rPr>
              <a:t>exhibit characteristics that have been described as "preachy" and "judgmental." </a:t>
            </a:r>
          </a:p>
          <a:p>
            <a:pPr eaLnBrk="1" hangingPunct="1">
              <a:lnSpc>
                <a:spcPct val="90000"/>
              </a:lnSpc>
            </a:pPr>
            <a:r>
              <a:rPr lang="en-US" sz="2800" dirty="0">
                <a:solidFill>
                  <a:srgbClr val="000000"/>
                </a:solidFill>
                <a:cs typeface="Times New Roman" pitchFamily="18" charset="0"/>
              </a:rPr>
              <a:t>Some moralists may have a particular moral agenda to advance. </a:t>
            </a:r>
            <a:endParaRPr lang="en-US" sz="2800" dirty="0"/>
          </a:p>
        </p:txBody>
      </p:sp>
      <p:sp>
        <p:nvSpPr>
          <p:cNvPr id="29698" name="Rectangle 2"/>
          <p:cNvSpPr>
            <a:spLocks noGrp="1" noChangeArrowheads="1"/>
          </p:cNvSpPr>
          <p:nvPr>
            <p:ph type="title"/>
          </p:nvPr>
        </p:nvSpPr>
        <p:spPr/>
        <p:txBody>
          <a:bodyPr>
            <a:normAutofit/>
          </a:bodyPr>
          <a:lstStyle/>
          <a:p>
            <a:pPr eaLnBrk="1" hangingPunct="1"/>
            <a:r>
              <a:rPr lang="en-US" i="1">
                <a:solidFill>
                  <a:schemeClr val="folHlink"/>
                </a:solidFill>
                <a:cs typeface="Times New Roman" pitchFamily="18" charset="0"/>
              </a:rPr>
              <a:t>Ethicists </a:t>
            </a:r>
            <a:r>
              <a:rPr lang="en-US">
                <a:solidFill>
                  <a:schemeClr val="folHlink"/>
                </a:solidFill>
                <a:cs typeface="Times New Roman" pitchFamily="18" charset="0"/>
              </a:rPr>
              <a:t>vs.</a:t>
            </a:r>
            <a:r>
              <a:rPr lang="en-US" i="1">
                <a:solidFill>
                  <a:schemeClr val="folHlink"/>
                </a:solidFill>
                <a:cs typeface="Times New Roman" pitchFamily="18" charset="0"/>
              </a:rPr>
              <a:t> Moralists</a:t>
            </a:r>
            <a:endParaRPr lang="en-US">
              <a:solidFill>
                <a:schemeClr val="folHlink"/>
              </a:solidFill>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anim calcmode="lin" valueType="num">
                                      <p:cBhvr additive="base">
                                        <p:cTn id="11" dur="500" fill="hold"/>
                                        <p:tgtEl>
                                          <p:spTgt spid="307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07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 calcmode="lin" valueType="num">
                                      <p:cBhvr additive="base">
                                        <p:cTn id="17" dur="500" fill="hold"/>
                                        <p:tgtEl>
                                          <p:spTgt spid="307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072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0723">
                                            <p:txEl>
                                              <p:pRg st="3" end="3"/>
                                            </p:txEl>
                                          </p:spTgt>
                                        </p:tgtEl>
                                        <p:attrNameLst>
                                          <p:attrName>style.visibility</p:attrName>
                                        </p:attrNameLst>
                                      </p:cBhvr>
                                      <p:to>
                                        <p:strVal val="visible"/>
                                      </p:to>
                                    </p:set>
                                    <p:anim calcmode="lin" valueType="num">
                                      <p:cBhvr additive="base">
                                        <p:cTn id="21" dur="500" fill="hold"/>
                                        <p:tgtEl>
                                          <p:spTgt spid="3072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07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 calcmode="lin" valueType="num">
                                      <p:cBhvr additive="base">
                                        <p:cTn id="27" dur="500" fill="hold"/>
                                        <p:tgtEl>
                                          <p:spTgt spid="3072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07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7"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Ethicists, in using the philosophical method to  analyze and investigate moral issues, must </a:t>
            </a:r>
            <a:r>
              <a:rPr lang="en-US" sz="2800" dirty="0">
                <a:solidFill>
                  <a:srgbClr val="C00000"/>
                </a:solidFill>
                <a:cs typeface="Times New Roman" pitchFamily="18" charset="0"/>
              </a:rPr>
              <a:t>remain open </a:t>
            </a:r>
            <a:r>
              <a:rPr lang="en-US" sz="2800" dirty="0">
                <a:solidFill>
                  <a:srgbClr val="000000"/>
                </a:solidFill>
                <a:cs typeface="Times New Roman" pitchFamily="18" charset="0"/>
              </a:rPr>
              <a:t>to different sides of a dispute.</a:t>
            </a:r>
          </a:p>
          <a:p>
            <a:pPr eaLnBrk="1" hangingPunct="1">
              <a:lnSpc>
                <a:spcPct val="90000"/>
              </a:lnSpc>
            </a:pPr>
            <a:r>
              <a:rPr lang="en-US" sz="2800" dirty="0">
                <a:solidFill>
                  <a:srgbClr val="000000"/>
                </a:solidFill>
                <a:cs typeface="Times New Roman" pitchFamily="18" charset="0"/>
              </a:rPr>
              <a:t>An ethicist’s primary focus is on </a:t>
            </a:r>
            <a:r>
              <a:rPr lang="en-US" sz="2800" dirty="0">
                <a:solidFill>
                  <a:srgbClr val="C00000"/>
                </a:solidFill>
                <a:cs typeface="Times New Roman" pitchFamily="18" charset="0"/>
              </a:rPr>
              <a:t>the </a:t>
            </a:r>
            <a:r>
              <a:rPr lang="en-US" sz="2800" i="1" dirty="0">
                <a:solidFill>
                  <a:srgbClr val="C00000"/>
                </a:solidFill>
                <a:cs typeface="Times New Roman" pitchFamily="18" charset="0"/>
              </a:rPr>
              <a:t>study</a:t>
            </a:r>
            <a:r>
              <a:rPr lang="en-US" sz="2800" dirty="0">
                <a:solidFill>
                  <a:srgbClr val="C00000"/>
                </a:solidFill>
                <a:cs typeface="Times New Roman" pitchFamily="18" charset="0"/>
              </a:rPr>
              <a:t> of morality</a:t>
            </a:r>
            <a:r>
              <a:rPr lang="en-US" sz="2800" dirty="0">
                <a:solidFill>
                  <a:srgbClr val="000000"/>
                </a:solidFill>
                <a:cs typeface="Times New Roman" pitchFamily="18" charset="0"/>
              </a:rPr>
              <a:t> and the </a:t>
            </a:r>
            <a:r>
              <a:rPr lang="en-US" sz="2800" dirty="0">
                <a:solidFill>
                  <a:srgbClr val="C00000"/>
                </a:solidFill>
                <a:cs typeface="Times New Roman" pitchFamily="18" charset="0"/>
              </a:rPr>
              <a:t>application of theories. </a:t>
            </a:r>
          </a:p>
          <a:p>
            <a:pPr eaLnBrk="1" hangingPunct="1">
              <a:lnSpc>
                <a:spcPct val="90000"/>
              </a:lnSpc>
            </a:pPr>
            <a:r>
              <a:rPr lang="en-US" sz="2800" dirty="0">
                <a:solidFill>
                  <a:srgbClr val="000000"/>
                </a:solidFill>
                <a:cs typeface="Times New Roman" pitchFamily="18" charset="0"/>
              </a:rPr>
              <a:t>Ethicists approach the study of moral issues and controversies by way of standards that are both </a:t>
            </a:r>
            <a:r>
              <a:rPr lang="en-US" sz="2800" dirty="0">
                <a:solidFill>
                  <a:srgbClr val="C00000"/>
                </a:solidFill>
                <a:cs typeface="Times New Roman" pitchFamily="18" charset="0"/>
              </a:rPr>
              <a:t>rational</a:t>
            </a:r>
            <a:r>
              <a:rPr lang="en-US" sz="2800" dirty="0">
                <a:solidFill>
                  <a:srgbClr val="000000"/>
                </a:solidFill>
                <a:cs typeface="Times New Roman" pitchFamily="18" charset="0"/>
              </a:rPr>
              <a:t> (based on logic) and </a:t>
            </a:r>
            <a:r>
              <a:rPr lang="en-US" sz="2800" dirty="0">
                <a:solidFill>
                  <a:srgbClr val="C00000"/>
                </a:solidFill>
                <a:cs typeface="Times New Roman" pitchFamily="18" charset="0"/>
              </a:rPr>
              <a:t>impartial</a:t>
            </a:r>
            <a:r>
              <a:rPr lang="en-US" sz="2800" dirty="0">
                <a:solidFill>
                  <a:srgbClr val="000000"/>
                </a:solidFill>
                <a:cs typeface="Times New Roman" pitchFamily="18" charset="0"/>
              </a:rPr>
              <a:t> (open to others to verify).</a:t>
            </a:r>
          </a:p>
          <a:p>
            <a:pPr eaLnBrk="1" hangingPunct="1">
              <a:lnSpc>
                <a:spcPct val="90000"/>
              </a:lnSpc>
            </a:pPr>
            <a:endParaRPr lang="en-US" sz="2800" dirty="0"/>
          </a:p>
        </p:txBody>
      </p:sp>
      <p:sp>
        <p:nvSpPr>
          <p:cNvPr id="30722" name="Rectangle 2"/>
          <p:cNvSpPr>
            <a:spLocks noGrp="1" noChangeArrowheads="1"/>
          </p:cNvSpPr>
          <p:nvPr>
            <p:ph type="title"/>
          </p:nvPr>
        </p:nvSpPr>
        <p:spPr/>
        <p:txBody>
          <a:bodyPr>
            <a:normAutofit fontScale="90000"/>
          </a:bodyPr>
          <a:lstStyle/>
          <a:p>
            <a:pPr eaLnBrk="1" hangingPunct="1"/>
            <a:r>
              <a:rPr lang="en-US" sz="4000"/>
              <a:t>Ethicists vs. Moralists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 calcmode="lin" valueType="num">
                                      <p:cBhvr additive="base">
                                        <p:cTn id="7" dur="500" fill="hold"/>
                                        <p:tgtEl>
                                          <p:spTgt spid="3174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17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xEl>
                                              <p:pRg st="1" end="1"/>
                                            </p:txEl>
                                          </p:spTgt>
                                        </p:tgtEl>
                                        <p:attrNameLst>
                                          <p:attrName>style.visibility</p:attrName>
                                        </p:attrNameLst>
                                      </p:cBhvr>
                                      <p:to>
                                        <p:strVal val="visible"/>
                                      </p:to>
                                    </p:set>
                                    <p:anim calcmode="lin" valueType="num">
                                      <p:cBhvr additive="base">
                                        <p:cTn id="13" dur="500" fill="hold"/>
                                        <p:tgtEl>
                                          <p:spTgt spid="3174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17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747">
                                            <p:txEl>
                                              <p:pRg st="2" end="2"/>
                                            </p:txEl>
                                          </p:spTgt>
                                        </p:tgtEl>
                                        <p:attrNameLst>
                                          <p:attrName>style.visibility</p:attrName>
                                        </p:attrNameLst>
                                      </p:cBhvr>
                                      <p:to>
                                        <p:strVal val="visible"/>
                                      </p:to>
                                    </p:set>
                                    <p:anim calcmode="lin" valueType="num">
                                      <p:cBhvr additive="base">
                                        <p:cTn id="19" dur="500" fill="hold"/>
                                        <p:tgtEl>
                                          <p:spTgt spid="3174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174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a:bodyPr>
          <a:lstStyle/>
          <a:p>
            <a:pPr eaLnBrk="1" hangingPunct="1">
              <a:lnSpc>
                <a:spcPct val="90000"/>
              </a:lnSpc>
            </a:pPr>
            <a:r>
              <a:rPr lang="en-US" sz="2800" b="1" dirty="0">
                <a:solidFill>
                  <a:srgbClr val="C00000"/>
                </a:solidFill>
                <a:cs typeface="Times New Roman" pitchFamily="18" charset="0"/>
              </a:rPr>
              <a:t>Discussion stoppers </a:t>
            </a:r>
            <a:r>
              <a:rPr lang="en-US" sz="2800" dirty="0">
                <a:solidFill>
                  <a:srgbClr val="000000"/>
                </a:solidFill>
                <a:cs typeface="Times New Roman" pitchFamily="18" charset="0"/>
              </a:rPr>
              <a:t>can be articulated in terms of the following four questions: </a:t>
            </a:r>
          </a:p>
          <a:p>
            <a:pPr lvl="1" eaLnBrk="1" hangingPunct="1">
              <a:lnSpc>
                <a:spcPct val="90000"/>
              </a:lnSpc>
            </a:pPr>
            <a:r>
              <a:rPr lang="en-US" sz="2800" dirty="0">
                <a:solidFill>
                  <a:srgbClr val="000000"/>
                </a:solidFill>
                <a:cs typeface="Times New Roman" pitchFamily="18" charset="0"/>
              </a:rPr>
              <a:t>1. </a:t>
            </a:r>
            <a:r>
              <a:rPr lang="en-US" sz="2800" i="1" dirty="0">
                <a:solidFill>
                  <a:srgbClr val="000000"/>
                </a:solidFill>
                <a:cs typeface="Times New Roman" pitchFamily="18" charset="0"/>
              </a:rPr>
              <a:t>People disagree about morality; so how can we reach agreement on moral issues?</a:t>
            </a:r>
          </a:p>
          <a:p>
            <a:pPr lvl="1" eaLnBrk="1" hangingPunct="1">
              <a:lnSpc>
                <a:spcPct val="90000"/>
              </a:lnSpc>
            </a:pPr>
            <a:r>
              <a:rPr lang="en-US" sz="2800" dirty="0">
                <a:solidFill>
                  <a:srgbClr val="000000"/>
                </a:solidFill>
                <a:cs typeface="Times New Roman" pitchFamily="18" charset="0"/>
              </a:rPr>
              <a:t>2. </a:t>
            </a:r>
            <a:r>
              <a:rPr lang="en-US" sz="2800" i="1" dirty="0">
                <a:solidFill>
                  <a:srgbClr val="000000"/>
                </a:solidFill>
                <a:cs typeface="Times New Roman" pitchFamily="18" charset="0"/>
              </a:rPr>
              <a:t>Who am I/Who are we to judge others and to impose my/our values on others?</a:t>
            </a:r>
          </a:p>
          <a:p>
            <a:pPr lvl="1" eaLnBrk="1" hangingPunct="1">
              <a:lnSpc>
                <a:spcPct val="90000"/>
              </a:lnSpc>
            </a:pPr>
            <a:r>
              <a:rPr lang="en-US" sz="2800" dirty="0">
                <a:solidFill>
                  <a:srgbClr val="000000"/>
                </a:solidFill>
                <a:cs typeface="Times New Roman" pitchFamily="18" charset="0"/>
              </a:rPr>
              <a:t>3. </a:t>
            </a:r>
            <a:r>
              <a:rPr lang="en-US" sz="2800" i="1" dirty="0">
                <a:solidFill>
                  <a:srgbClr val="000000"/>
                </a:solidFill>
                <a:cs typeface="Times New Roman" pitchFamily="18" charset="0"/>
              </a:rPr>
              <a:t>Isn't morality simply a private matter?</a:t>
            </a:r>
          </a:p>
          <a:p>
            <a:pPr lvl="1" eaLnBrk="1" hangingPunct="1">
              <a:lnSpc>
                <a:spcPct val="90000"/>
              </a:lnSpc>
            </a:pPr>
            <a:r>
              <a:rPr lang="en-US" sz="2800" dirty="0">
                <a:solidFill>
                  <a:srgbClr val="000000"/>
                </a:solidFill>
                <a:cs typeface="Times New Roman" pitchFamily="18" charset="0"/>
              </a:rPr>
              <a:t>4. </a:t>
            </a:r>
            <a:r>
              <a:rPr lang="en-US" sz="2800" i="1" dirty="0">
                <a:solidFill>
                  <a:srgbClr val="000000"/>
                </a:solidFill>
                <a:cs typeface="Times New Roman" pitchFamily="18" charset="0"/>
              </a:rPr>
              <a:t>Isn't morality simply a matter that different cultures and groups should determine for themselves?</a:t>
            </a:r>
          </a:p>
          <a:p>
            <a:pPr eaLnBrk="1" hangingPunct="1">
              <a:lnSpc>
                <a:spcPct val="90000"/>
              </a:lnSpc>
            </a:pPr>
            <a:endParaRPr lang="en-US" sz="2800" i="1" dirty="0"/>
          </a:p>
        </p:txBody>
      </p:sp>
      <p:sp>
        <p:nvSpPr>
          <p:cNvPr id="31746" name="Rectangle 2"/>
          <p:cNvSpPr>
            <a:spLocks noGrp="1" noChangeArrowheads="1"/>
          </p:cNvSpPr>
          <p:nvPr>
            <p:ph type="title"/>
          </p:nvPr>
        </p:nvSpPr>
        <p:spPr/>
        <p:txBody>
          <a:bodyPr>
            <a:normAutofit fontScale="90000"/>
          </a:bodyPr>
          <a:lstStyle/>
          <a:p>
            <a:pPr eaLnBrk="1" hangingPunct="1"/>
            <a:r>
              <a:rPr lang="en-US" sz="3600" i="1" dirty="0">
                <a:cs typeface="Times New Roman" pitchFamily="18" charset="0"/>
              </a:rPr>
              <a:t>Discussion Stoppers</a:t>
            </a:r>
            <a:r>
              <a:rPr lang="en-US" sz="3600" dirty="0">
                <a:cs typeface="Times New Roman" pitchFamily="18" charset="0"/>
              </a:rPr>
              <a:t> as "Roadblocks" to Moral Discourse</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anim calcmode="lin" valueType="num">
                                      <p:cBhvr additive="base">
                                        <p:cTn id="11" dur="500" fill="hold"/>
                                        <p:tgtEl>
                                          <p:spTgt spid="327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277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 calcmode="lin" valueType="num">
                                      <p:cBhvr additive="base">
                                        <p:cTn id="15" dur="500" fill="hold"/>
                                        <p:tgtEl>
                                          <p:spTgt spid="327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277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anim calcmode="lin" valueType="num">
                                      <p:cBhvr additive="base">
                                        <p:cTn id="19" dur="500" fill="hold"/>
                                        <p:tgtEl>
                                          <p:spTgt spid="327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277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 calcmode="lin" valueType="num">
                                      <p:cBhvr additive="base">
                                        <p:cTn id="23" dur="500" fill="hold"/>
                                        <p:tgtEl>
                                          <p:spTgt spid="32771">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27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9" name="Rectangle 3"/>
          <p:cNvSpPr>
            <a:spLocks noGrp="1" noChangeArrowheads="1"/>
          </p:cNvSpPr>
          <p:nvPr>
            <p:ph idx="1"/>
          </p:nvPr>
        </p:nvSpPr>
        <p:spPr/>
        <p:txBody>
          <a:bodyPr>
            <a:normAutofit/>
          </a:bodyPr>
          <a:lstStyle/>
          <a:p>
            <a:pPr eaLnBrk="1" hangingPunct="1">
              <a:lnSpc>
                <a:spcPct val="90000"/>
              </a:lnSpc>
            </a:pPr>
            <a:r>
              <a:rPr lang="en-US" sz="2800" dirty="0"/>
              <a:t>People who hold this view </a:t>
            </a:r>
            <a:r>
              <a:rPr lang="en-US" sz="2800" dirty="0">
                <a:solidFill>
                  <a:srgbClr val="000000"/>
                </a:solidFill>
                <a:cs typeface="Times New Roman" pitchFamily="18" charset="0"/>
              </a:rPr>
              <a:t>fail to recognize: </a:t>
            </a:r>
          </a:p>
          <a:p>
            <a:pPr lvl="1" eaLnBrk="1" hangingPunct="1">
              <a:lnSpc>
                <a:spcPct val="90000"/>
              </a:lnSpc>
            </a:pPr>
            <a:r>
              <a:rPr lang="en-US" sz="2400" dirty="0">
                <a:solidFill>
                  <a:srgbClr val="000000"/>
                </a:solidFill>
                <a:cs typeface="Times New Roman" pitchFamily="18" charset="0"/>
              </a:rPr>
              <a:t>(i) </a:t>
            </a:r>
            <a:r>
              <a:rPr lang="en-US" sz="2400" dirty="0">
                <a:solidFill>
                  <a:srgbClr val="C00000"/>
                </a:solidFill>
                <a:cs typeface="Times New Roman" pitchFamily="18" charset="0"/>
              </a:rPr>
              <a:t>Experts in other fields of study</a:t>
            </a:r>
            <a:r>
              <a:rPr lang="en-US" sz="2400" dirty="0">
                <a:solidFill>
                  <a:srgbClr val="000000"/>
                </a:solidFill>
                <a:cs typeface="Times New Roman" pitchFamily="18" charset="0"/>
              </a:rPr>
              <a:t>, such as science and math., also disagree on what the correct answers to certain questions are. </a:t>
            </a:r>
          </a:p>
          <a:p>
            <a:pPr lvl="1" eaLnBrk="1" hangingPunct="1">
              <a:lnSpc>
                <a:spcPct val="90000"/>
              </a:lnSpc>
            </a:pPr>
            <a:r>
              <a:rPr lang="en-US" sz="2400" dirty="0">
                <a:solidFill>
                  <a:srgbClr val="000000"/>
                </a:solidFill>
                <a:cs typeface="Times New Roman" pitchFamily="18" charset="0"/>
              </a:rPr>
              <a:t>(ii) There is </a:t>
            </a:r>
            <a:r>
              <a:rPr lang="en-US" sz="2400" dirty="0">
                <a:solidFill>
                  <a:srgbClr val="C00000"/>
                </a:solidFill>
                <a:cs typeface="Times New Roman" pitchFamily="18" charset="0"/>
              </a:rPr>
              <a:t>common agreement </a:t>
            </a:r>
            <a:r>
              <a:rPr lang="en-US" sz="2400" dirty="0">
                <a:solidFill>
                  <a:srgbClr val="000000"/>
                </a:solidFill>
                <a:cs typeface="Times New Roman" pitchFamily="18" charset="0"/>
              </a:rPr>
              <a:t>about answers to some moral questions.</a:t>
            </a:r>
          </a:p>
          <a:p>
            <a:pPr lvl="1" eaLnBrk="1" hangingPunct="1">
              <a:lnSpc>
                <a:spcPct val="90000"/>
              </a:lnSpc>
            </a:pPr>
            <a:r>
              <a:rPr lang="en-US" sz="2400" dirty="0">
                <a:solidFill>
                  <a:srgbClr val="000000"/>
                </a:solidFill>
                <a:cs typeface="Times New Roman" pitchFamily="18" charset="0"/>
              </a:rPr>
              <a:t>(iii) </a:t>
            </a:r>
            <a:r>
              <a:rPr lang="en-US" sz="2400" dirty="0">
                <a:solidFill>
                  <a:srgbClr val="C00000"/>
                </a:solidFill>
                <a:cs typeface="Times New Roman" pitchFamily="18" charset="0"/>
              </a:rPr>
              <a:t>People do not always distinguish</a:t>
            </a:r>
            <a:r>
              <a:rPr lang="en-US" sz="2400" dirty="0">
                <a:solidFill>
                  <a:srgbClr val="000000"/>
                </a:solidFill>
                <a:cs typeface="Times New Roman" pitchFamily="18" charset="0"/>
              </a:rPr>
              <a:t> between "disagreements about factual matters" and "disagreements on general principles" in disputes involving morality.</a:t>
            </a:r>
          </a:p>
          <a:p>
            <a:pPr eaLnBrk="1" hangingPunct="1">
              <a:lnSpc>
                <a:spcPct val="90000"/>
              </a:lnSpc>
            </a:pPr>
            <a:endParaRPr lang="en-US" sz="2800" dirty="0"/>
          </a:p>
        </p:txBody>
      </p:sp>
      <p:sp>
        <p:nvSpPr>
          <p:cNvPr id="32770" name="Rectangle 2"/>
          <p:cNvSpPr>
            <a:spLocks noGrp="1" noChangeArrowheads="1"/>
          </p:cNvSpPr>
          <p:nvPr>
            <p:ph type="title"/>
          </p:nvPr>
        </p:nvSpPr>
        <p:spPr/>
        <p:txBody>
          <a:bodyPr>
            <a:normAutofit/>
          </a:bodyPr>
          <a:lstStyle/>
          <a:p>
            <a:pPr eaLnBrk="1" hangingPunct="1"/>
            <a:r>
              <a:rPr lang="en-US" sz="2800" dirty="0">
                <a:cs typeface="Times New Roman" pitchFamily="18" charset="0"/>
              </a:rPr>
              <a:t>Discussion Stopper # 1: People Disagree on Solutions to Moral Issues</a:t>
            </a:r>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 calcmode="lin" valueType="num">
                                      <p:cBhvr additive="base">
                                        <p:cTn id="7" dur="500" fill="hold"/>
                                        <p:tgtEl>
                                          <p:spTgt spid="348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anim calcmode="lin" valueType="num">
                                      <p:cBhvr additive="base">
                                        <p:cTn id="11" dur="500" fill="hold"/>
                                        <p:tgtEl>
                                          <p:spTgt spid="3481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481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 calcmode="lin" valueType="num">
                                      <p:cBhvr additive="base">
                                        <p:cTn id="15" dur="500" fill="hold"/>
                                        <p:tgtEl>
                                          <p:spTgt spid="3481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481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anim calcmode="lin" valueType="num">
                                      <p:cBhvr additive="base">
                                        <p:cTn id="19" dur="500" fill="hold"/>
                                        <p:tgtEl>
                                          <p:spTgt spid="3481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normAutofit/>
          </a:bodyPr>
          <a:lstStyle/>
          <a:p>
            <a:pPr eaLnBrk="1" hangingPunct="1"/>
            <a:r>
              <a:rPr lang="en-US" sz="2400" dirty="0"/>
              <a:t>We need to distinguish between:</a:t>
            </a:r>
          </a:p>
          <a:p>
            <a:pPr lvl="1" eaLnBrk="1" hangingPunct="1"/>
            <a:r>
              <a:rPr lang="en-US" sz="2800" dirty="0">
                <a:solidFill>
                  <a:srgbClr val="000000"/>
                </a:solidFill>
                <a:cs typeface="Times New Roman" pitchFamily="18" charset="0"/>
              </a:rPr>
              <a:t>(a) “persons </a:t>
            </a:r>
            <a:r>
              <a:rPr lang="en-US" sz="2800" dirty="0">
                <a:solidFill>
                  <a:srgbClr val="C00000"/>
                </a:solidFill>
                <a:cs typeface="Times New Roman" pitchFamily="18" charset="0"/>
              </a:rPr>
              <a:t>making judgments</a:t>
            </a:r>
            <a:r>
              <a:rPr lang="en-US" sz="2800" dirty="0">
                <a:solidFill>
                  <a:srgbClr val="000000"/>
                </a:solidFill>
                <a:cs typeface="Times New Roman" pitchFamily="18" charset="0"/>
              </a:rPr>
              <a:t>” and “persons </a:t>
            </a:r>
            <a:r>
              <a:rPr lang="en-US" sz="2800" dirty="0">
                <a:solidFill>
                  <a:srgbClr val="C00000"/>
                </a:solidFill>
                <a:cs typeface="Times New Roman" pitchFamily="18" charset="0"/>
              </a:rPr>
              <a:t>being judgmental</a:t>
            </a:r>
            <a:r>
              <a:rPr lang="en-US" sz="2800" dirty="0">
                <a:solidFill>
                  <a:srgbClr val="000000"/>
                </a:solidFill>
                <a:cs typeface="Times New Roman" pitchFamily="18" charset="0"/>
              </a:rPr>
              <a:t>,“ and</a:t>
            </a:r>
          </a:p>
          <a:p>
            <a:pPr lvl="1" eaLnBrk="1" hangingPunct="1"/>
            <a:r>
              <a:rPr lang="en-US" sz="2800" dirty="0">
                <a:solidFill>
                  <a:srgbClr val="000000"/>
                </a:solidFill>
                <a:cs typeface="Times New Roman" pitchFamily="18" charset="0"/>
              </a:rPr>
              <a:t>(b) “judgments involving </a:t>
            </a:r>
            <a:r>
              <a:rPr lang="en-US" sz="2800" dirty="0">
                <a:solidFill>
                  <a:srgbClr val="C00000"/>
                </a:solidFill>
                <a:cs typeface="Times New Roman" pitchFamily="18" charset="0"/>
              </a:rPr>
              <a:t>condemnations</a:t>
            </a:r>
            <a:r>
              <a:rPr lang="en-US" sz="2800" dirty="0">
                <a:solidFill>
                  <a:srgbClr val="000000"/>
                </a:solidFill>
                <a:cs typeface="Times New Roman" pitchFamily="18" charset="0"/>
              </a:rPr>
              <a:t>” vs. “judgments involving </a:t>
            </a:r>
            <a:r>
              <a:rPr lang="en-US" sz="2800" dirty="0">
                <a:solidFill>
                  <a:srgbClr val="C00000"/>
                </a:solidFill>
                <a:cs typeface="Times New Roman" pitchFamily="18" charset="0"/>
              </a:rPr>
              <a:t>evaluations</a:t>
            </a:r>
            <a:r>
              <a:rPr lang="en-US" sz="2800" dirty="0">
                <a:solidFill>
                  <a:srgbClr val="000000"/>
                </a:solidFill>
                <a:cs typeface="Times New Roman" pitchFamily="18" charset="0"/>
              </a:rPr>
              <a:t>.”</a:t>
            </a:r>
          </a:p>
          <a:p>
            <a:pPr eaLnBrk="1" hangingPunct="1"/>
            <a:r>
              <a:rPr lang="en-US" sz="2400" dirty="0">
                <a:solidFill>
                  <a:srgbClr val="000000"/>
                </a:solidFill>
                <a:cs typeface="Times New Roman" pitchFamily="18" charset="0"/>
              </a:rPr>
              <a:t>Also, we are sometimes required to make judgments about others</a:t>
            </a:r>
            <a:r>
              <a:rPr lang="en-US" sz="2400" b="1" dirty="0">
                <a:solidFill>
                  <a:srgbClr val="000000"/>
                </a:solidFill>
                <a:cs typeface="Times New Roman" pitchFamily="18" charset="0"/>
              </a:rPr>
              <a:t>.</a:t>
            </a:r>
            <a:endParaRPr lang="en-US" sz="2400" dirty="0">
              <a:solidFill>
                <a:srgbClr val="000000"/>
              </a:solidFill>
              <a:cs typeface="Times New Roman" pitchFamily="18" charset="0"/>
            </a:endParaRPr>
          </a:p>
          <a:p>
            <a:pPr eaLnBrk="1" hangingPunct="1"/>
            <a:endParaRPr lang="en-US" sz="2400" dirty="0"/>
          </a:p>
        </p:txBody>
      </p:sp>
      <p:sp>
        <p:nvSpPr>
          <p:cNvPr id="33794" name="Rectangle 2"/>
          <p:cNvSpPr>
            <a:spLocks noGrp="1" noChangeArrowheads="1"/>
          </p:cNvSpPr>
          <p:nvPr>
            <p:ph type="title"/>
          </p:nvPr>
        </p:nvSpPr>
        <p:spPr/>
        <p:txBody>
          <a:bodyPr>
            <a:noAutofit/>
          </a:bodyPr>
          <a:lstStyle/>
          <a:p>
            <a:pPr eaLnBrk="1" hangingPunct="1"/>
            <a:r>
              <a:rPr lang="en-US" sz="3600" dirty="0">
                <a:cs typeface="Times New Roman" pitchFamily="18" charset="0"/>
              </a:rPr>
              <a:t>Discussion Stopper # 2: </a:t>
            </a:r>
            <a:br>
              <a:rPr lang="en-US" sz="3600" dirty="0">
                <a:cs typeface="Times New Roman" pitchFamily="18" charset="0"/>
              </a:rPr>
            </a:br>
            <a:r>
              <a:rPr lang="en-US" sz="3600" dirty="0">
                <a:cs typeface="Times New Roman" pitchFamily="18" charset="0"/>
              </a:rPr>
              <a:t>Who am I to Judge Others?</a:t>
            </a:r>
            <a:endParaRPr lang="en-US" i="1"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 calcmode="lin" valueType="num">
                                      <p:cBhvr additive="base">
                                        <p:cTn id="7" dur="500" fill="hold"/>
                                        <p:tgtEl>
                                          <p:spTgt spid="358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8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anim calcmode="lin" valueType="num">
                                      <p:cBhvr additive="base">
                                        <p:cTn id="11" dur="500" fill="hold"/>
                                        <p:tgtEl>
                                          <p:spTgt spid="358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58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 calcmode="lin" valueType="num">
                                      <p:cBhvr additive="base">
                                        <p:cTn id="15" dur="500" fill="hold"/>
                                        <p:tgtEl>
                                          <p:spTgt spid="358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58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5843">
                                            <p:txEl>
                                              <p:pRg st="3" end="3"/>
                                            </p:txEl>
                                          </p:spTgt>
                                        </p:tgtEl>
                                        <p:attrNameLst>
                                          <p:attrName>style.visibility</p:attrName>
                                        </p:attrNameLst>
                                      </p:cBhvr>
                                      <p:to>
                                        <p:strVal val="visible"/>
                                      </p:to>
                                    </p:set>
                                    <p:anim calcmode="lin" valueType="num">
                                      <p:cBhvr additive="base">
                                        <p:cTn id="21" dur="500" fill="hold"/>
                                        <p:tgtEl>
                                          <p:spTgt spid="358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58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A536922-3F6E-F849-85E4-E2C1D54F1C10}"/>
              </a:ext>
            </a:extLst>
          </p:cNvPr>
          <p:cNvSpPr>
            <a:spLocks noGrp="1" noChangeArrowheads="1"/>
          </p:cNvSpPr>
          <p:nvPr>
            <p:ph type="title"/>
          </p:nvPr>
        </p:nvSpPr>
        <p:spPr>
          <a:xfrm>
            <a:off x="533400" y="76200"/>
            <a:ext cx="8305800" cy="1143000"/>
          </a:xfrm>
        </p:spPr>
        <p:txBody>
          <a:bodyPr/>
          <a:lstStyle/>
          <a:p>
            <a:pPr eaLnBrk="1" hangingPunct="1"/>
            <a:r>
              <a:rPr lang="en-US" altLang="en-US"/>
              <a:t>The Ethical Point of View</a:t>
            </a:r>
          </a:p>
        </p:txBody>
      </p:sp>
      <p:sp>
        <p:nvSpPr>
          <p:cNvPr id="7171" name="Rectangle 3">
            <a:extLst>
              <a:ext uri="{FF2B5EF4-FFF2-40B4-BE49-F238E27FC236}">
                <a16:creationId xmlns:a16="http://schemas.microsoft.com/office/drawing/2014/main" id="{1DD732E0-7641-F241-969C-2C601F5DF5B3}"/>
              </a:ext>
            </a:extLst>
          </p:cNvPr>
          <p:cNvSpPr>
            <a:spLocks noGrp="1" noChangeArrowheads="1"/>
          </p:cNvSpPr>
          <p:nvPr>
            <p:ph type="body" idx="1"/>
          </p:nvPr>
        </p:nvSpPr>
        <p:spPr/>
        <p:txBody>
          <a:bodyPr/>
          <a:lstStyle/>
          <a:p>
            <a:pPr eaLnBrk="1" hangingPunct="1"/>
            <a:r>
              <a:rPr lang="en-US" altLang="en-US" sz="2800" dirty="0"/>
              <a:t>Most everyone shares “</a:t>
            </a:r>
            <a:r>
              <a:rPr lang="en-US" altLang="en-US" sz="2800" dirty="0">
                <a:solidFill>
                  <a:srgbClr val="C00000"/>
                </a:solidFill>
              </a:rPr>
              <a:t>core values</a:t>
            </a:r>
            <a:r>
              <a:rPr lang="en-US" altLang="en-US" sz="2800" dirty="0"/>
              <a:t>”, desiring:</a:t>
            </a:r>
          </a:p>
          <a:p>
            <a:pPr lvl="1" eaLnBrk="1" hangingPunct="1"/>
            <a:r>
              <a:rPr lang="en-US" altLang="en-US" sz="2400" dirty="0"/>
              <a:t>Life</a:t>
            </a:r>
          </a:p>
          <a:p>
            <a:pPr lvl="1" eaLnBrk="1" hangingPunct="1"/>
            <a:r>
              <a:rPr lang="en-US" altLang="en-US" sz="2400" dirty="0"/>
              <a:t>Happiness</a:t>
            </a:r>
          </a:p>
          <a:p>
            <a:pPr lvl="1" eaLnBrk="1" hangingPunct="1"/>
            <a:r>
              <a:rPr lang="en-US" altLang="en-US" sz="2400" dirty="0"/>
              <a:t>Ability to accomplish goals</a:t>
            </a:r>
          </a:p>
          <a:p>
            <a:pPr eaLnBrk="1" hangingPunct="1"/>
            <a:r>
              <a:rPr lang="en-US" altLang="en-US" sz="2800" dirty="0"/>
              <a:t>Two ways to view world</a:t>
            </a:r>
          </a:p>
          <a:p>
            <a:pPr lvl="1" eaLnBrk="1" hangingPunct="1"/>
            <a:r>
              <a:rPr lang="en-US" altLang="en-US" sz="2400" dirty="0"/>
              <a:t>Selfish point of view: consider only own self and its core values</a:t>
            </a:r>
          </a:p>
          <a:p>
            <a:pPr lvl="1" eaLnBrk="1" hangingPunct="1"/>
            <a:r>
              <a:rPr lang="en-US" altLang="en-US" sz="2400" dirty="0"/>
              <a:t>Ethical point of view: respect other people and their core values</a:t>
            </a:r>
          </a:p>
        </p:txBody>
      </p:sp>
    </p:spTree>
    <p:extLst>
      <p:ext uri="{BB962C8B-B14F-4D97-AF65-F5344CB8AC3E}">
        <p14:creationId xmlns:p14="http://schemas.microsoft.com/office/powerpoint/2010/main" val="2026510036"/>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normAutofit/>
          </a:bodyPr>
          <a:lstStyle/>
          <a:p>
            <a:pPr eaLnBrk="1" hangingPunct="1"/>
            <a:r>
              <a:rPr lang="en-US" sz="2800" dirty="0">
                <a:cs typeface="Times New Roman" pitchFamily="18" charset="0"/>
              </a:rPr>
              <a:t>Many people assume that morality is essentially personal in nature and that morality must therefore be simply a private matter. </a:t>
            </a:r>
          </a:p>
          <a:p>
            <a:pPr eaLnBrk="1" hangingPunct="1"/>
            <a:r>
              <a:rPr lang="en-US" sz="2800" dirty="0">
                <a:cs typeface="Times New Roman" pitchFamily="18" charset="0"/>
              </a:rPr>
              <a:t>“Private morality" is essentially an oxymoron or  contradictory notion. </a:t>
            </a:r>
          </a:p>
          <a:p>
            <a:pPr eaLnBrk="1" hangingPunct="1"/>
            <a:r>
              <a:rPr lang="en-US" sz="2800" dirty="0">
                <a:cs typeface="Times New Roman" pitchFamily="18" charset="0"/>
              </a:rPr>
              <a:t>Morality is a </a:t>
            </a:r>
            <a:r>
              <a:rPr lang="en-US" sz="2800" i="1" dirty="0">
                <a:solidFill>
                  <a:srgbClr val="C00000"/>
                </a:solidFill>
                <a:cs typeface="Times New Roman" pitchFamily="18" charset="0"/>
              </a:rPr>
              <a:t>public</a:t>
            </a:r>
            <a:r>
              <a:rPr lang="en-US" sz="2800" dirty="0">
                <a:solidFill>
                  <a:srgbClr val="C00000"/>
                </a:solidFill>
                <a:cs typeface="Times New Roman" pitchFamily="18" charset="0"/>
              </a:rPr>
              <a:t> </a:t>
            </a:r>
            <a:r>
              <a:rPr lang="en-US" sz="2800" dirty="0">
                <a:cs typeface="Times New Roman" pitchFamily="18" charset="0"/>
              </a:rPr>
              <a:t>phenomenon (</a:t>
            </a:r>
            <a:r>
              <a:rPr lang="en-US" sz="2800" dirty="0" err="1">
                <a:cs typeface="Times New Roman" pitchFamily="18" charset="0"/>
              </a:rPr>
              <a:t>Gert</a:t>
            </a:r>
            <a:r>
              <a:rPr lang="en-US" sz="2800" dirty="0">
                <a:cs typeface="Times New Roman" pitchFamily="18" charset="0"/>
              </a:rPr>
              <a:t>). </a:t>
            </a:r>
          </a:p>
        </p:txBody>
      </p:sp>
      <p:sp>
        <p:nvSpPr>
          <p:cNvPr id="34818" name="Rectangle 2"/>
          <p:cNvSpPr>
            <a:spLocks noGrp="1" noChangeArrowheads="1"/>
          </p:cNvSpPr>
          <p:nvPr>
            <p:ph type="title"/>
          </p:nvPr>
        </p:nvSpPr>
        <p:spPr/>
        <p:txBody>
          <a:bodyPr>
            <a:normAutofit fontScale="90000"/>
          </a:bodyPr>
          <a:lstStyle/>
          <a:p>
            <a:pPr eaLnBrk="1" hangingPunct="1"/>
            <a:r>
              <a:rPr lang="en-US" sz="3600" dirty="0">
                <a:cs typeface="Times New Roman" pitchFamily="18" charset="0"/>
              </a:rPr>
              <a:t>Discussion Stopper # 3: </a:t>
            </a:r>
            <a:br>
              <a:rPr lang="en-US" sz="3600" dirty="0">
                <a:cs typeface="Times New Roman" pitchFamily="18" charset="0"/>
              </a:rPr>
            </a:br>
            <a:r>
              <a:rPr lang="en-US" sz="3600" dirty="0">
                <a:cs typeface="Times New Roman" pitchFamily="18" charset="0"/>
              </a:rPr>
              <a:t>Ethics is Simply a Private Matter</a:t>
            </a:r>
            <a:endParaRPr lang="en-US" dirty="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7">
                                            <p:txEl>
                                              <p:pRg st="1" end="1"/>
                                            </p:txEl>
                                          </p:spTgt>
                                        </p:tgtEl>
                                        <p:attrNameLst>
                                          <p:attrName>style.visibility</p:attrName>
                                        </p:attrNameLst>
                                      </p:cBhvr>
                                      <p:to>
                                        <p:strVal val="visible"/>
                                      </p:to>
                                    </p:set>
                                    <p:anim calcmode="lin" valueType="num">
                                      <p:cBhvr additive="base">
                                        <p:cTn id="13" dur="500" fill="hold"/>
                                        <p:tgtEl>
                                          <p:spTgt spid="368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7">
                                            <p:txEl>
                                              <p:pRg st="2" end="2"/>
                                            </p:txEl>
                                          </p:spTgt>
                                        </p:tgtEl>
                                        <p:attrNameLst>
                                          <p:attrName>style.visibility</p:attrName>
                                        </p:attrNameLst>
                                      </p:cBhvr>
                                      <p:to>
                                        <p:strVal val="visible"/>
                                      </p:to>
                                    </p:set>
                                    <p:anim calcmode="lin" valueType="num">
                                      <p:cBhvr additive="base">
                                        <p:cTn id="19" dur="500" fill="hold"/>
                                        <p:tgtEl>
                                          <p:spTgt spid="3686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normAutofit lnSpcReduction="10000"/>
          </a:bodyPr>
          <a:lstStyle/>
          <a:p>
            <a:pPr eaLnBrk="1" hangingPunct="1"/>
            <a:r>
              <a:rPr lang="en-US" sz="2800" dirty="0">
                <a:solidFill>
                  <a:schemeClr val="tx1"/>
                </a:solidFill>
                <a:cs typeface="Times New Roman" pitchFamily="18" charset="0"/>
              </a:rPr>
              <a:t>According to this view, a moral system is dependent on, or relative to, a particular culture or group. </a:t>
            </a:r>
          </a:p>
          <a:p>
            <a:pPr eaLnBrk="1" hangingPunct="1"/>
            <a:r>
              <a:rPr lang="en-US" sz="2800" dirty="0">
                <a:solidFill>
                  <a:schemeClr val="tx1"/>
                </a:solidFill>
                <a:cs typeface="Times New Roman" pitchFamily="18" charset="0"/>
              </a:rPr>
              <a:t>There are some very serious problems with this view, which is called.</a:t>
            </a:r>
          </a:p>
          <a:p>
            <a:r>
              <a:rPr lang="en-US" sz="2800" dirty="0">
                <a:solidFill>
                  <a:schemeClr val="tx1"/>
                </a:solidFill>
                <a:cs typeface="Times New Roman" pitchFamily="18" charset="0"/>
              </a:rPr>
              <a:t>It is useful to distinguish </a:t>
            </a:r>
            <a:r>
              <a:rPr lang="en-US" sz="2800" dirty="0" err="1">
                <a:solidFill>
                  <a:schemeClr val="tx1"/>
                </a:solidFill>
                <a:cs typeface="Times New Roman" pitchFamily="18" charset="0"/>
              </a:rPr>
              <a:t>betw</a:t>
            </a:r>
            <a:r>
              <a:rPr lang="en-US" sz="2800" i="1" dirty="0" err="1">
                <a:solidFill>
                  <a:schemeClr val="tx1"/>
                </a:solidFill>
                <a:cs typeface="Times New Roman" pitchFamily="18" charset="0"/>
              </a:rPr>
              <a:t>ethical</a:t>
            </a:r>
            <a:r>
              <a:rPr lang="en-US" sz="2800" i="1" dirty="0">
                <a:solidFill>
                  <a:schemeClr val="tx1"/>
                </a:solidFill>
                <a:cs typeface="Times New Roman" pitchFamily="18" charset="0"/>
              </a:rPr>
              <a:t> </a:t>
            </a:r>
            <a:r>
              <a:rPr lang="en-US" sz="2800" i="1" dirty="0" err="1">
                <a:solidFill>
                  <a:schemeClr val="tx1"/>
                </a:solidFill>
                <a:cs typeface="Times New Roman" pitchFamily="18" charset="0"/>
              </a:rPr>
              <a:t>relativism</a:t>
            </a:r>
            <a:r>
              <a:rPr lang="en-US" sz="2800" dirty="0" err="1">
                <a:solidFill>
                  <a:schemeClr val="tx1"/>
                </a:solidFill>
                <a:cs typeface="Times New Roman" pitchFamily="18" charset="0"/>
              </a:rPr>
              <a:t>een</a:t>
            </a:r>
            <a:r>
              <a:rPr lang="en-US" sz="2800" dirty="0">
                <a:solidFill>
                  <a:schemeClr val="tx1"/>
                </a:solidFill>
                <a:cs typeface="Times New Roman" pitchFamily="18" charset="0"/>
              </a:rPr>
              <a:t> two positions involving relativism: </a:t>
            </a:r>
          </a:p>
          <a:p>
            <a:pPr lvl="1" eaLnBrk="1" hangingPunct="1"/>
            <a:r>
              <a:rPr lang="en-US" sz="2400" i="1" dirty="0">
                <a:solidFill>
                  <a:srgbClr val="C00000"/>
                </a:solidFill>
                <a:cs typeface="Times New Roman" pitchFamily="18" charset="0"/>
              </a:rPr>
              <a:t>cultural relativism</a:t>
            </a:r>
            <a:r>
              <a:rPr lang="en-US" sz="2400" dirty="0">
                <a:solidFill>
                  <a:srgbClr val="C00000"/>
                </a:solidFill>
                <a:cs typeface="Times New Roman" pitchFamily="18" charset="0"/>
              </a:rPr>
              <a:t> </a:t>
            </a:r>
          </a:p>
          <a:p>
            <a:pPr lvl="1" eaLnBrk="1" hangingPunct="1"/>
            <a:r>
              <a:rPr lang="en-US" sz="2400" i="1" dirty="0">
                <a:solidFill>
                  <a:srgbClr val="C00000"/>
                </a:solidFill>
                <a:cs typeface="Times New Roman" pitchFamily="18" charset="0"/>
              </a:rPr>
              <a:t>moral relativism</a:t>
            </a:r>
            <a:r>
              <a:rPr lang="en-US" sz="2400" dirty="0">
                <a:solidFill>
                  <a:srgbClr val="C00000"/>
                </a:solidFill>
                <a:cs typeface="Times New Roman" pitchFamily="18" charset="0"/>
              </a:rPr>
              <a:t>. </a:t>
            </a:r>
          </a:p>
        </p:txBody>
      </p:sp>
      <p:sp>
        <p:nvSpPr>
          <p:cNvPr id="35842" name="Rectangle 2"/>
          <p:cNvSpPr>
            <a:spLocks noGrp="1" noChangeArrowheads="1"/>
          </p:cNvSpPr>
          <p:nvPr>
            <p:ph type="title"/>
          </p:nvPr>
        </p:nvSpPr>
        <p:spPr>
          <a:xfrm>
            <a:off x="152400" y="355847"/>
            <a:ext cx="8839200" cy="1054394"/>
          </a:xfrm>
        </p:spPr>
        <p:txBody>
          <a:bodyPr>
            <a:noAutofit/>
          </a:bodyPr>
          <a:lstStyle/>
          <a:p>
            <a:pPr eaLnBrk="1" hangingPunct="1"/>
            <a:r>
              <a:rPr lang="en-US" sz="2800" dirty="0">
                <a:cs typeface="Times New Roman" pitchFamily="18" charset="0"/>
              </a:rPr>
              <a:t>Discussion Stopper # 4: Morality is Simply a Matter for Individual Cultures to Decide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37891">
                                            <p:txEl>
                                              <p:pRg st="3" end="3"/>
                                            </p:txEl>
                                          </p:spTgt>
                                        </p:tgtEl>
                                        <p:attrNameLst>
                                          <p:attrName>style.visibility</p:attrName>
                                        </p:attrNameLst>
                                      </p:cBhvr>
                                      <p:to>
                                        <p:strVal val="visible"/>
                                      </p:to>
                                    </p:set>
                                    <p:anim calcmode="lin" valueType="num">
                                      <p:cBhvr additive="base">
                                        <p:cTn id="23" dur="500" fill="hold"/>
                                        <p:tgtEl>
                                          <p:spTgt spid="3789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789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37891">
                                            <p:txEl>
                                              <p:pRg st="4" end="4"/>
                                            </p:txEl>
                                          </p:spTgt>
                                        </p:tgtEl>
                                        <p:attrNameLst>
                                          <p:attrName>style.visibility</p:attrName>
                                        </p:attrNameLst>
                                      </p:cBhvr>
                                      <p:to>
                                        <p:strVal val="visible"/>
                                      </p:to>
                                    </p:set>
                                    <p:anim calcmode="lin" valueType="num">
                                      <p:cBhvr additive="base">
                                        <p:cTn id="27" dur="500" fill="hold"/>
                                        <p:tgtEl>
                                          <p:spTgt spid="3789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789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normAutofit/>
          </a:bodyPr>
          <a:lstStyle/>
          <a:p>
            <a:pPr eaLnBrk="1" hangingPunct="1"/>
            <a:r>
              <a:rPr lang="en-US" sz="2800" dirty="0">
                <a:solidFill>
                  <a:srgbClr val="000000"/>
                </a:solidFill>
                <a:cs typeface="Times New Roman" pitchFamily="18" charset="0"/>
              </a:rPr>
              <a:t>At the base of cultural relativism is the following assumption: </a:t>
            </a:r>
          </a:p>
          <a:p>
            <a:pPr eaLnBrk="1" hangingPunct="1">
              <a:buFont typeface="Wingdings" pitchFamily="2" charset="2"/>
              <a:buNone/>
            </a:pPr>
            <a:endParaRPr lang="en-US" sz="1800" dirty="0">
              <a:solidFill>
                <a:srgbClr val="000000"/>
              </a:solidFill>
              <a:cs typeface="Times New Roman" pitchFamily="18" charset="0"/>
            </a:endParaRPr>
          </a:p>
          <a:p>
            <a:pPr lvl="1" eaLnBrk="1" hangingPunct="1">
              <a:buFont typeface="Wingdings" pitchFamily="2" charset="2"/>
              <a:buNone/>
            </a:pPr>
            <a:r>
              <a:rPr lang="en-US" sz="2800" dirty="0">
                <a:solidFill>
                  <a:srgbClr val="000000"/>
                </a:solidFill>
                <a:cs typeface="Times New Roman" pitchFamily="18" charset="0"/>
              </a:rPr>
              <a:t>   (A) </a:t>
            </a:r>
            <a:r>
              <a:rPr lang="en-US" sz="2800" i="1" dirty="0">
                <a:solidFill>
                  <a:srgbClr val="C00000"/>
                </a:solidFill>
                <a:cs typeface="Times New Roman" pitchFamily="18" charset="0"/>
              </a:rPr>
              <a:t>Different cultures have different belief systems about what constitutes morally right and wrong behavior. </a:t>
            </a:r>
          </a:p>
          <a:p>
            <a:pPr eaLnBrk="1" hangingPunct="1">
              <a:buFont typeface="Wingdings" pitchFamily="2" charset="2"/>
              <a:buNone/>
            </a:pPr>
            <a:endParaRPr lang="en-US" dirty="0">
              <a:solidFill>
                <a:srgbClr val="000000"/>
              </a:solidFill>
              <a:cs typeface="Times New Roman" pitchFamily="18" charset="0"/>
            </a:endParaRPr>
          </a:p>
          <a:p>
            <a:pPr eaLnBrk="1" hangingPunct="1"/>
            <a:r>
              <a:rPr lang="en-US" sz="2800" dirty="0">
                <a:solidFill>
                  <a:srgbClr val="000000"/>
                </a:solidFill>
                <a:cs typeface="Times New Roman" pitchFamily="18" charset="0"/>
              </a:rPr>
              <a:t>Note that (A) is essentially a </a:t>
            </a:r>
            <a:r>
              <a:rPr lang="en-US" sz="2800" i="1" dirty="0">
                <a:solidFill>
                  <a:srgbClr val="000000"/>
                </a:solidFill>
                <a:cs typeface="Times New Roman" pitchFamily="18" charset="0"/>
              </a:rPr>
              <a:t>descriptive</a:t>
            </a:r>
            <a:r>
              <a:rPr lang="en-US" sz="2800" dirty="0">
                <a:solidFill>
                  <a:srgbClr val="000000"/>
                </a:solidFill>
                <a:cs typeface="Times New Roman" pitchFamily="18" charset="0"/>
              </a:rPr>
              <a:t> thesis. </a:t>
            </a:r>
          </a:p>
        </p:txBody>
      </p:sp>
      <p:sp>
        <p:nvSpPr>
          <p:cNvPr id="36866" name="Rectangle 2"/>
          <p:cNvSpPr>
            <a:spLocks noGrp="1" noChangeArrowheads="1"/>
          </p:cNvSpPr>
          <p:nvPr>
            <p:ph type="title"/>
          </p:nvPr>
        </p:nvSpPr>
        <p:spPr/>
        <p:txBody>
          <a:bodyPr>
            <a:normAutofit fontScale="90000"/>
          </a:bodyPr>
          <a:lstStyle/>
          <a:p>
            <a:pPr eaLnBrk="1" hangingPunct="1"/>
            <a:r>
              <a:rPr lang="en-US" sz="4000" dirty="0"/>
              <a:t>Discussion Stopper #4 Continued - </a:t>
            </a:r>
            <a:r>
              <a:rPr lang="en-US" sz="4000" i="1" dirty="0"/>
              <a:t>Cultural Relativism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anim calcmode="lin" valueType="num">
                                      <p:cBhvr additive="base">
                                        <p:cTn id="11" dur="500" fill="hold"/>
                                        <p:tgtEl>
                                          <p:spTgt spid="3891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89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915">
                                            <p:txEl>
                                              <p:pRg st="4" end="4"/>
                                            </p:txEl>
                                          </p:spTgt>
                                        </p:tgtEl>
                                        <p:attrNameLst>
                                          <p:attrName>style.visibility</p:attrName>
                                        </p:attrNameLst>
                                      </p:cBhvr>
                                      <p:to>
                                        <p:strVal val="visible"/>
                                      </p:to>
                                    </p:set>
                                    <p:anim calcmode="lin" valueType="num">
                                      <p:cBhvr additive="base">
                                        <p:cTn id="17" dur="500" fill="hold"/>
                                        <p:tgtEl>
                                          <p:spTgt spid="38915">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89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normAutofit/>
          </a:bodyPr>
          <a:lstStyle/>
          <a:p>
            <a:pPr eaLnBrk="1" hangingPunct="1"/>
            <a:r>
              <a:rPr lang="en-US" sz="2800" dirty="0">
                <a:solidFill>
                  <a:srgbClr val="000000"/>
                </a:solidFill>
                <a:cs typeface="Times New Roman" pitchFamily="18" charset="0"/>
              </a:rPr>
              <a:t>Although (A) -- </a:t>
            </a:r>
            <a:r>
              <a:rPr lang="en-US" sz="2800" i="1" dirty="0">
                <a:solidFill>
                  <a:srgbClr val="C00000"/>
                </a:solidFill>
                <a:cs typeface="Times New Roman" pitchFamily="18" charset="0"/>
              </a:rPr>
              <a:t>the assumption that different groups have different conceptions about what is morally right and morally wrong behavior </a:t>
            </a:r>
            <a:r>
              <a:rPr lang="en-US" sz="2800" dirty="0">
                <a:solidFill>
                  <a:srgbClr val="000000"/>
                </a:solidFill>
                <a:cs typeface="Times New Roman" pitchFamily="18" charset="0"/>
              </a:rPr>
              <a:t>-- is widely accepted, some social scientists believe that the reported differences between cultures have been greatly exaggerated. </a:t>
            </a:r>
          </a:p>
          <a:p>
            <a:pPr eaLnBrk="1" hangingPunct="1"/>
            <a:r>
              <a:rPr lang="en-US" sz="2800" dirty="0">
                <a:solidFill>
                  <a:srgbClr val="000000"/>
                </a:solidFill>
                <a:cs typeface="Times New Roman" pitchFamily="18" charset="0"/>
              </a:rPr>
              <a:t>Other social scientists have suggested that all cultures may recognize some universal core moral values. </a:t>
            </a:r>
            <a:endParaRPr lang="en-US" sz="2800" dirty="0"/>
          </a:p>
          <a:p>
            <a:pPr eaLnBrk="1" hangingPunct="1"/>
            <a:endParaRPr lang="en-US" sz="2800" dirty="0"/>
          </a:p>
        </p:txBody>
      </p:sp>
      <p:sp>
        <p:nvSpPr>
          <p:cNvPr id="37890" name="Rectangle 2"/>
          <p:cNvSpPr>
            <a:spLocks noGrp="1" noChangeArrowheads="1"/>
          </p:cNvSpPr>
          <p:nvPr>
            <p:ph type="title"/>
          </p:nvPr>
        </p:nvSpPr>
        <p:spPr/>
        <p:txBody>
          <a:bodyPr>
            <a:normAutofit/>
          </a:bodyPr>
          <a:lstStyle/>
          <a:p>
            <a:pPr eaLnBrk="1" hangingPunct="1"/>
            <a:r>
              <a:rPr lang="en-US" sz="3600" dirty="0"/>
              <a:t>Cultural Relativism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 calcmode="lin" valueType="num">
                                      <p:cBhvr additive="base">
                                        <p:cTn id="7" dur="500" fill="hold"/>
                                        <p:tgtEl>
                                          <p:spTgt spid="39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939">
                                            <p:txEl>
                                              <p:pRg st="1" end="1"/>
                                            </p:txEl>
                                          </p:spTgt>
                                        </p:tgtEl>
                                        <p:attrNameLst>
                                          <p:attrName>style.visibility</p:attrName>
                                        </p:attrNameLst>
                                      </p:cBhvr>
                                      <p:to>
                                        <p:strVal val="visible"/>
                                      </p:to>
                                    </p:set>
                                    <p:anim calcmode="lin" valueType="num">
                                      <p:cBhvr additive="base">
                                        <p:cTn id="13" dur="500" fill="hold"/>
                                        <p:tgtEl>
                                          <p:spTgt spid="39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9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p:txBody>
          <a:bodyPr>
            <a:normAutofit/>
          </a:bodyPr>
          <a:lstStyle/>
          <a:p>
            <a:pPr eaLnBrk="1" hangingPunct="1">
              <a:lnSpc>
                <a:spcPct val="80000"/>
              </a:lnSpc>
            </a:pPr>
            <a:r>
              <a:rPr lang="en-US" sz="2800" dirty="0">
                <a:solidFill>
                  <a:srgbClr val="000000"/>
                </a:solidFill>
                <a:cs typeface="Times New Roman" pitchFamily="18" charset="0"/>
              </a:rPr>
              <a:t>Even if cultural relativism (Thesis A) is true, we can ask if (A) logically implies the claim </a:t>
            </a:r>
          </a:p>
          <a:p>
            <a:pPr eaLnBrk="1" hangingPunct="1">
              <a:lnSpc>
                <a:spcPct val="80000"/>
              </a:lnSpc>
              <a:buFont typeface="Wingdings" pitchFamily="2" charset="2"/>
              <a:buNone/>
            </a:pPr>
            <a:endParaRPr lang="en-US" sz="1400" dirty="0">
              <a:solidFill>
                <a:srgbClr val="000000"/>
              </a:solidFill>
              <a:cs typeface="Times New Roman" pitchFamily="18" charset="0"/>
            </a:endParaRPr>
          </a:p>
          <a:p>
            <a:pPr lvl="1" eaLnBrk="1" hangingPunct="1">
              <a:lnSpc>
                <a:spcPct val="80000"/>
              </a:lnSpc>
              <a:buFont typeface="Wingdings" pitchFamily="2" charset="2"/>
              <a:buNone/>
            </a:pPr>
            <a:r>
              <a:rPr lang="en-US" sz="2400" dirty="0">
                <a:solidFill>
                  <a:srgbClr val="000000"/>
                </a:solidFill>
                <a:cs typeface="Times New Roman" pitchFamily="18" charset="0"/>
              </a:rPr>
              <a:t> </a:t>
            </a:r>
            <a:r>
              <a:rPr lang="en-US" sz="2400" dirty="0">
                <a:solidFill>
                  <a:srgbClr val="C00000"/>
                </a:solidFill>
                <a:cs typeface="Times New Roman" pitchFamily="18" charset="0"/>
              </a:rPr>
              <a:t>	(B) </a:t>
            </a:r>
            <a:r>
              <a:rPr lang="en-US" sz="2800" i="1" dirty="0">
                <a:solidFill>
                  <a:srgbClr val="C00000"/>
                </a:solidFill>
                <a:cs typeface="Times New Roman" pitchFamily="18" charset="0"/>
              </a:rPr>
              <a:t>No universal standard of morality is possible </a:t>
            </a:r>
            <a:r>
              <a:rPr lang="en-US" sz="2400" dirty="0">
                <a:solidFill>
                  <a:srgbClr val="C00000"/>
                </a:solidFill>
                <a:cs typeface="Times New Roman" pitchFamily="18" charset="0"/>
              </a:rPr>
              <a:t>(because what is morally right or wrong  can only be determined only by some culture or group).</a:t>
            </a:r>
          </a:p>
          <a:p>
            <a:pPr eaLnBrk="1" hangingPunct="1">
              <a:lnSpc>
                <a:spcPct val="80000"/>
              </a:lnSpc>
              <a:buFont typeface="Wingdings" pitchFamily="2" charset="2"/>
              <a:buNone/>
            </a:pPr>
            <a:endParaRPr lang="en-US" sz="1400" dirty="0">
              <a:solidFill>
                <a:srgbClr val="000000"/>
              </a:solidFill>
              <a:cs typeface="Times New Roman" pitchFamily="18" charset="0"/>
            </a:endParaRPr>
          </a:p>
          <a:p>
            <a:pPr eaLnBrk="1" hangingPunct="1">
              <a:lnSpc>
                <a:spcPct val="80000"/>
              </a:lnSpc>
            </a:pPr>
            <a:r>
              <a:rPr lang="en-US" sz="2800" dirty="0">
                <a:solidFill>
                  <a:srgbClr val="000000"/>
                </a:solidFill>
                <a:cs typeface="Times New Roman" pitchFamily="18" charset="0"/>
              </a:rPr>
              <a:t>Note that (B), unlike (A), is a </a:t>
            </a:r>
            <a:r>
              <a:rPr lang="en-US" sz="2800" i="1" dirty="0">
                <a:solidFill>
                  <a:srgbClr val="000000"/>
                </a:solidFill>
                <a:cs typeface="Times New Roman" pitchFamily="18" charset="0"/>
              </a:rPr>
              <a:t>normative</a:t>
            </a:r>
            <a:r>
              <a:rPr lang="en-US" sz="2800" dirty="0">
                <a:solidFill>
                  <a:srgbClr val="000000"/>
                </a:solidFill>
                <a:cs typeface="Times New Roman" pitchFamily="18" charset="0"/>
              </a:rPr>
              <a:t> thesis. </a:t>
            </a:r>
          </a:p>
          <a:p>
            <a:pPr eaLnBrk="1" hangingPunct="1">
              <a:lnSpc>
                <a:spcPct val="80000"/>
              </a:lnSpc>
            </a:pPr>
            <a:r>
              <a:rPr lang="en-US" sz="2800" dirty="0">
                <a:solidFill>
                  <a:srgbClr val="000000"/>
                </a:solidFill>
                <a:cs typeface="Times New Roman" pitchFamily="18" charset="0"/>
              </a:rPr>
              <a:t>Also note that to move from (A) to (B) is to move from </a:t>
            </a:r>
            <a:r>
              <a:rPr lang="en-US" sz="2800" i="1" dirty="0">
                <a:solidFill>
                  <a:srgbClr val="000000"/>
                </a:solidFill>
                <a:cs typeface="Times New Roman" pitchFamily="18" charset="0"/>
              </a:rPr>
              <a:t>cultural</a:t>
            </a:r>
            <a:r>
              <a:rPr lang="en-US" sz="2800" dirty="0">
                <a:solidFill>
                  <a:srgbClr val="000000"/>
                </a:solidFill>
                <a:cs typeface="Times New Roman" pitchFamily="18" charset="0"/>
              </a:rPr>
              <a:t> relativism to </a:t>
            </a:r>
            <a:r>
              <a:rPr lang="en-US" sz="2800" i="1" dirty="0">
                <a:solidFill>
                  <a:srgbClr val="000000"/>
                </a:solidFill>
                <a:cs typeface="Times New Roman" pitchFamily="18" charset="0"/>
              </a:rPr>
              <a:t>moral </a:t>
            </a:r>
            <a:r>
              <a:rPr lang="en-US" sz="2800" dirty="0">
                <a:solidFill>
                  <a:srgbClr val="000000"/>
                </a:solidFill>
                <a:cs typeface="Times New Roman" pitchFamily="18" charset="0"/>
              </a:rPr>
              <a:t>relativism. </a:t>
            </a:r>
            <a:endParaRPr lang="en-US" sz="2800" dirty="0"/>
          </a:p>
        </p:txBody>
      </p:sp>
      <p:sp>
        <p:nvSpPr>
          <p:cNvPr id="38914" name="Rectangle 2"/>
          <p:cNvSpPr>
            <a:spLocks noGrp="1" noChangeArrowheads="1"/>
          </p:cNvSpPr>
          <p:nvPr>
            <p:ph type="title"/>
          </p:nvPr>
        </p:nvSpPr>
        <p:spPr/>
        <p:txBody>
          <a:bodyPr>
            <a:normAutofit fontScale="90000"/>
          </a:bodyPr>
          <a:lstStyle/>
          <a:p>
            <a:pPr eaLnBrk="1" hangingPunct="1"/>
            <a:r>
              <a:rPr lang="en-US" sz="4000"/>
              <a:t>Cultural Relativism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anim calcmode="lin" valueType="num">
                                      <p:cBhvr additive="base">
                                        <p:cTn id="11"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anim calcmode="lin" valueType="num">
                                      <p:cBhvr additive="base">
                                        <p:cTn id="17" dur="500" fill="hold"/>
                                        <p:tgtEl>
                                          <p:spTgt spid="40963">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09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0963">
                                            <p:txEl>
                                              <p:pRg st="5" end="5"/>
                                            </p:txEl>
                                          </p:spTgt>
                                        </p:tgtEl>
                                        <p:attrNameLst>
                                          <p:attrName>style.visibility</p:attrName>
                                        </p:attrNameLst>
                                      </p:cBhvr>
                                      <p:to>
                                        <p:strVal val="visible"/>
                                      </p:to>
                                    </p:set>
                                    <p:anim calcmode="lin" valueType="num">
                                      <p:cBhvr additive="base">
                                        <p:cTn id="23" dur="500" fill="hold"/>
                                        <p:tgtEl>
                                          <p:spTgt spid="40963">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096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p:txBody>
          <a:bodyPr>
            <a:normAutofit/>
          </a:bodyPr>
          <a:lstStyle/>
          <a:p>
            <a:pPr eaLnBrk="1" hangingPunct="1"/>
            <a:r>
              <a:rPr lang="en-US" sz="2800" dirty="0">
                <a:solidFill>
                  <a:srgbClr val="000000"/>
                </a:solidFill>
                <a:cs typeface="Times New Roman" pitchFamily="18" charset="0"/>
              </a:rPr>
              <a:t>Moral relativists make a questionable move:</a:t>
            </a:r>
          </a:p>
          <a:p>
            <a:pPr lvl="1" eaLnBrk="1" hangingPunct="1">
              <a:buFont typeface="Wingdings" pitchFamily="2" charset="2"/>
              <a:buNone/>
            </a:pPr>
            <a:r>
              <a:rPr lang="en-US" sz="2400" dirty="0">
                <a:solidFill>
                  <a:srgbClr val="000000"/>
                </a:solidFill>
                <a:cs typeface="Times New Roman" pitchFamily="18" charset="0"/>
              </a:rPr>
              <a:t> </a:t>
            </a:r>
            <a:r>
              <a:rPr lang="en-US" sz="2400" b="1" dirty="0">
                <a:solidFill>
                  <a:srgbClr val="C00000"/>
                </a:solidFill>
                <a:cs typeface="Times New Roman" pitchFamily="18" charset="0"/>
              </a:rPr>
              <a:t>Premise</a:t>
            </a:r>
            <a:r>
              <a:rPr lang="en-US" sz="2400" dirty="0">
                <a:solidFill>
                  <a:srgbClr val="C00000"/>
                </a:solidFill>
                <a:cs typeface="Times New Roman" pitchFamily="18" charset="0"/>
              </a:rPr>
              <a:t>: </a:t>
            </a:r>
            <a:r>
              <a:rPr lang="en-US" sz="2800" dirty="0">
                <a:solidFill>
                  <a:srgbClr val="000000"/>
                </a:solidFill>
                <a:cs typeface="Times New Roman" pitchFamily="18" charset="0"/>
              </a:rPr>
              <a:t>Different cultures have different beliefs about what is right and wrong</a:t>
            </a:r>
          </a:p>
          <a:p>
            <a:pPr lvl="1" eaLnBrk="1" hangingPunct="1">
              <a:buFont typeface="Wingdings" pitchFamily="2" charset="2"/>
              <a:buNone/>
            </a:pPr>
            <a:r>
              <a:rPr lang="en-US" sz="2400" dirty="0">
                <a:solidFill>
                  <a:srgbClr val="000000"/>
                </a:solidFill>
                <a:cs typeface="Times New Roman" pitchFamily="18" charset="0"/>
              </a:rPr>
              <a:t> </a:t>
            </a:r>
            <a:r>
              <a:rPr lang="en-US" sz="2400" b="1" dirty="0">
                <a:solidFill>
                  <a:srgbClr val="C00000"/>
                </a:solidFill>
                <a:cs typeface="Times New Roman" pitchFamily="18" charset="0"/>
              </a:rPr>
              <a:t>Conclusion</a:t>
            </a:r>
            <a:r>
              <a:rPr lang="en-US" sz="2400" dirty="0">
                <a:solidFill>
                  <a:srgbClr val="C00000"/>
                </a:solidFill>
                <a:cs typeface="Times New Roman" pitchFamily="18" charset="0"/>
              </a:rPr>
              <a:t>: </a:t>
            </a:r>
            <a:r>
              <a:rPr lang="en-US" sz="2800" dirty="0">
                <a:solidFill>
                  <a:srgbClr val="000000"/>
                </a:solidFill>
                <a:cs typeface="Times New Roman" pitchFamily="18" charset="0"/>
              </a:rPr>
              <a:t>No universal standard of morality is possible. </a:t>
            </a:r>
          </a:p>
          <a:p>
            <a:pPr eaLnBrk="1" hangingPunct="1"/>
            <a:r>
              <a:rPr lang="en-US" sz="2800" dirty="0">
                <a:solidFill>
                  <a:srgbClr val="000000"/>
                </a:solidFill>
                <a:cs typeface="Times New Roman" pitchFamily="18" charset="0"/>
              </a:rPr>
              <a:t>Many moral relativists also seem to suggest that, in matters of morality, “anything goes.” </a:t>
            </a:r>
          </a:p>
          <a:p>
            <a:pPr eaLnBrk="1" hangingPunct="1"/>
            <a:r>
              <a:rPr lang="en-US" sz="2800" dirty="0">
                <a:solidFill>
                  <a:srgbClr val="000000"/>
                </a:solidFill>
                <a:cs typeface="Times New Roman" pitchFamily="18" charset="0"/>
              </a:rPr>
              <a:t>But the moral relativist’s view is essentially incoherent and inconsistent. </a:t>
            </a:r>
          </a:p>
        </p:txBody>
      </p:sp>
      <p:sp>
        <p:nvSpPr>
          <p:cNvPr id="39938" name="Rectangle 2"/>
          <p:cNvSpPr>
            <a:spLocks noGrp="1" noChangeArrowheads="1"/>
          </p:cNvSpPr>
          <p:nvPr>
            <p:ph type="title"/>
          </p:nvPr>
        </p:nvSpPr>
        <p:spPr/>
        <p:txBody>
          <a:bodyPr/>
          <a:lstStyle/>
          <a:p>
            <a:pPr eaLnBrk="1" hangingPunct="1"/>
            <a:r>
              <a:rPr lang="en-US" sz="3600" dirty="0"/>
              <a:t>Moral Relativism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 calcmode="lin" valueType="num">
                                      <p:cBhvr additive="base">
                                        <p:cTn id="11" dur="500" fill="hold"/>
                                        <p:tgtEl>
                                          <p:spTgt spid="4198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19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 calcmode="lin" valueType="num">
                                      <p:cBhvr additive="base">
                                        <p:cTn id="15" dur="500" fill="hold"/>
                                        <p:tgtEl>
                                          <p:spTgt spid="41987">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19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 calcmode="lin" valueType="num">
                                      <p:cBhvr additive="base">
                                        <p:cTn id="21" dur="500" fill="hold"/>
                                        <p:tgtEl>
                                          <p:spTgt spid="41987">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19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41987">
                                            <p:txEl>
                                              <p:pRg st="4" end="4"/>
                                            </p:txEl>
                                          </p:spTgt>
                                        </p:tgtEl>
                                        <p:attrNameLst>
                                          <p:attrName>style.visibility</p:attrName>
                                        </p:attrNameLst>
                                      </p:cBhvr>
                                      <p:to>
                                        <p:strVal val="visible"/>
                                      </p:to>
                                    </p:set>
                                    <p:anim calcmode="lin" valueType="num">
                                      <p:cBhvr additive="base">
                                        <p:cTn id="27" dur="500" fill="hold"/>
                                        <p:tgtEl>
                                          <p:spTgt spid="41987">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19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Does it follow that individuals who reside outside a particular culture, X, can never make any judgments about the behavior of those who live within X? </a:t>
            </a:r>
          </a:p>
          <a:p>
            <a:pPr eaLnBrk="1" hangingPunct="1">
              <a:lnSpc>
                <a:spcPct val="90000"/>
              </a:lnSpc>
            </a:pPr>
            <a:r>
              <a:rPr lang="en-US" sz="2800" dirty="0">
                <a:solidFill>
                  <a:srgbClr val="000000"/>
                </a:solidFill>
                <a:cs typeface="Times New Roman" pitchFamily="18" charset="0"/>
              </a:rPr>
              <a:t>Consider that in many tribes in West Africa a ritual of female circumcision is still practiced. </a:t>
            </a:r>
          </a:p>
          <a:p>
            <a:pPr lvl="1" eaLnBrk="1" hangingPunct="1">
              <a:lnSpc>
                <a:spcPct val="90000"/>
              </a:lnSpc>
            </a:pPr>
            <a:r>
              <a:rPr lang="en-US" sz="2400" dirty="0">
                <a:solidFill>
                  <a:srgbClr val="000000"/>
                </a:solidFill>
                <a:cs typeface="Times New Roman" pitchFamily="18" charset="0"/>
              </a:rPr>
              <a:t>While this practice has been a tradition for many generations, some females living in tribes that still perform this ritual on teenage girls have objected.</a:t>
            </a:r>
          </a:p>
          <a:p>
            <a:pPr lvl="1" eaLnBrk="1" hangingPunct="1">
              <a:lnSpc>
                <a:spcPct val="90000"/>
              </a:lnSpc>
            </a:pPr>
            <a:r>
              <a:rPr lang="en-US" sz="2400" dirty="0">
                <a:solidFill>
                  <a:srgbClr val="000000"/>
                </a:solidFill>
                <a:cs typeface="Times New Roman" pitchFamily="18" charset="0"/>
              </a:rPr>
              <a:t>Many people who live outside these cultures condemn this practice. Are they wrong to do so? </a:t>
            </a:r>
            <a:endParaRPr lang="en-US" sz="2400" dirty="0"/>
          </a:p>
        </p:txBody>
      </p:sp>
      <p:sp>
        <p:nvSpPr>
          <p:cNvPr id="40962" name="Rectangle 2"/>
          <p:cNvSpPr>
            <a:spLocks noGrp="1" noChangeArrowheads="1"/>
          </p:cNvSpPr>
          <p:nvPr>
            <p:ph type="title"/>
          </p:nvPr>
        </p:nvSpPr>
        <p:spPr/>
        <p:txBody>
          <a:bodyPr>
            <a:normAutofit/>
          </a:bodyPr>
          <a:lstStyle/>
          <a:p>
            <a:pPr eaLnBrk="1" hangingPunct="1"/>
            <a:r>
              <a:rPr lang="en-US" sz="3600" dirty="0"/>
              <a:t>Moral Relativism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 calcmode="lin" valueType="num">
                                      <p:cBhvr additive="base">
                                        <p:cTn id="17" dur="500" fill="hold"/>
                                        <p:tgtEl>
                                          <p:spTgt spid="430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301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43011">
                                            <p:txEl>
                                              <p:pRg st="3" end="3"/>
                                            </p:txEl>
                                          </p:spTgt>
                                        </p:tgtEl>
                                        <p:attrNameLst>
                                          <p:attrName>style.visibility</p:attrName>
                                        </p:attrNameLst>
                                      </p:cBhvr>
                                      <p:to>
                                        <p:strVal val="visible"/>
                                      </p:to>
                                    </p:set>
                                    <p:anim calcmode="lin" valueType="num">
                                      <p:cBhvr additive="base">
                                        <p:cTn id="21" dur="500" fill="hold"/>
                                        <p:tgtEl>
                                          <p:spTgt spid="43011">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30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5" name="Rectangle 3"/>
          <p:cNvSpPr>
            <a:spLocks noGrp="1" noChangeArrowheads="1"/>
          </p:cNvSpPr>
          <p:nvPr>
            <p:ph idx="1"/>
          </p:nvPr>
        </p:nvSpPr>
        <p:spPr/>
        <p:txBody>
          <a:bodyPr>
            <a:normAutofit/>
          </a:bodyPr>
          <a:lstStyle/>
          <a:p>
            <a:pPr eaLnBrk="1" hangingPunct="1">
              <a:lnSpc>
                <a:spcPct val="90000"/>
              </a:lnSpc>
            </a:pPr>
            <a:r>
              <a:rPr lang="en-US" sz="2800" dirty="0">
                <a:solidFill>
                  <a:srgbClr val="000000"/>
                </a:solidFill>
                <a:cs typeface="Times New Roman" pitchFamily="18" charset="0"/>
              </a:rPr>
              <a:t>Assume that the majority of residents in  Culture X approve of female circumcision. </a:t>
            </a:r>
          </a:p>
          <a:p>
            <a:pPr eaLnBrk="1" hangingPunct="1">
              <a:lnSpc>
                <a:spcPct val="90000"/>
              </a:lnSpc>
            </a:pPr>
            <a:r>
              <a:rPr lang="en-US" sz="2800" dirty="0">
                <a:solidFill>
                  <a:srgbClr val="000000"/>
                </a:solidFill>
                <a:cs typeface="Times New Roman" pitchFamily="18" charset="0"/>
              </a:rPr>
              <a:t>Would it be inappropriate for those who lived outside of West Africa to claim that the treatment of young women in those tribes is morally wrong, simply because they are not members of Culture X? </a:t>
            </a:r>
          </a:p>
          <a:p>
            <a:pPr eaLnBrk="1" hangingPunct="1">
              <a:lnSpc>
                <a:spcPct val="90000"/>
              </a:lnSpc>
            </a:pPr>
            <a:r>
              <a:rPr lang="en-US" sz="2800" dirty="0">
                <a:solidFill>
                  <a:srgbClr val="000000"/>
                </a:solidFill>
                <a:cs typeface="Times New Roman" pitchFamily="18" charset="0"/>
              </a:rPr>
              <a:t>If we embrace that view, wouldn’t it follow that a culture can devise any moral scheme it wishes as long as the majority approve it?  </a:t>
            </a:r>
            <a:endParaRPr lang="en-US" sz="2800" dirty="0"/>
          </a:p>
          <a:p>
            <a:pPr eaLnBrk="1" hangingPunct="1">
              <a:lnSpc>
                <a:spcPct val="90000"/>
              </a:lnSpc>
            </a:pPr>
            <a:endParaRPr lang="en-US" sz="2800" dirty="0"/>
          </a:p>
          <a:p>
            <a:pPr eaLnBrk="1" hangingPunct="1">
              <a:lnSpc>
                <a:spcPct val="90000"/>
              </a:lnSpc>
            </a:pPr>
            <a:endParaRPr lang="en-US" sz="2800" dirty="0"/>
          </a:p>
        </p:txBody>
      </p:sp>
      <p:sp>
        <p:nvSpPr>
          <p:cNvPr id="41986" name="Rectangle 2"/>
          <p:cNvSpPr>
            <a:spLocks noGrp="1" noChangeArrowheads="1"/>
          </p:cNvSpPr>
          <p:nvPr>
            <p:ph type="title"/>
          </p:nvPr>
        </p:nvSpPr>
        <p:spPr/>
        <p:txBody>
          <a:bodyPr>
            <a:normAutofit/>
          </a:bodyPr>
          <a:lstStyle/>
          <a:p>
            <a:pPr eaLnBrk="1" hangingPunct="1"/>
            <a:r>
              <a:rPr lang="en-US" sz="3600" dirty="0"/>
              <a:t>Moral Relativism (Continued)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4035">
                                            <p:txEl>
                                              <p:pRg st="2" end="2"/>
                                            </p:txEl>
                                          </p:spTgt>
                                        </p:tgtEl>
                                        <p:attrNameLst>
                                          <p:attrName>style.visibility</p:attrName>
                                        </p:attrNameLst>
                                      </p:cBhvr>
                                      <p:to>
                                        <p:strVal val="visible"/>
                                      </p:to>
                                    </p:set>
                                    <p:anim calcmode="lin" valueType="num">
                                      <p:cBhvr additive="base">
                                        <p:cTn id="19" dur="500" fill="hold"/>
                                        <p:tgtEl>
                                          <p:spTgt spid="440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0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p:txBody>
          <a:bodyPr>
            <a:normAutofit/>
          </a:bodyPr>
          <a:lstStyle/>
          <a:p>
            <a:r>
              <a:rPr lang="en-US" sz="2400" dirty="0">
                <a:solidFill>
                  <a:schemeClr val="tx1"/>
                </a:solidFill>
              </a:rPr>
              <a:t>We can reject moral relativism without necessarily embracing moral absolutism.</a:t>
            </a:r>
          </a:p>
          <a:p>
            <a:r>
              <a:rPr lang="en-US" sz="2400" dirty="0">
                <a:solidFill>
                  <a:srgbClr val="C00000"/>
                </a:solidFill>
              </a:rPr>
              <a:t>Moral absolutism </a:t>
            </a:r>
            <a:r>
              <a:rPr lang="en-US" sz="2400" dirty="0">
                <a:solidFill>
                  <a:schemeClr val="tx1"/>
                </a:solidFill>
              </a:rPr>
              <a:t>claims that there is only one uniquely correct answer to every moral problem.</a:t>
            </a:r>
          </a:p>
          <a:p>
            <a:r>
              <a:rPr lang="en-US" sz="2400" dirty="0">
                <a:solidFill>
                  <a:srgbClr val="C00000"/>
                </a:solidFill>
              </a:rPr>
              <a:t>Moral objectivism </a:t>
            </a:r>
            <a:r>
              <a:rPr lang="en-US" sz="2400" dirty="0">
                <a:solidFill>
                  <a:schemeClr val="tx1"/>
                </a:solidFill>
              </a:rPr>
              <a:t>asserts that (for at least some moral issues) there can be more than one acceptable answer, so long as rational standards apply.</a:t>
            </a:r>
          </a:p>
          <a:p>
            <a:pPr lvl="1"/>
            <a:r>
              <a:rPr lang="en-US" sz="2000" b="1" dirty="0">
                <a:solidFill>
                  <a:schemeClr val="tx1"/>
                </a:solidFill>
              </a:rPr>
              <a:t>While there may not be only one uniquely correct answer to every moral problem, there are can be many incorrect answers to problems.</a:t>
            </a:r>
          </a:p>
          <a:p>
            <a:pPr lvl="1"/>
            <a:r>
              <a:rPr lang="en-US" sz="2000" b="1" dirty="0">
                <a:solidFill>
                  <a:schemeClr val="tx1"/>
                </a:solidFill>
              </a:rPr>
              <a:t>Moral objectivism avoids the relativist’s “anything goes” view </a:t>
            </a:r>
          </a:p>
        </p:txBody>
      </p:sp>
      <p:sp>
        <p:nvSpPr>
          <p:cNvPr id="43010" name="Title 1"/>
          <p:cNvSpPr>
            <a:spLocks noGrp="1"/>
          </p:cNvSpPr>
          <p:nvPr>
            <p:ph type="title"/>
          </p:nvPr>
        </p:nvSpPr>
        <p:spPr/>
        <p:txBody>
          <a:bodyPr>
            <a:normAutofit fontScale="90000"/>
          </a:bodyPr>
          <a:lstStyle/>
          <a:p>
            <a:r>
              <a:rPr lang="en-US" sz="4000" dirty="0"/>
              <a:t>Moral Objectivism vs. Moral Absolutism</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355847"/>
            <a:ext cx="8686800" cy="1054394"/>
          </a:xfrm>
        </p:spPr>
        <p:txBody>
          <a:bodyPr>
            <a:noAutofit/>
          </a:bodyPr>
          <a:lstStyle/>
          <a:p>
            <a:pPr eaLnBrk="1" hangingPunct="1">
              <a:defRPr/>
            </a:pPr>
            <a:r>
              <a:rPr lang="en-US" sz="2800" b="1" dirty="0">
                <a:latin typeface="MathematicalPi 6" charset="0"/>
                <a:cs typeface="Times New Roman" pitchFamily="18" charset="0"/>
              </a:rPr>
              <a:t>Table Summary of Logical Flaws in the Discussion Stoppers</a:t>
            </a:r>
            <a:r>
              <a:rPr lang="en-US" sz="2800" b="1" dirty="0"/>
              <a:t> </a:t>
            </a:r>
          </a:p>
        </p:txBody>
      </p:sp>
      <p:sp>
        <p:nvSpPr>
          <p:cNvPr id="8195" name="Text Box 3"/>
          <p:cNvSpPr txBox="1">
            <a:spLocks noChangeArrowheads="1"/>
          </p:cNvSpPr>
          <p:nvPr/>
        </p:nvSpPr>
        <p:spPr bwMode="auto">
          <a:xfrm>
            <a:off x="2590800" y="243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MathematicalPi 6" charset="0"/>
                <a:cs typeface="Times New Roman" pitchFamily="18" charset="0"/>
              </a:rPr>
              <a:t>	</a:t>
            </a:r>
            <a:r>
              <a:rPr lang="en-US"/>
              <a:t> </a:t>
            </a:r>
          </a:p>
        </p:txBody>
      </p:sp>
      <p:sp>
        <p:nvSpPr>
          <p:cNvPr id="8196" name="Text Box 4"/>
          <p:cNvSpPr txBox="1">
            <a:spLocks noChangeArrowheads="1"/>
          </p:cNvSpPr>
          <p:nvPr/>
        </p:nvSpPr>
        <p:spPr bwMode="auto">
          <a:xfrm>
            <a:off x="4648200" y="243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MathematicalPi 6" charset="0"/>
                <a:cs typeface="Times New Roman" pitchFamily="18" charset="0"/>
              </a:rPr>
              <a:t>	</a:t>
            </a:r>
            <a:r>
              <a:rPr lang="en-US"/>
              <a:t> </a:t>
            </a:r>
          </a:p>
        </p:txBody>
      </p:sp>
      <p:sp>
        <p:nvSpPr>
          <p:cNvPr id="8197" name="Text Box 5"/>
          <p:cNvSpPr txBox="1">
            <a:spLocks noChangeArrowheads="1"/>
          </p:cNvSpPr>
          <p:nvPr/>
        </p:nvSpPr>
        <p:spPr bwMode="auto">
          <a:xfrm>
            <a:off x="6629400" y="24384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a:latin typeface="MathematicalPi 6" charset="0"/>
                <a:cs typeface="Times New Roman" pitchFamily="18" charset="0"/>
              </a:rPr>
              <a:t>	</a:t>
            </a:r>
            <a:r>
              <a:rPr lang="en-US"/>
              <a:t> </a:t>
            </a:r>
          </a:p>
        </p:txBody>
      </p:sp>
      <p:sp>
        <p:nvSpPr>
          <p:cNvPr id="8198" name="Rectangle 6"/>
          <p:cNvSpPr>
            <a:spLocks noChangeArrowheads="1"/>
          </p:cNvSpPr>
          <p:nvPr/>
        </p:nvSpPr>
        <p:spPr bwMode="auto">
          <a:xfrm>
            <a:off x="381000" y="1905000"/>
            <a:ext cx="220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600">
                <a:latin typeface="MathematicalPi 6" charset="0"/>
                <a:cs typeface="Times New Roman" pitchFamily="18" charset="0"/>
              </a:rPr>
              <a:t>	</a:t>
            </a:r>
            <a:r>
              <a:rPr lang="en-US" sz="1600">
                <a:latin typeface="Times New Roman" pitchFamily="18" charset="0"/>
              </a:rPr>
              <a:t> </a:t>
            </a:r>
          </a:p>
        </p:txBody>
      </p:sp>
      <p:sp>
        <p:nvSpPr>
          <p:cNvPr id="8199" name="Text Box 7"/>
          <p:cNvSpPr txBox="1">
            <a:spLocks noChangeArrowheads="1"/>
          </p:cNvSpPr>
          <p:nvPr/>
        </p:nvSpPr>
        <p:spPr bwMode="auto">
          <a:xfrm>
            <a:off x="2590800" y="1905000"/>
            <a:ext cx="2057400" cy="477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u="sng" dirty="0">
                <a:solidFill>
                  <a:srgbClr val="C00000"/>
                </a:solidFill>
                <a:latin typeface="MathematicalPi 6" charset="0"/>
                <a:cs typeface="Times New Roman" pitchFamily="18" charset="0"/>
              </a:rPr>
              <a:t>Stopper #2</a:t>
            </a:r>
            <a:endParaRPr lang="en-US" sz="1800" b="1" dirty="0">
              <a:solidFill>
                <a:srgbClr val="C00000"/>
              </a:solidFill>
              <a:latin typeface="Times" charset="0"/>
              <a:cs typeface="Times New Roman" pitchFamily="18" charset="0"/>
            </a:endParaRPr>
          </a:p>
          <a:p>
            <a:pPr eaLnBrk="1" hangingPunct="1">
              <a:spcBef>
                <a:spcPct val="50000"/>
              </a:spcBef>
            </a:pPr>
            <a:r>
              <a:rPr lang="en-US" sz="1600" i="1" dirty="0">
                <a:latin typeface="MathematicalPi 6" charset="0"/>
                <a:cs typeface="Times New Roman" pitchFamily="18" charset="0"/>
              </a:rPr>
              <a:t>Who am I to judge others?</a:t>
            </a:r>
          </a:p>
          <a:p>
            <a:pPr eaLnBrk="1" hangingPunct="1">
              <a:spcBef>
                <a:spcPct val="50000"/>
              </a:spcBef>
            </a:pPr>
            <a:r>
              <a:rPr lang="en-US" sz="1400" dirty="0">
                <a:latin typeface="MathematicalPi 6" charset="0"/>
                <a:cs typeface="Times New Roman" pitchFamily="18" charset="0"/>
              </a:rPr>
              <a:t>__________________</a:t>
            </a:r>
          </a:p>
          <a:p>
            <a:pPr eaLnBrk="1" hangingPunct="1">
              <a:spcBef>
                <a:spcPct val="50000"/>
              </a:spcBef>
            </a:pPr>
            <a:r>
              <a:rPr lang="en-US" sz="1400" dirty="0">
                <a:solidFill>
                  <a:schemeClr val="tx2">
                    <a:lumMod val="75000"/>
                  </a:schemeClr>
                </a:solidFill>
                <a:latin typeface="MathematicalPi 6" charset="0"/>
                <a:cs typeface="Times New Roman" pitchFamily="18" charset="0"/>
              </a:rPr>
              <a:t>1. Fails to distinguish between the act of judging and being a judgmental person.	</a:t>
            </a:r>
            <a:endParaRPr lang="en-US" sz="1400" dirty="0">
              <a:solidFill>
                <a:schemeClr val="tx2">
                  <a:lumMod val="75000"/>
                </a:schemeClr>
              </a:solidFill>
              <a:latin typeface="Times" charset="0"/>
              <a:cs typeface="Times New Roman" pitchFamily="18" charset="0"/>
            </a:endParaRPr>
          </a:p>
          <a:p>
            <a:pPr eaLnBrk="1" hangingPunct="1">
              <a:spcBef>
                <a:spcPct val="50000"/>
              </a:spcBef>
            </a:pPr>
            <a:r>
              <a:rPr lang="en-US" sz="1400" dirty="0">
                <a:solidFill>
                  <a:schemeClr val="tx2">
                    <a:lumMod val="75000"/>
                  </a:schemeClr>
                </a:solidFill>
                <a:latin typeface="MathematicalPi 6" charset="0"/>
                <a:cs typeface="Times New Roman" pitchFamily="18" charset="0"/>
              </a:rPr>
              <a:t>2. Fails to distinguish between judging as condemning and judging as evaluating.</a:t>
            </a:r>
          </a:p>
          <a:p>
            <a:pPr eaLnBrk="1" hangingPunct="1">
              <a:spcBef>
                <a:spcPct val="50000"/>
              </a:spcBef>
            </a:pPr>
            <a:r>
              <a:rPr lang="en-US" sz="1400" dirty="0">
                <a:solidFill>
                  <a:schemeClr val="tx2">
                    <a:lumMod val="75000"/>
                  </a:schemeClr>
                </a:solidFill>
                <a:latin typeface="MathematicalPi 6" charset="0"/>
                <a:cs typeface="Times New Roman" pitchFamily="18" charset="0"/>
              </a:rPr>
              <a:t>3. Fails to recognize that sometimes we are required to make judgments</a:t>
            </a:r>
          </a:p>
          <a:p>
            <a:pPr eaLnBrk="1" hangingPunct="1">
              <a:spcBef>
                <a:spcPct val="50000"/>
              </a:spcBef>
            </a:pPr>
            <a:r>
              <a:rPr lang="en-US" dirty="0">
                <a:latin typeface="MathematicalPi 6" charset="0"/>
                <a:cs typeface="Times New Roman" pitchFamily="18" charset="0"/>
              </a:rPr>
              <a:t>	</a:t>
            </a:r>
            <a:r>
              <a:rPr lang="en-US" dirty="0"/>
              <a:t> </a:t>
            </a:r>
          </a:p>
        </p:txBody>
      </p:sp>
      <p:sp>
        <p:nvSpPr>
          <p:cNvPr id="8200" name="Text Box 8"/>
          <p:cNvSpPr txBox="1">
            <a:spLocks noChangeArrowheads="1"/>
          </p:cNvSpPr>
          <p:nvPr/>
        </p:nvSpPr>
        <p:spPr bwMode="auto">
          <a:xfrm>
            <a:off x="4572000" y="1905000"/>
            <a:ext cx="1981199"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lang="en-US" sz="1800" b="1" u="sng" dirty="0">
                <a:solidFill>
                  <a:srgbClr val="C00000"/>
                </a:solidFill>
                <a:latin typeface="MathematicalPi 6" charset="0"/>
                <a:cs typeface="Times New Roman" pitchFamily="18" charset="0"/>
              </a:rPr>
              <a:t>Stopper #3</a:t>
            </a:r>
            <a:endParaRPr lang="en-US" sz="1800" b="1" dirty="0">
              <a:solidFill>
                <a:srgbClr val="C00000"/>
              </a:solidFill>
              <a:latin typeface="Times" charset="0"/>
              <a:cs typeface="Times New Roman" pitchFamily="18" charset="0"/>
            </a:endParaRPr>
          </a:p>
          <a:p>
            <a:pPr marL="0" eaLnBrk="1" hangingPunct="1">
              <a:spcBef>
                <a:spcPts val="0"/>
              </a:spcBef>
            </a:pPr>
            <a:endParaRPr lang="en-US" sz="1600" i="1" dirty="0">
              <a:latin typeface="MathematicalPi 6" charset="0"/>
              <a:cs typeface="Times New Roman" pitchFamily="18" charset="0"/>
            </a:endParaRPr>
          </a:p>
          <a:p>
            <a:pPr marL="0" eaLnBrk="1" hangingPunct="1">
              <a:spcBef>
                <a:spcPts val="0"/>
              </a:spcBef>
            </a:pPr>
            <a:r>
              <a:rPr lang="en-US" sz="1600" i="1" dirty="0">
                <a:latin typeface="MathematicalPi 6" charset="0"/>
                <a:cs typeface="Times New Roman" pitchFamily="18" charset="0"/>
              </a:rPr>
              <a:t>Ethics is imply a private matter.</a:t>
            </a:r>
          </a:p>
          <a:p>
            <a:pPr eaLnBrk="1" hangingPunct="1">
              <a:spcBef>
                <a:spcPct val="50000"/>
              </a:spcBef>
            </a:pPr>
            <a:r>
              <a:rPr lang="en-US" sz="1600" i="1" dirty="0">
                <a:latin typeface="MathematicalPi 6" charset="0"/>
                <a:cs typeface="Times New Roman" pitchFamily="18" charset="0"/>
              </a:rPr>
              <a:t>______________</a:t>
            </a:r>
          </a:p>
          <a:p>
            <a:pPr marL="0" indent="0" eaLnBrk="1" hangingPunct="1">
              <a:spcBef>
                <a:spcPts val="0"/>
              </a:spcBef>
            </a:pPr>
            <a:r>
              <a:rPr lang="en-US" sz="1400" dirty="0">
                <a:solidFill>
                  <a:srgbClr val="7030A0"/>
                </a:solidFill>
                <a:latin typeface="MathematicalPi 6" charset="0"/>
                <a:cs typeface="Times New Roman" pitchFamily="18" charset="0"/>
              </a:rPr>
              <a:t>1. Fails to recognize that morality is essentially a public system.</a:t>
            </a:r>
          </a:p>
          <a:p>
            <a:pPr marL="0" indent="0" eaLnBrk="1" hangingPunct="1">
              <a:spcBef>
                <a:spcPts val="0"/>
              </a:spcBef>
            </a:pPr>
            <a:r>
              <a:rPr lang="en-US" sz="1400" dirty="0">
                <a:solidFill>
                  <a:srgbClr val="7030A0"/>
                </a:solidFill>
                <a:latin typeface="MathematicalPi 6" charset="0"/>
                <a:cs typeface="Times New Roman" pitchFamily="18" charset="0"/>
              </a:rPr>
              <a:t>	</a:t>
            </a:r>
          </a:p>
          <a:p>
            <a:pPr marL="0" eaLnBrk="1" hangingPunct="1">
              <a:spcBef>
                <a:spcPts val="0"/>
              </a:spcBef>
            </a:pPr>
            <a:r>
              <a:rPr lang="en-US" sz="1400" dirty="0">
                <a:solidFill>
                  <a:srgbClr val="7030A0"/>
                </a:solidFill>
                <a:latin typeface="MathematicalPi 6" charset="0"/>
                <a:cs typeface="Times New Roman" pitchFamily="18" charset="0"/>
              </a:rPr>
              <a:t>2. Fails to note that personally-based morality can cause major harm to others.</a:t>
            </a:r>
          </a:p>
          <a:p>
            <a:pPr marL="0" eaLnBrk="1" hangingPunct="1">
              <a:spcBef>
                <a:spcPts val="0"/>
              </a:spcBef>
            </a:pPr>
            <a:r>
              <a:rPr lang="en-US" sz="1400" dirty="0">
                <a:solidFill>
                  <a:srgbClr val="7030A0"/>
                </a:solidFill>
                <a:latin typeface="MathematicalPi 6" charset="0"/>
                <a:cs typeface="Times New Roman" pitchFamily="18" charset="0"/>
              </a:rPr>
              <a:t>	</a:t>
            </a:r>
            <a:endParaRPr lang="en-US" sz="1400" dirty="0">
              <a:solidFill>
                <a:srgbClr val="7030A0"/>
              </a:solidFill>
              <a:latin typeface="Times" charset="0"/>
              <a:cs typeface="Times New Roman" pitchFamily="18" charset="0"/>
            </a:endParaRPr>
          </a:p>
          <a:p>
            <a:pPr marL="0" eaLnBrk="1" hangingPunct="1">
              <a:spcBef>
                <a:spcPts val="0"/>
              </a:spcBef>
            </a:pPr>
            <a:r>
              <a:rPr lang="en-US" sz="1400" dirty="0">
                <a:solidFill>
                  <a:srgbClr val="7030A0"/>
                </a:solidFill>
                <a:latin typeface="MathematicalPi 6" charset="0"/>
                <a:cs typeface="Times New Roman" pitchFamily="18" charset="0"/>
              </a:rPr>
              <a:t>3. Confuses moral choices with individual or personal preferences.</a:t>
            </a:r>
            <a:r>
              <a:rPr lang="en-US" sz="1600" dirty="0">
                <a:latin typeface="MathematicalPi 6" charset="0"/>
                <a:cs typeface="Times New Roman" pitchFamily="18" charset="0"/>
              </a:rPr>
              <a:t>	 	</a:t>
            </a:r>
            <a:r>
              <a:rPr lang="en-US" sz="1600" dirty="0"/>
              <a:t> </a:t>
            </a:r>
          </a:p>
        </p:txBody>
      </p:sp>
      <p:sp>
        <p:nvSpPr>
          <p:cNvPr id="8201" name="Text Box 9"/>
          <p:cNvSpPr txBox="1">
            <a:spLocks noChangeArrowheads="1"/>
          </p:cNvSpPr>
          <p:nvPr/>
        </p:nvSpPr>
        <p:spPr bwMode="auto">
          <a:xfrm>
            <a:off x="457200" y="1905000"/>
            <a:ext cx="19812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spcBef>
                <a:spcPct val="50000"/>
              </a:spcBef>
            </a:pPr>
            <a:r>
              <a:rPr lang="en-US" sz="1800" b="1" u="sng" dirty="0">
                <a:solidFill>
                  <a:srgbClr val="C00000"/>
                </a:solidFill>
                <a:latin typeface="MathematicalPi 6" charset="0"/>
                <a:cs typeface="Times New Roman" pitchFamily="18" charset="0"/>
              </a:rPr>
              <a:t>Stopper #1</a:t>
            </a:r>
            <a:endParaRPr lang="en-US" sz="1800" b="1" dirty="0">
              <a:solidFill>
                <a:srgbClr val="C00000"/>
              </a:solidFill>
              <a:latin typeface="Times" charset="0"/>
              <a:cs typeface="Times New Roman" pitchFamily="18" charset="0"/>
            </a:endParaRPr>
          </a:p>
          <a:p>
            <a:pPr eaLnBrk="1" hangingPunct="1">
              <a:spcBef>
                <a:spcPct val="50000"/>
              </a:spcBef>
            </a:pPr>
            <a:r>
              <a:rPr lang="en-US" sz="1600" i="1" dirty="0">
                <a:latin typeface="MathematicalPi 6" charset="0"/>
                <a:cs typeface="Times New Roman" pitchFamily="18" charset="0"/>
              </a:rPr>
              <a:t>People disagree on solutions to moral issues.</a:t>
            </a:r>
            <a:r>
              <a:rPr lang="en-US" sz="1600" i="1" u="sng" dirty="0">
                <a:latin typeface="MathematicalPi 6" charset="0"/>
                <a:cs typeface="Times New Roman" pitchFamily="18" charset="0"/>
              </a:rPr>
              <a:t> </a:t>
            </a:r>
            <a:r>
              <a:rPr lang="en-US" sz="400" i="1" u="sng" dirty="0">
                <a:latin typeface="MathematicalPi 6" charset="0"/>
                <a:cs typeface="Times New Roman" pitchFamily="18" charset="0"/>
              </a:rPr>
              <a:t> </a:t>
            </a:r>
            <a:r>
              <a:rPr lang="en-US" sz="1600" i="1" u="sng" dirty="0">
                <a:latin typeface="MathematicalPi 6" charset="0"/>
                <a:cs typeface="Times New Roman" pitchFamily="18" charset="0"/>
              </a:rPr>
              <a:t>     </a:t>
            </a:r>
            <a:r>
              <a:rPr lang="en-US" sz="1600" i="1" dirty="0">
                <a:latin typeface="MathematicalPi 6" charset="0"/>
                <a:cs typeface="Times New Roman" pitchFamily="18" charset="0"/>
              </a:rPr>
              <a:t>               </a:t>
            </a:r>
          </a:p>
          <a:p>
            <a:pPr eaLnBrk="1" hangingPunct="1">
              <a:spcBef>
                <a:spcPct val="50000"/>
              </a:spcBef>
            </a:pPr>
            <a:r>
              <a:rPr lang="en-US" sz="1400" dirty="0">
                <a:latin typeface="MathematicalPi 6" charset="0"/>
                <a:cs typeface="Times New Roman" pitchFamily="18" charset="0"/>
              </a:rPr>
              <a:t>__________________</a:t>
            </a:r>
          </a:p>
          <a:p>
            <a:pPr eaLnBrk="1" hangingPunct="1">
              <a:spcBef>
                <a:spcPct val="50000"/>
              </a:spcBef>
            </a:pPr>
            <a:r>
              <a:rPr lang="en-US" sz="1400" dirty="0">
                <a:solidFill>
                  <a:schemeClr val="accent2">
                    <a:lumMod val="75000"/>
                  </a:schemeClr>
                </a:solidFill>
                <a:latin typeface="MathematicalPi 6" charset="0"/>
                <a:cs typeface="Times New Roman" pitchFamily="18" charset="0"/>
              </a:rPr>
              <a:t>1. Fails to recognize that experts in many areas disagree on key issues in their fields.</a:t>
            </a:r>
          </a:p>
          <a:p>
            <a:pPr eaLnBrk="1" hangingPunct="1">
              <a:spcBef>
                <a:spcPct val="50000"/>
              </a:spcBef>
            </a:pPr>
            <a:r>
              <a:rPr lang="en-US" sz="1400" dirty="0">
                <a:solidFill>
                  <a:schemeClr val="accent2">
                    <a:lumMod val="75000"/>
                  </a:schemeClr>
                </a:solidFill>
                <a:latin typeface="MathematicalPi 6" charset="0"/>
                <a:cs typeface="Times New Roman" pitchFamily="18" charset="0"/>
              </a:rPr>
              <a:t>2. Fails to recognize that there are many moral issues on which people agree.</a:t>
            </a:r>
            <a:endParaRPr lang="en-US" sz="1400" i="1" dirty="0">
              <a:solidFill>
                <a:schemeClr val="accent2">
                  <a:lumMod val="75000"/>
                </a:schemeClr>
              </a:solidFill>
              <a:latin typeface="MathematicalPi 6" charset="0"/>
              <a:cs typeface="Times New Roman" pitchFamily="18" charset="0"/>
            </a:endParaRPr>
          </a:p>
          <a:p>
            <a:pPr eaLnBrk="1" hangingPunct="1">
              <a:spcBef>
                <a:spcPct val="50000"/>
              </a:spcBef>
            </a:pPr>
            <a:r>
              <a:rPr lang="en-US" sz="1400" dirty="0">
                <a:solidFill>
                  <a:schemeClr val="accent2">
                    <a:lumMod val="75000"/>
                  </a:schemeClr>
                </a:solidFill>
                <a:latin typeface="MathematicalPi 6" charset="0"/>
                <a:cs typeface="Times New Roman" pitchFamily="18" charset="0"/>
              </a:rPr>
              <a:t>3. Fails to distinguish between disagreements about principles and disagreements about facts.</a:t>
            </a:r>
            <a:r>
              <a:rPr lang="en-US" sz="1600" dirty="0">
                <a:solidFill>
                  <a:schemeClr val="accent2">
                    <a:lumMod val="75000"/>
                  </a:schemeClr>
                </a:solidFill>
              </a:rPr>
              <a:t> </a:t>
            </a:r>
          </a:p>
        </p:txBody>
      </p:sp>
      <p:sp>
        <p:nvSpPr>
          <p:cNvPr id="8202" name="Text Box 10"/>
          <p:cNvSpPr txBox="1">
            <a:spLocks noChangeArrowheads="1"/>
          </p:cNvSpPr>
          <p:nvPr/>
        </p:nvSpPr>
        <p:spPr bwMode="auto">
          <a:xfrm>
            <a:off x="6629400" y="1905000"/>
            <a:ext cx="213360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algn="ctr" eaLnBrk="1" hangingPunct="1">
              <a:spcBef>
                <a:spcPct val="50000"/>
              </a:spcBef>
            </a:pPr>
            <a:r>
              <a:rPr lang="en-US" sz="1800" b="1" u="sng" dirty="0">
                <a:solidFill>
                  <a:srgbClr val="C00000"/>
                </a:solidFill>
                <a:latin typeface="MathematicalPi 6" charset="0"/>
                <a:cs typeface="Times New Roman" pitchFamily="18" charset="0"/>
              </a:rPr>
              <a:t>Stopper #4</a:t>
            </a:r>
            <a:endParaRPr lang="en-US" sz="1800" b="1" dirty="0">
              <a:solidFill>
                <a:srgbClr val="C00000"/>
              </a:solidFill>
              <a:latin typeface="Times" charset="0"/>
              <a:cs typeface="Times New Roman" pitchFamily="18" charset="0"/>
            </a:endParaRPr>
          </a:p>
          <a:p>
            <a:pPr eaLnBrk="1" hangingPunct="1">
              <a:spcBef>
                <a:spcPct val="50000"/>
              </a:spcBef>
            </a:pPr>
            <a:r>
              <a:rPr lang="en-US" sz="1600" i="1" dirty="0">
                <a:latin typeface="MathematicalPi 6" charset="0"/>
                <a:cs typeface="Times New Roman" pitchFamily="18" charset="0"/>
              </a:rPr>
              <a:t>Morality is simply a matter for individual cultures to decide.</a:t>
            </a:r>
          </a:p>
          <a:p>
            <a:pPr eaLnBrk="1" hangingPunct="1">
              <a:spcBef>
                <a:spcPct val="50000"/>
              </a:spcBef>
            </a:pPr>
            <a:r>
              <a:rPr lang="en-US" sz="1400" i="1" dirty="0">
                <a:latin typeface="MathematicalPi 6" charset="0"/>
                <a:cs typeface="Times New Roman" pitchFamily="18" charset="0"/>
              </a:rPr>
              <a:t>_________________</a:t>
            </a:r>
          </a:p>
          <a:p>
            <a:pPr eaLnBrk="1" hangingPunct="1">
              <a:spcBef>
                <a:spcPct val="50000"/>
              </a:spcBef>
            </a:pPr>
            <a:r>
              <a:rPr lang="en-US" sz="1400" dirty="0">
                <a:solidFill>
                  <a:schemeClr val="accent5"/>
                </a:solidFill>
                <a:latin typeface="MathematicalPi 6" charset="0"/>
                <a:cs typeface="Times New Roman" pitchFamily="18" charset="0"/>
              </a:rPr>
              <a:t>1. Fails to distinguish between descriptive and normative claims about morality.</a:t>
            </a:r>
            <a:endParaRPr lang="en-US" sz="1400" dirty="0">
              <a:solidFill>
                <a:schemeClr val="accent5"/>
              </a:solidFill>
              <a:latin typeface="Times" charset="0"/>
              <a:cs typeface="Times New Roman" pitchFamily="18" charset="0"/>
            </a:endParaRPr>
          </a:p>
          <a:p>
            <a:pPr eaLnBrk="1" hangingPunct="1">
              <a:spcBef>
                <a:spcPct val="50000"/>
              </a:spcBef>
            </a:pPr>
            <a:r>
              <a:rPr lang="en-US" sz="1400" dirty="0">
                <a:solidFill>
                  <a:schemeClr val="accent5"/>
                </a:solidFill>
                <a:latin typeface="MathematicalPi 6" charset="0"/>
                <a:cs typeface="Times New Roman" pitchFamily="18" charset="0"/>
              </a:rPr>
              <a:t>2. Assumes that people can never reach common agreement on some moral principles.</a:t>
            </a:r>
            <a:endParaRPr lang="en-US" sz="1400" dirty="0">
              <a:solidFill>
                <a:schemeClr val="accent5"/>
              </a:solidFill>
              <a:latin typeface="Times" charset="0"/>
              <a:cs typeface="Times New Roman" pitchFamily="18" charset="0"/>
            </a:endParaRPr>
          </a:p>
          <a:p>
            <a:pPr eaLnBrk="1" hangingPunct="1">
              <a:spcBef>
                <a:spcPct val="50000"/>
              </a:spcBef>
            </a:pPr>
            <a:r>
              <a:rPr lang="en-US" sz="1400" dirty="0">
                <a:solidFill>
                  <a:schemeClr val="accent5"/>
                </a:solidFill>
                <a:latin typeface="MathematicalPi 6" charset="0"/>
                <a:cs typeface="Times New Roman" pitchFamily="18" charset="0"/>
              </a:rPr>
              <a:t>3. Assumes that a system</a:t>
            </a:r>
            <a:r>
              <a:rPr lang="en-US" sz="1400" dirty="0">
                <a:solidFill>
                  <a:schemeClr val="accent5"/>
                </a:solidFill>
                <a:latin typeface="Times" charset="0"/>
                <a:cs typeface="Times New Roman" pitchFamily="18" charset="0"/>
              </a:rPr>
              <a:t> </a:t>
            </a:r>
            <a:r>
              <a:rPr lang="en-US" sz="1400" dirty="0">
                <a:solidFill>
                  <a:schemeClr val="accent5"/>
                </a:solidFill>
                <a:latin typeface="MathematicalPi 6" charset="0"/>
                <a:cs typeface="Times New Roman" pitchFamily="18" charset="0"/>
              </a:rPr>
              <a:t>is moral because a majority in a culture decides it is moral</a:t>
            </a:r>
            <a:r>
              <a:rPr lang="en-US" sz="1400" dirty="0">
                <a:latin typeface="MathematicalPi 6" charset="0"/>
                <a:cs typeface="Times New Roman" pitchFamily="18" charset="0"/>
              </a:rPr>
              <a:t>.</a:t>
            </a:r>
            <a:r>
              <a:rPr lang="en-US" sz="1400" dirty="0"/>
              <a:t> </a:t>
            </a:r>
          </a:p>
        </p:txBody>
      </p:sp>
      <p:sp>
        <p:nvSpPr>
          <p:cNvPr id="44043" name="Line 11"/>
          <p:cNvSpPr>
            <a:spLocks noChangeShapeType="1"/>
          </p:cNvSpPr>
          <p:nvPr/>
        </p:nvSpPr>
        <p:spPr bwMode="auto">
          <a:xfrm>
            <a:off x="2438400" y="1828800"/>
            <a:ext cx="0" cy="5029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MY"/>
          </a:p>
        </p:txBody>
      </p:sp>
      <p:sp>
        <p:nvSpPr>
          <p:cNvPr id="44044" name="Line 12"/>
          <p:cNvSpPr>
            <a:spLocks noChangeShapeType="1"/>
          </p:cNvSpPr>
          <p:nvPr/>
        </p:nvSpPr>
        <p:spPr bwMode="auto">
          <a:xfrm>
            <a:off x="4572000" y="1828800"/>
            <a:ext cx="0" cy="5029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MY"/>
          </a:p>
        </p:txBody>
      </p:sp>
      <p:sp>
        <p:nvSpPr>
          <p:cNvPr id="44045" name="Line 13"/>
          <p:cNvSpPr>
            <a:spLocks noChangeShapeType="1"/>
          </p:cNvSpPr>
          <p:nvPr/>
        </p:nvSpPr>
        <p:spPr bwMode="auto">
          <a:xfrm>
            <a:off x="6629400" y="1828800"/>
            <a:ext cx="0" cy="5029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MY"/>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8"/>
                                        </p:tgtEl>
                                        <p:attrNameLst>
                                          <p:attrName>style.visibility</p:attrName>
                                        </p:attrNameLst>
                                      </p:cBhvr>
                                      <p:to>
                                        <p:strVal val="visible"/>
                                      </p:to>
                                    </p:set>
                                    <p:anim calcmode="lin" valueType="num">
                                      <p:cBhvr additive="base">
                                        <p:cTn id="7" dur="500" fill="hold"/>
                                        <p:tgtEl>
                                          <p:spTgt spid="8198"/>
                                        </p:tgtEl>
                                        <p:attrNameLst>
                                          <p:attrName>ppt_x</p:attrName>
                                        </p:attrNameLst>
                                      </p:cBhvr>
                                      <p:tavLst>
                                        <p:tav tm="0">
                                          <p:val>
                                            <p:strVal val="0-#ppt_w/2"/>
                                          </p:val>
                                        </p:tav>
                                        <p:tav tm="100000">
                                          <p:val>
                                            <p:strVal val="#ppt_x"/>
                                          </p:val>
                                        </p:tav>
                                      </p:tavLst>
                                    </p:anim>
                                    <p:anim calcmode="lin" valueType="num">
                                      <p:cBhvr additive="base">
                                        <p:cTn id="8" dur="500" fill="hold"/>
                                        <p:tgtEl>
                                          <p:spTgt spid="819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201"/>
                                        </p:tgtEl>
                                        <p:attrNameLst>
                                          <p:attrName>style.visibility</p:attrName>
                                        </p:attrNameLst>
                                      </p:cBhvr>
                                      <p:to>
                                        <p:strVal val="visible"/>
                                      </p:to>
                                    </p:set>
                                    <p:anim calcmode="lin" valueType="num">
                                      <p:cBhvr additive="base">
                                        <p:cTn id="13" dur="500" fill="hold"/>
                                        <p:tgtEl>
                                          <p:spTgt spid="8201"/>
                                        </p:tgtEl>
                                        <p:attrNameLst>
                                          <p:attrName>ppt_x</p:attrName>
                                        </p:attrNameLst>
                                      </p:cBhvr>
                                      <p:tavLst>
                                        <p:tav tm="0">
                                          <p:val>
                                            <p:strVal val="0-#ppt_w/2"/>
                                          </p:val>
                                        </p:tav>
                                        <p:tav tm="100000">
                                          <p:val>
                                            <p:strVal val="#ppt_x"/>
                                          </p:val>
                                        </p:tav>
                                      </p:tavLst>
                                    </p:anim>
                                    <p:anim calcmode="lin" valueType="num">
                                      <p:cBhvr additive="base">
                                        <p:cTn id="14" dur="500" fill="hold"/>
                                        <p:tgtEl>
                                          <p:spTgt spid="820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5"/>
                                        </p:tgtEl>
                                        <p:attrNameLst>
                                          <p:attrName>style.visibility</p:attrName>
                                        </p:attrNameLst>
                                      </p:cBhvr>
                                      <p:to>
                                        <p:strVal val="visible"/>
                                      </p:to>
                                    </p:set>
                                    <p:anim calcmode="lin" valueType="num">
                                      <p:cBhvr additive="base">
                                        <p:cTn id="19" dur="500" fill="hold"/>
                                        <p:tgtEl>
                                          <p:spTgt spid="8195"/>
                                        </p:tgtEl>
                                        <p:attrNameLst>
                                          <p:attrName>ppt_x</p:attrName>
                                        </p:attrNameLst>
                                      </p:cBhvr>
                                      <p:tavLst>
                                        <p:tav tm="0">
                                          <p:val>
                                            <p:strVal val="0-#ppt_w/2"/>
                                          </p:val>
                                        </p:tav>
                                        <p:tav tm="100000">
                                          <p:val>
                                            <p:strVal val="#ppt_x"/>
                                          </p:val>
                                        </p:tav>
                                      </p:tavLst>
                                    </p:anim>
                                    <p:anim calcmode="lin" valueType="num">
                                      <p:cBhvr additive="base">
                                        <p:cTn id="20" dur="500" fill="hold"/>
                                        <p:tgtEl>
                                          <p:spTgt spid="819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9"/>
                                        </p:tgtEl>
                                        <p:attrNameLst>
                                          <p:attrName>style.visibility</p:attrName>
                                        </p:attrNameLst>
                                      </p:cBhvr>
                                      <p:to>
                                        <p:strVal val="visible"/>
                                      </p:to>
                                    </p:set>
                                    <p:anim calcmode="lin" valueType="num">
                                      <p:cBhvr additive="base">
                                        <p:cTn id="25" dur="500" fill="hold"/>
                                        <p:tgtEl>
                                          <p:spTgt spid="8199"/>
                                        </p:tgtEl>
                                        <p:attrNameLst>
                                          <p:attrName>ppt_x</p:attrName>
                                        </p:attrNameLst>
                                      </p:cBhvr>
                                      <p:tavLst>
                                        <p:tav tm="0">
                                          <p:val>
                                            <p:strVal val="0-#ppt_w/2"/>
                                          </p:val>
                                        </p:tav>
                                        <p:tav tm="100000">
                                          <p:val>
                                            <p:strVal val="#ppt_x"/>
                                          </p:val>
                                        </p:tav>
                                      </p:tavLst>
                                    </p:anim>
                                    <p:anim calcmode="lin" valueType="num">
                                      <p:cBhvr additive="base">
                                        <p:cTn id="26" dur="500" fill="hold"/>
                                        <p:tgtEl>
                                          <p:spTgt spid="819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196"/>
                                        </p:tgtEl>
                                        <p:attrNameLst>
                                          <p:attrName>style.visibility</p:attrName>
                                        </p:attrNameLst>
                                      </p:cBhvr>
                                      <p:to>
                                        <p:strVal val="visible"/>
                                      </p:to>
                                    </p:set>
                                    <p:anim calcmode="lin" valueType="num">
                                      <p:cBhvr additive="base">
                                        <p:cTn id="31" dur="500" fill="hold"/>
                                        <p:tgtEl>
                                          <p:spTgt spid="8196"/>
                                        </p:tgtEl>
                                        <p:attrNameLst>
                                          <p:attrName>ppt_x</p:attrName>
                                        </p:attrNameLst>
                                      </p:cBhvr>
                                      <p:tavLst>
                                        <p:tav tm="0">
                                          <p:val>
                                            <p:strVal val="0-#ppt_w/2"/>
                                          </p:val>
                                        </p:tav>
                                        <p:tav tm="100000">
                                          <p:val>
                                            <p:strVal val="#ppt_x"/>
                                          </p:val>
                                        </p:tav>
                                      </p:tavLst>
                                    </p:anim>
                                    <p:anim calcmode="lin" valueType="num">
                                      <p:cBhvr additive="base">
                                        <p:cTn id="32"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200"/>
                                        </p:tgtEl>
                                        <p:attrNameLst>
                                          <p:attrName>style.visibility</p:attrName>
                                        </p:attrNameLst>
                                      </p:cBhvr>
                                      <p:to>
                                        <p:strVal val="visible"/>
                                      </p:to>
                                    </p:set>
                                    <p:anim calcmode="lin" valueType="num">
                                      <p:cBhvr additive="base">
                                        <p:cTn id="37" dur="500" fill="hold"/>
                                        <p:tgtEl>
                                          <p:spTgt spid="8200"/>
                                        </p:tgtEl>
                                        <p:attrNameLst>
                                          <p:attrName>ppt_x</p:attrName>
                                        </p:attrNameLst>
                                      </p:cBhvr>
                                      <p:tavLst>
                                        <p:tav tm="0">
                                          <p:val>
                                            <p:strVal val="0-#ppt_w/2"/>
                                          </p:val>
                                        </p:tav>
                                        <p:tav tm="100000">
                                          <p:val>
                                            <p:strVal val="#ppt_x"/>
                                          </p:val>
                                        </p:tav>
                                      </p:tavLst>
                                    </p:anim>
                                    <p:anim calcmode="lin" valueType="num">
                                      <p:cBhvr additive="base">
                                        <p:cTn id="38" dur="500" fill="hold"/>
                                        <p:tgtEl>
                                          <p:spTgt spid="820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8197"/>
                                        </p:tgtEl>
                                        <p:attrNameLst>
                                          <p:attrName>style.visibility</p:attrName>
                                        </p:attrNameLst>
                                      </p:cBhvr>
                                      <p:to>
                                        <p:strVal val="visible"/>
                                      </p:to>
                                    </p:set>
                                    <p:anim calcmode="lin" valueType="num">
                                      <p:cBhvr additive="base">
                                        <p:cTn id="43" dur="500" fill="hold"/>
                                        <p:tgtEl>
                                          <p:spTgt spid="8197"/>
                                        </p:tgtEl>
                                        <p:attrNameLst>
                                          <p:attrName>ppt_x</p:attrName>
                                        </p:attrNameLst>
                                      </p:cBhvr>
                                      <p:tavLst>
                                        <p:tav tm="0">
                                          <p:val>
                                            <p:strVal val="0-#ppt_w/2"/>
                                          </p:val>
                                        </p:tav>
                                        <p:tav tm="100000">
                                          <p:val>
                                            <p:strVal val="#ppt_x"/>
                                          </p:val>
                                        </p:tav>
                                      </p:tavLst>
                                    </p:anim>
                                    <p:anim calcmode="lin" valueType="num">
                                      <p:cBhvr additive="base">
                                        <p:cTn id="4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8202"/>
                                        </p:tgtEl>
                                        <p:attrNameLst>
                                          <p:attrName>style.visibility</p:attrName>
                                        </p:attrNameLst>
                                      </p:cBhvr>
                                      <p:to>
                                        <p:strVal val="visible"/>
                                      </p:to>
                                    </p:set>
                                    <p:anim calcmode="lin" valueType="num">
                                      <p:cBhvr additive="base">
                                        <p:cTn id="49" dur="500" fill="hold"/>
                                        <p:tgtEl>
                                          <p:spTgt spid="8202"/>
                                        </p:tgtEl>
                                        <p:attrNameLst>
                                          <p:attrName>ppt_x</p:attrName>
                                        </p:attrNameLst>
                                      </p:cBhvr>
                                      <p:tavLst>
                                        <p:tav tm="0">
                                          <p:val>
                                            <p:strVal val="0-#ppt_w/2"/>
                                          </p:val>
                                        </p:tav>
                                        <p:tav tm="100000">
                                          <p:val>
                                            <p:strVal val="#ppt_x"/>
                                          </p:val>
                                        </p:tav>
                                      </p:tavLst>
                                    </p:anim>
                                    <p:anim calcmode="lin" valueType="num">
                                      <p:cBhvr additive="base">
                                        <p:cTn id="50" dur="500" fill="hold"/>
                                        <p:tgtEl>
                                          <p:spTgt spid="82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196" grpId="0" autoUpdateAnimBg="0"/>
      <p:bldP spid="8197" grpId="0" autoUpdateAnimBg="0"/>
      <p:bldP spid="8198" grpId="0" autoUpdateAnimBg="0"/>
      <p:bldP spid="8199" grpId="0" autoUpdateAnimBg="0"/>
      <p:bldP spid="8200" grpId="0" autoUpdateAnimBg="0"/>
      <p:bldP spid="8201" grpId="0" autoUpdateAnimBg="0"/>
      <p:bldP spid="820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7253797-B092-1D47-ACA6-09928179D181}"/>
              </a:ext>
            </a:extLst>
          </p:cNvPr>
          <p:cNvSpPr>
            <a:spLocks noGrp="1" noChangeArrowheads="1"/>
          </p:cNvSpPr>
          <p:nvPr>
            <p:ph type="title"/>
          </p:nvPr>
        </p:nvSpPr>
        <p:spPr/>
        <p:txBody>
          <a:bodyPr/>
          <a:lstStyle/>
          <a:p>
            <a:pPr eaLnBrk="1" hangingPunct="1"/>
            <a:r>
              <a:rPr lang="en-US" altLang="en-US"/>
              <a:t>Defining Terms</a:t>
            </a:r>
          </a:p>
        </p:txBody>
      </p:sp>
      <p:sp>
        <p:nvSpPr>
          <p:cNvPr id="8195" name="Rectangle 3">
            <a:extLst>
              <a:ext uri="{FF2B5EF4-FFF2-40B4-BE49-F238E27FC236}">
                <a16:creationId xmlns:a16="http://schemas.microsoft.com/office/drawing/2014/main" id="{7947956C-2808-264A-8347-907C646E82A1}"/>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sz="3200" dirty="0">
                <a:solidFill>
                  <a:srgbClr val="C00000"/>
                </a:solidFill>
              </a:rPr>
              <a:t>Society</a:t>
            </a:r>
          </a:p>
          <a:p>
            <a:pPr lvl="1" eaLnBrk="1" hangingPunct="1">
              <a:lnSpc>
                <a:spcPct val="90000"/>
              </a:lnSpc>
            </a:pPr>
            <a:r>
              <a:rPr lang="en-US" altLang="en-US" sz="2800" dirty="0"/>
              <a:t>Association of people organized under a system of rules</a:t>
            </a:r>
          </a:p>
          <a:p>
            <a:pPr lvl="1" eaLnBrk="1" hangingPunct="1">
              <a:lnSpc>
                <a:spcPct val="90000"/>
              </a:lnSpc>
            </a:pPr>
            <a:r>
              <a:rPr lang="en-US" altLang="en-US" sz="2800" dirty="0"/>
              <a:t>Rules: advance the good of members over time</a:t>
            </a:r>
          </a:p>
          <a:p>
            <a:pPr eaLnBrk="1" hangingPunct="1">
              <a:lnSpc>
                <a:spcPct val="90000"/>
              </a:lnSpc>
            </a:pPr>
            <a:r>
              <a:rPr lang="en-US" altLang="en-US" sz="3200" dirty="0">
                <a:solidFill>
                  <a:srgbClr val="C00000"/>
                </a:solidFill>
              </a:rPr>
              <a:t>Morality</a:t>
            </a:r>
          </a:p>
          <a:p>
            <a:pPr lvl="1" eaLnBrk="1" hangingPunct="1">
              <a:lnSpc>
                <a:spcPct val="90000"/>
              </a:lnSpc>
            </a:pPr>
            <a:r>
              <a:rPr lang="en-US" altLang="en-US" sz="2800" dirty="0"/>
              <a:t>A society’s rules of conduct</a:t>
            </a:r>
          </a:p>
          <a:p>
            <a:pPr lvl="1" eaLnBrk="1" hangingPunct="1">
              <a:lnSpc>
                <a:spcPct val="90000"/>
              </a:lnSpc>
            </a:pPr>
            <a:r>
              <a:rPr lang="en-US" altLang="en-US" sz="2800" dirty="0"/>
              <a:t>What </a:t>
            </a:r>
            <a:r>
              <a:rPr lang="en-US" altLang="en-US" sz="2400" dirty="0"/>
              <a:t>people</a:t>
            </a:r>
            <a:r>
              <a:rPr lang="en-US" altLang="en-US" sz="2800" dirty="0"/>
              <a:t> ought / ought not to do in various situations</a:t>
            </a:r>
          </a:p>
          <a:p>
            <a:pPr eaLnBrk="1" hangingPunct="1">
              <a:lnSpc>
                <a:spcPct val="90000"/>
              </a:lnSpc>
            </a:pPr>
            <a:r>
              <a:rPr lang="en-US" altLang="en-US" sz="3200" dirty="0">
                <a:solidFill>
                  <a:srgbClr val="C00000"/>
                </a:solidFill>
              </a:rPr>
              <a:t>Ethics</a:t>
            </a:r>
          </a:p>
          <a:p>
            <a:pPr lvl="1" eaLnBrk="1" hangingPunct="1">
              <a:lnSpc>
                <a:spcPct val="90000"/>
              </a:lnSpc>
            </a:pPr>
            <a:r>
              <a:rPr lang="en-US" altLang="en-US" sz="2800" dirty="0"/>
              <a:t>Rational examination of morality</a:t>
            </a:r>
          </a:p>
          <a:p>
            <a:pPr lvl="1" eaLnBrk="1" hangingPunct="1">
              <a:lnSpc>
                <a:spcPct val="90000"/>
              </a:lnSpc>
            </a:pPr>
            <a:r>
              <a:rPr lang="en-US" altLang="en-US" sz="2800" dirty="0"/>
              <a:t>Evaluation of people’s behavior</a:t>
            </a:r>
          </a:p>
        </p:txBody>
      </p:sp>
    </p:spTree>
    <p:extLst>
      <p:ext uri="{BB962C8B-B14F-4D97-AF65-F5344CB8AC3E}">
        <p14:creationId xmlns:p14="http://schemas.microsoft.com/office/powerpoint/2010/main" val="226559229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4639E18-0B7F-FB49-B58B-CE49E63C60BD}"/>
              </a:ext>
            </a:extLst>
          </p:cNvPr>
          <p:cNvSpPr>
            <a:spLocks noGrp="1"/>
          </p:cNvSpPr>
          <p:nvPr>
            <p:ph type="title"/>
          </p:nvPr>
        </p:nvSpPr>
        <p:spPr>
          <a:xfrm>
            <a:off x="457200" y="76200"/>
            <a:ext cx="8305800" cy="1600200"/>
          </a:xfrm>
        </p:spPr>
        <p:txBody>
          <a:bodyPr/>
          <a:lstStyle/>
          <a:p>
            <a:pPr eaLnBrk="1" hangingPunct="1"/>
            <a:r>
              <a:rPr lang="en-US" altLang="en-US"/>
              <a:t>Analogy Showing Difference between Morality and Ethics</a:t>
            </a:r>
          </a:p>
        </p:txBody>
      </p:sp>
      <p:pic>
        <p:nvPicPr>
          <p:cNvPr id="9219" name="Picture 6" descr="qui02f02">
            <a:extLst>
              <a:ext uri="{FF2B5EF4-FFF2-40B4-BE49-F238E27FC236}">
                <a16:creationId xmlns:a16="http://schemas.microsoft.com/office/drawing/2014/main" id="{FED0E3D4-C0D6-0D46-B4BE-DA8781C15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57400"/>
            <a:ext cx="4648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3">
            <a:extLst>
              <a:ext uri="{FF2B5EF4-FFF2-40B4-BE49-F238E27FC236}">
                <a16:creationId xmlns:a16="http://schemas.microsoft.com/office/drawing/2014/main" id="{572FF29C-D09B-DF4F-8B1E-50FF665E6BA4}"/>
              </a:ext>
            </a:extLst>
          </p:cNvPr>
          <p:cNvSpPr txBox="1">
            <a:spLocks noChangeArrowheads="1"/>
          </p:cNvSpPr>
          <p:nvPr/>
        </p:nvSpPr>
        <p:spPr bwMode="auto">
          <a:xfrm>
            <a:off x="5029200" y="2057400"/>
            <a:ext cx="3962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defRPr>
            </a:lvl1pPr>
            <a:lvl2pPr marL="742950" indent="-285750" eaLnBrk="0" hangingPunct="0">
              <a:spcBef>
                <a:spcPct val="20000"/>
              </a:spcBef>
              <a:buClr>
                <a:schemeClr val="hlink"/>
              </a:buClr>
              <a:buSzPct val="55000"/>
              <a:buFont typeface="Wingdings" pitchFamily="2" charset="2"/>
              <a:buChar char="n"/>
              <a:defRPr sz="2800">
                <a:solidFill>
                  <a:schemeClr val="tx1"/>
                </a:solidFill>
                <a:latin typeface="Tahoma" panose="020B0604030504040204" pitchFamily="34" charset="0"/>
              </a:defRPr>
            </a:lvl2pPr>
            <a:lvl3pPr marL="1143000" indent="-228600" eaLnBrk="0" hangingPunct="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anose="020B0604030504040204" pitchFamily="34" charset="0"/>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400" dirty="0"/>
              <a:t>Ethics is the philosophical study of morality, </a:t>
            </a:r>
          </a:p>
          <a:p>
            <a:pPr eaLnBrk="1" hangingPunct="1">
              <a:spcBef>
                <a:spcPct val="0"/>
              </a:spcBef>
              <a:buClrTx/>
              <a:buSzTx/>
              <a:buFontTx/>
              <a:buNone/>
            </a:pPr>
            <a:r>
              <a:rPr lang="en-US" altLang="en-US" sz="1400" dirty="0"/>
              <a:t>a rational examination into people’s moral </a:t>
            </a:r>
          </a:p>
          <a:p>
            <a:pPr eaLnBrk="1" hangingPunct="1">
              <a:spcBef>
                <a:spcPct val="0"/>
              </a:spcBef>
              <a:buClrTx/>
              <a:buSzTx/>
              <a:buFontTx/>
              <a:buNone/>
            </a:pPr>
            <a:r>
              <a:rPr lang="en-US" altLang="en-US" sz="1400" dirty="0"/>
              <a:t>beliefs and behavior. Society is like a town </a:t>
            </a:r>
          </a:p>
          <a:p>
            <a:pPr eaLnBrk="1" hangingPunct="1">
              <a:spcBef>
                <a:spcPct val="0"/>
              </a:spcBef>
              <a:buClrTx/>
              <a:buSzTx/>
              <a:buFontTx/>
              <a:buNone/>
            </a:pPr>
            <a:r>
              <a:rPr lang="en-US" altLang="en-US" sz="1400" dirty="0"/>
              <a:t>full of people driving cars. Morality is the </a:t>
            </a:r>
          </a:p>
          <a:p>
            <a:pPr eaLnBrk="1" hangingPunct="1">
              <a:spcBef>
                <a:spcPct val="0"/>
              </a:spcBef>
              <a:buClrTx/>
              <a:buSzTx/>
              <a:buFontTx/>
              <a:buNone/>
            </a:pPr>
            <a:r>
              <a:rPr lang="en-US" altLang="en-US" sz="1400" dirty="0"/>
              <a:t>road network within the town. People ought</a:t>
            </a:r>
          </a:p>
          <a:p>
            <a:pPr eaLnBrk="1" hangingPunct="1">
              <a:spcBef>
                <a:spcPct val="0"/>
              </a:spcBef>
              <a:buClrTx/>
              <a:buSzTx/>
              <a:buFontTx/>
              <a:buNone/>
            </a:pPr>
            <a:r>
              <a:rPr lang="en-US" altLang="en-US" sz="1400" dirty="0"/>
              <a:t>to keep their cars on the roads. Those who</a:t>
            </a:r>
          </a:p>
          <a:p>
            <a:pPr eaLnBrk="1" hangingPunct="1">
              <a:spcBef>
                <a:spcPct val="0"/>
              </a:spcBef>
              <a:buClrTx/>
              <a:buSzTx/>
              <a:buFontTx/>
              <a:buNone/>
            </a:pPr>
            <a:r>
              <a:rPr lang="en-US" altLang="en-US" sz="1400" dirty="0"/>
              <a:t>choose to “do ethics” are in balloons floating </a:t>
            </a:r>
          </a:p>
          <a:p>
            <a:pPr eaLnBrk="1" hangingPunct="1">
              <a:spcBef>
                <a:spcPct val="0"/>
              </a:spcBef>
              <a:buClrTx/>
              <a:buSzTx/>
              <a:buFontTx/>
              <a:buNone/>
            </a:pPr>
            <a:r>
              <a:rPr lang="en-US" altLang="en-US" sz="1400" dirty="0"/>
              <a:t>above the town.</a:t>
            </a:r>
          </a:p>
          <a:p>
            <a:pPr eaLnBrk="1" hangingPunct="1">
              <a:spcBef>
                <a:spcPct val="0"/>
              </a:spcBef>
              <a:buClrTx/>
              <a:buSzTx/>
              <a:buFontTx/>
              <a:buNone/>
            </a:pPr>
            <a:endParaRPr lang="en-US" altLang="en-US" sz="1400" dirty="0"/>
          </a:p>
          <a:p>
            <a:pPr eaLnBrk="1" hangingPunct="1">
              <a:spcBef>
                <a:spcPct val="0"/>
              </a:spcBef>
              <a:buClrTx/>
              <a:buSzTx/>
              <a:buFontTx/>
              <a:buNone/>
            </a:pPr>
            <a:r>
              <a:rPr lang="en-US" altLang="en-US" sz="1400" dirty="0">
                <a:solidFill>
                  <a:srgbClr val="0123BB"/>
                </a:solidFill>
              </a:rPr>
              <a:t>Observer can evaluate individual roads</a:t>
            </a:r>
          </a:p>
          <a:p>
            <a:pPr eaLnBrk="1" hangingPunct="1">
              <a:spcBef>
                <a:spcPct val="0"/>
              </a:spcBef>
              <a:buClrTx/>
              <a:buSzTx/>
              <a:buFontTx/>
              <a:buNone/>
            </a:pPr>
            <a:r>
              <a:rPr lang="en-US" altLang="en-US" sz="1400" dirty="0">
                <a:solidFill>
                  <a:srgbClr val="0123BB"/>
                </a:solidFill>
              </a:rPr>
              <a:t>(particular moral guideline) as well as the</a:t>
            </a:r>
          </a:p>
          <a:p>
            <a:pPr eaLnBrk="1" hangingPunct="1">
              <a:spcBef>
                <a:spcPct val="0"/>
              </a:spcBef>
              <a:buClrTx/>
              <a:buSzTx/>
              <a:buFontTx/>
              <a:buNone/>
            </a:pPr>
            <a:r>
              <a:rPr lang="en-US" altLang="en-US" sz="1400" dirty="0">
                <a:solidFill>
                  <a:srgbClr val="0123BB"/>
                </a:solidFill>
              </a:rPr>
              <a:t>the quality of the entire road network (moral</a:t>
            </a:r>
          </a:p>
          <a:p>
            <a:pPr eaLnBrk="1" hangingPunct="1">
              <a:spcBef>
                <a:spcPct val="0"/>
              </a:spcBef>
              <a:buClrTx/>
              <a:buSzTx/>
              <a:buFontTx/>
              <a:buNone/>
            </a:pPr>
            <a:r>
              <a:rPr lang="en-US" altLang="en-US" sz="1400" dirty="0">
                <a:solidFill>
                  <a:srgbClr val="0123BB"/>
                </a:solidFill>
              </a:rPr>
              <a:t>system). The observer can also judge whether</a:t>
            </a:r>
          </a:p>
          <a:p>
            <a:pPr eaLnBrk="1" hangingPunct="1">
              <a:spcBef>
                <a:spcPct val="0"/>
              </a:spcBef>
              <a:buClrTx/>
              <a:buSzTx/>
              <a:buFontTx/>
              <a:buNone/>
            </a:pPr>
            <a:r>
              <a:rPr lang="en-US" altLang="en-US" sz="1400" dirty="0">
                <a:solidFill>
                  <a:srgbClr val="0123BB"/>
                </a:solidFill>
              </a:rPr>
              <a:t>individual drivers a staying on the roads</a:t>
            </a:r>
          </a:p>
          <a:p>
            <a:pPr eaLnBrk="1" hangingPunct="1">
              <a:spcBef>
                <a:spcPct val="0"/>
              </a:spcBef>
              <a:buClrTx/>
              <a:buSzTx/>
              <a:buFontTx/>
              <a:buNone/>
            </a:pPr>
            <a:r>
              <a:rPr lang="en-US" altLang="en-US" sz="1400" dirty="0">
                <a:solidFill>
                  <a:srgbClr val="0123BB"/>
                </a:solidFill>
              </a:rPr>
              <a:t>(acting morally) or taking shortcuts </a:t>
            </a:r>
          </a:p>
          <a:p>
            <a:pPr eaLnBrk="1" hangingPunct="1">
              <a:spcBef>
                <a:spcPct val="0"/>
              </a:spcBef>
              <a:buClrTx/>
              <a:buSzTx/>
              <a:buFontTx/>
              <a:buNone/>
            </a:pPr>
            <a:r>
              <a:rPr lang="en-US" altLang="en-US" sz="1400" dirty="0">
                <a:solidFill>
                  <a:srgbClr val="0123BB"/>
                </a:solidFill>
              </a:rPr>
              <a:t>(acting immorally).</a:t>
            </a:r>
          </a:p>
          <a:p>
            <a:pPr eaLnBrk="1" hangingPunct="1">
              <a:spcBef>
                <a:spcPct val="0"/>
              </a:spcBef>
              <a:buClrTx/>
              <a:buSzTx/>
              <a:buFontTx/>
              <a:buNone/>
            </a:pPr>
            <a:endParaRPr lang="en-US" altLang="en-US" sz="1400" dirty="0"/>
          </a:p>
          <a:p>
            <a:pPr eaLnBrk="1" hangingPunct="1">
              <a:spcBef>
                <a:spcPct val="0"/>
              </a:spcBef>
              <a:buClrTx/>
              <a:buSzTx/>
              <a:buFontTx/>
              <a:buNone/>
            </a:pPr>
            <a:r>
              <a:rPr lang="en-US" altLang="en-US" sz="1400" dirty="0">
                <a:solidFill>
                  <a:srgbClr val="C00000"/>
                </a:solidFill>
              </a:rPr>
              <a:t>Finally observer can propose and evaluate various ways of constructing road networks </a:t>
            </a:r>
          </a:p>
          <a:p>
            <a:pPr eaLnBrk="1" hangingPunct="1">
              <a:spcBef>
                <a:spcPct val="0"/>
              </a:spcBef>
              <a:buClrTx/>
              <a:buSzTx/>
              <a:buFontTx/>
              <a:buNone/>
            </a:pPr>
            <a:r>
              <a:rPr lang="en-US" altLang="en-US" sz="1400" dirty="0">
                <a:solidFill>
                  <a:srgbClr val="C00000"/>
                </a:solidFill>
              </a:rPr>
              <a:t>(alternative moral systems).</a:t>
            </a:r>
          </a:p>
        </p:txBody>
      </p:sp>
    </p:spTree>
    <p:extLst>
      <p:ext uri="{BB962C8B-B14F-4D97-AF65-F5344CB8AC3E}">
        <p14:creationId xmlns:p14="http://schemas.microsoft.com/office/powerpoint/2010/main" val="3117327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D69E4A1-8CF2-7544-BF3D-B414CE469F4C}"/>
              </a:ext>
            </a:extLst>
          </p:cNvPr>
          <p:cNvSpPr>
            <a:spLocks noGrp="1" noChangeArrowheads="1"/>
          </p:cNvSpPr>
          <p:nvPr>
            <p:ph type="title"/>
          </p:nvPr>
        </p:nvSpPr>
        <p:spPr/>
        <p:txBody>
          <a:bodyPr/>
          <a:lstStyle/>
          <a:p>
            <a:pPr eaLnBrk="1" hangingPunct="1"/>
            <a:r>
              <a:rPr lang="en-US" altLang="en-US"/>
              <a:t>Why Study Ethics?</a:t>
            </a:r>
          </a:p>
        </p:txBody>
      </p:sp>
      <p:sp>
        <p:nvSpPr>
          <p:cNvPr id="10243" name="Rectangle 3">
            <a:extLst>
              <a:ext uri="{FF2B5EF4-FFF2-40B4-BE49-F238E27FC236}">
                <a16:creationId xmlns:a16="http://schemas.microsoft.com/office/drawing/2014/main" id="{1DA68F25-A62D-AB43-A775-99FC30281DF9}"/>
              </a:ext>
            </a:extLst>
          </p:cNvPr>
          <p:cNvSpPr>
            <a:spLocks noGrp="1" noChangeArrowheads="1"/>
          </p:cNvSpPr>
          <p:nvPr>
            <p:ph type="body" idx="1"/>
          </p:nvPr>
        </p:nvSpPr>
        <p:spPr>
          <a:xfrm>
            <a:off x="380999" y="1719071"/>
            <a:ext cx="8407893" cy="4783082"/>
          </a:xfrm>
        </p:spPr>
        <p:txBody>
          <a:bodyPr>
            <a:normAutofit lnSpcReduction="10000"/>
          </a:bodyPr>
          <a:lstStyle/>
          <a:p>
            <a:pPr eaLnBrk="1" hangingPunct="1"/>
            <a:r>
              <a:rPr lang="en-US" altLang="en-US" sz="2800" dirty="0"/>
              <a:t>Ethics: </a:t>
            </a:r>
            <a:r>
              <a:rPr lang="en-US" altLang="en-US" sz="2800" dirty="0">
                <a:solidFill>
                  <a:srgbClr val="C00000"/>
                </a:solidFill>
              </a:rPr>
              <a:t>a way to decide the best thing to do</a:t>
            </a:r>
          </a:p>
          <a:p>
            <a:pPr lvl="1" eaLnBrk="1" hangingPunct="1"/>
            <a:r>
              <a:rPr lang="en-US" altLang="en-US" dirty="0"/>
              <a:t>Our society is changing rapidly with latest advances in information technology.</a:t>
            </a:r>
          </a:p>
          <a:p>
            <a:pPr eaLnBrk="1" hangingPunct="1"/>
            <a:r>
              <a:rPr lang="en-US" altLang="en-US" sz="2800" dirty="0"/>
              <a:t>New problems accompany new technologies</a:t>
            </a:r>
          </a:p>
          <a:p>
            <a:pPr lvl="1" eaLnBrk="1" hangingPunct="1"/>
            <a:r>
              <a:rPr lang="en-US" altLang="en-US" dirty="0"/>
              <a:t>Iphone4, tablet PC, laptop, www change how we spend our time and interact with others.</a:t>
            </a:r>
          </a:p>
          <a:p>
            <a:pPr lvl="1" eaLnBrk="1" hangingPunct="1"/>
            <a:r>
              <a:rPr lang="en-US" altLang="en-US" dirty="0"/>
              <a:t>Some people selfishly exploit new technology for personal gain.</a:t>
            </a:r>
          </a:p>
          <a:p>
            <a:pPr lvl="1" eaLnBrk="1" hangingPunct="1"/>
            <a:r>
              <a:rPr lang="en-US" altLang="en-US" dirty="0"/>
              <a:t>Children exposed to pornographic web site</a:t>
            </a:r>
          </a:p>
          <a:p>
            <a:pPr eaLnBrk="1" hangingPunct="1"/>
            <a:r>
              <a:rPr lang="en-US" altLang="en-US" sz="2800" dirty="0"/>
              <a:t>New problem (spam, pornographic web site)</a:t>
            </a:r>
          </a:p>
          <a:p>
            <a:pPr lvl="1" eaLnBrk="1" hangingPunct="1"/>
            <a:r>
              <a:rPr lang="en-US" altLang="en-US" dirty="0"/>
              <a:t>Needed to decide which activities are morally “good”, “neutral”, “bad”</a:t>
            </a:r>
          </a:p>
          <a:p>
            <a:pPr lvl="1" eaLnBrk="1" hangingPunct="1"/>
            <a:r>
              <a:rPr lang="en-US" altLang="en-US" dirty="0"/>
              <a:t>Existing moral guideline sometimes seem old-fashioned or unclear.</a:t>
            </a:r>
          </a:p>
          <a:p>
            <a:pPr lvl="1" eaLnBrk="1" hangingPunct="1"/>
            <a:r>
              <a:rPr lang="en-US" altLang="en-US" dirty="0"/>
              <a:t>So to help us answer these problems</a:t>
            </a:r>
          </a:p>
          <a:p>
            <a:pPr lvl="2" eaLnBrk="1" hangingPunct="1"/>
            <a:r>
              <a:rPr lang="en-US" altLang="en-US" sz="1800" dirty="0">
                <a:solidFill>
                  <a:srgbClr val="C00000"/>
                </a:solidFill>
              </a:rPr>
              <a:t>we need to learn to work through these problems ourselves </a:t>
            </a:r>
            <a:r>
              <a:rPr lang="en-US" altLang="en-US" sz="1800" dirty="0">
                <a:solidFill>
                  <a:srgbClr val="C00000"/>
                </a:solidFill>
                <a:sym typeface="Wingdings" pitchFamily="2" charset="2"/>
              </a:rPr>
              <a:t>ethics</a:t>
            </a:r>
            <a:endParaRPr lang="en-US" altLang="en-US" sz="1800" dirty="0">
              <a:solidFill>
                <a:srgbClr val="C00000"/>
              </a:solidFill>
            </a:endParaRPr>
          </a:p>
        </p:txBody>
      </p:sp>
    </p:spTree>
    <p:extLst>
      <p:ext uri="{BB962C8B-B14F-4D97-AF65-F5344CB8AC3E}">
        <p14:creationId xmlns:p14="http://schemas.microsoft.com/office/powerpoint/2010/main" val="307481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a:bodyPr>
          <a:lstStyle/>
          <a:p>
            <a:pPr eaLnBrk="1" hangingPunct="1"/>
            <a:r>
              <a:rPr lang="en-US" sz="2800" dirty="0">
                <a:solidFill>
                  <a:srgbClr val="000000"/>
                </a:solidFill>
                <a:cs typeface="Times New Roman" pitchFamily="18" charset="0"/>
              </a:rPr>
              <a:t>The term </a:t>
            </a:r>
            <a:r>
              <a:rPr lang="en-US" sz="2800" i="1" dirty="0">
                <a:solidFill>
                  <a:srgbClr val="000000"/>
                </a:solidFill>
                <a:cs typeface="Times New Roman" pitchFamily="18" charset="0"/>
              </a:rPr>
              <a:t>Ethics </a:t>
            </a:r>
            <a:r>
              <a:rPr lang="en-US" sz="2800" dirty="0">
                <a:solidFill>
                  <a:srgbClr val="000000"/>
                </a:solidFill>
                <a:cs typeface="Times New Roman" pitchFamily="18" charset="0"/>
              </a:rPr>
              <a:t>is derived from</a:t>
            </a:r>
            <a:r>
              <a:rPr lang="en-US" sz="2800" i="1" dirty="0">
                <a:solidFill>
                  <a:srgbClr val="000000"/>
                </a:solidFill>
                <a:cs typeface="Times New Roman" pitchFamily="18" charset="0"/>
              </a:rPr>
              <a:t> Ethos</a:t>
            </a:r>
            <a:r>
              <a:rPr lang="en-US" sz="2800" dirty="0">
                <a:solidFill>
                  <a:srgbClr val="000000"/>
                </a:solidFill>
                <a:cs typeface="Times New Roman" pitchFamily="18" charset="0"/>
              </a:rPr>
              <a:t> (Greek), and </a:t>
            </a:r>
            <a:r>
              <a:rPr lang="en-US" sz="2800" i="1" dirty="0">
                <a:solidFill>
                  <a:srgbClr val="000000"/>
                </a:solidFill>
                <a:cs typeface="Times New Roman" pitchFamily="18" charset="0"/>
              </a:rPr>
              <a:t>Morality</a:t>
            </a:r>
            <a:r>
              <a:rPr lang="en-US" sz="2800" dirty="0">
                <a:solidFill>
                  <a:srgbClr val="000000"/>
                </a:solidFill>
                <a:cs typeface="Times New Roman" pitchFamily="18" charset="0"/>
              </a:rPr>
              <a:t> from </a:t>
            </a:r>
            <a:r>
              <a:rPr lang="en-US" sz="2800" i="1" dirty="0">
                <a:solidFill>
                  <a:srgbClr val="000000"/>
                </a:solidFill>
                <a:cs typeface="Times New Roman" pitchFamily="18" charset="0"/>
              </a:rPr>
              <a:t>Mores </a:t>
            </a:r>
            <a:r>
              <a:rPr lang="en-US" sz="2800" dirty="0">
                <a:solidFill>
                  <a:srgbClr val="000000"/>
                </a:solidFill>
                <a:cs typeface="Times New Roman" pitchFamily="18" charset="0"/>
              </a:rPr>
              <a:t>(Latin).  </a:t>
            </a:r>
          </a:p>
          <a:p>
            <a:pPr lvl="1" eaLnBrk="1" hangingPunct="1"/>
            <a:r>
              <a:rPr lang="en-US" sz="2000" dirty="0">
                <a:solidFill>
                  <a:srgbClr val="000000"/>
                </a:solidFill>
                <a:cs typeface="Times New Roman" pitchFamily="18" charset="0"/>
              </a:rPr>
              <a:t>Both terms translate roughly into notions affecting “custom,” ”habit,” and “behavior.”</a:t>
            </a:r>
          </a:p>
          <a:p>
            <a:pPr marL="365760" lvl="1" indent="0" eaLnBrk="1" hangingPunct="1">
              <a:buNone/>
            </a:pPr>
            <a:endParaRPr lang="en-US" sz="2000" dirty="0">
              <a:solidFill>
                <a:srgbClr val="000000"/>
              </a:solidFill>
              <a:cs typeface="Times New Roman" pitchFamily="18" charset="0"/>
            </a:endParaRPr>
          </a:p>
          <a:p>
            <a:pPr eaLnBrk="1" hangingPunct="1"/>
            <a:r>
              <a:rPr lang="en-US" sz="2800" dirty="0">
                <a:solidFill>
                  <a:srgbClr val="000000"/>
                </a:solidFill>
                <a:cs typeface="Times New Roman" pitchFamily="18" charset="0"/>
              </a:rPr>
              <a:t>Ethics is defined as </a:t>
            </a:r>
            <a:r>
              <a:rPr lang="en-US" sz="2800" i="1" dirty="0">
                <a:solidFill>
                  <a:srgbClr val="000000"/>
                </a:solidFill>
                <a:cs typeface="Times New Roman" pitchFamily="18" charset="0"/>
              </a:rPr>
              <a:t>the </a:t>
            </a:r>
            <a:r>
              <a:rPr lang="en-US" sz="2800" dirty="0">
                <a:solidFill>
                  <a:srgbClr val="C00000"/>
                </a:solidFill>
                <a:cs typeface="Times New Roman" pitchFamily="18" charset="0"/>
              </a:rPr>
              <a:t>study of morality</a:t>
            </a:r>
            <a:r>
              <a:rPr lang="en-US" sz="2800" dirty="0">
                <a:solidFill>
                  <a:srgbClr val="000000"/>
                </a:solidFill>
                <a:cs typeface="Times New Roman" pitchFamily="18" charset="0"/>
              </a:rPr>
              <a:t> </a:t>
            </a:r>
            <a:r>
              <a:rPr lang="en-US" sz="2800" i="1" dirty="0">
                <a:solidFill>
                  <a:srgbClr val="000000"/>
                </a:solidFill>
                <a:cs typeface="Times New Roman" pitchFamily="18" charset="0"/>
              </a:rPr>
              <a:t>which</a:t>
            </a:r>
            <a:r>
              <a:rPr lang="en-US" sz="2800" dirty="0">
                <a:solidFill>
                  <a:srgbClr val="000000"/>
                </a:solidFill>
                <a:cs typeface="Times New Roman" pitchFamily="18" charset="0"/>
              </a:rPr>
              <a:t> raises two questions: </a:t>
            </a:r>
          </a:p>
          <a:p>
            <a:pPr lvl="1" eaLnBrk="1" hangingPunct="1"/>
            <a:r>
              <a:rPr lang="en-US" sz="2000" dirty="0">
                <a:solidFill>
                  <a:srgbClr val="000000"/>
                </a:solidFill>
                <a:cs typeface="Times New Roman" pitchFamily="18" charset="0"/>
              </a:rPr>
              <a:t>(a) What is </a:t>
            </a:r>
            <a:r>
              <a:rPr lang="en-US" sz="2000" i="1" dirty="0">
                <a:solidFill>
                  <a:srgbClr val="000000"/>
                </a:solidFill>
                <a:cs typeface="Times New Roman" pitchFamily="18" charset="0"/>
              </a:rPr>
              <a:t>morality</a:t>
            </a:r>
            <a:r>
              <a:rPr lang="en-US" sz="2000" dirty="0">
                <a:solidFill>
                  <a:srgbClr val="000000"/>
                </a:solidFill>
                <a:cs typeface="Times New Roman" pitchFamily="18" charset="0"/>
              </a:rPr>
              <a:t>?</a:t>
            </a:r>
          </a:p>
          <a:p>
            <a:pPr lvl="1" eaLnBrk="1" hangingPunct="1"/>
            <a:r>
              <a:rPr lang="en-US" sz="2000" dirty="0">
                <a:solidFill>
                  <a:srgbClr val="000000"/>
                </a:solidFill>
                <a:cs typeface="Times New Roman" pitchFamily="18" charset="0"/>
              </a:rPr>
              <a:t>(b) What is </a:t>
            </a:r>
            <a:r>
              <a:rPr lang="en-US" sz="2000" i="1" dirty="0">
                <a:solidFill>
                  <a:srgbClr val="000000"/>
                </a:solidFill>
                <a:cs typeface="Times New Roman" pitchFamily="18" charset="0"/>
              </a:rPr>
              <a:t>the study of morality</a:t>
            </a:r>
            <a:r>
              <a:rPr lang="en-US" sz="2000" dirty="0">
                <a:solidFill>
                  <a:srgbClr val="000000"/>
                </a:solidFill>
                <a:cs typeface="Times New Roman" pitchFamily="18" charset="0"/>
              </a:rPr>
              <a:t>?</a:t>
            </a:r>
          </a:p>
          <a:p>
            <a:pPr eaLnBrk="1" hangingPunct="1"/>
            <a:endParaRPr lang="en-US" sz="2400" dirty="0"/>
          </a:p>
        </p:txBody>
      </p:sp>
      <p:sp>
        <p:nvSpPr>
          <p:cNvPr id="4098" name="Rectangle 2"/>
          <p:cNvSpPr>
            <a:spLocks noGrp="1" noChangeArrowheads="1"/>
          </p:cNvSpPr>
          <p:nvPr>
            <p:ph type="title"/>
          </p:nvPr>
        </p:nvSpPr>
        <p:spPr/>
        <p:txBody>
          <a:bodyPr/>
          <a:lstStyle/>
          <a:p>
            <a:pPr eaLnBrk="1" hangingPunct="1"/>
            <a:r>
              <a:rPr lang="en-US" sz="3600" dirty="0"/>
              <a:t>Ethics and Morality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anim calcmode="lin" valueType="num">
                                      <p:cBhvr additive="base">
                                        <p:cTn id="11" dur="500" fill="hold"/>
                                        <p:tgtEl>
                                          <p:spTgt spid="1229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2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2291">
                                            <p:txEl>
                                              <p:pRg st="3" end="3"/>
                                            </p:txEl>
                                          </p:spTgt>
                                        </p:tgtEl>
                                        <p:attrNameLst>
                                          <p:attrName>style.visibility</p:attrName>
                                        </p:attrNameLst>
                                      </p:cBhvr>
                                      <p:to>
                                        <p:strVal val="visible"/>
                                      </p:to>
                                    </p:set>
                                    <p:anim calcmode="lin" valueType="num">
                                      <p:cBhvr additive="base">
                                        <p:cTn id="17" dur="500" fill="hold"/>
                                        <p:tgtEl>
                                          <p:spTgt spid="12291">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2291">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2291">
                                            <p:txEl>
                                              <p:pRg st="4" end="4"/>
                                            </p:txEl>
                                          </p:spTgt>
                                        </p:tgtEl>
                                        <p:attrNameLst>
                                          <p:attrName>style.visibility</p:attrName>
                                        </p:attrNameLst>
                                      </p:cBhvr>
                                      <p:to>
                                        <p:strVal val="visible"/>
                                      </p:to>
                                    </p:set>
                                    <p:anim calcmode="lin" valueType="num">
                                      <p:cBhvr additive="base">
                                        <p:cTn id="21" dur="500" fill="hold"/>
                                        <p:tgtEl>
                                          <p:spTgt spid="12291">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2291">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2291">
                                            <p:txEl>
                                              <p:pRg st="5" end="5"/>
                                            </p:txEl>
                                          </p:spTgt>
                                        </p:tgtEl>
                                        <p:attrNameLst>
                                          <p:attrName>style.visibility</p:attrName>
                                        </p:attrNameLst>
                                      </p:cBhvr>
                                      <p:to>
                                        <p:strVal val="visible"/>
                                      </p:to>
                                    </p:set>
                                    <p:anim calcmode="lin" valueType="num">
                                      <p:cBhvr additive="base">
                                        <p:cTn id="25" dur="500" fill="hold"/>
                                        <p:tgtEl>
                                          <p:spTgt spid="12291">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9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30727F21-7634-B541-86F5-8BB3E82C13DE}"/>
              </a:ext>
            </a:extLst>
          </p:cNvPr>
          <p:cNvSpPr>
            <a:spLocks noGrp="1" noChangeArrowheads="1"/>
          </p:cNvSpPr>
          <p:nvPr>
            <p:ph type="title" idx="4294967295"/>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sz="3600" dirty="0"/>
              <a:t>Ethics DEFINITION</a:t>
            </a:r>
          </a:p>
        </p:txBody>
      </p:sp>
      <p:sp>
        <p:nvSpPr>
          <p:cNvPr id="13315" name="Rectangle 2">
            <a:extLst>
              <a:ext uri="{FF2B5EF4-FFF2-40B4-BE49-F238E27FC236}">
                <a16:creationId xmlns:a16="http://schemas.microsoft.com/office/drawing/2014/main" id="{46E24682-CB53-0043-A470-2457BC2271F1}"/>
              </a:ext>
            </a:extLst>
          </p:cNvPr>
          <p:cNvSpPr>
            <a:spLocks noGrp="1" noChangeArrowheads="1"/>
          </p:cNvSpPr>
          <p:nvPr>
            <p:ph type="body" idx="1"/>
          </p:nvPr>
        </p:nvSpPr>
        <p:spPr/>
        <p:txBody>
          <a:bodyPr/>
          <a:lstStyle/>
          <a:p>
            <a:pPr eaLnBrk="1" hangingPunct="1">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dirty="0"/>
              <a:t> </a:t>
            </a:r>
            <a:r>
              <a:rPr lang="en-GB" altLang="en-US" sz="2800" dirty="0">
                <a:solidFill>
                  <a:srgbClr val="C00000"/>
                </a:solidFill>
              </a:rPr>
              <a:t>Study of morality</a:t>
            </a:r>
          </a:p>
          <a:p>
            <a:pPr eaLnBrk="1" hangingPunct="1">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dirty="0"/>
              <a:t> Study about moral beliefs and </a:t>
            </a:r>
            <a:r>
              <a:rPr lang="en-GB" altLang="en-US" sz="2800" dirty="0">
                <a:solidFill>
                  <a:srgbClr val="C00000"/>
                </a:solidFill>
              </a:rPr>
              <a:t>rules</a:t>
            </a:r>
            <a:r>
              <a:rPr lang="en-GB" altLang="en-US" sz="2800" dirty="0"/>
              <a:t> about right and wrong</a:t>
            </a:r>
          </a:p>
          <a:p>
            <a:pPr eaLnBrk="1" hangingPunct="1">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dirty="0"/>
              <a:t>Practice of making a </a:t>
            </a:r>
            <a:r>
              <a:rPr lang="en-GB" altLang="en-US" sz="2800" dirty="0">
                <a:solidFill>
                  <a:srgbClr val="C00000"/>
                </a:solidFill>
              </a:rPr>
              <a:t>principle</a:t>
            </a:r>
            <a:r>
              <a:rPr lang="en-GB" altLang="en-US" sz="2800" dirty="0"/>
              <a:t> of choice between right and wrong</a:t>
            </a:r>
          </a:p>
          <a:p>
            <a:pPr eaLnBrk="1" hangingPunct="1">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dirty="0"/>
              <a:t>The rules of conduct recognized in respect to a particular class of human actions</a:t>
            </a:r>
          </a:p>
          <a:p>
            <a:pPr eaLnBrk="1" hangingPunct="1">
              <a:lnSpc>
                <a:spcPct val="90000"/>
              </a:lnSpc>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800" dirty="0"/>
              <a:t>The </a:t>
            </a:r>
            <a:r>
              <a:rPr lang="en-GB" altLang="en-US" sz="2800" dirty="0">
                <a:solidFill>
                  <a:srgbClr val="C00000"/>
                </a:solidFill>
              </a:rPr>
              <a:t>philosophical examination study of morality</a:t>
            </a:r>
            <a:r>
              <a:rPr lang="en-GB" altLang="en-US" sz="2800" dirty="0"/>
              <a:t>, a rational into people moral beliefs and </a:t>
            </a:r>
            <a:r>
              <a:rPr lang="en-GB" altLang="en-US" sz="2800" dirty="0" err="1"/>
              <a:t>behavior</a:t>
            </a:r>
            <a:endParaRPr lang="en-GB" altLang="en-US" sz="2800" dirty="0"/>
          </a:p>
        </p:txBody>
      </p:sp>
    </p:spTree>
    <p:extLst>
      <p:ext uri="{BB962C8B-B14F-4D97-AF65-F5344CB8AC3E}">
        <p14:creationId xmlns:p14="http://schemas.microsoft.com/office/powerpoint/2010/main" val="2104912034"/>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561</TotalTime>
  <Words>3829</Words>
  <Application>Microsoft Macintosh PowerPoint</Application>
  <PresentationFormat>On-screen Show (4:3)</PresentationFormat>
  <Paragraphs>359</Paragraphs>
  <Slides>49</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Franklin Gothic Medium</vt:lpstr>
      <vt:lpstr>MathematicalPi 6</vt:lpstr>
      <vt:lpstr>Tahoma</vt:lpstr>
      <vt:lpstr>Times</vt:lpstr>
      <vt:lpstr>Times New Roman</vt:lpstr>
      <vt:lpstr>Wingdings</vt:lpstr>
      <vt:lpstr>Wingdings 2</vt:lpstr>
      <vt:lpstr>Grid</vt:lpstr>
      <vt:lpstr>CHAPTER 1 (PART I): INTRODUCTION TO ETHICS</vt:lpstr>
      <vt:lpstr>Learning Outcomes</vt:lpstr>
      <vt:lpstr>We Live in Communities </vt:lpstr>
      <vt:lpstr>The Ethical Point of View</vt:lpstr>
      <vt:lpstr>Defining Terms</vt:lpstr>
      <vt:lpstr>Analogy Showing Difference between Morality and Ethics</vt:lpstr>
      <vt:lpstr>Why Study Ethics?</vt:lpstr>
      <vt:lpstr>Ethics and Morality</vt:lpstr>
      <vt:lpstr>Ethics DEFINITION</vt:lpstr>
      <vt:lpstr>Ethics DEFINITION</vt:lpstr>
      <vt:lpstr>What is Morality?</vt:lpstr>
      <vt:lpstr>Rules of Conduct as “Policies”</vt:lpstr>
      <vt:lpstr>Directives</vt:lpstr>
      <vt:lpstr>Social Policies</vt:lpstr>
      <vt:lpstr>Principles</vt:lpstr>
      <vt:lpstr>Principles (continued)</vt:lpstr>
      <vt:lpstr>Basic Components of a Moral System</vt:lpstr>
      <vt:lpstr>Bernard Gert’s Scheme of a Moral System</vt:lpstr>
      <vt:lpstr>Table 1-1:  Four Features of Gert’s Moral System</vt:lpstr>
      <vt:lpstr>Figure 1-2: Components of a Moral System </vt:lpstr>
      <vt:lpstr>The Role of Values in a Moral System</vt:lpstr>
      <vt:lpstr>Intrinsic vs. Instrumental Values</vt:lpstr>
      <vt:lpstr>Core Values</vt:lpstr>
      <vt:lpstr>Moral vs. Non-Moral Values</vt:lpstr>
      <vt:lpstr>Moral Values</vt:lpstr>
      <vt:lpstr>Figure 1-3: Components of a Moral System: An Expanded View</vt:lpstr>
      <vt:lpstr>Three Schemes for Grounding the Evaluative Rules in a Moral System</vt:lpstr>
      <vt:lpstr>Approach #1: Grounding Moral Principles in a Religious System</vt:lpstr>
      <vt:lpstr>Approach #2: Grounding Moral Principles in a Legal System</vt:lpstr>
      <vt:lpstr>Approach #3: Grounding Moral Principles in a Philosophical System of Ethics</vt:lpstr>
      <vt:lpstr>Approach # 3 Continued</vt:lpstr>
      <vt:lpstr>Approach # 3 Continued</vt:lpstr>
      <vt:lpstr>The Method of Philosophical Ethics</vt:lpstr>
      <vt:lpstr>Philosophical Studies vs. Scientific Studies</vt:lpstr>
      <vt:lpstr>Ethicists vs. Moralists</vt:lpstr>
      <vt:lpstr>Ethicists vs. Moralists (Continued)</vt:lpstr>
      <vt:lpstr>Discussion Stoppers as "Roadblocks" to Moral Discourse </vt:lpstr>
      <vt:lpstr>Discussion Stopper # 1: People Disagree on Solutions to Moral Issues</vt:lpstr>
      <vt:lpstr>Discussion Stopper # 2:  Who am I to Judge Others?</vt:lpstr>
      <vt:lpstr>Discussion Stopper # 3:  Ethics is Simply a Private Matter</vt:lpstr>
      <vt:lpstr>Discussion Stopper # 4: Morality is Simply a Matter for Individual Cultures to Decide</vt:lpstr>
      <vt:lpstr>Discussion Stopper #4 Continued - Cultural Relativism</vt:lpstr>
      <vt:lpstr>Cultural Relativism Continued</vt:lpstr>
      <vt:lpstr>Cultural Relativism (Continued)</vt:lpstr>
      <vt:lpstr>Moral Relativism</vt:lpstr>
      <vt:lpstr>Moral Relativism (Continued)</vt:lpstr>
      <vt:lpstr>Moral Relativism (Continued)</vt:lpstr>
      <vt:lpstr>Moral Objectivism vs. Moral Absolutism</vt:lpstr>
      <vt:lpstr>Table Summary of Logical Flaws in the Discussion Stoppers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(PART I): INTRODUCTION TO ETHICS</dc:title>
  <dc:creator>ROZI NOR HAIZAN BINTI NOR</dc:creator>
  <cp:lastModifiedBy>ROZI NOR HAIZAN BINTI NOR</cp:lastModifiedBy>
  <cp:revision>9</cp:revision>
  <dcterms:created xsi:type="dcterms:W3CDTF">2021-03-24T02:35:41Z</dcterms:created>
  <dcterms:modified xsi:type="dcterms:W3CDTF">2023-03-20T08:02:01Z</dcterms:modified>
</cp:coreProperties>
</file>