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xml" ContentType="application/vnd.openxmlformats-officedocument.presentationml.tags+xml"/>
  <Override PartName="/ppt/notesSlides/notesSlide30.xml" ContentType="application/vnd.openxmlformats-officedocument.presentationml.notesSlide+xml"/>
  <Override PartName="/ppt/tags/tag4.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7"/>
  </p:notesMasterIdLst>
  <p:handoutMasterIdLst>
    <p:handoutMasterId r:id="rId38"/>
  </p:handoutMasterIdLst>
  <p:sldIdLst>
    <p:sldId id="1132" r:id="rId2"/>
    <p:sldId id="1205" r:id="rId3"/>
    <p:sldId id="1429" r:id="rId4"/>
    <p:sldId id="1383" r:id="rId5"/>
    <p:sldId id="1384" r:id="rId6"/>
    <p:sldId id="1385" r:id="rId7"/>
    <p:sldId id="1386" r:id="rId8"/>
    <p:sldId id="1430" r:id="rId9"/>
    <p:sldId id="1388" r:id="rId10"/>
    <p:sldId id="1400" r:id="rId11"/>
    <p:sldId id="1401" r:id="rId12"/>
    <p:sldId id="1402" r:id="rId13"/>
    <p:sldId id="1404" r:id="rId14"/>
    <p:sldId id="1405" r:id="rId15"/>
    <p:sldId id="1406" r:id="rId16"/>
    <p:sldId id="1407" r:id="rId17"/>
    <p:sldId id="1408" r:id="rId18"/>
    <p:sldId id="1409" r:id="rId19"/>
    <p:sldId id="1410" r:id="rId20"/>
    <p:sldId id="1411" r:id="rId21"/>
    <p:sldId id="1412" r:id="rId22"/>
    <p:sldId id="1413" r:id="rId23"/>
    <p:sldId id="1414" r:id="rId24"/>
    <p:sldId id="1415" r:id="rId25"/>
    <p:sldId id="516" r:id="rId26"/>
    <p:sldId id="1417" r:id="rId27"/>
    <p:sldId id="1419" r:id="rId28"/>
    <p:sldId id="1420" r:id="rId29"/>
    <p:sldId id="1421" r:id="rId30"/>
    <p:sldId id="527" r:id="rId31"/>
    <p:sldId id="1425" r:id="rId32"/>
    <p:sldId id="1426" r:id="rId33"/>
    <p:sldId id="1428" r:id="rId34"/>
    <p:sldId id="1431" r:id="rId35"/>
    <p:sldId id="1154" r:id="rId36"/>
  </p:sldIdLst>
  <p:sldSz cx="13681075" cy="9001125"/>
  <p:notesSz cx="6834188" cy="9979025"/>
  <p:defaultTextStyle>
    <a:defPPr>
      <a:defRPr lang="en-US"/>
    </a:defPPr>
    <a:lvl1pPr algn="l" rtl="0" eaLnBrk="0" fontAlgn="base" hangingPunct="0">
      <a:spcBef>
        <a:spcPct val="0"/>
      </a:spcBef>
      <a:spcAft>
        <a:spcPct val="0"/>
      </a:spcAft>
      <a:defRPr sz="900" kern="1200">
        <a:solidFill>
          <a:schemeClr val="tx1"/>
        </a:solidFill>
        <a:latin typeface="Tahoma" pitchFamily="34" charset="0"/>
        <a:ea typeface="+mn-ea"/>
        <a:cs typeface="+mn-cs"/>
      </a:defRPr>
    </a:lvl1pPr>
    <a:lvl2pPr marL="523875" indent="-66675" algn="l" rtl="0" eaLnBrk="0" fontAlgn="base" hangingPunct="0">
      <a:spcBef>
        <a:spcPct val="0"/>
      </a:spcBef>
      <a:spcAft>
        <a:spcPct val="0"/>
      </a:spcAft>
      <a:defRPr sz="900" kern="1200">
        <a:solidFill>
          <a:schemeClr val="tx1"/>
        </a:solidFill>
        <a:latin typeface="Tahoma" pitchFamily="34" charset="0"/>
        <a:ea typeface="+mn-ea"/>
        <a:cs typeface="+mn-cs"/>
      </a:defRPr>
    </a:lvl2pPr>
    <a:lvl3pPr marL="1047750" indent="-133350" algn="l" rtl="0" eaLnBrk="0" fontAlgn="base" hangingPunct="0">
      <a:spcBef>
        <a:spcPct val="0"/>
      </a:spcBef>
      <a:spcAft>
        <a:spcPct val="0"/>
      </a:spcAft>
      <a:defRPr sz="900" kern="1200">
        <a:solidFill>
          <a:schemeClr val="tx1"/>
        </a:solidFill>
        <a:latin typeface="Tahoma" pitchFamily="34" charset="0"/>
        <a:ea typeface="+mn-ea"/>
        <a:cs typeface="+mn-cs"/>
      </a:defRPr>
    </a:lvl3pPr>
    <a:lvl4pPr marL="1573213" indent="-201613" algn="l" rtl="0" eaLnBrk="0" fontAlgn="base" hangingPunct="0">
      <a:spcBef>
        <a:spcPct val="0"/>
      </a:spcBef>
      <a:spcAft>
        <a:spcPct val="0"/>
      </a:spcAft>
      <a:defRPr sz="900" kern="1200">
        <a:solidFill>
          <a:schemeClr val="tx1"/>
        </a:solidFill>
        <a:latin typeface="Tahoma" pitchFamily="34" charset="0"/>
        <a:ea typeface="+mn-ea"/>
        <a:cs typeface="+mn-cs"/>
      </a:defRPr>
    </a:lvl4pPr>
    <a:lvl5pPr marL="2097088" indent="-268288" algn="l" rtl="0" eaLnBrk="0" fontAlgn="base" hangingPunct="0">
      <a:spcBef>
        <a:spcPct val="0"/>
      </a:spcBef>
      <a:spcAft>
        <a:spcPct val="0"/>
      </a:spcAft>
      <a:defRPr sz="900" kern="1200">
        <a:solidFill>
          <a:schemeClr val="tx1"/>
        </a:solidFill>
        <a:latin typeface="Tahoma" pitchFamily="34" charset="0"/>
        <a:ea typeface="+mn-ea"/>
        <a:cs typeface="+mn-cs"/>
      </a:defRPr>
    </a:lvl5pPr>
    <a:lvl6pPr marL="2286000" algn="l" defTabSz="914400" rtl="0" eaLnBrk="1" latinLnBrk="0" hangingPunct="1">
      <a:defRPr sz="900" kern="1200">
        <a:solidFill>
          <a:schemeClr val="tx1"/>
        </a:solidFill>
        <a:latin typeface="Tahoma" pitchFamily="34" charset="0"/>
        <a:ea typeface="+mn-ea"/>
        <a:cs typeface="+mn-cs"/>
      </a:defRPr>
    </a:lvl6pPr>
    <a:lvl7pPr marL="2743200" algn="l" defTabSz="914400" rtl="0" eaLnBrk="1" latinLnBrk="0" hangingPunct="1">
      <a:defRPr sz="900" kern="1200">
        <a:solidFill>
          <a:schemeClr val="tx1"/>
        </a:solidFill>
        <a:latin typeface="Tahoma" pitchFamily="34" charset="0"/>
        <a:ea typeface="+mn-ea"/>
        <a:cs typeface="+mn-cs"/>
      </a:defRPr>
    </a:lvl7pPr>
    <a:lvl8pPr marL="3200400" algn="l" defTabSz="914400" rtl="0" eaLnBrk="1" latinLnBrk="0" hangingPunct="1">
      <a:defRPr sz="900" kern="1200">
        <a:solidFill>
          <a:schemeClr val="tx1"/>
        </a:solidFill>
        <a:latin typeface="Tahoma" pitchFamily="34" charset="0"/>
        <a:ea typeface="+mn-ea"/>
        <a:cs typeface="+mn-cs"/>
      </a:defRPr>
    </a:lvl8pPr>
    <a:lvl9pPr marL="3657600" algn="l" defTabSz="914400" rtl="0" eaLnBrk="1" latinLnBrk="0" hangingPunct="1">
      <a:defRPr sz="9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835">
          <p15:clr>
            <a:srgbClr val="A4A3A4"/>
          </p15:clr>
        </p15:guide>
        <p15:guide id="2" pos="4310">
          <p15:clr>
            <a:srgbClr val="A4A3A4"/>
          </p15:clr>
        </p15:guide>
      </p15:sldGuideLst>
    </p:ext>
    <p:ext uri="{2D200454-40CA-4A62-9FC3-DE9A4176ACB9}">
      <p15:notesGuideLst xmlns:p15="http://schemas.microsoft.com/office/powerpoint/2012/main">
        <p15:guide id="1" orient="horz" pos="3143">
          <p15:clr>
            <a:srgbClr val="A4A3A4"/>
          </p15:clr>
        </p15:guide>
        <p15:guide id="2" pos="215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66FF"/>
    <a:srgbClr val="FFFF00"/>
    <a:srgbClr val="00CC00"/>
    <a:srgbClr val="FF0000"/>
    <a:srgbClr val="969696"/>
    <a:srgbClr val="777777"/>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22446" autoAdjust="0"/>
    <p:restoredTop sz="94396" autoAdjust="0"/>
  </p:normalViewPr>
  <p:slideViewPr>
    <p:cSldViewPr snapToGrid="0">
      <p:cViewPr varScale="1">
        <p:scale>
          <a:sx n="60" d="100"/>
          <a:sy n="60" d="100"/>
        </p:scale>
        <p:origin x="917" y="62"/>
      </p:cViewPr>
      <p:guideLst>
        <p:guide orient="horz" pos="2835"/>
        <p:guide pos="431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0"/>
    </p:cViewPr>
  </p:sorterViewPr>
  <p:notesViewPr>
    <p:cSldViewPr snapToGrid="0">
      <p:cViewPr varScale="1">
        <p:scale>
          <a:sx n="44" d="100"/>
          <a:sy n="44" d="100"/>
        </p:scale>
        <p:origin x="-1542" y="-114"/>
      </p:cViewPr>
      <p:guideLst>
        <p:guide orient="horz" pos="3143"/>
        <p:guide pos="215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60688" cy="498475"/>
          </a:xfrm>
          <a:prstGeom prst="rect">
            <a:avLst/>
          </a:prstGeom>
        </p:spPr>
        <p:txBody>
          <a:bodyPr vert="horz" lIns="91440" tIns="45720" rIns="91440" bIns="45720" rtlCol="0"/>
          <a:lstStyle>
            <a:lvl1pPr algn="l">
              <a:defRPr sz="1200">
                <a:latin typeface="Tahoma" pitchFamily="34" charset="0"/>
              </a:defRPr>
            </a:lvl1pPr>
          </a:lstStyle>
          <a:p>
            <a:pPr>
              <a:defRPr/>
            </a:pPr>
            <a:endParaRPr lang="en-GB"/>
          </a:p>
        </p:txBody>
      </p:sp>
      <p:sp>
        <p:nvSpPr>
          <p:cNvPr id="3" name="Date Placeholder 2"/>
          <p:cNvSpPr>
            <a:spLocks noGrp="1"/>
          </p:cNvSpPr>
          <p:nvPr>
            <p:ph type="dt" sz="quarter" idx="1"/>
          </p:nvPr>
        </p:nvSpPr>
        <p:spPr>
          <a:xfrm>
            <a:off x="3871913" y="0"/>
            <a:ext cx="2960687" cy="498475"/>
          </a:xfrm>
          <a:prstGeom prst="rect">
            <a:avLst/>
          </a:prstGeom>
        </p:spPr>
        <p:txBody>
          <a:bodyPr vert="horz" lIns="91440" tIns="45720" rIns="91440" bIns="45720" rtlCol="0"/>
          <a:lstStyle>
            <a:lvl1pPr algn="r">
              <a:defRPr sz="1200">
                <a:latin typeface="Tahoma" pitchFamily="34" charset="0"/>
              </a:defRPr>
            </a:lvl1pPr>
          </a:lstStyle>
          <a:p>
            <a:pPr>
              <a:defRPr/>
            </a:pPr>
            <a:fld id="{1795414F-D476-4DD2-856E-DFC31EE8148D}" type="datetimeFigureOut">
              <a:rPr lang="en-US"/>
              <a:pPr>
                <a:defRPr/>
              </a:pPr>
              <a:t>4/8/2025</a:t>
            </a:fld>
            <a:endParaRPr lang="en-GB"/>
          </a:p>
        </p:txBody>
      </p:sp>
      <p:sp>
        <p:nvSpPr>
          <p:cNvPr id="4" name="Footer Placeholder 3"/>
          <p:cNvSpPr>
            <a:spLocks noGrp="1"/>
          </p:cNvSpPr>
          <p:nvPr>
            <p:ph type="ftr" sz="quarter" idx="2"/>
          </p:nvPr>
        </p:nvSpPr>
        <p:spPr>
          <a:xfrm>
            <a:off x="0" y="9478963"/>
            <a:ext cx="2960688" cy="498475"/>
          </a:xfrm>
          <a:prstGeom prst="rect">
            <a:avLst/>
          </a:prstGeom>
        </p:spPr>
        <p:txBody>
          <a:bodyPr vert="horz" lIns="91440" tIns="45720" rIns="91440" bIns="45720" rtlCol="0" anchor="b"/>
          <a:lstStyle>
            <a:lvl1pPr algn="l">
              <a:defRPr sz="1200">
                <a:latin typeface="Tahoma" pitchFamily="34" charset="0"/>
              </a:defRPr>
            </a:lvl1pPr>
          </a:lstStyle>
          <a:p>
            <a:pPr>
              <a:defRPr/>
            </a:pPr>
            <a:endParaRPr lang="en-GB"/>
          </a:p>
        </p:txBody>
      </p:sp>
      <p:sp>
        <p:nvSpPr>
          <p:cNvPr id="5" name="Slide Number Placeholder 4"/>
          <p:cNvSpPr>
            <a:spLocks noGrp="1"/>
          </p:cNvSpPr>
          <p:nvPr>
            <p:ph type="sldNum" sz="quarter" idx="3"/>
          </p:nvPr>
        </p:nvSpPr>
        <p:spPr>
          <a:xfrm>
            <a:off x="3871913" y="9478963"/>
            <a:ext cx="2960687" cy="498475"/>
          </a:xfrm>
          <a:prstGeom prst="rect">
            <a:avLst/>
          </a:prstGeom>
        </p:spPr>
        <p:txBody>
          <a:bodyPr vert="horz" lIns="91440" tIns="45720" rIns="91440" bIns="45720" rtlCol="0" anchor="b"/>
          <a:lstStyle>
            <a:lvl1pPr algn="r">
              <a:defRPr sz="1200">
                <a:latin typeface="Tahoma" pitchFamily="34" charset="0"/>
              </a:defRPr>
            </a:lvl1pPr>
          </a:lstStyle>
          <a:p>
            <a:pPr>
              <a:defRPr/>
            </a:pPr>
            <a:fld id="{E9D598F7-2133-4013-82D1-4B3B491A4AC3}" type="slidenum">
              <a:rPr lang="en-GB"/>
              <a:pPr>
                <a:defRPr/>
              </a:pPr>
              <a:t>‹#›</a:t>
            </a:fld>
            <a:endParaRPr lang="en-GB"/>
          </a:p>
        </p:txBody>
      </p:sp>
    </p:spTree>
    <p:extLst>
      <p:ext uri="{BB962C8B-B14F-4D97-AF65-F5344CB8AC3E}">
        <p14:creationId xmlns:p14="http://schemas.microsoft.com/office/powerpoint/2010/main" val="1712803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60688" cy="498475"/>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eaLnBrk="1" hangingPunct="1">
              <a:defRPr sz="1200">
                <a:latin typeface="Times New Roman" pitchFamily="18" charset="0"/>
              </a:defRPr>
            </a:lvl1pPr>
          </a:lstStyle>
          <a:p>
            <a:pPr>
              <a:defRPr/>
            </a:pPr>
            <a:endParaRPr lang="en-US"/>
          </a:p>
        </p:txBody>
      </p:sp>
      <p:sp>
        <p:nvSpPr>
          <p:cNvPr id="29699" name="Rectangle 3"/>
          <p:cNvSpPr>
            <a:spLocks noGrp="1" noChangeArrowheads="1"/>
          </p:cNvSpPr>
          <p:nvPr>
            <p:ph type="dt" idx="1"/>
          </p:nvPr>
        </p:nvSpPr>
        <p:spPr bwMode="auto">
          <a:xfrm>
            <a:off x="3873500" y="0"/>
            <a:ext cx="2960688" cy="498475"/>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eaLnBrk="1" hangingPunct="1">
              <a:defRPr sz="1200">
                <a:latin typeface="Times New Roman" pitchFamily="18" charset="0"/>
              </a:defRPr>
            </a:lvl1pPr>
          </a:lstStyle>
          <a:p>
            <a:pPr>
              <a:defRPr/>
            </a:pPr>
            <a:endParaRPr lang="en-US"/>
          </a:p>
        </p:txBody>
      </p:sp>
      <p:sp>
        <p:nvSpPr>
          <p:cNvPr id="72708" name="Rectangle 4"/>
          <p:cNvSpPr>
            <a:spLocks noGrp="1" noRot="1" noChangeAspect="1" noChangeArrowheads="1" noTextEdit="1"/>
          </p:cNvSpPr>
          <p:nvPr>
            <p:ph type="sldImg" idx="2"/>
          </p:nvPr>
        </p:nvSpPr>
        <p:spPr bwMode="auto">
          <a:xfrm>
            <a:off x="574675" y="749300"/>
            <a:ext cx="5684838" cy="3741738"/>
          </a:xfrm>
          <a:prstGeom prst="rect">
            <a:avLst/>
          </a:prstGeom>
          <a:noFill/>
          <a:ln w="9525">
            <a:solidFill>
              <a:srgbClr val="000000"/>
            </a:solidFill>
            <a:miter lim="800000"/>
            <a:headEnd/>
            <a:tailEnd/>
          </a:ln>
        </p:spPr>
      </p:sp>
      <p:sp>
        <p:nvSpPr>
          <p:cNvPr id="29701" name="Rectangle 5"/>
          <p:cNvSpPr>
            <a:spLocks noGrp="1" noChangeArrowheads="1"/>
          </p:cNvSpPr>
          <p:nvPr>
            <p:ph type="body" sz="quarter" idx="3"/>
          </p:nvPr>
        </p:nvSpPr>
        <p:spPr bwMode="auto">
          <a:xfrm>
            <a:off x="911225" y="4740275"/>
            <a:ext cx="5011738" cy="44894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0" y="9480550"/>
            <a:ext cx="2960688" cy="498475"/>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eaLnBrk="1" hangingPunct="1">
              <a:defRPr sz="1200">
                <a:latin typeface="Times New Roman" pitchFamily="18" charset="0"/>
              </a:defRPr>
            </a:lvl1pPr>
          </a:lstStyle>
          <a:p>
            <a:pPr>
              <a:defRPr/>
            </a:pPr>
            <a:endParaRPr lang="en-US"/>
          </a:p>
        </p:txBody>
      </p:sp>
      <p:sp>
        <p:nvSpPr>
          <p:cNvPr id="29703" name="Rectangle 7"/>
          <p:cNvSpPr>
            <a:spLocks noGrp="1" noChangeArrowheads="1"/>
          </p:cNvSpPr>
          <p:nvPr>
            <p:ph type="sldNum" sz="quarter" idx="5"/>
          </p:nvPr>
        </p:nvSpPr>
        <p:spPr bwMode="auto">
          <a:xfrm>
            <a:off x="3873500" y="9480550"/>
            <a:ext cx="2960688" cy="498475"/>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eaLnBrk="1" hangingPunct="1">
              <a:defRPr sz="1200">
                <a:latin typeface="Times New Roman" pitchFamily="18" charset="0"/>
              </a:defRPr>
            </a:lvl1pPr>
          </a:lstStyle>
          <a:p>
            <a:pPr>
              <a:defRPr/>
            </a:pPr>
            <a:fld id="{5872934B-F198-4075-B02D-4E5D2B891C00}" type="slidenum">
              <a:rPr lang="en-US"/>
              <a:pPr>
                <a:defRPr/>
              </a:pPr>
              <a:t>‹#›</a:t>
            </a:fld>
            <a:endParaRPr lang="en-US"/>
          </a:p>
        </p:txBody>
      </p:sp>
    </p:spTree>
    <p:extLst>
      <p:ext uri="{BB962C8B-B14F-4D97-AF65-F5344CB8AC3E}">
        <p14:creationId xmlns:p14="http://schemas.microsoft.com/office/powerpoint/2010/main" val="36484193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Times New Roman" pitchFamily="18" charset="0"/>
        <a:ea typeface="+mn-ea"/>
        <a:cs typeface="+mn-cs"/>
      </a:defRPr>
    </a:lvl1pPr>
    <a:lvl2pPr marL="523875" algn="l" rtl="0" eaLnBrk="0" fontAlgn="base" hangingPunct="0">
      <a:spcBef>
        <a:spcPct val="30000"/>
      </a:spcBef>
      <a:spcAft>
        <a:spcPct val="0"/>
      </a:spcAft>
      <a:defRPr sz="1400" kern="1200">
        <a:solidFill>
          <a:schemeClr val="tx1"/>
        </a:solidFill>
        <a:latin typeface="Times New Roman" pitchFamily="18" charset="0"/>
        <a:ea typeface="+mn-ea"/>
        <a:cs typeface="+mn-cs"/>
      </a:defRPr>
    </a:lvl2pPr>
    <a:lvl3pPr marL="1047750" algn="l" rtl="0" eaLnBrk="0" fontAlgn="base" hangingPunct="0">
      <a:spcBef>
        <a:spcPct val="30000"/>
      </a:spcBef>
      <a:spcAft>
        <a:spcPct val="0"/>
      </a:spcAft>
      <a:defRPr sz="1400" kern="1200">
        <a:solidFill>
          <a:schemeClr val="tx1"/>
        </a:solidFill>
        <a:latin typeface="Times New Roman" pitchFamily="18" charset="0"/>
        <a:ea typeface="+mn-ea"/>
        <a:cs typeface="+mn-cs"/>
      </a:defRPr>
    </a:lvl3pPr>
    <a:lvl4pPr marL="1573213" algn="l" rtl="0" eaLnBrk="0" fontAlgn="base" hangingPunct="0">
      <a:spcBef>
        <a:spcPct val="30000"/>
      </a:spcBef>
      <a:spcAft>
        <a:spcPct val="0"/>
      </a:spcAft>
      <a:defRPr sz="1400" kern="1200">
        <a:solidFill>
          <a:schemeClr val="tx1"/>
        </a:solidFill>
        <a:latin typeface="Times New Roman" pitchFamily="18" charset="0"/>
        <a:ea typeface="+mn-ea"/>
        <a:cs typeface="+mn-cs"/>
      </a:defRPr>
    </a:lvl4pPr>
    <a:lvl5pPr marL="2097088" algn="l" rtl="0" eaLnBrk="0" fontAlgn="base" hangingPunct="0">
      <a:spcBef>
        <a:spcPct val="30000"/>
      </a:spcBef>
      <a:spcAft>
        <a:spcPct val="0"/>
      </a:spcAft>
      <a:defRPr sz="1400" kern="1200">
        <a:solidFill>
          <a:schemeClr val="tx1"/>
        </a:solidFill>
        <a:latin typeface="Times New Roman" pitchFamily="18" charset="0"/>
        <a:ea typeface="+mn-ea"/>
        <a:cs typeface="+mn-cs"/>
      </a:defRPr>
    </a:lvl5pPr>
    <a:lvl6pPr marL="2623185" algn="l" defTabSz="1049274" rtl="0" eaLnBrk="1" latinLnBrk="0" hangingPunct="1">
      <a:defRPr sz="1400" kern="1200">
        <a:solidFill>
          <a:schemeClr val="tx1"/>
        </a:solidFill>
        <a:latin typeface="+mn-lt"/>
        <a:ea typeface="+mn-ea"/>
        <a:cs typeface="+mn-cs"/>
      </a:defRPr>
    </a:lvl6pPr>
    <a:lvl7pPr marL="3147822" algn="l" defTabSz="1049274" rtl="0" eaLnBrk="1" latinLnBrk="0" hangingPunct="1">
      <a:defRPr sz="1400" kern="1200">
        <a:solidFill>
          <a:schemeClr val="tx1"/>
        </a:solidFill>
        <a:latin typeface="+mn-lt"/>
        <a:ea typeface="+mn-ea"/>
        <a:cs typeface="+mn-cs"/>
      </a:defRPr>
    </a:lvl7pPr>
    <a:lvl8pPr marL="3672459" algn="l" defTabSz="1049274" rtl="0" eaLnBrk="1" latinLnBrk="0" hangingPunct="1">
      <a:defRPr sz="1400" kern="1200">
        <a:solidFill>
          <a:schemeClr val="tx1"/>
        </a:solidFill>
        <a:latin typeface="+mn-lt"/>
        <a:ea typeface="+mn-ea"/>
        <a:cs typeface="+mn-cs"/>
      </a:defRPr>
    </a:lvl8pPr>
    <a:lvl9pPr marL="4197096" algn="l" defTabSz="1049274"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C06FD5A2-23F0-49C0-ADD6-9D6095AD17FB}" type="slidenum">
              <a:rPr lang="en-US" smtClean="0"/>
              <a:pPr/>
              <a:t>1</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058FBFC2-CBFD-4818-89E5-0620A81D4EBD}" type="slidenum">
              <a:rPr lang="en-US" smtClean="0"/>
              <a:pPr/>
              <a:t>12</a:t>
            </a:fld>
            <a:endParaRPr lang="en-US"/>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51E1643D-5848-4235-95EE-6A9F0DD187C3}" type="slidenum">
              <a:rPr lang="en-US" smtClean="0"/>
              <a:pPr/>
              <a:t>13</a:t>
            </a:fld>
            <a:endParaRPr lang="en-US"/>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272E6CB5-2029-47DE-9568-248C2898FDE7}" type="slidenum">
              <a:rPr lang="en-US" smtClean="0"/>
              <a:pPr/>
              <a:t>14</a:t>
            </a:fld>
            <a:endParaRPr lang="en-US"/>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29B614E9-3E25-4202-A091-D9ADF59C64DA}" type="slidenum">
              <a:rPr lang="en-US" smtClean="0"/>
              <a:pPr/>
              <a:t>15</a:t>
            </a:fld>
            <a:endParaRPr lang="en-US"/>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F695748A-EAD8-4DAF-9DD3-E3F23A29DB1C}" type="slidenum">
              <a:rPr lang="en-US" smtClean="0"/>
              <a:pPr/>
              <a:t>16</a:t>
            </a:fld>
            <a:endParaRPr lang="en-US"/>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0910FB74-77BE-4895-B8A5-D60E75C60BE6}" type="slidenum">
              <a:rPr lang="en-US" smtClean="0"/>
              <a:pPr/>
              <a:t>17</a:t>
            </a:fld>
            <a:endParaRPr lang="en-US"/>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0F6A26A2-9C08-4CF8-A341-63F8099BFF11}" type="slidenum">
              <a:rPr lang="en-US" smtClean="0"/>
              <a:pPr/>
              <a:t>18</a:t>
            </a:fld>
            <a:endParaRPr lang="en-US"/>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A135B1D6-478D-40D8-BB20-FB7F7322C040}" type="slidenum">
              <a:rPr lang="en-US" smtClean="0"/>
              <a:pPr/>
              <a:t>19</a:t>
            </a:fld>
            <a:endParaRPr lang="en-US"/>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C2A50DC9-E629-4BA4-9596-DE506E2359DF}" type="slidenum">
              <a:rPr lang="en-US" smtClean="0"/>
              <a:pPr/>
              <a:t>20</a:t>
            </a:fld>
            <a:endParaRPr lang="en-US"/>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6336CD4A-E6E5-4903-BC8F-EE76447523BC}" type="slidenum">
              <a:rPr lang="en-US" smtClean="0"/>
              <a:pPr/>
              <a:t>21</a:t>
            </a:fld>
            <a:endParaRPr lang="en-US"/>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42E2159F-B7BA-494B-8339-B5CEB89A0CF4}" type="slidenum">
              <a:rPr lang="en-US" smtClean="0"/>
              <a:pPr/>
              <a:t>2</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6D624987-A3CE-467F-9DDD-0D848C7BC0CD}" type="slidenum">
              <a:rPr lang="en-US" smtClean="0"/>
              <a:pPr/>
              <a:t>22</a:t>
            </a:fld>
            <a:endParaRPr lang="en-US"/>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5063DA46-4F0C-4DCC-9986-CFD888833685}" type="slidenum">
              <a:rPr lang="en-US" smtClean="0"/>
              <a:pPr/>
              <a:t>23</a:t>
            </a:fld>
            <a:endParaRPr lang="en-US"/>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1E1C76BA-4123-43E9-AD22-754864D18FAF}" type="slidenum">
              <a:rPr lang="en-US" smtClean="0"/>
              <a:pPr/>
              <a:t>24</a:t>
            </a:fld>
            <a:endParaRPr lang="en-US"/>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3E232A64-D7A0-4312-B9CE-A32EADDDEC88}" type="slidenum">
              <a:rPr lang="en-US" smtClean="0"/>
              <a:pPr/>
              <a:t>26</a:t>
            </a:fld>
            <a:endParaRPr lang="en-US"/>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83E69918-F8CF-4992-9ED0-D368D6D04D64}" type="slidenum">
              <a:rPr lang="en-US" smtClean="0"/>
              <a:pPr/>
              <a:t>27</a:t>
            </a:fld>
            <a:endParaRPr lang="en-US"/>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49A31C09-0428-4CAE-8DDF-5D075738023C}" type="slidenum">
              <a:rPr lang="en-US" smtClean="0"/>
              <a:pPr/>
              <a:t>28</a:t>
            </a:fld>
            <a:endParaRPr lang="en-US"/>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18B921ED-50A2-4C09-8CF1-2012511735F8}" type="slidenum">
              <a:rPr lang="en-US" smtClean="0"/>
              <a:pPr/>
              <a:t>29</a:t>
            </a:fld>
            <a:endParaRPr lang="en-US"/>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6B25411B-B4A1-417C-AD37-F822C6735860}" type="slidenum">
              <a:rPr lang="en-US" smtClean="0"/>
              <a:pPr/>
              <a:t>31</a:t>
            </a:fld>
            <a:endParaRPr lang="en-US"/>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5083E249-AE99-4369-947E-F53EDEAC2612}" type="slidenum">
              <a:rPr lang="en-US" smtClean="0"/>
              <a:pPr/>
              <a:t>32</a:t>
            </a:fld>
            <a:endParaRPr lang="en-US"/>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5083E249-AE99-4369-947E-F53EDEAC2612}" type="slidenum">
              <a:rPr lang="en-US" smtClean="0"/>
              <a:pPr/>
              <a:t>33</a:t>
            </a:fld>
            <a:endParaRPr lang="en-US"/>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80054583-4564-4C34-B3A3-7F9B4055A0E2}" type="slidenum">
              <a:rPr lang="en-US" smtClean="0"/>
              <a:pPr/>
              <a:t>4</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4C15CA95-E2DC-4483-A63C-EE6A3D6EA3B8}" type="slidenum">
              <a:rPr lang="en-US" smtClean="0"/>
              <a:pPr/>
              <a:t>34</a:t>
            </a:fld>
            <a:endParaRPr lang="en-US"/>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AC48F005-04AC-4296-99F6-03AB785B97CF}" type="slidenum">
              <a:rPr lang="en-US" smtClean="0"/>
              <a:pPr/>
              <a:t>35</a:t>
            </a:fld>
            <a:endParaRPr lang="en-US"/>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F09552CA-B9CA-4635-A0CC-980719CEA8AD}" type="slidenum">
              <a:rPr lang="en-US" smtClean="0"/>
              <a:pPr/>
              <a:t>5</a:t>
            </a:fld>
            <a:endParaRPr lang="en-US"/>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09D96F53-3339-40F1-9E3F-5B29275E0A49}" type="slidenum">
              <a:rPr lang="en-US" smtClean="0"/>
              <a:pPr/>
              <a:t>6</a:t>
            </a:fld>
            <a:endParaRPr lang="en-US"/>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93C286BC-71B5-4576-A570-3EF4251D4590}" type="slidenum">
              <a:rPr lang="en-US" smtClean="0"/>
              <a:pPr/>
              <a:t>7</a:t>
            </a:fld>
            <a:endParaRPr lang="en-US"/>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578F1921-833C-43E1-9DBF-1DA467D27901}" type="slidenum">
              <a:rPr lang="en-US" smtClean="0"/>
              <a:pPr/>
              <a:t>9</a:t>
            </a:fld>
            <a:endParaRPr lang="en-US"/>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80B9BE14-47A0-4971-967C-D1CE9A553FD4}" type="slidenum">
              <a:rPr lang="en-US" smtClean="0"/>
              <a:pPr/>
              <a:t>10</a:t>
            </a:fld>
            <a:endParaRPr lang="en-US"/>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8F2800D3-557B-4213-9994-9875A720CB22}" type="slidenum">
              <a:rPr lang="en-US" smtClean="0"/>
              <a:pPr/>
              <a:t>11</a:t>
            </a:fld>
            <a:endParaRPr lang="en-US"/>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8"/>
          <p:cNvGrpSpPr>
            <a:grpSpLocks/>
          </p:cNvGrpSpPr>
          <p:nvPr userDrawn="1"/>
        </p:nvGrpSpPr>
        <p:grpSpPr bwMode="auto">
          <a:xfrm>
            <a:off x="201613" y="3200400"/>
            <a:ext cx="13479462" cy="1381125"/>
            <a:chOff x="0" y="1536"/>
            <a:chExt cx="5675" cy="663"/>
          </a:xfrm>
        </p:grpSpPr>
        <p:grpSp>
          <p:nvGrpSpPr>
            <p:cNvPr id="5" name="Group 19"/>
            <p:cNvGrpSpPr>
              <a:grpSpLocks/>
            </p:cNvGrpSpPr>
            <p:nvPr/>
          </p:nvGrpSpPr>
          <p:grpSpPr bwMode="auto">
            <a:xfrm>
              <a:off x="185" y="1604"/>
              <a:ext cx="449" cy="300"/>
              <a:chOff x="720" y="336"/>
              <a:chExt cx="624" cy="433"/>
            </a:xfrm>
          </p:grpSpPr>
          <p:sp>
            <p:nvSpPr>
              <p:cNvPr id="12" name="Rectangle 20"/>
              <p:cNvSpPr>
                <a:spLocks noChangeArrowheads="1"/>
              </p:cNvSpPr>
              <p:nvPr/>
            </p:nvSpPr>
            <p:spPr bwMode="auto">
              <a:xfrm>
                <a:off x="720" y="336"/>
                <a:ext cx="385" cy="433"/>
              </a:xfrm>
              <a:prstGeom prst="rect">
                <a:avLst/>
              </a:prstGeom>
              <a:solidFill>
                <a:schemeClr val="folHlink"/>
              </a:solidFill>
              <a:ln w="9525">
                <a:noFill/>
                <a:miter lim="800000"/>
                <a:headEnd/>
                <a:tailEnd/>
              </a:ln>
              <a:effectLst/>
            </p:spPr>
            <p:txBody>
              <a:bodyPr wrap="none" anchor="ctr"/>
              <a:lstStyle/>
              <a:p>
                <a:pPr>
                  <a:defRPr/>
                </a:pPr>
                <a:endParaRPr lang="en-GB"/>
              </a:p>
            </p:txBody>
          </p:sp>
          <p:sp>
            <p:nvSpPr>
              <p:cNvPr id="13" name="Rectangle 21"/>
              <p:cNvSpPr>
                <a:spLocks noChangeArrowheads="1"/>
              </p:cNvSpPr>
              <p:nvPr/>
            </p:nvSpPr>
            <p:spPr bwMode="auto">
              <a:xfrm>
                <a:off x="1056" y="336"/>
                <a:ext cx="288" cy="43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GB"/>
              </a:p>
            </p:txBody>
          </p:sp>
        </p:grpSp>
        <p:grpSp>
          <p:nvGrpSpPr>
            <p:cNvPr id="6" name="Group 22"/>
            <p:cNvGrpSpPr>
              <a:grpSpLocks/>
            </p:cNvGrpSpPr>
            <p:nvPr/>
          </p:nvGrpSpPr>
          <p:grpSpPr bwMode="auto">
            <a:xfrm>
              <a:off x="262" y="1872"/>
              <a:ext cx="466" cy="300"/>
              <a:chOff x="912" y="2640"/>
              <a:chExt cx="673" cy="433"/>
            </a:xfrm>
          </p:grpSpPr>
          <p:sp>
            <p:nvSpPr>
              <p:cNvPr id="10" name="Rectangle 23"/>
              <p:cNvSpPr>
                <a:spLocks noChangeArrowheads="1"/>
              </p:cNvSpPr>
              <p:nvPr/>
            </p:nvSpPr>
            <p:spPr bwMode="auto">
              <a:xfrm>
                <a:off x="912" y="2640"/>
                <a:ext cx="384" cy="433"/>
              </a:xfrm>
              <a:prstGeom prst="rect">
                <a:avLst/>
              </a:prstGeom>
              <a:solidFill>
                <a:schemeClr val="accent2"/>
              </a:solidFill>
              <a:ln w="9525">
                <a:noFill/>
                <a:miter lim="800000"/>
                <a:headEnd/>
                <a:tailEnd/>
              </a:ln>
              <a:effectLst/>
            </p:spPr>
            <p:txBody>
              <a:bodyPr wrap="none" anchor="ctr"/>
              <a:lstStyle/>
              <a:p>
                <a:pPr>
                  <a:defRPr/>
                </a:pPr>
                <a:endParaRPr lang="en-GB"/>
              </a:p>
            </p:txBody>
          </p:sp>
          <p:sp>
            <p:nvSpPr>
              <p:cNvPr id="11" name="Rectangle 24"/>
              <p:cNvSpPr>
                <a:spLocks noChangeArrowheads="1"/>
              </p:cNvSpPr>
              <p:nvPr/>
            </p:nvSpPr>
            <p:spPr bwMode="auto">
              <a:xfrm>
                <a:off x="1252" y="2640"/>
                <a:ext cx="333" cy="43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GB"/>
              </a:p>
            </p:txBody>
          </p:sp>
        </p:grpSp>
        <p:sp>
          <p:nvSpPr>
            <p:cNvPr id="7" name="Rectangle 25"/>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GB"/>
            </a:p>
          </p:txBody>
        </p:sp>
        <p:sp>
          <p:nvSpPr>
            <p:cNvPr id="8" name="Rectangle 26"/>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GB"/>
            </a:p>
          </p:txBody>
        </p:sp>
        <p:sp>
          <p:nvSpPr>
            <p:cNvPr id="9" name="Rectangle 27"/>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GB"/>
            </a:p>
          </p:txBody>
        </p:sp>
      </p:grpSp>
      <p:sp>
        <p:nvSpPr>
          <p:cNvPr id="230412" name="Rectangle 12"/>
          <p:cNvSpPr>
            <a:spLocks noGrp="1" noChangeArrowheads="1"/>
          </p:cNvSpPr>
          <p:nvPr>
            <p:ph type="ctrTitle"/>
          </p:nvPr>
        </p:nvSpPr>
        <p:spPr bwMode="auto">
          <a:xfrm>
            <a:off x="1710135" y="2200278"/>
            <a:ext cx="11628914" cy="1700213"/>
          </a:xfrm>
          <a:prstGeom prst="rect">
            <a:avLst/>
          </a:prstGeom>
          <a:noFill/>
          <a:ln>
            <a:miter lim="800000"/>
            <a:headEnd/>
            <a:tailEnd/>
          </a:ln>
        </p:spPr>
        <p:txBody>
          <a:bodyPr vert="horz" wrap="square" lIns="104927" tIns="52464" rIns="104927" bIns="52464" numCol="1" anchor="b" anchorCtr="0" compatLnSpc="1">
            <a:prstTxWarp prst="textNoShape">
              <a:avLst/>
            </a:prstTxWarp>
          </a:bodyPr>
          <a:lstStyle>
            <a:lvl1pPr>
              <a:defRPr/>
            </a:lvl1pPr>
          </a:lstStyle>
          <a:p>
            <a:r>
              <a:rPr lang="en-US"/>
              <a:t>Click to edit Master title style</a:t>
            </a:r>
          </a:p>
        </p:txBody>
      </p:sp>
      <p:sp>
        <p:nvSpPr>
          <p:cNvPr id="230413" name="Rectangle 13"/>
          <p:cNvSpPr>
            <a:spLocks noGrp="1" noChangeArrowheads="1"/>
          </p:cNvSpPr>
          <p:nvPr>
            <p:ph type="subTitle" idx="1"/>
          </p:nvPr>
        </p:nvSpPr>
        <p:spPr>
          <a:xfrm>
            <a:off x="912072" y="4600578"/>
            <a:ext cx="12769003" cy="4100513"/>
          </a:xfrm>
        </p:spPr>
        <p:txBody>
          <a:bodyPr/>
          <a:lstStyle>
            <a:lvl1pPr marL="0" indent="0" algn="ctr">
              <a:buFont typeface="Wingdings" pitchFamily="2" charset="2"/>
              <a:buNone/>
              <a:defRPr/>
            </a:lvl1pPr>
          </a:lstStyle>
          <a:p>
            <a:r>
              <a:rPr lang="en-US"/>
              <a:t>Click to edit Master subtitle style</a:t>
            </a:r>
          </a:p>
        </p:txBody>
      </p:sp>
      <p:sp>
        <p:nvSpPr>
          <p:cNvPr id="14" name="Rectangle 28"/>
          <p:cNvSpPr>
            <a:spLocks noGrp="1" noChangeArrowheads="1"/>
          </p:cNvSpPr>
          <p:nvPr>
            <p:ph type="sldNum" sz="quarter" idx="10"/>
          </p:nvPr>
        </p:nvSpPr>
        <p:spPr bwMode="auto">
          <a:xfrm>
            <a:off x="11857038" y="8701088"/>
            <a:ext cx="1824037" cy="300037"/>
          </a:xfrm>
          <a:prstGeom prst="rect">
            <a:avLst/>
          </a:prstGeom>
          <a:ln>
            <a:miter lim="800000"/>
            <a:headEnd/>
            <a:tailEnd/>
          </a:ln>
        </p:spPr>
        <p:txBody>
          <a:bodyPr vert="horz" wrap="square" lIns="104927" tIns="52464" rIns="104927" bIns="52464" numCol="1" anchor="b" anchorCtr="0" compatLnSpc="1">
            <a:prstTxWarp prst="textNoShape">
              <a:avLst/>
            </a:prstTxWarp>
          </a:bodyPr>
          <a:lstStyle>
            <a:lvl1pPr algn="r" eaLnBrk="1" hangingPunct="1">
              <a:defRPr sz="1600">
                <a:latin typeface="Tahoma" pitchFamily="34" charset="0"/>
              </a:defRPr>
            </a:lvl1pPr>
          </a:lstStyle>
          <a:p>
            <a:pPr>
              <a:defRPr/>
            </a:pPr>
            <a:fld id="{24F378D1-C07B-407C-9B5D-F14AE7CD8C13}" type="slidenum">
              <a:rPr lang="en-US"/>
              <a:pPr>
                <a:defRPr/>
              </a:pPr>
              <a:t>‹#›</a:t>
            </a:fld>
            <a:endParaRPr lang="en-US"/>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84056" y="360462"/>
            <a:ext cx="12312968" cy="1500188"/>
          </a:xfrm>
          <a:prstGeom prst="rect">
            <a:avLst/>
          </a:prstGeom>
        </p:spPr>
        <p:txBody>
          <a:bodyPr lIns="104927" tIns="52464" rIns="104927" bIns="52464"/>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47284" y="0"/>
            <a:ext cx="3132871" cy="8569822"/>
          </a:xfrm>
          <a:prstGeom prst="rect">
            <a:avLst/>
          </a:prstGeom>
        </p:spPr>
        <p:txBody>
          <a:bodyPr vert="eaVert" lIns="104927" tIns="52464" rIns="104927" bIns="52464"/>
          <a:lstStyle/>
          <a:p>
            <a:r>
              <a:rPr lang="en-US"/>
              <a:t>Click to edit Master title style</a:t>
            </a:r>
            <a:endParaRPr lang="en-GB"/>
          </a:p>
        </p:txBody>
      </p:sp>
      <p:sp>
        <p:nvSpPr>
          <p:cNvPr id="3" name="Vertical Text Placeholder 2"/>
          <p:cNvSpPr>
            <a:spLocks noGrp="1"/>
          </p:cNvSpPr>
          <p:nvPr>
            <p:ph type="body" orient="vert" idx="1"/>
          </p:nvPr>
        </p:nvSpPr>
        <p:spPr>
          <a:xfrm>
            <a:off x="546293" y="0"/>
            <a:ext cx="9172972" cy="8569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25525" y="374650"/>
            <a:ext cx="11630025" cy="1500188"/>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32"/>
          <p:cNvSpPr>
            <a:spLocks noGrp="1" noChangeArrowheads="1"/>
          </p:cNvSpPr>
          <p:nvPr>
            <p:ph type="dt" sz="half" idx="10"/>
          </p:nvPr>
        </p:nvSpPr>
        <p:spPr>
          <a:xfrm>
            <a:off x="1025525" y="8401050"/>
            <a:ext cx="2851150" cy="600075"/>
          </a:xfrm>
          <a:prstGeom prst="rect">
            <a:avLst/>
          </a:prstGeom>
          <a:ln/>
        </p:spPr>
        <p:txBody>
          <a:bodyPr/>
          <a:lstStyle>
            <a:lvl1pPr>
              <a:defRPr/>
            </a:lvl1pPr>
          </a:lstStyle>
          <a:p>
            <a:pPr>
              <a:defRPr/>
            </a:pPr>
            <a:endParaRPr lang="en-US" dirty="0"/>
          </a:p>
        </p:txBody>
      </p:sp>
      <p:sp>
        <p:nvSpPr>
          <p:cNvPr id="5" name="Rectangle 34"/>
          <p:cNvSpPr>
            <a:spLocks noGrp="1" noChangeArrowheads="1"/>
          </p:cNvSpPr>
          <p:nvPr>
            <p:ph type="sldNum" sz="quarter" idx="11"/>
          </p:nvPr>
        </p:nvSpPr>
        <p:spPr>
          <a:xfrm>
            <a:off x="9804400" y="8399463"/>
            <a:ext cx="2851150" cy="600075"/>
          </a:xfrm>
          <a:prstGeom prst="rect">
            <a:avLst/>
          </a:prstGeom>
          <a:ln/>
        </p:spPr>
        <p:txBody>
          <a:bodyPr/>
          <a:lstStyle>
            <a:lvl1pPr>
              <a:defRPr/>
            </a:lvl1pPr>
          </a:lstStyle>
          <a:p>
            <a:pPr>
              <a:defRPr/>
            </a:pPr>
            <a:fld id="{D6B2A328-1C60-4670-A964-71858D1D99E4}" type="slidenum">
              <a:rPr lang="en-US"/>
              <a:pPr>
                <a:defRPr/>
              </a:pPr>
              <a:t>‹#›</a:t>
            </a:fld>
            <a:endParaRPr 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0713" y="5784060"/>
            <a:ext cx="11628914" cy="1787723"/>
          </a:xfrm>
          <a:prstGeom prst="rect">
            <a:avLst/>
          </a:prstGeom>
        </p:spPr>
        <p:txBody>
          <a:bodyPr lIns="104927" tIns="52464" rIns="104927" bIns="52464" anchor="t"/>
          <a:lstStyle>
            <a:lvl1pPr algn="l">
              <a:defRPr sz="4600" b="1" cap="all"/>
            </a:lvl1pPr>
          </a:lstStyle>
          <a:p>
            <a:r>
              <a:rPr lang="en-US"/>
              <a:t>Click to edit Master title style</a:t>
            </a:r>
            <a:endParaRPr lang="en-GB"/>
          </a:p>
        </p:txBody>
      </p:sp>
      <p:sp>
        <p:nvSpPr>
          <p:cNvPr id="3" name="Text Placeholder 2"/>
          <p:cNvSpPr>
            <a:spLocks noGrp="1"/>
          </p:cNvSpPr>
          <p:nvPr>
            <p:ph type="body" idx="1"/>
          </p:nvPr>
        </p:nvSpPr>
        <p:spPr>
          <a:xfrm>
            <a:off x="1080713" y="3815065"/>
            <a:ext cx="11628914" cy="1968995"/>
          </a:xfrm>
        </p:spPr>
        <p:txBody>
          <a:bodyPr anchor="b"/>
          <a:lstStyle>
            <a:lvl1pPr marL="0" indent="0">
              <a:buNone/>
              <a:defRPr sz="2300"/>
            </a:lvl1pPr>
            <a:lvl2pPr marL="524637" indent="0">
              <a:buNone/>
              <a:defRPr sz="2100"/>
            </a:lvl2pPr>
            <a:lvl3pPr marL="1049274" indent="0">
              <a:buNone/>
              <a:defRPr sz="1800"/>
            </a:lvl3pPr>
            <a:lvl4pPr marL="1573911" indent="0">
              <a:buNone/>
              <a:defRPr sz="1600"/>
            </a:lvl4pPr>
            <a:lvl5pPr marL="2098548" indent="0">
              <a:buNone/>
              <a:defRPr sz="1600"/>
            </a:lvl5pPr>
            <a:lvl6pPr marL="2623185" indent="0">
              <a:buNone/>
              <a:defRPr sz="1600"/>
            </a:lvl6pPr>
            <a:lvl7pPr marL="3147822" indent="0">
              <a:buNone/>
              <a:defRPr sz="1600"/>
            </a:lvl7pPr>
            <a:lvl8pPr marL="3672459" indent="0">
              <a:buNone/>
              <a:defRPr sz="1600"/>
            </a:lvl8pPr>
            <a:lvl9pPr marL="4197096" indent="0">
              <a:buNone/>
              <a:defRPr sz="1600"/>
            </a:lvl9pPr>
          </a:lstStyle>
          <a:p>
            <a:pPr lvl="0"/>
            <a:r>
              <a:rPr lang="en-US"/>
              <a:t>Click to edit Master text styles</a:t>
            </a:r>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4056" y="360462"/>
            <a:ext cx="12312968" cy="1500188"/>
          </a:xfrm>
          <a:prstGeom prst="rect">
            <a:avLst/>
          </a:prstGeom>
        </p:spPr>
        <p:txBody>
          <a:bodyPr lIns="104927" tIns="52464" rIns="104927" bIns="52464"/>
          <a:lstStyle/>
          <a:p>
            <a:r>
              <a:rPr lang="en-US"/>
              <a:t>Click to edit Master title style</a:t>
            </a:r>
            <a:endParaRPr lang="en-GB"/>
          </a:p>
        </p:txBody>
      </p:sp>
      <p:sp>
        <p:nvSpPr>
          <p:cNvPr id="3" name="Content Placeholder 2"/>
          <p:cNvSpPr>
            <a:spLocks noGrp="1"/>
          </p:cNvSpPr>
          <p:nvPr>
            <p:ph sz="half" idx="1"/>
          </p:nvPr>
        </p:nvSpPr>
        <p:spPr>
          <a:xfrm>
            <a:off x="546296" y="0"/>
            <a:ext cx="6151733" cy="8569822"/>
          </a:xfrm>
        </p:spPr>
        <p:txBody>
          <a:bodyPr/>
          <a:lstStyle>
            <a:lvl1pPr>
              <a:defRPr sz="32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926047" y="0"/>
            <a:ext cx="6154110" cy="8569822"/>
          </a:xfrm>
        </p:spPr>
        <p:txBody>
          <a:bodyPr/>
          <a:lstStyle>
            <a:lvl1pPr>
              <a:defRPr sz="32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4056" y="360462"/>
            <a:ext cx="12312968" cy="1500188"/>
          </a:xfrm>
          <a:prstGeom prst="rect">
            <a:avLst/>
          </a:prstGeom>
        </p:spPr>
        <p:txBody>
          <a:bodyPr lIns="104927" tIns="52464" rIns="104927" bIns="52464"/>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84054" y="2014836"/>
            <a:ext cx="6044851" cy="839688"/>
          </a:xfrm>
        </p:spPr>
        <p:txBody>
          <a:bodyPr anchor="b"/>
          <a:lstStyle>
            <a:lvl1pPr marL="0" indent="0">
              <a:buNone/>
              <a:defRPr sz="2800" b="1"/>
            </a:lvl1pPr>
            <a:lvl2pPr marL="524637" indent="0">
              <a:buNone/>
              <a:defRPr sz="2300" b="1"/>
            </a:lvl2pPr>
            <a:lvl3pPr marL="1049274" indent="0">
              <a:buNone/>
              <a:defRPr sz="2100" b="1"/>
            </a:lvl3pPr>
            <a:lvl4pPr marL="1573911" indent="0">
              <a:buNone/>
              <a:defRPr sz="1800" b="1"/>
            </a:lvl4pPr>
            <a:lvl5pPr marL="2098548" indent="0">
              <a:buNone/>
              <a:defRPr sz="1800" b="1"/>
            </a:lvl5pPr>
            <a:lvl6pPr marL="2623185" indent="0">
              <a:buNone/>
              <a:defRPr sz="1800" b="1"/>
            </a:lvl6pPr>
            <a:lvl7pPr marL="3147822" indent="0">
              <a:buNone/>
              <a:defRPr sz="1800" b="1"/>
            </a:lvl7pPr>
            <a:lvl8pPr marL="3672459" indent="0">
              <a:buNone/>
              <a:defRPr sz="1800" b="1"/>
            </a:lvl8pPr>
            <a:lvl9pPr marL="4197096" indent="0">
              <a:buNone/>
              <a:defRPr sz="1800" b="1"/>
            </a:lvl9pPr>
          </a:lstStyle>
          <a:p>
            <a:pPr lvl="0"/>
            <a:r>
              <a:rPr lang="en-US"/>
              <a:t>Click to edit Master text styles</a:t>
            </a:r>
          </a:p>
        </p:txBody>
      </p:sp>
      <p:sp>
        <p:nvSpPr>
          <p:cNvPr id="4" name="Content Placeholder 3"/>
          <p:cNvSpPr>
            <a:spLocks noGrp="1"/>
          </p:cNvSpPr>
          <p:nvPr>
            <p:ph sz="half" idx="2"/>
          </p:nvPr>
        </p:nvSpPr>
        <p:spPr>
          <a:xfrm>
            <a:off x="684054" y="2854523"/>
            <a:ext cx="6044851" cy="5186066"/>
          </a:xfrm>
        </p:spPr>
        <p:txBody>
          <a:bodyPr/>
          <a:lstStyle>
            <a:lvl1pPr>
              <a:defRPr sz="28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949797" y="2014836"/>
            <a:ext cx="6047226" cy="839688"/>
          </a:xfrm>
        </p:spPr>
        <p:txBody>
          <a:bodyPr anchor="b"/>
          <a:lstStyle>
            <a:lvl1pPr marL="0" indent="0">
              <a:buNone/>
              <a:defRPr sz="2800" b="1"/>
            </a:lvl1pPr>
            <a:lvl2pPr marL="524637" indent="0">
              <a:buNone/>
              <a:defRPr sz="2300" b="1"/>
            </a:lvl2pPr>
            <a:lvl3pPr marL="1049274" indent="0">
              <a:buNone/>
              <a:defRPr sz="2100" b="1"/>
            </a:lvl3pPr>
            <a:lvl4pPr marL="1573911" indent="0">
              <a:buNone/>
              <a:defRPr sz="1800" b="1"/>
            </a:lvl4pPr>
            <a:lvl5pPr marL="2098548" indent="0">
              <a:buNone/>
              <a:defRPr sz="1800" b="1"/>
            </a:lvl5pPr>
            <a:lvl6pPr marL="2623185" indent="0">
              <a:buNone/>
              <a:defRPr sz="1800" b="1"/>
            </a:lvl6pPr>
            <a:lvl7pPr marL="3147822" indent="0">
              <a:buNone/>
              <a:defRPr sz="1800" b="1"/>
            </a:lvl7pPr>
            <a:lvl8pPr marL="3672459" indent="0">
              <a:buNone/>
              <a:defRPr sz="1800" b="1"/>
            </a:lvl8pPr>
            <a:lvl9pPr marL="4197096" indent="0">
              <a:buNone/>
              <a:defRPr sz="1800" b="1"/>
            </a:lvl9pPr>
          </a:lstStyle>
          <a:p>
            <a:pPr lvl="0"/>
            <a:r>
              <a:rPr lang="en-US"/>
              <a:t>Click to edit Master text styles</a:t>
            </a:r>
          </a:p>
        </p:txBody>
      </p:sp>
      <p:sp>
        <p:nvSpPr>
          <p:cNvPr id="6" name="Content Placeholder 5"/>
          <p:cNvSpPr>
            <a:spLocks noGrp="1"/>
          </p:cNvSpPr>
          <p:nvPr>
            <p:ph sz="quarter" idx="4"/>
          </p:nvPr>
        </p:nvSpPr>
        <p:spPr>
          <a:xfrm>
            <a:off x="6949797" y="2854523"/>
            <a:ext cx="6047226" cy="5186066"/>
          </a:xfrm>
        </p:spPr>
        <p:txBody>
          <a:bodyPr/>
          <a:lstStyle>
            <a:lvl1pPr>
              <a:defRPr sz="28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4056" y="360462"/>
            <a:ext cx="12312968" cy="1500188"/>
          </a:xfrm>
          <a:prstGeom prst="rect">
            <a:avLst/>
          </a:prstGeom>
        </p:spPr>
        <p:txBody>
          <a:bodyPr lIns="104927" tIns="52464" rIns="104927" bIns="52464"/>
          <a:lstStyle/>
          <a:p>
            <a:r>
              <a:rPr lang="en-US"/>
              <a:t>Click to edit Master title style</a:t>
            </a:r>
            <a:endParaRPr lang="en-GB"/>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4055" y="358381"/>
            <a:ext cx="4500980" cy="1525191"/>
          </a:xfrm>
          <a:prstGeom prst="rect">
            <a:avLst/>
          </a:prstGeom>
        </p:spPr>
        <p:txBody>
          <a:bodyPr lIns="104927" tIns="52464" rIns="104927" bIns="52464" anchor="b"/>
          <a:lstStyle>
            <a:lvl1pPr algn="l">
              <a:defRPr sz="2300" b="1"/>
            </a:lvl1pPr>
          </a:lstStyle>
          <a:p>
            <a:r>
              <a:rPr lang="en-US"/>
              <a:t>Click to edit Master title style</a:t>
            </a:r>
            <a:endParaRPr lang="en-GB"/>
          </a:p>
        </p:txBody>
      </p:sp>
      <p:sp>
        <p:nvSpPr>
          <p:cNvPr id="3" name="Content Placeholder 2"/>
          <p:cNvSpPr>
            <a:spLocks noGrp="1"/>
          </p:cNvSpPr>
          <p:nvPr>
            <p:ph idx="1"/>
          </p:nvPr>
        </p:nvSpPr>
        <p:spPr>
          <a:xfrm>
            <a:off x="5348922" y="358382"/>
            <a:ext cx="7648102" cy="7682211"/>
          </a:xfrm>
        </p:spPr>
        <p:txBody>
          <a:bodyPr/>
          <a:lstStyle>
            <a:lvl1pPr>
              <a:defRPr sz="3700"/>
            </a:lvl1pPr>
            <a:lvl2pPr>
              <a:defRPr sz="3200"/>
            </a:lvl2pPr>
            <a:lvl3pPr>
              <a:defRPr sz="28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84055" y="1883570"/>
            <a:ext cx="4500980" cy="6157020"/>
          </a:xfrm>
        </p:spPr>
        <p:txBody>
          <a:bodyPr/>
          <a:lstStyle>
            <a:lvl1pPr marL="0" indent="0">
              <a:buNone/>
              <a:defRPr sz="1600"/>
            </a:lvl1pPr>
            <a:lvl2pPr marL="524637" indent="0">
              <a:buNone/>
              <a:defRPr sz="1400"/>
            </a:lvl2pPr>
            <a:lvl3pPr marL="1049274" indent="0">
              <a:buNone/>
              <a:defRPr sz="1100"/>
            </a:lvl3pPr>
            <a:lvl4pPr marL="1573911" indent="0">
              <a:buNone/>
              <a:defRPr sz="1000"/>
            </a:lvl4pPr>
            <a:lvl5pPr marL="2098548" indent="0">
              <a:buNone/>
              <a:defRPr sz="1000"/>
            </a:lvl5pPr>
            <a:lvl6pPr marL="2623185" indent="0">
              <a:buNone/>
              <a:defRPr sz="1000"/>
            </a:lvl6pPr>
            <a:lvl7pPr marL="3147822" indent="0">
              <a:buNone/>
              <a:defRPr sz="1000"/>
            </a:lvl7pPr>
            <a:lvl8pPr marL="3672459" indent="0">
              <a:buNone/>
              <a:defRPr sz="1000"/>
            </a:lvl8pPr>
            <a:lvl9pPr marL="4197096" indent="0">
              <a:buNone/>
              <a:defRPr sz="1000"/>
            </a:lvl9pPr>
          </a:lstStyle>
          <a:p>
            <a:pPr lvl="0"/>
            <a:r>
              <a:rPr lang="en-US"/>
              <a:t>Click to edit Master text styles</a:t>
            </a:r>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1588" y="6300787"/>
            <a:ext cx="8208645" cy="743844"/>
          </a:xfrm>
          <a:prstGeom prst="rect">
            <a:avLst/>
          </a:prstGeom>
        </p:spPr>
        <p:txBody>
          <a:bodyPr lIns="104927" tIns="52464" rIns="104927" bIns="52464" anchor="b"/>
          <a:lstStyle>
            <a:lvl1pPr algn="l">
              <a:defRPr sz="2300" b="1"/>
            </a:lvl1pPr>
          </a:lstStyle>
          <a:p>
            <a:r>
              <a:rPr lang="en-US"/>
              <a:t>Click to edit Master title style</a:t>
            </a:r>
            <a:endParaRPr lang="en-GB"/>
          </a:p>
        </p:txBody>
      </p:sp>
      <p:sp>
        <p:nvSpPr>
          <p:cNvPr id="3" name="Picture Placeholder 2"/>
          <p:cNvSpPr>
            <a:spLocks noGrp="1"/>
          </p:cNvSpPr>
          <p:nvPr>
            <p:ph type="pic" idx="1"/>
          </p:nvPr>
        </p:nvSpPr>
        <p:spPr>
          <a:xfrm>
            <a:off x="2681588" y="804270"/>
            <a:ext cx="8208645" cy="5400675"/>
          </a:xfrm>
        </p:spPr>
        <p:txBody>
          <a:bodyPr/>
          <a:lstStyle>
            <a:lvl1pPr marL="0" indent="0">
              <a:buNone/>
              <a:defRPr sz="3700"/>
            </a:lvl1pPr>
            <a:lvl2pPr marL="524637" indent="0">
              <a:buNone/>
              <a:defRPr sz="3200"/>
            </a:lvl2pPr>
            <a:lvl3pPr marL="1049274" indent="0">
              <a:buNone/>
              <a:defRPr sz="2800"/>
            </a:lvl3pPr>
            <a:lvl4pPr marL="1573911" indent="0">
              <a:buNone/>
              <a:defRPr sz="2300"/>
            </a:lvl4pPr>
            <a:lvl5pPr marL="2098548" indent="0">
              <a:buNone/>
              <a:defRPr sz="2300"/>
            </a:lvl5pPr>
            <a:lvl6pPr marL="2623185" indent="0">
              <a:buNone/>
              <a:defRPr sz="2300"/>
            </a:lvl6pPr>
            <a:lvl7pPr marL="3147822" indent="0">
              <a:buNone/>
              <a:defRPr sz="2300"/>
            </a:lvl7pPr>
            <a:lvl8pPr marL="3672459" indent="0">
              <a:buNone/>
              <a:defRPr sz="2300"/>
            </a:lvl8pPr>
            <a:lvl9pPr marL="4197096" indent="0">
              <a:buNone/>
              <a:defRPr sz="2300"/>
            </a:lvl9pPr>
          </a:lstStyle>
          <a:p>
            <a:pPr lvl="0"/>
            <a:endParaRPr lang="en-GB" noProof="0"/>
          </a:p>
        </p:txBody>
      </p:sp>
      <p:sp>
        <p:nvSpPr>
          <p:cNvPr id="4" name="Text Placeholder 3"/>
          <p:cNvSpPr>
            <a:spLocks noGrp="1"/>
          </p:cNvSpPr>
          <p:nvPr>
            <p:ph type="body" sz="half" idx="2"/>
          </p:nvPr>
        </p:nvSpPr>
        <p:spPr>
          <a:xfrm>
            <a:off x="2681588" y="7044634"/>
            <a:ext cx="8208645" cy="1056381"/>
          </a:xfrm>
        </p:spPr>
        <p:txBody>
          <a:bodyPr/>
          <a:lstStyle>
            <a:lvl1pPr marL="0" indent="0">
              <a:buNone/>
              <a:defRPr sz="1600"/>
            </a:lvl1pPr>
            <a:lvl2pPr marL="524637" indent="0">
              <a:buNone/>
              <a:defRPr sz="1400"/>
            </a:lvl2pPr>
            <a:lvl3pPr marL="1049274" indent="0">
              <a:buNone/>
              <a:defRPr sz="1100"/>
            </a:lvl3pPr>
            <a:lvl4pPr marL="1573911" indent="0">
              <a:buNone/>
              <a:defRPr sz="1000"/>
            </a:lvl4pPr>
            <a:lvl5pPr marL="2098548" indent="0">
              <a:buNone/>
              <a:defRPr sz="1000"/>
            </a:lvl5pPr>
            <a:lvl6pPr marL="2623185" indent="0">
              <a:buNone/>
              <a:defRPr sz="1000"/>
            </a:lvl6pPr>
            <a:lvl7pPr marL="3147822" indent="0">
              <a:buNone/>
              <a:defRPr sz="1000"/>
            </a:lvl7pPr>
            <a:lvl8pPr marL="3672459" indent="0">
              <a:buNone/>
              <a:defRPr sz="1000"/>
            </a:lvl8pPr>
            <a:lvl9pPr marL="4197096" indent="0">
              <a:buNone/>
              <a:defRPr sz="1000"/>
            </a:lvl9pPr>
          </a:lstStyle>
          <a:p>
            <a:pPr lvl="0"/>
            <a:r>
              <a:rPr lang="en-US"/>
              <a:t>Click to edit Master text styles</a:t>
            </a: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
          <p:cNvSpPr>
            <a:spLocks noGrp="1" noChangeArrowheads="1"/>
          </p:cNvSpPr>
          <p:nvPr>
            <p:ph type="body" idx="1"/>
          </p:nvPr>
        </p:nvSpPr>
        <p:spPr bwMode="auto">
          <a:xfrm>
            <a:off x="588963" y="44450"/>
            <a:ext cx="12533312" cy="8569325"/>
          </a:xfrm>
          <a:prstGeom prst="rect">
            <a:avLst/>
          </a:prstGeom>
          <a:noFill/>
          <a:ln w="9525">
            <a:noFill/>
            <a:miter lim="800000"/>
            <a:headEnd/>
            <a:tailEnd/>
          </a:ln>
        </p:spPr>
        <p:txBody>
          <a:bodyPr vert="horz" wrap="square" lIns="104927" tIns="52464" rIns="104927" bIns="5246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9393" name="Rectangle 17"/>
          <p:cNvSpPr>
            <a:spLocks noChangeArrowheads="1"/>
          </p:cNvSpPr>
          <p:nvPr/>
        </p:nvSpPr>
        <p:spPr bwMode="auto">
          <a:xfrm>
            <a:off x="0" y="8401050"/>
            <a:ext cx="2849563" cy="600075"/>
          </a:xfrm>
          <a:prstGeom prst="rect">
            <a:avLst/>
          </a:prstGeom>
          <a:noFill/>
          <a:ln w="12700" cap="sq">
            <a:noFill/>
            <a:miter lim="800000"/>
            <a:headEnd type="none" w="sm" len="sm"/>
            <a:tailEnd type="none" w="sm" len="sm"/>
          </a:ln>
          <a:effectLst/>
        </p:spPr>
        <p:txBody>
          <a:bodyPr lIns="104927" tIns="52464" rIns="104927" bIns="52464" anchor="b"/>
          <a:lstStyle/>
          <a:p>
            <a:pPr eaLnBrk="1" hangingPunct="1">
              <a:defRPr/>
            </a:pPr>
            <a:fld id="{A489F54B-69BB-4115-9FC9-7565FFDEE19E}" type="slidenum">
              <a:rPr lang="en-US" sz="1600">
                <a:solidFill>
                  <a:srgbClr val="080808"/>
                </a:solidFill>
                <a:latin typeface="Times New Roman" pitchFamily="18" charset="0"/>
              </a:rPr>
              <a:pPr eaLnBrk="1" hangingPunct="1">
                <a:defRPr/>
              </a:pPr>
              <a:t>‹#›</a:t>
            </a:fld>
            <a:endParaRPr lang="en-US" sz="1600" dirty="0">
              <a:solidFill>
                <a:srgbClr val="080808"/>
              </a:solidFill>
              <a:latin typeface="Times New Roman" pitchFamily="18" charset="0"/>
            </a:endParaRPr>
          </a:p>
        </p:txBody>
      </p:sp>
      <p:sp>
        <p:nvSpPr>
          <p:cNvPr id="229396" name="Rectangle 20"/>
          <p:cNvSpPr>
            <a:spLocks noChangeArrowheads="1"/>
          </p:cNvSpPr>
          <p:nvPr userDrawn="1"/>
        </p:nvSpPr>
        <p:spPr bwMode="ltGray">
          <a:xfrm>
            <a:off x="12018963" y="7761288"/>
            <a:ext cx="490537" cy="622300"/>
          </a:xfrm>
          <a:prstGeom prst="rect">
            <a:avLst/>
          </a:prstGeom>
          <a:gradFill rotWithShape="0">
            <a:gsLst>
              <a:gs pos="0">
                <a:schemeClr val="bg1"/>
              </a:gs>
              <a:gs pos="100000">
                <a:schemeClr val="accent2"/>
              </a:gs>
            </a:gsLst>
            <a:lin ang="0" scaled="1"/>
          </a:gradFill>
          <a:ln w="9525">
            <a:noFill/>
            <a:miter lim="800000"/>
            <a:headEnd/>
            <a:tailEnd/>
          </a:ln>
          <a:effectLst/>
        </p:spPr>
        <p:txBody>
          <a:bodyPr wrap="none" lIns="104927" tIns="52464" rIns="104927" bIns="52464" anchor="ctr"/>
          <a:lstStyle/>
          <a:p>
            <a:pPr algn="ctr" eaLnBrk="1" hangingPunct="1">
              <a:defRPr/>
            </a:pPr>
            <a:endParaRPr kumimoji="1" lang="en-US" sz="2800" dirty="0"/>
          </a:p>
        </p:txBody>
      </p:sp>
      <p:sp>
        <p:nvSpPr>
          <p:cNvPr id="229400" name="Rectangle 24"/>
          <p:cNvSpPr>
            <a:spLocks noChangeArrowheads="1"/>
          </p:cNvSpPr>
          <p:nvPr userDrawn="1"/>
        </p:nvSpPr>
        <p:spPr bwMode="ltGray">
          <a:xfrm flipH="1">
            <a:off x="11790363" y="8315325"/>
            <a:ext cx="550862" cy="623888"/>
          </a:xfrm>
          <a:prstGeom prst="rect">
            <a:avLst/>
          </a:prstGeom>
          <a:gradFill rotWithShape="0">
            <a:gsLst>
              <a:gs pos="0">
                <a:schemeClr val="bg1"/>
              </a:gs>
              <a:gs pos="100000">
                <a:schemeClr val="folHlink"/>
              </a:gs>
            </a:gsLst>
            <a:lin ang="0" scaled="1"/>
          </a:gradFill>
          <a:ln w="9525">
            <a:noFill/>
            <a:miter lim="800000"/>
            <a:headEnd/>
            <a:tailEnd/>
          </a:ln>
          <a:effectLst/>
        </p:spPr>
        <p:txBody>
          <a:bodyPr wrap="none" lIns="104927" tIns="52464" rIns="104927" bIns="52464" anchor="ctr"/>
          <a:lstStyle/>
          <a:p>
            <a:pPr algn="ctr" eaLnBrk="1" hangingPunct="1">
              <a:defRPr/>
            </a:pPr>
            <a:endParaRPr kumimoji="1" lang="en-US" sz="2800" dirty="0"/>
          </a:p>
        </p:txBody>
      </p:sp>
      <p:sp>
        <p:nvSpPr>
          <p:cNvPr id="229398" name="Rectangle 22"/>
          <p:cNvSpPr>
            <a:spLocks noChangeArrowheads="1"/>
          </p:cNvSpPr>
          <p:nvPr userDrawn="1"/>
        </p:nvSpPr>
        <p:spPr bwMode="ltGray">
          <a:xfrm>
            <a:off x="12498388" y="7761288"/>
            <a:ext cx="655637" cy="622300"/>
          </a:xfrm>
          <a:prstGeom prst="rect">
            <a:avLst/>
          </a:prstGeom>
          <a:solidFill>
            <a:schemeClr val="accent2"/>
          </a:solidFill>
          <a:ln w="9525">
            <a:noFill/>
            <a:miter lim="800000"/>
            <a:headEnd/>
            <a:tailEnd/>
          </a:ln>
          <a:effectLst/>
        </p:spPr>
        <p:txBody>
          <a:bodyPr wrap="none" lIns="104927" tIns="52464" rIns="104927" bIns="52464" anchor="ctr"/>
          <a:lstStyle/>
          <a:p>
            <a:pPr algn="ctr" eaLnBrk="1" hangingPunct="1">
              <a:defRPr/>
            </a:pPr>
            <a:endParaRPr kumimoji="1" lang="en-US" sz="2800" dirty="0"/>
          </a:p>
        </p:txBody>
      </p:sp>
      <p:sp>
        <p:nvSpPr>
          <p:cNvPr id="229399" name="Rectangle 23"/>
          <p:cNvSpPr>
            <a:spLocks noChangeArrowheads="1"/>
          </p:cNvSpPr>
          <p:nvPr userDrawn="1"/>
        </p:nvSpPr>
        <p:spPr bwMode="ltGray">
          <a:xfrm flipH="1">
            <a:off x="12336463" y="8315325"/>
            <a:ext cx="631825" cy="623888"/>
          </a:xfrm>
          <a:prstGeom prst="rect">
            <a:avLst/>
          </a:prstGeom>
          <a:solidFill>
            <a:schemeClr val="folHlink"/>
          </a:solidFill>
          <a:ln w="9525">
            <a:noFill/>
            <a:miter lim="800000"/>
            <a:headEnd/>
            <a:tailEnd/>
          </a:ln>
          <a:effectLst/>
        </p:spPr>
        <p:txBody>
          <a:bodyPr wrap="none" lIns="104927" tIns="52464" rIns="104927" bIns="52464" anchor="ctr"/>
          <a:lstStyle/>
          <a:p>
            <a:pPr algn="ctr" eaLnBrk="1" hangingPunct="1">
              <a:defRPr/>
            </a:pPr>
            <a:endParaRPr kumimoji="1" lang="en-US" sz="2800" dirty="0"/>
          </a:p>
        </p:txBody>
      </p:sp>
      <p:sp>
        <p:nvSpPr>
          <p:cNvPr id="229401" name="Rectangle 25"/>
          <p:cNvSpPr>
            <a:spLocks noChangeArrowheads="1"/>
          </p:cNvSpPr>
          <p:nvPr userDrawn="1"/>
        </p:nvSpPr>
        <p:spPr bwMode="ltGray">
          <a:xfrm flipH="1">
            <a:off x="12749213" y="8220075"/>
            <a:ext cx="839787" cy="554038"/>
          </a:xfrm>
          <a:prstGeom prst="rect">
            <a:avLst/>
          </a:prstGeom>
          <a:gradFill rotWithShape="0">
            <a:gsLst>
              <a:gs pos="0">
                <a:schemeClr val="hlink"/>
              </a:gs>
              <a:gs pos="100000">
                <a:schemeClr val="bg1"/>
              </a:gs>
            </a:gsLst>
            <a:lin ang="2700000" scaled="1"/>
          </a:gradFill>
          <a:ln w="9525">
            <a:noFill/>
            <a:miter lim="800000"/>
            <a:headEnd/>
            <a:tailEnd/>
          </a:ln>
          <a:effectLst/>
        </p:spPr>
        <p:txBody>
          <a:bodyPr wrap="none" lIns="104927" tIns="52464" rIns="104927" bIns="52464" anchor="ctr"/>
          <a:lstStyle/>
          <a:p>
            <a:pPr algn="ctr" eaLnBrk="1" hangingPunct="1">
              <a:defRPr/>
            </a:pPr>
            <a:endParaRPr kumimoji="1" lang="en-US" sz="2800" dirty="0"/>
          </a:p>
        </p:txBody>
      </p:sp>
      <p:sp>
        <p:nvSpPr>
          <p:cNvPr id="229384" name="Rectangle 8"/>
          <p:cNvSpPr>
            <a:spLocks noChangeArrowheads="1"/>
          </p:cNvSpPr>
          <p:nvPr userDrawn="1"/>
        </p:nvSpPr>
        <p:spPr bwMode="gray">
          <a:xfrm>
            <a:off x="822325" y="8656638"/>
            <a:ext cx="12307888" cy="42862"/>
          </a:xfrm>
          <a:prstGeom prst="rect">
            <a:avLst/>
          </a:prstGeom>
          <a:gradFill rotWithShape="0">
            <a:gsLst>
              <a:gs pos="0">
                <a:schemeClr val="bg1"/>
              </a:gs>
              <a:gs pos="100000">
                <a:schemeClr val="tx1"/>
              </a:gs>
            </a:gsLst>
            <a:lin ang="0" scaled="1"/>
          </a:gradFill>
          <a:ln w="9525">
            <a:noFill/>
            <a:miter lim="800000"/>
            <a:headEnd/>
            <a:tailEnd/>
          </a:ln>
          <a:effectLst/>
        </p:spPr>
        <p:txBody>
          <a:bodyPr wrap="none" lIns="104927" tIns="52464" rIns="104927" bIns="52464" anchor="ctr"/>
          <a:lstStyle/>
          <a:p>
            <a:pPr algn="ctr" eaLnBrk="1" hangingPunct="1">
              <a:defRPr/>
            </a:pPr>
            <a:endParaRPr kumimoji="1" lang="en-US" sz="2800" dirty="0"/>
          </a:p>
        </p:txBody>
      </p:sp>
      <p:sp>
        <p:nvSpPr>
          <p:cNvPr id="229416" name="Text Box 40"/>
          <p:cNvSpPr txBox="1">
            <a:spLocks noChangeArrowheads="1"/>
          </p:cNvSpPr>
          <p:nvPr userDrawn="1"/>
        </p:nvSpPr>
        <p:spPr bwMode="auto">
          <a:xfrm>
            <a:off x="565150" y="8639175"/>
            <a:ext cx="12558713" cy="321396"/>
          </a:xfrm>
          <a:prstGeom prst="rect">
            <a:avLst/>
          </a:prstGeom>
          <a:noFill/>
          <a:ln w="12700" cap="sq">
            <a:noFill/>
            <a:miter lim="800000"/>
            <a:headEnd type="none" w="sm" len="sm"/>
            <a:tailEnd type="none" w="sm" len="sm"/>
          </a:ln>
          <a:effectLst/>
        </p:spPr>
        <p:txBody>
          <a:bodyPr lIns="104927" tIns="52464" rIns="104927" bIns="52464">
            <a:spAutoFit/>
          </a:bodyPr>
          <a:lstStyle/>
          <a:p>
            <a:pPr>
              <a:spcBef>
                <a:spcPct val="50000"/>
              </a:spcBef>
              <a:defRPr/>
            </a:pPr>
            <a:r>
              <a:rPr lang="en-US" sz="1400" dirty="0"/>
              <a:t>Topic 3 Inheritance </a:t>
            </a:r>
            <a:r>
              <a:rPr lang="en-US" sz="1400" baseline="0" dirty="0"/>
              <a:t>     </a:t>
            </a:r>
            <a:r>
              <a:rPr lang="en-US" sz="1400" dirty="0"/>
              <a:t>                                                                                                                                     CCS3101</a:t>
            </a:r>
            <a:r>
              <a:rPr lang="en-US" sz="1400" baseline="0" dirty="0"/>
              <a:t> Object-oriented Programming</a:t>
            </a:r>
            <a:endParaRPr lang="en-US" sz="1400" dirty="0"/>
          </a:p>
        </p:txBody>
      </p:sp>
    </p:spTree>
  </p:cSld>
  <p:clrMap bg1="lt1" tx1="dk1" bg2="lt2" tx2="dk2" accent1="accent1" accent2="accent2" accent3="accent3" accent4="accent4" accent5="accent5" accent6="accent6" hlink="hlink" folHlink="folHlink"/>
  <p:sldLayoutIdLst>
    <p:sldLayoutId id="2147484208"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 id="2147484209" r:id="rId12"/>
  </p:sldLayoutIdLst>
  <p:transition>
    <p:random/>
  </p:transition>
  <p:txStyles>
    <p:titleStyle>
      <a:lvl1pPr algn="l" rtl="0" eaLnBrk="0" fontAlgn="base" hangingPunct="0">
        <a:spcBef>
          <a:spcPct val="0"/>
        </a:spcBef>
        <a:spcAft>
          <a:spcPct val="0"/>
        </a:spcAft>
        <a:defRPr sz="50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Tahoma" pitchFamily="34" charset="0"/>
        </a:defRPr>
      </a:lvl2pPr>
      <a:lvl3pPr algn="l" rtl="0" eaLnBrk="0" fontAlgn="base" hangingPunct="0">
        <a:spcBef>
          <a:spcPct val="0"/>
        </a:spcBef>
        <a:spcAft>
          <a:spcPct val="0"/>
        </a:spcAft>
        <a:defRPr sz="5000">
          <a:solidFill>
            <a:schemeClr val="tx2"/>
          </a:solidFill>
          <a:latin typeface="Tahoma" pitchFamily="34" charset="0"/>
        </a:defRPr>
      </a:lvl3pPr>
      <a:lvl4pPr algn="l" rtl="0" eaLnBrk="0" fontAlgn="base" hangingPunct="0">
        <a:spcBef>
          <a:spcPct val="0"/>
        </a:spcBef>
        <a:spcAft>
          <a:spcPct val="0"/>
        </a:spcAft>
        <a:defRPr sz="5000">
          <a:solidFill>
            <a:schemeClr val="tx2"/>
          </a:solidFill>
          <a:latin typeface="Tahoma" pitchFamily="34" charset="0"/>
        </a:defRPr>
      </a:lvl4pPr>
      <a:lvl5pPr algn="l" rtl="0" eaLnBrk="0" fontAlgn="base" hangingPunct="0">
        <a:spcBef>
          <a:spcPct val="0"/>
        </a:spcBef>
        <a:spcAft>
          <a:spcPct val="0"/>
        </a:spcAft>
        <a:defRPr sz="5000">
          <a:solidFill>
            <a:schemeClr val="tx2"/>
          </a:solidFill>
          <a:latin typeface="Tahoma" pitchFamily="34" charset="0"/>
        </a:defRPr>
      </a:lvl5pPr>
      <a:lvl6pPr marL="524637" algn="l" rtl="0" fontAlgn="base">
        <a:spcBef>
          <a:spcPct val="0"/>
        </a:spcBef>
        <a:spcAft>
          <a:spcPct val="0"/>
        </a:spcAft>
        <a:defRPr sz="5000">
          <a:solidFill>
            <a:schemeClr val="tx2"/>
          </a:solidFill>
          <a:latin typeface="Tahoma" pitchFamily="34" charset="0"/>
        </a:defRPr>
      </a:lvl6pPr>
      <a:lvl7pPr marL="1049274" algn="l" rtl="0" fontAlgn="base">
        <a:spcBef>
          <a:spcPct val="0"/>
        </a:spcBef>
        <a:spcAft>
          <a:spcPct val="0"/>
        </a:spcAft>
        <a:defRPr sz="5000">
          <a:solidFill>
            <a:schemeClr val="tx2"/>
          </a:solidFill>
          <a:latin typeface="Tahoma" pitchFamily="34" charset="0"/>
        </a:defRPr>
      </a:lvl7pPr>
      <a:lvl8pPr marL="1573911" algn="l" rtl="0" fontAlgn="base">
        <a:spcBef>
          <a:spcPct val="0"/>
        </a:spcBef>
        <a:spcAft>
          <a:spcPct val="0"/>
        </a:spcAft>
        <a:defRPr sz="5000">
          <a:solidFill>
            <a:schemeClr val="tx2"/>
          </a:solidFill>
          <a:latin typeface="Tahoma" pitchFamily="34" charset="0"/>
        </a:defRPr>
      </a:lvl8pPr>
      <a:lvl9pPr marL="2098548" algn="l" rtl="0" fontAlgn="base">
        <a:spcBef>
          <a:spcPct val="0"/>
        </a:spcBef>
        <a:spcAft>
          <a:spcPct val="0"/>
        </a:spcAft>
        <a:defRPr sz="5000">
          <a:solidFill>
            <a:schemeClr val="tx2"/>
          </a:solidFill>
          <a:latin typeface="Tahoma" pitchFamily="34" charset="0"/>
        </a:defRPr>
      </a:lvl9pPr>
    </p:titleStyle>
    <p:bodyStyle>
      <a:lvl1pPr marL="392113" indent="-392113" algn="l" rtl="0" eaLnBrk="0" fontAlgn="base" hangingPunct="0">
        <a:spcBef>
          <a:spcPct val="20000"/>
        </a:spcBef>
        <a:spcAft>
          <a:spcPct val="0"/>
        </a:spcAft>
        <a:buClr>
          <a:schemeClr val="folHlink"/>
        </a:buClr>
        <a:buSzPct val="60000"/>
        <a:buFont typeface="Wingdings" pitchFamily="2" charset="2"/>
        <a:buChar char="n"/>
        <a:defRPr sz="3700">
          <a:solidFill>
            <a:schemeClr val="tx1"/>
          </a:solidFill>
          <a:latin typeface="+mn-lt"/>
          <a:ea typeface="+mn-ea"/>
          <a:cs typeface="+mn-cs"/>
        </a:defRPr>
      </a:lvl1pPr>
      <a:lvl2pPr marL="852488" indent="-327025" algn="l" rtl="0" eaLnBrk="0" fontAlgn="base" hangingPunct="0">
        <a:spcBef>
          <a:spcPct val="20000"/>
        </a:spcBef>
        <a:spcAft>
          <a:spcPct val="0"/>
        </a:spcAft>
        <a:buClr>
          <a:schemeClr val="hlink"/>
        </a:buClr>
        <a:buSzPct val="55000"/>
        <a:buFont typeface="Wingdings" pitchFamily="2" charset="2"/>
        <a:buChar char="n"/>
        <a:defRPr sz="3200">
          <a:solidFill>
            <a:schemeClr val="tx1"/>
          </a:solidFill>
          <a:latin typeface="+mn-lt"/>
        </a:defRPr>
      </a:lvl2pPr>
      <a:lvl3pPr marL="1311275" indent="-261938"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latin typeface="+mn-lt"/>
        </a:defRPr>
      </a:lvl3pPr>
      <a:lvl4pPr marL="1835150" indent="-261938" algn="l" rtl="0" eaLnBrk="0" fontAlgn="base" hangingPunct="0">
        <a:spcBef>
          <a:spcPct val="20000"/>
        </a:spcBef>
        <a:spcAft>
          <a:spcPct val="0"/>
        </a:spcAft>
        <a:buClr>
          <a:schemeClr val="accent2"/>
        </a:buClr>
        <a:buSzPct val="55000"/>
        <a:buFont typeface="Wingdings" pitchFamily="2" charset="2"/>
        <a:buChar char="n"/>
        <a:defRPr sz="2300">
          <a:solidFill>
            <a:schemeClr val="tx1"/>
          </a:solidFill>
          <a:latin typeface="+mn-lt"/>
        </a:defRPr>
      </a:lvl4pPr>
      <a:lvl5pPr marL="2360613" indent="-261938" algn="l" rtl="0" eaLnBrk="0" fontAlgn="base" hangingPunct="0">
        <a:spcBef>
          <a:spcPct val="20000"/>
        </a:spcBef>
        <a:spcAft>
          <a:spcPct val="0"/>
        </a:spcAft>
        <a:buClr>
          <a:schemeClr val="accent1"/>
        </a:buClr>
        <a:buSzPct val="50000"/>
        <a:buFont typeface="Wingdings" pitchFamily="2" charset="2"/>
        <a:buChar char="n"/>
        <a:defRPr sz="2300">
          <a:solidFill>
            <a:schemeClr val="tx1"/>
          </a:solidFill>
          <a:latin typeface="+mn-lt"/>
        </a:defRPr>
      </a:lvl5pPr>
      <a:lvl6pPr marL="2885504" indent="-262319" algn="l" rtl="0" fontAlgn="base">
        <a:spcBef>
          <a:spcPct val="20000"/>
        </a:spcBef>
        <a:spcAft>
          <a:spcPct val="0"/>
        </a:spcAft>
        <a:buClr>
          <a:schemeClr val="accent1"/>
        </a:buClr>
        <a:buSzPct val="50000"/>
        <a:buFont typeface="Wingdings" pitchFamily="2" charset="2"/>
        <a:buChar char="n"/>
        <a:defRPr sz="2300">
          <a:solidFill>
            <a:schemeClr val="tx1"/>
          </a:solidFill>
          <a:latin typeface="+mn-lt"/>
        </a:defRPr>
      </a:lvl6pPr>
      <a:lvl7pPr marL="3410141" indent="-262319" algn="l" rtl="0" fontAlgn="base">
        <a:spcBef>
          <a:spcPct val="20000"/>
        </a:spcBef>
        <a:spcAft>
          <a:spcPct val="0"/>
        </a:spcAft>
        <a:buClr>
          <a:schemeClr val="accent1"/>
        </a:buClr>
        <a:buSzPct val="50000"/>
        <a:buFont typeface="Wingdings" pitchFamily="2" charset="2"/>
        <a:buChar char="n"/>
        <a:defRPr sz="2300">
          <a:solidFill>
            <a:schemeClr val="tx1"/>
          </a:solidFill>
          <a:latin typeface="+mn-lt"/>
        </a:defRPr>
      </a:lvl7pPr>
      <a:lvl8pPr marL="3934778" indent="-262319" algn="l" rtl="0" fontAlgn="base">
        <a:spcBef>
          <a:spcPct val="20000"/>
        </a:spcBef>
        <a:spcAft>
          <a:spcPct val="0"/>
        </a:spcAft>
        <a:buClr>
          <a:schemeClr val="accent1"/>
        </a:buClr>
        <a:buSzPct val="50000"/>
        <a:buFont typeface="Wingdings" pitchFamily="2" charset="2"/>
        <a:buChar char="n"/>
        <a:defRPr sz="2300">
          <a:solidFill>
            <a:schemeClr val="tx1"/>
          </a:solidFill>
          <a:latin typeface="+mn-lt"/>
        </a:defRPr>
      </a:lvl8pPr>
      <a:lvl9pPr marL="4459415" indent="-262319" algn="l" rtl="0" fontAlgn="base">
        <a:spcBef>
          <a:spcPct val="20000"/>
        </a:spcBef>
        <a:spcAft>
          <a:spcPct val="0"/>
        </a:spcAft>
        <a:buClr>
          <a:schemeClr val="accent1"/>
        </a:buClr>
        <a:buSzPct val="50000"/>
        <a:buFont typeface="Wingdings" pitchFamily="2" charset="2"/>
        <a:buChar char="n"/>
        <a:defRPr sz="2300">
          <a:solidFill>
            <a:schemeClr val="tx1"/>
          </a:solidFill>
          <a:latin typeface="+mn-lt"/>
        </a:defRPr>
      </a:lvl9pPr>
    </p:bodyStyle>
    <p:otherStyle>
      <a:defPPr>
        <a:defRPr lang="en-US"/>
      </a:defPPr>
      <a:lvl1pPr marL="0" algn="l" defTabSz="1049274" rtl="0" eaLnBrk="1" latinLnBrk="0" hangingPunct="1">
        <a:defRPr sz="2100" kern="1200">
          <a:solidFill>
            <a:schemeClr val="tx1"/>
          </a:solidFill>
          <a:latin typeface="+mn-lt"/>
          <a:ea typeface="+mn-ea"/>
          <a:cs typeface="+mn-cs"/>
        </a:defRPr>
      </a:lvl1pPr>
      <a:lvl2pPr marL="524637" algn="l" defTabSz="1049274" rtl="0" eaLnBrk="1" latinLnBrk="0" hangingPunct="1">
        <a:defRPr sz="2100" kern="1200">
          <a:solidFill>
            <a:schemeClr val="tx1"/>
          </a:solidFill>
          <a:latin typeface="+mn-lt"/>
          <a:ea typeface="+mn-ea"/>
          <a:cs typeface="+mn-cs"/>
        </a:defRPr>
      </a:lvl2pPr>
      <a:lvl3pPr marL="1049274" algn="l" defTabSz="1049274" rtl="0" eaLnBrk="1" latinLnBrk="0" hangingPunct="1">
        <a:defRPr sz="2100" kern="1200">
          <a:solidFill>
            <a:schemeClr val="tx1"/>
          </a:solidFill>
          <a:latin typeface="+mn-lt"/>
          <a:ea typeface="+mn-ea"/>
          <a:cs typeface="+mn-cs"/>
        </a:defRPr>
      </a:lvl3pPr>
      <a:lvl4pPr marL="1573911" algn="l" defTabSz="1049274" rtl="0" eaLnBrk="1" latinLnBrk="0" hangingPunct="1">
        <a:defRPr sz="2100" kern="1200">
          <a:solidFill>
            <a:schemeClr val="tx1"/>
          </a:solidFill>
          <a:latin typeface="+mn-lt"/>
          <a:ea typeface="+mn-ea"/>
          <a:cs typeface="+mn-cs"/>
        </a:defRPr>
      </a:lvl4pPr>
      <a:lvl5pPr marL="2098548" algn="l" defTabSz="1049274" rtl="0" eaLnBrk="1" latinLnBrk="0" hangingPunct="1">
        <a:defRPr sz="2100" kern="1200">
          <a:solidFill>
            <a:schemeClr val="tx1"/>
          </a:solidFill>
          <a:latin typeface="+mn-lt"/>
          <a:ea typeface="+mn-ea"/>
          <a:cs typeface="+mn-cs"/>
        </a:defRPr>
      </a:lvl5pPr>
      <a:lvl6pPr marL="2623185" algn="l" defTabSz="1049274" rtl="0" eaLnBrk="1" latinLnBrk="0" hangingPunct="1">
        <a:defRPr sz="2100" kern="1200">
          <a:solidFill>
            <a:schemeClr val="tx1"/>
          </a:solidFill>
          <a:latin typeface="+mn-lt"/>
          <a:ea typeface="+mn-ea"/>
          <a:cs typeface="+mn-cs"/>
        </a:defRPr>
      </a:lvl6pPr>
      <a:lvl7pPr marL="3147822" algn="l" defTabSz="1049274" rtl="0" eaLnBrk="1" latinLnBrk="0" hangingPunct="1">
        <a:defRPr sz="2100" kern="1200">
          <a:solidFill>
            <a:schemeClr val="tx1"/>
          </a:solidFill>
          <a:latin typeface="+mn-lt"/>
          <a:ea typeface="+mn-ea"/>
          <a:cs typeface="+mn-cs"/>
        </a:defRPr>
      </a:lvl7pPr>
      <a:lvl8pPr marL="3672459" algn="l" defTabSz="1049274" rtl="0" eaLnBrk="1" latinLnBrk="0" hangingPunct="1">
        <a:defRPr sz="2100" kern="1200">
          <a:solidFill>
            <a:schemeClr val="tx1"/>
          </a:solidFill>
          <a:latin typeface="+mn-lt"/>
          <a:ea typeface="+mn-ea"/>
          <a:cs typeface="+mn-cs"/>
        </a:defRPr>
      </a:lvl8pPr>
      <a:lvl9pPr marL="4197096" algn="l" defTabSz="1049274"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7.w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hyperlink" Target="https://liveexample.pearsoncmg.com/html/TestCircleRectangle.html" TargetMode="External"/><Relationship Id="rId3" Type="http://schemas.openxmlformats.org/officeDocument/2006/relationships/image" Target="../media/image2.wmf"/><Relationship Id="rId7" Type="http://schemas.openxmlformats.org/officeDocument/2006/relationships/hyperlink" Target="https://liveexample.pearsoncmg.com/html/RectangleFromSimpleGeometricObject.html" TargetMode="External"/><Relationship Id="rId2" Type="http://schemas.openxmlformats.org/officeDocument/2006/relationships/oleObject" Target="../embeddings/oleObject1.bin"/><Relationship Id="rId1" Type="http://schemas.openxmlformats.org/officeDocument/2006/relationships/slideLayout" Target="../slideLayouts/slideLayout12.xml"/><Relationship Id="rId6" Type="http://schemas.openxmlformats.org/officeDocument/2006/relationships/hyperlink" Target="https://liveexample.pearsoncmg.com/html/CircleFromSimpleGeometricObject.html" TargetMode="External"/><Relationship Id="rId5" Type="http://schemas.openxmlformats.org/officeDocument/2006/relationships/hyperlink" Target="https://liveexample.pearsoncmg.com/html/SimpleGeometricObject.html" TargetMode="External"/><Relationship Id="rId4" Type="http://schemas.openxmlformats.org/officeDocument/2006/relationships/hyperlink" Target="html/TestCircleRectangle.bat"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1714046" y="2188050"/>
            <a:ext cx="11791950" cy="1708150"/>
          </a:xfrm>
          <a:prstGeom prst="rect">
            <a:avLst/>
          </a:prstGeom>
          <a:noFill/>
          <a:ln w="12700" cap="sq">
            <a:noFill/>
            <a:miter lim="800000"/>
            <a:headEnd type="none" w="sm" len="sm"/>
            <a:tailEnd type="none" w="sm" len="sm"/>
          </a:ln>
        </p:spPr>
        <p:txBody>
          <a:bodyPr lIns="104927" tIns="52464" rIns="104927" bIns="52464" anchor="ctr"/>
          <a:lstStyle/>
          <a:p>
            <a:pPr eaLnBrk="1" hangingPunct="1"/>
            <a:r>
              <a:rPr lang="en-US" sz="5000" b="1" dirty="0">
                <a:latin typeface="Times New Roman" panose="02020603050405020304" pitchFamily="18" charset="0"/>
                <a:cs typeface="Times New Roman" panose="02020603050405020304" pitchFamily="18" charset="0"/>
              </a:rPr>
              <a:t>CCS3101 </a:t>
            </a:r>
          </a:p>
          <a:p>
            <a:pPr eaLnBrk="1" hangingPunct="1"/>
            <a:r>
              <a:rPr lang="en-US" sz="5000" b="1" dirty="0">
                <a:latin typeface="Times New Roman" panose="02020603050405020304" pitchFamily="18" charset="0"/>
                <a:cs typeface="Times New Roman" panose="02020603050405020304" pitchFamily="18" charset="0"/>
              </a:rPr>
              <a:t>OBJECT-ORIENTED PROGRAMMING</a:t>
            </a:r>
            <a:br>
              <a:rPr lang="pl-PL" sz="5000" b="1" dirty="0">
                <a:latin typeface="Times New Roman" panose="02020603050405020304" pitchFamily="18" charset="0"/>
                <a:cs typeface="Times New Roman" panose="02020603050405020304" pitchFamily="18" charset="0"/>
              </a:rPr>
            </a:br>
            <a:r>
              <a:rPr lang="en-US" sz="5000" b="1" dirty="0">
                <a:latin typeface="Times New Roman" panose="02020603050405020304" pitchFamily="18" charset="0"/>
                <a:cs typeface="Times New Roman" panose="02020603050405020304" pitchFamily="18" charset="0"/>
              </a:rPr>
              <a:t>Topic 3 Inheritance</a:t>
            </a:r>
          </a:p>
        </p:txBody>
      </p:sp>
      <p:sp>
        <p:nvSpPr>
          <p:cNvPr id="4099" name="Rectangle 3"/>
          <p:cNvSpPr>
            <a:spLocks noChangeArrowheads="1"/>
          </p:cNvSpPr>
          <p:nvPr/>
        </p:nvSpPr>
        <p:spPr bwMode="auto">
          <a:xfrm>
            <a:off x="798513" y="4900613"/>
            <a:ext cx="11399837" cy="4100512"/>
          </a:xfrm>
          <a:prstGeom prst="rect">
            <a:avLst/>
          </a:prstGeom>
          <a:noFill/>
          <a:ln w="12700" cap="sq">
            <a:noFill/>
            <a:miter lim="800000"/>
            <a:headEnd type="none" w="sm" len="sm"/>
            <a:tailEnd type="none" w="sm" len="sm"/>
          </a:ln>
        </p:spPr>
        <p:txBody>
          <a:bodyPr lIns="104927" tIns="52464" rIns="104927" bIns="52464"/>
          <a:lstStyle/>
          <a:p>
            <a:pPr algn="ctr" eaLnBrk="1" hangingPunct="1">
              <a:spcBef>
                <a:spcPct val="20000"/>
              </a:spcBef>
              <a:buClr>
                <a:schemeClr val="folHlink"/>
              </a:buClr>
              <a:buSzPct val="60000"/>
              <a:buFont typeface="Wingdings" pitchFamily="2" charset="2"/>
              <a:buNone/>
            </a:pPr>
            <a:endParaRPr lang="en-US" sz="1600" dirty="0">
              <a:latin typeface="Tw Cen MT Condensed Extra Bold" pitchFamily="34" charset="0"/>
            </a:endParaRPr>
          </a:p>
          <a:p>
            <a:pPr algn="ctr" eaLnBrk="1" hangingPunct="1">
              <a:spcBef>
                <a:spcPct val="20000"/>
              </a:spcBef>
              <a:buClr>
                <a:schemeClr val="folHlink"/>
              </a:buClr>
              <a:buSzPct val="60000"/>
              <a:buFont typeface="Wingdings" pitchFamily="2" charset="2"/>
              <a:buNone/>
            </a:pPr>
            <a:endParaRPr lang="pl-PL" sz="1600" dirty="0"/>
          </a:p>
        </p:txBody>
      </p:sp>
    </p:spTree>
    <p:custDataLst>
      <p:tags r:id="rId1"/>
    </p:custDataLst>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1" y="4763"/>
            <a:ext cx="13681075" cy="900112"/>
          </a:xfrm>
          <a:noFill/>
        </p:spPr>
        <p:txBody>
          <a:bodyPr/>
          <a:lstStyle/>
          <a:p>
            <a:pPr algn="ctr"/>
            <a:r>
              <a:rPr lang="en-US" sz="4800" b="1" dirty="0">
                <a:solidFill>
                  <a:schemeClr val="tx1"/>
                </a:solidFill>
                <a:latin typeface="Times New Roman" panose="02020603050405020304" pitchFamily="18" charset="0"/>
                <a:cs typeface="Times New Roman" panose="02020603050405020304" pitchFamily="18" charset="0"/>
              </a:rPr>
              <a:t>Are </a:t>
            </a:r>
            <a:r>
              <a:rPr lang="en-US" sz="4800" b="1" dirty="0" err="1">
                <a:solidFill>
                  <a:schemeClr val="tx1"/>
                </a:solidFill>
                <a:latin typeface="Times New Roman" panose="02020603050405020304" pitchFamily="18" charset="0"/>
                <a:cs typeface="Times New Roman" panose="02020603050405020304" pitchFamily="18" charset="0"/>
              </a:rPr>
              <a:t>superclass’s</a:t>
            </a:r>
            <a:r>
              <a:rPr lang="en-US" sz="4800" b="1" dirty="0">
                <a:solidFill>
                  <a:schemeClr val="tx1"/>
                </a:solidFill>
                <a:latin typeface="Times New Roman" panose="02020603050405020304" pitchFamily="18" charset="0"/>
                <a:cs typeface="Times New Roman" panose="02020603050405020304" pitchFamily="18" charset="0"/>
              </a:rPr>
              <a:t> Constructor Inherited?</a:t>
            </a:r>
          </a:p>
        </p:txBody>
      </p:sp>
      <p:sp>
        <p:nvSpPr>
          <p:cNvPr id="33796" name="Text Box 4"/>
          <p:cNvSpPr txBox="1">
            <a:spLocks noChangeArrowheads="1"/>
          </p:cNvSpPr>
          <p:nvPr/>
        </p:nvSpPr>
        <p:spPr bwMode="auto">
          <a:xfrm>
            <a:off x="341313" y="1449953"/>
            <a:ext cx="12998450" cy="1792786"/>
          </a:xfrm>
          <a:prstGeom prst="rect">
            <a:avLst/>
          </a:prstGeom>
          <a:noFill/>
          <a:ln w="12700">
            <a:noFill/>
            <a:miter lim="800000"/>
            <a:headEnd type="none" w="sm" len="sm"/>
            <a:tailEnd type="none" w="sm" len="sm"/>
          </a:ln>
        </p:spPr>
        <p:txBody>
          <a:bodyPr lIns="129522" tIns="64764" rIns="129522" bIns="64764">
            <a:spAutoFit/>
          </a:bodyPr>
          <a:lstStyle/>
          <a:p>
            <a:pPr marL="339725" indent="-322263">
              <a:buFont typeface="Wingdings" pitchFamily="2" charset="2"/>
              <a:buChar char="ü"/>
            </a:pPr>
            <a:r>
              <a:rPr lang="en-US" sz="3600" dirty="0">
                <a:latin typeface="Times New Roman" panose="02020603050405020304" pitchFamily="18" charset="0"/>
                <a:cs typeface="Times New Roman" panose="02020603050405020304" pitchFamily="18" charset="0"/>
              </a:rPr>
              <a:t>No. They are not inherited.</a:t>
            </a:r>
          </a:p>
          <a:p>
            <a:pPr marL="339725" indent="-322263">
              <a:buFont typeface="Wingdings" pitchFamily="2" charset="2"/>
              <a:buChar char="ü"/>
            </a:pPr>
            <a:r>
              <a:rPr lang="en-US" sz="3600" dirty="0">
                <a:latin typeface="Times New Roman" panose="02020603050405020304" pitchFamily="18" charset="0"/>
                <a:cs typeface="Times New Roman" panose="02020603050405020304" pitchFamily="18" charset="0"/>
              </a:rPr>
              <a:t>They are invoked explicitly or implicitly. </a:t>
            </a:r>
          </a:p>
          <a:p>
            <a:pPr marL="339725" indent="-322263">
              <a:buFont typeface="Wingdings" pitchFamily="2" charset="2"/>
              <a:buChar char="ü"/>
            </a:pPr>
            <a:r>
              <a:rPr lang="en-US" sz="3600" dirty="0">
                <a:latin typeface="Times New Roman" panose="02020603050405020304" pitchFamily="18" charset="0"/>
                <a:cs typeface="Times New Roman" panose="02020603050405020304" pitchFamily="18" charset="0"/>
              </a:rPr>
              <a:t>Explicitly using the super keyword.</a:t>
            </a:r>
          </a:p>
        </p:txBody>
      </p:sp>
      <p:sp>
        <p:nvSpPr>
          <p:cNvPr id="33797" name="Text Box 6"/>
          <p:cNvSpPr txBox="1">
            <a:spLocks noChangeArrowheads="1"/>
          </p:cNvSpPr>
          <p:nvPr/>
        </p:nvSpPr>
        <p:spPr bwMode="auto">
          <a:xfrm>
            <a:off x="341313" y="3542394"/>
            <a:ext cx="12877800" cy="4008778"/>
          </a:xfrm>
          <a:prstGeom prst="rect">
            <a:avLst/>
          </a:prstGeom>
          <a:noFill/>
          <a:ln w="12700">
            <a:noFill/>
            <a:miter lim="800000"/>
            <a:headEnd type="none" w="sm" len="sm"/>
            <a:tailEnd type="none" w="sm" len="sm"/>
          </a:ln>
        </p:spPr>
        <p:txBody>
          <a:bodyPr lIns="129522" tIns="64764" rIns="129522" bIns="64764">
            <a:spAutoFit/>
          </a:bodyPr>
          <a:lstStyle/>
          <a:p>
            <a:pPr marL="339725" indent="-322263">
              <a:buFont typeface="Wingdings" pitchFamily="2" charset="2"/>
              <a:buChar char="ü"/>
            </a:pPr>
            <a:r>
              <a:rPr lang="en-US" sz="3600" dirty="0">
                <a:latin typeface="Times New Roman" panose="02020603050405020304" pitchFamily="18" charset="0"/>
                <a:cs typeface="Times New Roman" panose="02020603050405020304" pitchFamily="18" charset="0"/>
              </a:rPr>
              <a:t>A constructor is used to construct an instance of a class. </a:t>
            </a:r>
          </a:p>
          <a:p>
            <a:pPr marL="339725" indent="-322263">
              <a:buFont typeface="Wingdings" pitchFamily="2" charset="2"/>
              <a:buChar char="ü"/>
            </a:pPr>
            <a:r>
              <a:rPr lang="en-US" sz="3600" dirty="0">
                <a:latin typeface="Times New Roman" panose="02020603050405020304" pitchFamily="18" charset="0"/>
                <a:cs typeface="Times New Roman" panose="02020603050405020304" pitchFamily="18" charset="0"/>
              </a:rPr>
              <a:t>Unlike properties and methods, a </a:t>
            </a:r>
            <a:r>
              <a:rPr lang="en-US" sz="3600" dirty="0" err="1">
                <a:latin typeface="Times New Roman" panose="02020603050405020304" pitchFamily="18" charset="0"/>
                <a:cs typeface="Times New Roman" panose="02020603050405020304" pitchFamily="18" charset="0"/>
              </a:rPr>
              <a:t>superclass's</a:t>
            </a:r>
            <a:r>
              <a:rPr lang="en-US" sz="3600" dirty="0">
                <a:latin typeface="Times New Roman" panose="02020603050405020304" pitchFamily="18" charset="0"/>
                <a:cs typeface="Times New Roman" panose="02020603050405020304" pitchFamily="18" charset="0"/>
              </a:rPr>
              <a:t> constructors are</a:t>
            </a:r>
          </a:p>
          <a:p>
            <a:pPr marL="987425" lvl="1" indent="-322263">
              <a:buFont typeface="Wingdings" pitchFamily="2" charset="2"/>
              <a:buChar char="ü"/>
            </a:pPr>
            <a:r>
              <a:rPr lang="en-US" sz="3600" dirty="0">
                <a:latin typeface="Times New Roman" panose="02020603050405020304" pitchFamily="18" charset="0"/>
                <a:cs typeface="Times New Roman" panose="02020603050405020304" pitchFamily="18" charset="0"/>
              </a:rPr>
              <a:t>not inherited in the subclass. </a:t>
            </a:r>
          </a:p>
          <a:p>
            <a:pPr marL="987425" lvl="1" indent="-322263">
              <a:buFont typeface="Wingdings" pitchFamily="2" charset="2"/>
              <a:buChar char="ü"/>
            </a:pPr>
            <a:r>
              <a:rPr lang="en-US" sz="3600" dirty="0">
                <a:latin typeface="Times New Roman" panose="02020603050405020304" pitchFamily="18" charset="0"/>
                <a:cs typeface="Times New Roman" panose="02020603050405020304" pitchFamily="18" charset="0"/>
              </a:rPr>
              <a:t>can only be invoked from the subclasses' constructors, using the keyword </a:t>
            </a:r>
            <a:r>
              <a:rPr lang="en-US" sz="3600" u="sng" dirty="0">
                <a:latin typeface="Times New Roman" panose="02020603050405020304" pitchFamily="18" charset="0"/>
                <a:cs typeface="Times New Roman" panose="02020603050405020304" pitchFamily="18" charset="0"/>
              </a:rPr>
              <a:t>super</a:t>
            </a:r>
            <a:r>
              <a:rPr lang="en-US" sz="3600" dirty="0">
                <a:latin typeface="Times New Roman" panose="02020603050405020304" pitchFamily="18" charset="0"/>
                <a:cs typeface="Times New Roman" panose="02020603050405020304" pitchFamily="18" charset="0"/>
              </a:rPr>
              <a:t>. </a:t>
            </a:r>
          </a:p>
          <a:p>
            <a:pPr marL="1635125" lvl="2" indent="-322263">
              <a:buFont typeface="Wingdings" pitchFamily="2" charset="2"/>
              <a:buChar char="ü"/>
            </a:pPr>
            <a:r>
              <a:rPr lang="en-US" sz="3600" i="1" dirty="0">
                <a:latin typeface="Times New Roman" panose="02020603050405020304" pitchFamily="18" charset="0"/>
                <a:cs typeface="Times New Roman" panose="02020603050405020304" pitchFamily="18" charset="0"/>
              </a:rPr>
              <a:t>If the keyword </a:t>
            </a:r>
            <a:r>
              <a:rPr lang="en-US" sz="3600" i="1" u="sng" dirty="0">
                <a:latin typeface="Times New Roman" panose="02020603050405020304" pitchFamily="18" charset="0"/>
                <a:cs typeface="Times New Roman" panose="02020603050405020304" pitchFamily="18" charset="0"/>
              </a:rPr>
              <a:t>super</a:t>
            </a:r>
            <a:r>
              <a:rPr lang="en-US" sz="3600" i="1" dirty="0">
                <a:latin typeface="Times New Roman" panose="02020603050405020304" pitchFamily="18" charset="0"/>
                <a:cs typeface="Times New Roman" panose="02020603050405020304" pitchFamily="18" charset="0"/>
              </a:rPr>
              <a:t> is not explicitly used, the </a:t>
            </a:r>
            <a:r>
              <a:rPr lang="en-US" sz="3600" i="1" dirty="0" err="1">
                <a:latin typeface="Times New Roman" panose="02020603050405020304" pitchFamily="18" charset="0"/>
                <a:cs typeface="Times New Roman" panose="02020603050405020304" pitchFamily="18" charset="0"/>
              </a:rPr>
              <a:t>superclass's</a:t>
            </a:r>
            <a:r>
              <a:rPr lang="en-US" sz="3600" i="1" dirty="0">
                <a:latin typeface="Times New Roman" panose="02020603050405020304" pitchFamily="18" charset="0"/>
                <a:cs typeface="Times New Roman" panose="02020603050405020304" pitchFamily="18" charset="0"/>
              </a:rPr>
              <a:t> no-</a:t>
            </a:r>
            <a:r>
              <a:rPr lang="en-US" sz="3600" i="1" dirty="0" err="1">
                <a:latin typeface="Times New Roman" panose="02020603050405020304" pitchFamily="18" charset="0"/>
                <a:cs typeface="Times New Roman" panose="02020603050405020304" pitchFamily="18" charset="0"/>
              </a:rPr>
              <a:t>arg</a:t>
            </a:r>
            <a:r>
              <a:rPr lang="en-US" sz="3600" i="1" dirty="0">
                <a:latin typeface="Times New Roman" panose="02020603050405020304" pitchFamily="18" charset="0"/>
                <a:cs typeface="Times New Roman" panose="02020603050405020304" pitchFamily="18" charset="0"/>
              </a:rPr>
              <a:t> constructor is automatically invoked.</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796">
                                            <p:txEl>
                                              <p:pRg st="0" end="0"/>
                                            </p:txEl>
                                          </p:spTgt>
                                        </p:tgtEl>
                                        <p:attrNameLst>
                                          <p:attrName>style.visibility</p:attrName>
                                        </p:attrNameLst>
                                      </p:cBhvr>
                                      <p:to>
                                        <p:strVal val="visible"/>
                                      </p:to>
                                    </p:set>
                                    <p:anim calcmode="lin" valueType="num">
                                      <p:cBhvr additive="base">
                                        <p:cTn id="7" dur="500" fill="hold"/>
                                        <p:tgtEl>
                                          <p:spTgt spid="3379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3796">
                                            <p:txEl>
                                              <p:pRg st="1" end="1"/>
                                            </p:txEl>
                                          </p:spTgt>
                                        </p:tgtEl>
                                        <p:attrNameLst>
                                          <p:attrName>style.visibility</p:attrName>
                                        </p:attrNameLst>
                                      </p:cBhvr>
                                      <p:to>
                                        <p:strVal val="visible"/>
                                      </p:to>
                                    </p:set>
                                    <p:animEffect transition="in" filter="wipe(down)">
                                      <p:cBhvr>
                                        <p:cTn id="13" dur="500"/>
                                        <p:tgtEl>
                                          <p:spTgt spid="3379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0" fill="hold" nodeType="clickEffect">
                                  <p:stCondLst>
                                    <p:cond delay="0"/>
                                  </p:stCondLst>
                                  <p:childTnLst>
                                    <p:set>
                                      <p:cBhvr>
                                        <p:cTn id="17" dur="1" fill="hold">
                                          <p:stCondLst>
                                            <p:cond delay="0"/>
                                          </p:stCondLst>
                                        </p:cTn>
                                        <p:tgtEl>
                                          <p:spTgt spid="33796">
                                            <p:txEl>
                                              <p:pRg st="2" end="2"/>
                                            </p:txEl>
                                          </p:spTgt>
                                        </p:tgtEl>
                                        <p:attrNameLst>
                                          <p:attrName>style.visibility</p:attrName>
                                        </p:attrNameLst>
                                      </p:cBhvr>
                                      <p:to>
                                        <p:strVal val="visible"/>
                                      </p:to>
                                    </p:set>
                                    <p:anim calcmode="lin" valueType="num">
                                      <p:cBhvr>
                                        <p:cTn id="18" dur="500" fill="hold"/>
                                        <p:tgtEl>
                                          <p:spTgt spid="33796">
                                            <p:txEl>
                                              <p:pRg st="2" end="2"/>
                                            </p:txEl>
                                          </p:spTgt>
                                        </p:tgtEl>
                                        <p:attrNameLst>
                                          <p:attrName>ppt_w</p:attrName>
                                        </p:attrNameLst>
                                      </p:cBhvr>
                                      <p:tavLst>
                                        <p:tav tm="0">
                                          <p:val>
                                            <p:fltVal val="0"/>
                                          </p:val>
                                        </p:tav>
                                        <p:tav tm="100000">
                                          <p:val>
                                            <p:strVal val="#ppt_w"/>
                                          </p:val>
                                        </p:tav>
                                      </p:tavLst>
                                    </p:anim>
                                    <p:anim calcmode="lin" valueType="num">
                                      <p:cBhvr>
                                        <p:cTn id="19" dur="500" fill="hold"/>
                                        <p:tgtEl>
                                          <p:spTgt spid="33796">
                                            <p:txEl>
                                              <p:pRg st="2" end="2"/>
                                            </p:txEl>
                                          </p:spTgt>
                                        </p:tgtEl>
                                        <p:attrNameLst>
                                          <p:attrName>ppt_h</p:attrName>
                                        </p:attrNameLst>
                                      </p:cBhvr>
                                      <p:tavLst>
                                        <p:tav tm="0">
                                          <p:val>
                                            <p:fltVal val="0"/>
                                          </p:val>
                                        </p:tav>
                                        <p:tav tm="100000">
                                          <p:val>
                                            <p:strVal val="#ppt_h"/>
                                          </p:val>
                                        </p:tav>
                                      </p:tavLst>
                                    </p:anim>
                                    <p:animEffect transition="in" filter="fade">
                                      <p:cBhvr>
                                        <p:cTn id="20" dur="500"/>
                                        <p:tgtEl>
                                          <p:spTgt spid="3379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3797">
                                            <p:txEl>
                                              <p:pRg st="0" end="0"/>
                                            </p:txEl>
                                          </p:spTgt>
                                        </p:tgtEl>
                                        <p:attrNameLst>
                                          <p:attrName>style.visibility</p:attrName>
                                        </p:attrNameLst>
                                      </p:cBhvr>
                                      <p:to>
                                        <p:strVal val="visible"/>
                                      </p:to>
                                    </p:set>
                                    <p:anim calcmode="lin" valueType="num">
                                      <p:cBhvr additive="base">
                                        <p:cTn id="25" dur="500" fill="hold"/>
                                        <p:tgtEl>
                                          <p:spTgt spid="33797">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79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3797">
                                            <p:txEl>
                                              <p:pRg st="1" end="1"/>
                                            </p:txEl>
                                          </p:spTgt>
                                        </p:tgtEl>
                                        <p:attrNameLst>
                                          <p:attrName>style.visibility</p:attrName>
                                        </p:attrNameLst>
                                      </p:cBhvr>
                                      <p:to>
                                        <p:strVal val="visible"/>
                                      </p:to>
                                    </p:set>
                                    <p:anim calcmode="lin" valueType="num">
                                      <p:cBhvr additive="base">
                                        <p:cTn id="31" dur="500" fill="hold"/>
                                        <p:tgtEl>
                                          <p:spTgt spid="33797">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379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3" presetClass="entr" presetSubtype="0" fill="hold" nodeType="clickEffect">
                                  <p:stCondLst>
                                    <p:cond delay="0"/>
                                  </p:stCondLst>
                                  <p:childTnLst>
                                    <p:set>
                                      <p:cBhvr>
                                        <p:cTn id="36" dur="1" fill="hold">
                                          <p:stCondLst>
                                            <p:cond delay="0"/>
                                          </p:stCondLst>
                                        </p:cTn>
                                        <p:tgtEl>
                                          <p:spTgt spid="33797">
                                            <p:txEl>
                                              <p:pRg st="2" end="2"/>
                                            </p:txEl>
                                          </p:spTgt>
                                        </p:tgtEl>
                                        <p:attrNameLst>
                                          <p:attrName>style.visibility</p:attrName>
                                        </p:attrNameLst>
                                      </p:cBhvr>
                                      <p:to>
                                        <p:strVal val="visible"/>
                                      </p:to>
                                    </p:set>
                                    <p:anim calcmode="lin" valueType="num">
                                      <p:cBhvr>
                                        <p:cTn id="37" dur="500" fill="hold"/>
                                        <p:tgtEl>
                                          <p:spTgt spid="33797">
                                            <p:txEl>
                                              <p:pRg st="2" end="2"/>
                                            </p:txEl>
                                          </p:spTgt>
                                        </p:tgtEl>
                                        <p:attrNameLst>
                                          <p:attrName>ppt_w</p:attrName>
                                        </p:attrNameLst>
                                      </p:cBhvr>
                                      <p:tavLst>
                                        <p:tav tm="0">
                                          <p:val>
                                            <p:fltVal val="0"/>
                                          </p:val>
                                        </p:tav>
                                        <p:tav tm="100000">
                                          <p:val>
                                            <p:strVal val="#ppt_w"/>
                                          </p:val>
                                        </p:tav>
                                      </p:tavLst>
                                    </p:anim>
                                    <p:anim calcmode="lin" valueType="num">
                                      <p:cBhvr>
                                        <p:cTn id="38" dur="500" fill="hold"/>
                                        <p:tgtEl>
                                          <p:spTgt spid="33797">
                                            <p:txEl>
                                              <p:pRg st="2" end="2"/>
                                            </p:txEl>
                                          </p:spTgt>
                                        </p:tgtEl>
                                        <p:attrNameLst>
                                          <p:attrName>ppt_h</p:attrName>
                                        </p:attrNameLst>
                                      </p:cBhvr>
                                      <p:tavLst>
                                        <p:tav tm="0">
                                          <p:val>
                                            <p:fltVal val="0"/>
                                          </p:val>
                                        </p:tav>
                                        <p:tav tm="100000">
                                          <p:val>
                                            <p:strVal val="#ppt_h"/>
                                          </p:val>
                                        </p:tav>
                                      </p:tavLst>
                                    </p:anim>
                                    <p:animEffect transition="in" filter="fade">
                                      <p:cBhvr>
                                        <p:cTn id="39" dur="500"/>
                                        <p:tgtEl>
                                          <p:spTgt spid="33797">
                                            <p:txEl>
                                              <p:pRg st="2" end="2"/>
                                            </p:txEl>
                                          </p:spTgt>
                                        </p:tgtEl>
                                      </p:cBhvr>
                                    </p:animEffect>
                                  </p:childTnLst>
                                </p:cTn>
                              </p:par>
                              <p:par>
                                <p:cTn id="40" presetID="53" presetClass="entr" presetSubtype="0" fill="hold" nodeType="withEffect">
                                  <p:stCondLst>
                                    <p:cond delay="0"/>
                                  </p:stCondLst>
                                  <p:childTnLst>
                                    <p:set>
                                      <p:cBhvr>
                                        <p:cTn id="41" dur="1" fill="hold">
                                          <p:stCondLst>
                                            <p:cond delay="0"/>
                                          </p:stCondLst>
                                        </p:cTn>
                                        <p:tgtEl>
                                          <p:spTgt spid="33797">
                                            <p:txEl>
                                              <p:pRg st="3" end="3"/>
                                            </p:txEl>
                                          </p:spTgt>
                                        </p:tgtEl>
                                        <p:attrNameLst>
                                          <p:attrName>style.visibility</p:attrName>
                                        </p:attrNameLst>
                                      </p:cBhvr>
                                      <p:to>
                                        <p:strVal val="visible"/>
                                      </p:to>
                                    </p:set>
                                    <p:anim calcmode="lin" valueType="num">
                                      <p:cBhvr>
                                        <p:cTn id="42" dur="500" fill="hold"/>
                                        <p:tgtEl>
                                          <p:spTgt spid="33797">
                                            <p:txEl>
                                              <p:pRg st="3" end="3"/>
                                            </p:txEl>
                                          </p:spTgt>
                                        </p:tgtEl>
                                        <p:attrNameLst>
                                          <p:attrName>ppt_w</p:attrName>
                                        </p:attrNameLst>
                                      </p:cBhvr>
                                      <p:tavLst>
                                        <p:tav tm="0">
                                          <p:val>
                                            <p:fltVal val="0"/>
                                          </p:val>
                                        </p:tav>
                                        <p:tav tm="100000">
                                          <p:val>
                                            <p:strVal val="#ppt_w"/>
                                          </p:val>
                                        </p:tav>
                                      </p:tavLst>
                                    </p:anim>
                                    <p:anim calcmode="lin" valueType="num">
                                      <p:cBhvr>
                                        <p:cTn id="43" dur="500" fill="hold"/>
                                        <p:tgtEl>
                                          <p:spTgt spid="33797">
                                            <p:txEl>
                                              <p:pRg st="3" end="3"/>
                                            </p:txEl>
                                          </p:spTgt>
                                        </p:tgtEl>
                                        <p:attrNameLst>
                                          <p:attrName>ppt_h</p:attrName>
                                        </p:attrNameLst>
                                      </p:cBhvr>
                                      <p:tavLst>
                                        <p:tav tm="0">
                                          <p:val>
                                            <p:fltVal val="0"/>
                                          </p:val>
                                        </p:tav>
                                        <p:tav tm="100000">
                                          <p:val>
                                            <p:strVal val="#ppt_h"/>
                                          </p:val>
                                        </p:tav>
                                      </p:tavLst>
                                    </p:anim>
                                    <p:animEffect transition="in" filter="fade">
                                      <p:cBhvr>
                                        <p:cTn id="44" dur="500"/>
                                        <p:tgtEl>
                                          <p:spTgt spid="33797">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33797">
                                            <p:txEl>
                                              <p:pRg st="4" end="4"/>
                                            </p:txEl>
                                          </p:spTgt>
                                        </p:tgtEl>
                                        <p:attrNameLst>
                                          <p:attrName>style.visibility</p:attrName>
                                        </p:attrNameLst>
                                      </p:cBhvr>
                                      <p:to>
                                        <p:strVal val="visible"/>
                                      </p:to>
                                    </p:set>
                                    <p:animEffect transition="in" filter="wipe(down)">
                                      <p:cBhvr>
                                        <p:cTn id="49" dur="500"/>
                                        <p:tgtEl>
                                          <p:spTgt spid="3379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a:xfrm>
            <a:off x="228600" y="4763"/>
            <a:ext cx="13223875" cy="874712"/>
          </a:xfrm>
          <a:noFill/>
        </p:spPr>
        <p:txBody>
          <a:bodyPr/>
          <a:lstStyle/>
          <a:p>
            <a:pPr algn="ctr"/>
            <a:r>
              <a:rPr lang="en-US" sz="4500" b="1" dirty="0" err="1">
                <a:solidFill>
                  <a:schemeClr val="tx1"/>
                </a:solidFill>
                <a:latin typeface="Times New Roman" panose="02020603050405020304" pitchFamily="18" charset="0"/>
                <a:cs typeface="Times New Roman" panose="02020603050405020304" pitchFamily="18" charset="0"/>
              </a:rPr>
              <a:t>Superclass’s</a:t>
            </a:r>
            <a:r>
              <a:rPr lang="en-US" sz="4500" b="1" dirty="0">
                <a:solidFill>
                  <a:schemeClr val="tx1"/>
                </a:solidFill>
                <a:latin typeface="Times New Roman" panose="02020603050405020304" pitchFamily="18" charset="0"/>
                <a:cs typeface="Times New Roman" panose="02020603050405020304" pitchFamily="18" charset="0"/>
              </a:rPr>
              <a:t> Constructor Is Always Invoked</a:t>
            </a:r>
          </a:p>
        </p:txBody>
      </p:sp>
      <p:sp>
        <p:nvSpPr>
          <p:cNvPr id="2054" name="Text Box 3"/>
          <p:cNvSpPr txBox="1">
            <a:spLocks noChangeArrowheads="1"/>
          </p:cNvSpPr>
          <p:nvPr/>
        </p:nvSpPr>
        <p:spPr bwMode="auto">
          <a:xfrm>
            <a:off x="455613" y="919163"/>
            <a:ext cx="12769850" cy="3054670"/>
          </a:xfrm>
          <a:prstGeom prst="rect">
            <a:avLst/>
          </a:prstGeom>
          <a:noFill/>
          <a:ln w="12700">
            <a:noFill/>
            <a:miter lim="800000"/>
            <a:headEnd type="none" w="sm" len="sm"/>
            <a:tailEnd type="none" w="sm" len="sm"/>
          </a:ln>
        </p:spPr>
        <p:txBody>
          <a:bodyPr lIns="129522" tIns="64764" rIns="129522" bIns="64764">
            <a:spAutoFit/>
          </a:bodyPr>
          <a:lstStyle/>
          <a:p>
            <a:pPr marL="465138" indent="-465138" algn="just">
              <a:spcBef>
                <a:spcPts val="600"/>
              </a:spcBef>
              <a:buFont typeface="Wingdings" pitchFamily="2" charset="2"/>
              <a:buChar char="ü"/>
            </a:pPr>
            <a:r>
              <a:rPr lang="en-US" sz="3600" dirty="0">
                <a:latin typeface="Times New Roman" panose="02020603050405020304" pitchFamily="18" charset="0"/>
                <a:cs typeface="Times New Roman" panose="02020603050405020304" pitchFamily="18" charset="0"/>
              </a:rPr>
              <a:t>A constructor may invoke an overloaded constructor or its </a:t>
            </a:r>
            <a:r>
              <a:rPr lang="en-US" sz="3600" dirty="0" err="1">
                <a:latin typeface="Times New Roman" panose="02020603050405020304" pitchFamily="18" charset="0"/>
                <a:cs typeface="Times New Roman" panose="02020603050405020304" pitchFamily="18" charset="0"/>
              </a:rPr>
              <a:t>superclass’s</a:t>
            </a:r>
            <a:r>
              <a:rPr lang="en-US" sz="3600" dirty="0">
                <a:latin typeface="Times New Roman" panose="02020603050405020304" pitchFamily="18" charset="0"/>
                <a:cs typeface="Times New Roman" panose="02020603050405020304" pitchFamily="18" charset="0"/>
              </a:rPr>
              <a:t> constructor. </a:t>
            </a:r>
          </a:p>
          <a:p>
            <a:pPr marL="465138" indent="-465138" algn="just">
              <a:spcBef>
                <a:spcPts val="600"/>
              </a:spcBef>
              <a:buFont typeface="Wingdings" pitchFamily="2" charset="2"/>
              <a:buChar char="ü"/>
            </a:pPr>
            <a:r>
              <a:rPr lang="en-US" sz="3600" dirty="0">
                <a:latin typeface="Times New Roman" panose="02020603050405020304" pitchFamily="18" charset="0"/>
                <a:cs typeface="Times New Roman" panose="02020603050405020304" pitchFamily="18" charset="0"/>
              </a:rPr>
              <a:t>If none of them is invoked explicitly, the compiler puts </a:t>
            </a:r>
            <a:r>
              <a:rPr lang="en-US" sz="3600" u="sng" dirty="0">
                <a:latin typeface="Times New Roman" panose="02020603050405020304" pitchFamily="18" charset="0"/>
                <a:cs typeface="Times New Roman" panose="02020603050405020304" pitchFamily="18" charset="0"/>
              </a:rPr>
              <a:t>super()</a:t>
            </a:r>
            <a:r>
              <a:rPr lang="en-US" sz="3600" dirty="0">
                <a:latin typeface="Times New Roman" panose="02020603050405020304" pitchFamily="18" charset="0"/>
                <a:cs typeface="Times New Roman" panose="02020603050405020304" pitchFamily="18" charset="0"/>
              </a:rPr>
              <a:t> as the first statement in the constructor. </a:t>
            </a:r>
          </a:p>
          <a:p>
            <a:pPr marL="465138" indent="-465138" algn="just">
              <a:spcBef>
                <a:spcPts val="600"/>
              </a:spcBef>
              <a:buFont typeface="Wingdings" pitchFamily="2" charset="2"/>
              <a:buChar char="ü"/>
            </a:pPr>
            <a:r>
              <a:rPr lang="en-US" sz="3600" dirty="0">
                <a:latin typeface="Times New Roman" panose="02020603050405020304" pitchFamily="18" charset="0"/>
                <a:cs typeface="Times New Roman" panose="02020603050405020304" pitchFamily="18" charset="0"/>
              </a:rPr>
              <a:t>For example, </a:t>
            </a:r>
          </a:p>
        </p:txBody>
      </p:sp>
      <p:sp>
        <p:nvSpPr>
          <p:cNvPr id="2056" name="Rectangle 7"/>
          <p:cNvSpPr>
            <a:spLocks noChangeArrowheads="1"/>
          </p:cNvSpPr>
          <p:nvPr/>
        </p:nvSpPr>
        <p:spPr bwMode="auto">
          <a:xfrm>
            <a:off x="3762375" y="4006850"/>
            <a:ext cx="13681075" cy="654050"/>
          </a:xfrm>
          <a:prstGeom prst="rect">
            <a:avLst/>
          </a:prstGeom>
          <a:noFill/>
          <a:ln w="12700">
            <a:noFill/>
            <a:miter lim="800000"/>
            <a:headEnd type="none" w="sm" len="sm"/>
            <a:tailEnd type="none" w="sm" len="sm"/>
          </a:ln>
        </p:spPr>
        <p:txBody>
          <a:bodyPr lIns="129522" tIns="64764" rIns="129522" bIns="64764">
            <a:spAutoFit/>
          </a:bodyPr>
          <a:lstStyle/>
          <a:p>
            <a:endParaRPr lang="en-GB"/>
          </a:p>
        </p:txBody>
      </p:sp>
      <p:sp>
        <p:nvSpPr>
          <p:cNvPr id="2057" name="Rectangle 9"/>
          <p:cNvSpPr>
            <a:spLocks noChangeArrowheads="1"/>
          </p:cNvSpPr>
          <p:nvPr/>
        </p:nvSpPr>
        <p:spPr bwMode="auto">
          <a:xfrm>
            <a:off x="0" y="4106863"/>
            <a:ext cx="261938" cy="654050"/>
          </a:xfrm>
          <a:prstGeom prst="rect">
            <a:avLst/>
          </a:prstGeom>
          <a:noFill/>
          <a:ln w="12700">
            <a:noFill/>
            <a:miter lim="800000"/>
            <a:headEnd type="none" w="sm" len="sm"/>
            <a:tailEnd type="none" w="sm" len="sm"/>
          </a:ln>
        </p:spPr>
        <p:txBody>
          <a:bodyPr wrap="none" lIns="129522" tIns="64764" rIns="129522" bIns="64764" anchor="ctr">
            <a:spAutoFit/>
          </a:bodyPr>
          <a:lstStyle/>
          <a:p>
            <a:endParaRPr lang="en-GB"/>
          </a:p>
        </p:txBody>
      </p:sp>
      <p:pic>
        <p:nvPicPr>
          <p:cNvPr id="168964" name="Picture 4"/>
          <p:cNvPicPr>
            <a:picLocks noChangeAspect="1" noChangeArrowheads="1"/>
          </p:cNvPicPr>
          <p:nvPr/>
        </p:nvPicPr>
        <p:blipFill>
          <a:blip r:embed="rId3" cstate="print">
            <a:lum bright="-12000"/>
          </a:blip>
          <a:srcRect/>
          <a:stretch>
            <a:fillRect/>
          </a:stretch>
        </p:blipFill>
        <p:spPr bwMode="auto">
          <a:xfrm>
            <a:off x="789941" y="4214495"/>
            <a:ext cx="11986259" cy="1628775"/>
          </a:xfrm>
          <a:prstGeom prst="round2DiagRect">
            <a:avLst>
              <a:gd name="adj1" fmla="val 16667"/>
              <a:gd name="adj2" fmla="val 0"/>
            </a:avLst>
          </a:prstGeom>
          <a:ln w="88900" cap="sq">
            <a:noFill/>
            <a:miter lim="800000"/>
          </a:ln>
          <a:effectLst>
            <a:outerShdw blurRad="254000" algn="tl" rotWithShape="0">
              <a:srgbClr val="000000">
                <a:alpha val="43000"/>
              </a:srgbClr>
            </a:outerShdw>
          </a:effectLst>
        </p:spPr>
      </p:pic>
      <p:pic>
        <p:nvPicPr>
          <p:cNvPr id="168965" name="Picture 5"/>
          <p:cNvPicPr>
            <a:picLocks noChangeAspect="1" noChangeArrowheads="1"/>
          </p:cNvPicPr>
          <p:nvPr/>
        </p:nvPicPr>
        <p:blipFill>
          <a:blip r:embed="rId4" cstate="print">
            <a:lum bright="-8000"/>
          </a:blip>
          <a:srcRect/>
          <a:stretch>
            <a:fillRect/>
          </a:stretch>
        </p:blipFill>
        <p:spPr bwMode="auto">
          <a:xfrm>
            <a:off x="715963" y="6023293"/>
            <a:ext cx="12096750" cy="1943100"/>
          </a:xfrm>
          <a:prstGeom prst="snip2DiagRect">
            <a:avLst/>
          </a:prstGeom>
          <a:solidFill>
            <a:srgbClr val="FFFFFF">
              <a:shade val="85000"/>
            </a:srgbClr>
          </a:solidFill>
          <a:ln w="88900" cap="sq">
            <a:no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4">
                                            <p:txEl>
                                              <p:pRg st="0" end="0"/>
                                            </p:txEl>
                                          </p:spTgt>
                                        </p:tgtEl>
                                        <p:attrNameLst>
                                          <p:attrName>style.visibility</p:attrName>
                                        </p:attrNameLst>
                                      </p:cBhvr>
                                      <p:to>
                                        <p:strVal val="visible"/>
                                      </p:to>
                                    </p:set>
                                    <p:anim calcmode="lin" valueType="num">
                                      <p:cBhvr additive="base">
                                        <p:cTn id="7" dur="500" fill="hold"/>
                                        <p:tgtEl>
                                          <p:spTgt spid="205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5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2054">
                                            <p:txEl>
                                              <p:pRg st="1" end="1"/>
                                            </p:txEl>
                                          </p:spTgt>
                                        </p:tgtEl>
                                        <p:attrNameLst>
                                          <p:attrName>style.visibility</p:attrName>
                                        </p:attrNameLst>
                                      </p:cBhvr>
                                      <p:to>
                                        <p:strVal val="visible"/>
                                      </p:to>
                                    </p:set>
                                    <p:animEffect transition="in" filter="wipe(down)">
                                      <p:cBhvr>
                                        <p:cTn id="13" dur="500"/>
                                        <p:tgtEl>
                                          <p:spTgt spid="2054">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054">
                                            <p:txEl>
                                              <p:pRg st="2" end="2"/>
                                            </p:txEl>
                                          </p:spTgt>
                                        </p:tgtEl>
                                        <p:attrNameLst>
                                          <p:attrName>style.visibility</p:attrName>
                                        </p:attrNameLst>
                                      </p:cBhvr>
                                      <p:to>
                                        <p:strVal val="visible"/>
                                      </p:to>
                                    </p:set>
                                    <p:anim calcmode="lin" valueType="num">
                                      <p:cBhvr additive="base">
                                        <p:cTn id="18" dur="500" fill="hold"/>
                                        <p:tgtEl>
                                          <p:spTgt spid="2054">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05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8" presetClass="entr" presetSubtype="12" fill="hold" nodeType="clickEffect">
                                  <p:stCondLst>
                                    <p:cond delay="0"/>
                                  </p:stCondLst>
                                  <p:childTnLst>
                                    <p:set>
                                      <p:cBhvr>
                                        <p:cTn id="23" dur="1" fill="hold">
                                          <p:stCondLst>
                                            <p:cond delay="0"/>
                                          </p:stCondLst>
                                        </p:cTn>
                                        <p:tgtEl>
                                          <p:spTgt spid="168964"/>
                                        </p:tgtEl>
                                        <p:attrNameLst>
                                          <p:attrName>style.visibility</p:attrName>
                                        </p:attrNameLst>
                                      </p:cBhvr>
                                      <p:to>
                                        <p:strVal val="visible"/>
                                      </p:to>
                                    </p:set>
                                    <p:animEffect transition="in" filter="strips(downLeft)">
                                      <p:cBhvr>
                                        <p:cTn id="24" dur="500"/>
                                        <p:tgtEl>
                                          <p:spTgt spid="168964"/>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12" fill="hold" nodeType="clickEffect">
                                  <p:stCondLst>
                                    <p:cond delay="0"/>
                                  </p:stCondLst>
                                  <p:childTnLst>
                                    <p:set>
                                      <p:cBhvr>
                                        <p:cTn id="28" dur="1" fill="hold">
                                          <p:stCondLst>
                                            <p:cond delay="0"/>
                                          </p:stCondLst>
                                        </p:cTn>
                                        <p:tgtEl>
                                          <p:spTgt spid="168965"/>
                                        </p:tgtEl>
                                        <p:attrNameLst>
                                          <p:attrName>style.visibility</p:attrName>
                                        </p:attrNameLst>
                                      </p:cBhvr>
                                      <p:to>
                                        <p:strVal val="visible"/>
                                      </p:to>
                                    </p:set>
                                    <p:animEffect transition="in" filter="strips(downLeft)">
                                      <p:cBhvr>
                                        <p:cTn id="29" dur="500"/>
                                        <p:tgtEl>
                                          <p:spTgt spid="168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025524" y="264160"/>
            <a:ext cx="11630025" cy="1168400"/>
          </a:xfrm>
          <a:noFill/>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Using the Keyword super</a:t>
            </a:r>
          </a:p>
        </p:txBody>
      </p:sp>
      <p:sp>
        <p:nvSpPr>
          <p:cNvPr id="34820" name="Rectangle 3"/>
          <p:cNvSpPr>
            <a:spLocks noGrp="1" noChangeArrowheads="1"/>
          </p:cNvSpPr>
          <p:nvPr>
            <p:ph type="body" idx="1"/>
          </p:nvPr>
        </p:nvSpPr>
        <p:spPr>
          <a:xfrm>
            <a:off x="363538" y="4152900"/>
            <a:ext cx="13127037" cy="3167063"/>
          </a:xfrm>
          <a:noFill/>
        </p:spPr>
        <p:txBody>
          <a:bodyPr/>
          <a:lstStyle/>
          <a:p>
            <a:pPr marL="1087438" lvl="1" indent="-538163">
              <a:spcBef>
                <a:spcPct val="0"/>
              </a:spcBef>
            </a:pPr>
            <a:r>
              <a:rPr lang="en-US" sz="3600" dirty="0">
                <a:latin typeface="Times New Roman" panose="02020603050405020304" pitchFamily="18" charset="0"/>
                <a:cs typeface="Times New Roman" panose="02020603050405020304" pitchFamily="18" charset="0"/>
              </a:rPr>
              <a:t>To call a </a:t>
            </a:r>
            <a:r>
              <a:rPr lang="en-US" sz="3600" dirty="0" err="1">
                <a:latin typeface="Times New Roman" panose="02020603050405020304" pitchFamily="18" charset="0"/>
                <a:cs typeface="Times New Roman" panose="02020603050405020304" pitchFamily="18" charset="0"/>
              </a:rPr>
              <a:t>superclass</a:t>
            </a:r>
            <a:r>
              <a:rPr lang="en-US" sz="3600" dirty="0">
                <a:latin typeface="Times New Roman" panose="02020603050405020304" pitchFamily="18" charset="0"/>
                <a:cs typeface="Times New Roman" panose="02020603050405020304" pitchFamily="18" charset="0"/>
              </a:rPr>
              <a:t> constructor</a:t>
            </a:r>
          </a:p>
          <a:p>
            <a:pPr marL="1652587" lvl="2" indent="-538163">
              <a:spcBef>
                <a:spcPct val="0"/>
              </a:spcBef>
            </a:pPr>
            <a:r>
              <a:rPr lang="en-US" sz="3600" dirty="0">
                <a:latin typeface="Times New Roman" panose="02020603050405020304" pitchFamily="18" charset="0"/>
                <a:cs typeface="Times New Roman" panose="02020603050405020304" pitchFamily="18" charset="0"/>
              </a:rPr>
              <a:t>You use the super keyword in the first statement of the subclass constructor</a:t>
            </a:r>
          </a:p>
          <a:p>
            <a:pPr marL="1087438" lvl="1" indent="-538163">
              <a:spcBef>
                <a:spcPct val="0"/>
              </a:spcBef>
            </a:pPr>
            <a:r>
              <a:rPr lang="en-US" sz="3600" dirty="0">
                <a:latin typeface="Times New Roman" panose="02020603050405020304" pitchFamily="18" charset="0"/>
                <a:cs typeface="Times New Roman" panose="02020603050405020304" pitchFamily="18" charset="0"/>
              </a:rPr>
              <a:t>To call a </a:t>
            </a:r>
            <a:r>
              <a:rPr lang="en-US" sz="3600" dirty="0" err="1">
                <a:latin typeface="Times New Roman" panose="02020603050405020304" pitchFamily="18" charset="0"/>
                <a:cs typeface="Times New Roman" panose="02020603050405020304" pitchFamily="18" charset="0"/>
              </a:rPr>
              <a:t>superclass</a:t>
            </a:r>
            <a:r>
              <a:rPr lang="en-US" sz="3600" dirty="0">
                <a:latin typeface="Times New Roman" panose="02020603050405020304" pitchFamily="18" charset="0"/>
                <a:cs typeface="Times New Roman" panose="02020603050405020304" pitchFamily="18" charset="0"/>
              </a:rPr>
              <a:t> method</a:t>
            </a:r>
          </a:p>
        </p:txBody>
      </p:sp>
      <p:sp>
        <p:nvSpPr>
          <p:cNvPr id="34821" name="Text Box 4"/>
          <p:cNvSpPr txBox="1">
            <a:spLocks noChangeArrowheads="1"/>
          </p:cNvSpPr>
          <p:nvPr/>
        </p:nvSpPr>
        <p:spPr bwMode="auto">
          <a:xfrm>
            <a:off x="363538" y="1800225"/>
            <a:ext cx="13317537" cy="2069785"/>
          </a:xfrm>
          <a:prstGeom prst="rect">
            <a:avLst/>
          </a:prstGeom>
          <a:noFill/>
          <a:ln w="12700">
            <a:noFill/>
            <a:miter lim="800000"/>
            <a:headEnd type="none" w="sm" len="sm"/>
            <a:tailEnd type="none" w="sm" len="sm"/>
          </a:ln>
        </p:spPr>
        <p:txBody>
          <a:bodyPr lIns="129522" tIns="64764" rIns="129522" bIns="64764">
            <a:spAutoFit/>
          </a:bodyPr>
          <a:lstStyle/>
          <a:p>
            <a:pPr marL="465138" indent="-465138">
              <a:spcBef>
                <a:spcPct val="50000"/>
              </a:spcBef>
              <a:buFont typeface="Wingdings" pitchFamily="2" charset="2"/>
              <a:buChar char="ü"/>
            </a:pPr>
            <a:r>
              <a:rPr lang="en-US" sz="3600" dirty="0">
                <a:latin typeface="Times New Roman" panose="02020603050405020304" pitchFamily="18" charset="0"/>
                <a:cs typeface="Times New Roman" panose="02020603050405020304" pitchFamily="18" charset="0"/>
              </a:rPr>
              <a:t>The keyword </a:t>
            </a:r>
            <a:r>
              <a:rPr lang="en-US" sz="3600" b="1" dirty="0">
                <a:latin typeface="Courier" pitchFamily="2" charset="0"/>
                <a:cs typeface="Times New Roman" panose="02020603050405020304" pitchFamily="18" charset="0"/>
              </a:rPr>
              <a:t>super</a:t>
            </a:r>
            <a:r>
              <a:rPr lang="en-US" sz="3600" dirty="0">
                <a:latin typeface="Times New Roman" panose="02020603050405020304" pitchFamily="18" charset="0"/>
                <a:cs typeface="Times New Roman" panose="02020603050405020304" pitchFamily="18" charset="0"/>
              </a:rPr>
              <a:t> refers to the </a:t>
            </a:r>
            <a:r>
              <a:rPr lang="en-US" sz="3600" dirty="0" err="1">
                <a:latin typeface="Times New Roman" panose="02020603050405020304" pitchFamily="18" charset="0"/>
                <a:cs typeface="Times New Roman" panose="02020603050405020304" pitchFamily="18" charset="0"/>
              </a:rPr>
              <a:t>superclass</a:t>
            </a:r>
            <a:r>
              <a:rPr lang="en-US" sz="3600" dirty="0">
                <a:latin typeface="Times New Roman" panose="02020603050405020304" pitchFamily="18" charset="0"/>
                <a:cs typeface="Times New Roman" panose="02020603050405020304" pitchFamily="18" charset="0"/>
              </a:rPr>
              <a:t> of the class in which </a:t>
            </a:r>
            <a:r>
              <a:rPr lang="en-US" sz="3600" dirty="0">
                <a:latin typeface="Courier" pitchFamily="2" charset="0"/>
                <a:cs typeface="Times New Roman" panose="02020603050405020304" pitchFamily="18" charset="0"/>
              </a:rPr>
              <a:t>super</a:t>
            </a:r>
            <a:r>
              <a:rPr lang="en-US" sz="3600" dirty="0">
                <a:latin typeface="Times New Roman" panose="02020603050405020304" pitchFamily="18" charset="0"/>
                <a:cs typeface="Times New Roman" panose="02020603050405020304" pitchFamily="18" charset="0"/>
              </a:rPr>
              <a:t> appears. </a:t>
            </a:r>
          </a:p>
          <a:p>
            <a:pPr marL="465138" indent="-465138">
              <a:spcBef>
                <a:spcPct val="50000"/>
              </a:spcBef>
              <a:buFont typeface="Wingdings" pitchFamily="2" charset="2"/>
              <a:buChar char="ü"/>
            </a:pPr>
            <a:r>
              <a:rPr lang="en-US" sz="3600" dirty="0">
                <a:latin typeface="Times New Roman" panose="02020603050405020304" pitchFamily="18" charset="0"/>
                <a:cs typeface="Times New Roman" panose="02020603050405020304" pitchFamily="18" charset="0"/>
              </a:rPr>
              <a:t>This keyword can be used in two ways:</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4821">
                                            <p:txEl>
                                              <p:pRg st="0" end="0"/>
                                            </p:txEl>
                                          </p:spTgt>
                                        </p:tgtEl>
                                        <p:attrNameLst>
                                          <p:attrName>style.visibility</p:attrName>
                                        </p:attrNameLst>
                                      </p:cBhvr>
                                      <p:to>
                                        <p:strVal val="visible"/>
                                      </p:to>
                                    </p:set>
                                    <p:animEffect transition="in" filter="wipe(down)">
                                      <p:cBhvr>
                                        <p:cTn id="7" dur="500"/>
                                        <p:tgtEl>
                                          <p:spTgt spid="348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nodeType="clickEffect">
                                  <p:stCondLst>
                                    <p:cond delay="0"/>
                                  </p:stCondLst>
                                  <p:childTnLst>
                                    <p:set>
                                      <p:cBhvr>
                                        <p:cTn id="11" dur="1" fill="hold">
                                          <p:stCondLst>
                                            <p:cond delay="0"/>
                                          </p:stCondLst>
                                        </p:cTn>
                                        <p:tgtEl>
                                          <p:spTgt spid="34821">
                                            <p:txEl>
                                              <p:pRg st="1" end="1"/>
                                            </p:txEl>
                                          </p:spTgt>
                                        </p:tgtEl>
                                        <p:attrNameLst>
                                          <p:attrName>style.visibility</p:attrName>
                                        </p:attrNameLst>
                                      </p:cBhvr>
                                      <p:to>
                                        <p:strVal val="visible"/>
                                      </p:to>
                                    </p:set>
                                    <p:anim calcmode="lin" valueType="num">
                                      <p:cBhvr>
                                        <p:cTn id="12" dur="500" fill="hold"/>
                                        <p:tgtEl>
                                          <p:spTgt spid="34821">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4821">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4821">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4820">
                                            <p:txEl>
                                              <p:pRg st="0" end="0"/>
                                            </p:txEl>
                                          </p:spTgt>
                                        </p:tgtEl>
                                        <p:attrNameLst>
                                          <p:attrName>style.visibility</p:attrName>
                                        </p:attrNameLst>
                                      </p:cBhvr>
                                      <p:to>
                                        <p:strVal val="visible"/>
                                      </p:to>
                                    </p:set>
                                    <p:animEffect transition="in" filter="wipe(down)">
                                      <p:cBhvr>
                                        <p:cTn id="19" dur="500"/>
                                        <p:tgtEl>
                                          <p:spTgt spid="34820">
                                            <p:txEl>
                                              <p:pRg st="0" end="0"/>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4820">
                                            <p:txEl>
                                              <p:pRg st="1" end="1"/>
                                            </p:txEl>
                                          </p:spTgt>
                                        </p:tgtEl>
                                        <p:attrNameLst>
                                          <p:attrName>style.visibility</p:attrName>
                                        </p:attrNameLst>
                                      </p:cBhvr>
                                      <p:to>
                                        <p:strVal val="visible"/>
                                      </p:to>
                                    </p:set>
                                    <p:animEffect transition="in" filter="wipe(down)">
                                      <p:cBhvr>
                                        <p:cTn id="22" dur="500"/>
                                        <p:tgtEl>
                                          <p:spTgt spid="3482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4820">
                                            <p:txEl>
                                              <p:pRg st="2" end="2"/>
                                            </p:txEl>
                                          </p:spTgt>
                                        </p:tgtEl>
                                        <p:attrNameLst>
                                          <p:attrName>style.visibility</p:attrName>
                                        </p:attrNameLst>
                                      </p:cBhvr>
                                      <p:to>
                                        <p:strVal val="visible"/>
                                      </p:to>
                                    </p:set>
                                    <p:anim calcmode="lin" valueType="num">
                                      <p:cBhvr additive="base">
                                        <p:cTn id="27" dur="500" fill="hold"/>
                                        <p:tgtEl>
                                          <p:spTgt spid="34820">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482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1025525" y="152401"/>
            <a:ext cx="11630025" cy="863600"/>
          </a:xfrm>
          <a:noFill/>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CAUTION</a:t>
            </a:r>
          </a:p>
        </p:txBody>
      </p:sp>
      <p:sp>
        <p:nvSpPr>
          <p:cNvPr id="36868" name="Text Box 3"/>
          <p:cNvSpPr txBox="1">
            <a:spLocks noChangeArrowheads="1"/>
          </p:cNvSpPr>
          <p:nvPr/>
        </p:nvSpPr>
        <p:spPr bwMode="auto">
          <a:xfrm>
            <a:off x="228600" y="1427163"/>
            <a:ext cx="13111163" cy="4439665"/>
          </a:xfrm>
          <a:prstGeom prst="rect">
            <a:avLst/>
          </a:prstGeom>
          <a:noFill/>
          <a:ln w="12700">
            <a:noFill/>
            <a:miter lim="800000"/>
            <a:headEnd type="none" w="sm" len="sm"/>
            <a:tailEnd type="none" w="sm" len="sm"/>
          </a:ln>
        </p:spPr>
        <p:txBody>
          <a:bodyPr lIns="129522" tIns="64764" rIns="129522" bIns="64764">
            <a:spAutoFit/>
          </a:bodyPr>
          <a:lstStyle/>
          <a:p>
            <a:pPr marL="627063" indent="-538163" algn="just">
              <a:spcBef>
                <a:spcPct val="50000"/>
              </a:spcBef>
              <a:buFont typeface="Wingdings" pitchFamily="2" charset="2"/>
              <a:buChar char="ü"/>
            </a:pPr>
            <a:r>
              <a:rPr lang="en-US" sz="4000" dirty="0">
                <a:latin typeface="Times New Roman" panose="02020603050405020304" pitchFamily="18" charset="0"/>
                <a:cs typeface="Times New Roman" panose="02020603050405020304" pitchFamily="18" charset="0"/>
              </a:rPr>
              <a:t>You must use the keyword </a:t>
            </a:r>
            <a:r>
              <a:rPr lang="en-US" sz="4000" b="1" dirty="0">
                <a:latin typeface="Times New Roman" panose="02020603050405020304" pitchFamily="18" charset="0"/>
                <a:cs typeface="Times New Roman" panose="02020603050405020304" pitchFamily="18" charset="0"/>
              </a:rPr>
              <a:t>super</a:t>
            </a:r>
            <a:r>
              <a:rPr lang="en-US" sz="4000" dirty="0">
                <a:latin typeface="Times New Roman" panose="02020603050405020304" pitchFamily="18" charset="0"/>
                <a:cs typeface="Times New Roman" panose="02020603050405020304" pitchFamily="18" charset="0"/>
              </a:rPr>
              <a:t> to call the </a:t>
            </a:r>
            <a:r>
              <a:rPr lang="en-US" sz="4000" dirty="0" err="1">
                <a:latin typeface="Times New Roman" panose="02020603050405020304" pitchFamily="18" charset="0"/>
                <a:cs typeface="Times New Roman" panose="02020603050405020304" pitchFamily="18" charset="0"/>
              </a:rPr>
              <a:t>superclass</a:t>
            </a:r>
            <a:r>
              <a:rPr lang="en-US" sz="4000" dirty="0">
                <a:latin typeface="Times New Roman" panose="02020603050405020304" pitchFamily="18" charset="0"/>
                <a:cs typeface="Times New Roman" panose="02020603050405020304" pitchFamily="18" charset="0"/>
              </a:rPr>
              <a:t> constructor. </a:t>
            </a:r>
          </a:p>
          <a:p>
            <a:pPr marL="627063" indent="-538163" algn="just">
              <a:spcBef>
                <a:spcPct val="50000"/>
              </a:spcBef>
              <a:buFont typeface="Wingdings" pitchFamily="2" charset="2"/>
              <a:buChar char="ü"/>
            </a:pPr>
            <a:r>
              <a:rPr lang="en-US" sz="4000" dirty="0">
                <a:latin typeface="Times New Roman" panose="02020603050405020304" pitchFamily="18" charset="0"/>
                <a:cs typeface="Times New Roman" panose="02020603050405020304" pitchFamily="18" charset="0"/>
              </a:rPr>
              <a:t>Invoking a </a:t>
            </a:r>
            <a:r>
              <a:rPr lang="en-US" sz="4000" dirty="0" err="1">
                <a:latin typeface="Times New Roman" panose="02020603050405020304" pitchFamily="18" charset="0"/>
                <a:cs typeface="Times New Roman" panose="02020603050405020304" pitchFamily="18" charset="0"/>
              </a:rPr>
              <a:t>superclass</a:t>
            </a:r>
            <a:r>
              <a:rPr lang="en-US" sz="4000" dirty="0">
                <a:latin typeface="Times New Roman" panose="02020603050405020304" pitchFamily="18" charset="0"/>
                <a:cs typeface="Times New Roman" panose="02020603050405020304" pitchFamily="18" charset="0"/>
              </a:rPr>
              <a:t> constructor’s name in a subclass causes a syntax error. </a:t>
            </a:r>
          </a:p>
          <a:p>
            <a:pPr marL="627063" indent="-538163" algn="just">
              <a:spcBef>
                <a:spcPct val="50000"/>
              </a:spcBef>
              <a:buFont typeface="Wingdings" pitchFamily="2" charset="2"/>
              <a:buChar char="ü"/>
            </a:pPr>
            <a:r>
              <a:rPr lang="en-US" sz="4000" dirty="0">
                <a:latin typeface="Times New Roman" panose="02020603050405020304" pitchFamily="18" charset="0"/>
                <a:cs typeface="Times New Roman" panose="02020603050405020304" pitchFamily="18" charset="0"/>
              </a:rPr>
              <a:t>Java requires that the statement that uses the keyword </a:t>
            </a:r>
            <a:r>
              <a:rPr lang="en-US" sz="4000" u="sng" dirty="0">
                <a:latin typeface="Times New Roman" panose="02020603050405020304" pitchFamily="18" charset="0"/>
                <a:cs typeface="Times New Roman" panose="02020603050405020304" pitchFamily="18" charset="0"/>
              </a:rPr>
              <a:t>super</a:t>
            </a:r>
            <a:r>
              <a:rPr lang="en-US" sz="4000" dirty="0">
                <a:latin typeface="Times New Roman" panose="02020603050405020304" pitchFamily="18" charset="0"/>
                <a:cs typeface="Times New Roman" panose="02020603050405020304" pitchFamily="18" charset="0"/>
              </a:rPr>
              <a:t> appear first in the constructor.</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868">
                                            <p:txEl>
                                              <p:pRg st="0" end="0"/>
                                            </p:txEl>
                                          </p:spTgt>
                                        </p:tgtEl>
                                        <p:attrNameLst>
                                          <p:attrName>style.visibility</p:attrName>
                                        </p:attrNameLst>
                                      </p:cBhvr>
                                      <p:to>
                                        <p:strVal val="visible"/>
                                      </p:to>
                                    </p:set>
                                    <p:anim calcmode="lin" valueType="num">
                                      <p:cBhvr additive="base">
                                        <p:cTn id="7" dur="500" fill="hold"/>
                                        <p:tgtEl>
                                          <p:spTgt spid="3686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0" fill="hold" nodeType="clickEffect">
                                  <p:stCondLst>
                                    <p:cond delay="0"/>
                                  </p:stCondLst>
                                  <p:childTnLst>
                                    <p:set>
                                      <p:cBhvr>
                                        <p:cTn id="12" dur="1" fill="hold">
                                          <p:stCondLst>
                                            <p:cond delay="0"/>
                                          </p:stCondLst>
                                        </p:cTn>
                                        <p:tgtEl>
                                          <p:spTgt spid="36868">
                                            <p:txEl>
                                              <p:pRg st="1" end="1"/>
                                            </p:txEl>
                                          </p:spTgt>
                                        </p:tgtEl>
                                        <p:attrNameLst>
                                          <p:attrName>style.visibility</p:attrName>
                                        </p:attrNameLst>
                                      </p:cBhvr>
                                      <p:to>
                                        <p:strVal val="visible"/>
                                      </p:to>
                                    </p:set>
                                    <p:anim calcmode="lin" valueType="num">
                                      <p:cBhvr>
                                        <p:cTn id="13" dur="500" fill="hold"/>
                                        <p:tgtEl>
                                          <p:spTgt spid="36868">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6868">
                                            <p:txEl>
                                              <p:pRg st="1" end="1"/>
                                            </p:txEl>
                                          </p:spTgt>
                                        </p:tgtEl>
                                        <p:attrNameLst>
                                          <p:attrName>ppt_h</p:attrName>
                                        </p:attrNameLst>
                                      </p:cBhvr>
                                      <p:tavLst>
                                        <p:tav tm="0">
                                          <p:val>
                                            <p:fltVal val="0"/>
                                          </p:val>
                                        </p:tav>
                                        <p:tav tm="100000">
                                          <p:val>
                                            <p:strVal val="#ppt_h"/>
                                          </p:val>
                                        </p:tav>
                                      </p:tavLst>
                                    </p:anim>
                                    <p:animEffect transition="in" filter="fade">
                                      <p:cBhvr>
                                        <p:cTn id="15" dur="500"/>
                                        <p:tgtEl>
                                          <p:spTgt spid="3686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6868">
                                            <p:txEl>
                                              <p:pRg st="2" end="2"/>
                                            </p:txEl>
                                          </p:spTgt>
                                        </p:tgtEl>
                                        <p:attrNameLst>
                                          <p:attrName>style.visibility</p:attrName>
                                        </p:attrNameLst>
                                      </p:cBhvr>
                                      <p:to>
                                        <p:strVal val="visible"/>
                                      </p:to>
                                    </p:set>
                                    <p:animEffect transition="in" filter="wipe(down)">
                                      <p:cBhvr>
                                        <p:cTn id="20" dur="500"/>
                                        <p:tgtEl>
                                          <p:spTgt spid="3686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0" y="0"/>
            <a:ext cx="13681076" cy="685800"/>
          </a:xfrm>
          <a:noFill/>
        </p:spPr>
        <p:txBody>
          <a:bodyPr/>
          <a:lstStyle/>
          <a:p>
            <a:pPr algn="ctr"/>
            <a:r>
              <a:rPr lang="en-US" sz="4800" b="1" dirty="0">
                <a:solidFill>
                  <a:schemeClr val="tx1"/>
                </a:solidFill>
                <a:latin typeface="Times New Roman" panose="02020603050405020304" pitchFamily="18" charset="0"/>
                <a:cs typeface="Times New Roman" panose="02020603050405020304" pitchFamily="18" charset="0"/>
              </a:rPr>
              <a:t>Constructor Chaining</a:t>
            </a:r>
          </a:p>
        </p:txBody>
      </p:sp>
      <p:sp>
        <p:nvSpPr>
          <p:cNvPr id="33796" name="Text Box 3"/>
          <p:cNvSpPr txBox="1">
            <a:spLocks noChangeArrowheads="1"/>
          </p:cNvSpPr>
          <p:nvPr/>
        </p:nvSpPr>
        <p:spPr bwMode="auto">
          <a:xfrm>
            <a:off x="2564922" y="1991359"/>
            <a:ext cx="9200358" cy="6532545"/>
          </a:xfrm>
          <a:prstGeom prst="rect">
            <a:avLst/>
          </a:prstGeom>
          <a:solidFill>
            <a:schemeClr val="bg1"/>
          </a:solidFill>
          <a:ln w="12700">
            <a:noFill/>
            <a:miter lim="800000"/>
            <a:headEnd type="none" w="sm" len="sm"/>
            <a:tailEnd type="none" w="sm" len="sm"/>
          </a:ln>
        </p:spPr>
        <p:txBody>
          <a:bodyPr wrap="square" lIns="129522" tIns="64764" rIns="129522" bIns="64764">
            <a:spAutoFit/>
          </a:bodyPr>
          <a:lstStyle/>
          <a:p>
            <a:pPr>
              <a:spcBef>
                <a:spcPts val="0"/>
              </a:spcBef>
              <a:defRPr/>
            </a:pPr>
            <a:r>
              <a:rPr lang="en-US" sz="1600" dirty="0">
                <a:solidFill>
                  <a:schemeClr val="bg2"/>
                </a:solidFill>
                <a:latin typeface="Courier" pitchFamily="2" charset="0"/>
                <a:cs typeface="Times New Roman" pitchFamily="18" charset="0"/>
              </a:rPr>
              <a:t>public class Faculty extends Employee {</a:t>
            </a:r>
          </a:p>
          <a:p>
            <a:pPr>
              <a:spcBef>
                <a:spcPts val="0"/>
              </a:spcBef>
              <a:defRPr/>
            </a:pPr>
            <a:r>
              <a:rPr lang="en-US" sz="1600" dirty="0">
                <a:solidFill>
                  <a:schemeClr val="bg2"/>
                </a:solidFill>
                <a:latin typeface="Courier" pitchFamily="2" charset="0"/>
                <a:cs typeface="Times New Roman" pitchFamily="18" charset="0"/>
              </a:rPr>
              <a:t>  public static void main(String[] </a:t>
            </a:r>
            <a:r>
              <a:rPr lang="en-US" sz="1600" dirty="0" err="1">
                <a:solidFill>
                  <a:schemeClr val="bg2"/>
                </a:solidFill>
                <a:latin typeface="Courier" pitchFamily="2" charset="0"/>
                <a:cs typeface="Times New Roman" pitchFamily="18" charset="0"/>
              </a:rPr>
              <a:t>args</a:t>
            </a:r>
            <a:r>
              <a:rPr lang="en-US" sz="1600" dirty="0">
                <a:solidFill>
                  <a:schemeClr val="bg2"/>
                </a:solidFill>
                <a:latin typeface="Courier" pitchFamily="2" charset="0"/>
                <a:cs typeface="Times New Roman" pitchFamily="18" charset="0"/>
              </a:rPr>
              <a:t>) {</a:t>
            </a:r>
          </a:p>
          <a:p>
            <a:pPr>
              <a:spcBef>
                <a:spcPts val="0"/>
              </a:spcBef>
              <a:defRPr/>
            </a:pPr>
            <a:r>
              <a:rPr lang="en-US" sz="1600" dirty="0">
                <a:solidFill>
                  <a:schemeClr val="bg2"/>
                </a:solidFill>
                <a:latin typeface="Courier" pitchFamily="2" charset="0"/>
                <a:cs typeface="Times New Roman" pitchFamily="18" charset="0"/>
              </a:rPr>
              <a:t>    new Faculty();</a:t>
            </a:r>
          </a:p>
          <a:p>
            <a:pPr>
              <a:spcBef>
                <a:spcPts val="0"/>
              </a:spcBef>
              <a:defRPr/>
            </a:pPr>
            <a:r>
              <a:rPr lang="en-US" sz="1600" dirty="0">
                <a:solidFill>
                  <a:schemeClr val="bg2"/>
                </a:solidFill>
                <a:latin typeface="Courier" pitchFamily="2" charset="0"/>
                <a:cs typeface="Times New Roman" pitchFamily="18" charset="0"/>
              </a:rPr>
              <a:t>  }</a:t>
            </a:r>
          </a:p>
          <a:p>
            <a:pPr>
              <a:spcBef>
                <a:spcPts val="0"/>
              </a:spcBef>
              <a:defRPr/>
            </a:pPr>
            <a:endParaRPr lang="en-US" sz="1600" dirty="0">
              <a:solidFill>
                <a:schemeClr val="bg2"/>
              </a:solidFill>
              <a:latin typeface="Courier" pitchFamily="2" charset="0"/>
              <a:cs typeface="Times New Roman" pitchFamily="18" charset="0"/>
            </a:endParaRPr>
          </a:p>
          <a:p>
            <a:pPr>
              <a:spcBef>
                <a:spcPts val="0"/>
              </a:spcBef>
              <a:defRPr/>
            </a:pPr>
            <a:r>
              <a:rPr lang="en-US" sz="1600" dirty="0">
                <a:solidFill>
                  <a:schemeClr val="bg2"/>
                </a:solidFill>
                <a:latin typeface="Courier" pitchFamily="2" charset="0"/>
                <a:cs typeface="Times New Roman" pitchFamily="18" charset="0"/>
              </a:rPr>
              <a:t>  public Faculty() {</a:t>
            </a:r>
          </a:p>
          <a:p>
            <a:pPr>
              <a:spcBef>
                <a:spcPts val="0"/>
              </a:spcBef>
              <a:defRPr/>
            </a:pPr>
            <a:r>
              <a:rPr lang="en-US" sz="1600" dirty="0">
                <a:solidFill>
                  <a:schemeClr val="bg2"/>
                </a:solidFill>
                <a:latin typeface="Courier" pitchFamily="2" charset="0"/>
                <a:cs typeface="Times New Roman" pitchFamily="18" charset="0"/>
              </a:rPr>
              <a:t>    </a:t>
            </a:r>
            <a:r>
              <a:rPr lang="en-US" sz="1600" dirty="0" err="1">
                <a:solidFill>
                  <a:schemeClr val="bg2"/>
                </a:solidFill>
                <a:latin typeface="Courier" pitchFamily="2" charset="0"/>
                <a:cs typeface="Times New Roman" pitchFamily="18" charset="0"/>
              </a:rPr>
              <a:t>System.out.println</a:t>
            </a:r>
            <a:r>
              <a:rPr lang="en-US" sz="1600" dirty="0">
                <a:solidFill>
                  <a:schemeClr val="bg2"/>
                </a:solidFill>
                <a:latin typeface="Courier" pitchFamily="2" charset="0"/>
                <a:cs typeface="Times New Roman" pitchFamily="18" charset="0"/>
              </a:rPr>
              <a:t>("(4) Faculty's no-</a:t>
            </a:r>
            <a:r>
              <a:rPr lang="en-US" sz="1600" dirty="0" err="1">
                <a:solidFill>
                  <a:schemeClr val="bg2"/>
                </a:solidFill>
                <a:latin typeface="Courier" pitchFamily="2" charset="0"/>
                <a:cs typeface="Times New Roman" pitchFamily="18" charset="0"/>
              </a:rPr>
              <a:t>arg</a:t>
            </a:r>
            <a:r>
              <a:rPr lang="en-US" sz="1600" dirty="0">
                <a:solidFill>
                  <a:schemeClr val="bg2"/>
                </a:solidFill>
                <a:latin typeface="Courier" pitchFamily="2" charset="0"/>
                <a:cs typeface="Times New Roman" pitchFamily="18" charset="0"/>
              </a:rPr>
              <a:t> constructor is invoked");</a:t>
            </a:r>
          </a:p>
          <a:p>
            <a:pPr>
              <a:spcBef>
                <a:spcPts val="0"/>
              </a:spcBef>
              <a:defRPr/>
            </a:pPr>
            <a:r>
              <a:rPr lang="en-US" sz="1600" dirty="0">
                <a:solidFill>
                  <a:schemeClr val="bg2"/>
                </a:solidFill>
                <a:latin typeface="Courier" pitchFamily="2" charset="0"/>
                <a:cs typeface="Times New Roman" pitchFamily="18" charset="0"/>
              </a:rPr>
              <a:t>  }</a:t>
            </a:r>
          </a:p>
          <a:p>
            <a:pPr>
              <a:spcBef>
                <a:spcPts val="0"/>
              </a:spcBef>
              <a:defRPr/>
            </a:pPr>
            <a:r>
              <a:rPr lang="en-US" sz="1600" dirty="0">
                <a:solidFill>
                  <a:schemeClr val="bg2"/>
                </a:solidFill>
                <a:latin typeface="Courier" pitchFamily="2" charset="0"/>
                <a:cs typeface="Times New Roman" pitchFamily="18" charset="0"/>
              </a:rPr>
              <a:t>}</a:t>
            </a:r>
          </a:p>
          <a:p>
            <a:pPr>
              <a:spcBef>
                <a:spcPts val="0"/>
              </a:spcBef>
              <a:defRPr/>
            </a:pPr>
            <a:endParaRPr lang="en-US" sz="1600" dirty="0">
              <a:solidFill>
                <a:schemeClr val="bg2"/>
              </a:solidFill>
              <a:latin typeface="Courier" pitchFamily="2" charset="0"/>
              <a:cs typeface="Times New Roman" pitchFamily="18" charset="0"/>
            </a:endParaRPr>
          </a:p>
          <a:p>
            <a:pPr>
              <a:spcBef>
                <a:spcPts val="0"/>
              </a:spcBef>
              <a:defRPr/>
            </a:pPr>
            <a:r>
              <a:rPr lang="en-US" sz="1600" dirty="0">
                <a:solidFill>
                  <a:schemeClr val="bg2"/>
                </a:solidFill>
                <a:latin typeface="Courier" pitchFamily="2" charset="0"/>
                <a:cs typeface="Times New Roman" pitchFamily="18" charset="0"/>
              </a:rPr>
              <a:t>class Employee extends Person {</a:t>
            </a:r>
          </a:p>
          <a:p>
            <a:pPr>
              <a:spcBef>
                <a:spcPts val="0"/>
              </a:spcBef>
              <a:defRPr/>
            </a:pPr>
            <a:r>
              <a:rPr lang="en-US" sz="1600" dirty="0">
                <a:solidFill>
                  <a:schemeClr val="bg2"/>
                </a:solidFill>
                <a:latin typeface="Courier" pitchFamily="2" charset="0"/>
                <a:cs typeface="Times New Roman" pitchFamily="18" charset="0"/>
              </a:rPr>
              <a:t>  public Employee() {</a:t>
            </a:r>
          </a:p>
          <a:p>
            <a:pPr>
              <a:spcBef>
                <a:spcPts val="0"/>
              </a:spcBef>
              <a:defRPr/>
            </a:pPr>
            <a:r>
              <a:rPr lang="en-US" sz="1600" dirty="0">
                <a:solidFill>
                  <a:schemeClr val="bg2"/>
                </a:solidFill>
                <a:latin typeface="Courier" pitchFamily="2" charset="0"/>
                <a:cs typeface="Times New Roman" pitchFamily="18" charset="0"/>
              </a:rPr>
              <a:t>    this("(2) Invoke Employee’s overloaded constructor");</a:t>
            </a:r>
          </a:p>
          <a:p>
            <a:pPr>
              <a:spcBef>
                <a:spcPts val="0"/>
              </a:spcBef>
              <a:defRPr/>
            </a:pPr>
            <a:r>
              <a:rPr lang="en-US" sz="1600" dirty="0">
                <a:solidFill>
                  <a:schemeClr val="bg2"/>
                </a:solidFill>
                <a:latin typeface="Courier" pitchFamily="2" charset="0"/>
                <a:cs typeface="Times New Roman" pitchFamily="18" charset="0"/>
              </a:rPr>
              <a:t>    </a:t>
            </a:r>
            <a:r>
              <a:rPr lang="en-US" sz="1600" dirty="0" err="1">
                <a:solidFill>
                  <a:schemeClr val="bg2"/>
                </a:solidFill>
                <a:latin typeface="Courier" pitchFamily="2" charset="0"/>
                <a:cs typeface="Times New Roman" pitchFamily="18" charset="0"/>
              </a:rPr>
              <a:t>System.out.println</a:t>
            </a:r>
            <a:r>
              <a:rPr lang="en-US" sz="1600" dirty="0">
                <a:solidFill>
                  <a:schemeClr val="bg2"/>
                </a:solidFill>
                <a:latin typeface="Courier" pitchFamily="2" charset="0"/>
                <a:cs typeface="Times New Roman" pitchFamily="18" charset="0"/>
              </a:rPr>
              <a:t>("(3) Employee's no-</a:t>
            </a:r>
            <a:r>
              <a:rPr lang="en-US" sz="1600" dirty="0" err="1">
                <a:solidFill>
                  <a:schemeClr val="bg2"/>
                </a:solidFill>
                <a:latin typeface="Courier" pitchFamily="2" charset="0"/>
                <a:cs typeface="Times New Roman" pitchFamily="18" charset="0"/>
              </a:rPr>
              <a:t>arg</a:t>
            </a:r>
            <a:r>
              <a:rPr lang="en-US" sz="1600" dirty="0">
                <a:solidFill>
                  <a:schemeClr val="bg2"/>
                </a:solidFill>
                <a:latin typeface="Courier" pitchFamily="2" charset="0"/>
                <a:cs typeface="Times New Roman" pitchFamily="18" charset="0"/>
              </a:rPr>
              <a:t> constructor is invoked");</a:t>
            </a:r>
          </a:p>
          <a:p>
            <a:pPr>
              <a:spcBef>
                <a:spcPts val="0"/>
              </a:spcBef>
              <a:defRPr/>
            </a:pPr>
            <a:r>
              <a:rPr lang="en-US" sz="1600" dirty="0">
                <a:solidFill>
                  <a:schemeClr val="bg2"/>
                </a:solidFill>
                <a:latin typeface="Courier" pitchFamily="2" charset="0"/>
                <a:cs typeface="Times New Roman" pitchFamily="18" charset="0"/>
              </a:rPr>
              <a:t>  }</a:t>
            </a:r>
          </a:p>
          <a:p>
            <a:pPr>
              <a:spcBef>
                <a:spcPts val="0"/>
              </a:spcBef>
              <a:defRPr/>
            </a:pPr>
            <a:r>
              <a:rPr lang="en-US" sz="1600" dirty="0">
                <a:solidFill>
                  <a:schemeClr val="bg2"/>
                </a:solidFill>
                <a:latin typeface="Courier" pitchFamily="2" charset="0"/>
                <a:cs typeface="Times New Roman" pitchFamily="18" charset="0"/>
              </a:rPr>
              <a:t> </a:t>
            </a:r>
          </a:p>
          <a:p>
            <a:pPr>
              <a:spcBef>
                <a:spcPts val="0"/>
              </a:spcBef>
              <a:defRPr/>
            </a:pPr>
            <a:r>
              <a:rPr lang="en-US" sz="1600" dirty="0">
                <a:solidFill>
                  <a:schemeClr val="bg2"/>
                </a:solidFill>
                <a:latin typeface="Courier" pitchFamily="2" charset="0"/>
                <a:cs typeface="Times New Roman" pitchFamily="18" charset="0"/>
              </a:rPr>
              <a:t>  public Employee(String s) {</a:t>
            </a:r>
          </a:p>
          <a:p>
            <a:pPr>
              <a:spcBef>
                <a:spcPts val="0"/>
              </a:spcBef>
              <a:defRPr/>
            </a:pPr>
            <a:r>
              <a:rPr lang="en-US" sz="1600" dirty="0">
                <a:solidFill>
                  <a:schemeClr val="bg2"/>
                </a:solidFill>
                <a:latin typeface="Courier" pitchFamily="2" charset="0"/>
                <a:cs typeface="Times New Roman" pitchFamily="18" charset="0"/>
              </a:rPr>
              <a:t>    </a:t>
            </a:r>
            <a:r>
              <a:rPr lang="en-US" sz="1600" dirty="0" err="1">
                <a:solidFill>
                  <a:schemeClr val="bg2"/>
                </a:solidFill>
                <a:latin typeface="Courier" pitchFamily="2" charset="0"/>
                <a:cs typeface="Times New Roman" pitchFamily="18" charset="0"/>
              </a:rPr>
              <a:t>System.out.println</a:t>
            </a:r>
            <a:r>
              <a:rPr lang="en-US" sz="1600" dirty="0">
                <a:solidFill>
                  <a:schemeClr val="bg2"/>
                </a:solidFill>
                <a:latin typeface="Courier" pitchFamily="2" charset="0"/>
                <a:cs typeface="Times New Roman" pitchFamily="18" charset="0"/>
              </a:rPr>
              <a:t>(s);</a:t>
            </a:r>
          </a:p>
          <a:p>
            <a:pPr>
              <a:spcBef>
                <a:spcPts val="0"/>
              </a:spcBef>
              <a:defRPr/>
            </a:pPr>
            <a:r>
              <a:rPr lang="en-US" sz="1600" dirty="0">
                <a:solidFill>
                  <a:schemeClr val="bg2"/>
                </a:solidFill>
                <a:latin typeface="Courier" pitchFamily="2" charset="0"/>
                <a:cs typeface="Times New Roman" pitchFamily="18" charset="0"/>
              </a:rPr>
              <a:t>  }</a:t>
            </a:r>
          </a:p>
          <a:p>
            <a:pPr>
              <a:spcBef>
                <a:spcPts val="0"/>
              </a:spcBef>
              <a:defRPr/>
            </a:pPr>
            <a:r>
              <a:rPr lang="en-US" sz="1600" dirty="0">
                <a:solidFill>
                  <a:schemeClr val="bg2"/>
                </a:solidFill>
                <a:latin typeface="Courier" pitchFamily="2" charset="0"/>
                <a:cs typeface="Times New Roman" pitchFamily="18" charset="0"/>
              </a:rPr>
              <a:t>}</a:t>
            </a:r>
          </a:p>
          <a:p>
            <a:pPr>
              <a:spcBef>
                <a:spcPts val="0"/>
              </a:spcBef>
              <a:defRPr/>
            </a:pPr>
            <a:r>
              <a:rPr lang="en-US" sz="1600" dirty="0">
                <a:solidFill>
                  <a:schemeClr val="bg2"/>
                </a:solidFill>
                <a:latin typeface="Courier" pitchFamily="2" charset="0"/>
                <a:cs typeface="Times New Roman" pitchFamily="18" charset="0"/>
              </a:rPr>
              <a:t> </a:t>
            </a:r>
          </a:p>
          <a:p>
            <a:pPr>
              <a:spcBef>
                <a:spcPts val="0"/>
              </a:spcBef>
              <a:defRPr/>
            </a:pPr>
            <a:r>
              <a:rPr lang="en-US" sz="1600" dirty="0">
                <a:solidFill>
                  <a:schemeClr val="bg2"/>
                </a:solidFill>
                <a:latin typeface="Courier" pitchFamily="2" charset="0"/>
                <a:cs typeface="Times New Roman" pitchFamily="18" charset="0"/>
              </a:rPr>
              <a:t>class Person {</a:t>
            </a:r>
          </a:p>
          <a:p>
            <a:pPr>
              <a:spcBef>
                <a:spcPts val="0"/>
              </a:spcBef>
              <a:defRPr/>
            </a:pPr>
            <a:r>
              <a:rPr lang="en-US" sz="1600" dirty="0">
                <a:solidFill>
                  <a:schemeClr val="bg2"/>
                </a:solidFill>
                <a:latin typeface="Courier" pitchFamily="2" charset="0"/>
                <a:cs typeface="Times New Roman" pitchFamily="18" charset="0"/>
              </a:rPr>
              <a:t>  public Person() {</a:t>
            </a:r>
          </a:p>
          <a:p>
            <a:pPr>
              <a:spcBef>
                <a:spcPts val="0"/>
              </a:spcBef>
              <a:defRPr/>
            </a:pPr>
            <a:r>
              <a:rPr lang="en-US" sz="1600" dirty="0">
                <a:solidFill>
                  <a:schemeClr val="bg2"/>
                </a:solidFill>
                <a:latin typeface="Courier" pitchFamily="2" charset="0"/>
                <a:cs typeface="Times New Roman" pitchFamily="18" charset="0"/>
              </a:rPr>
              <a:t>    </a:t>
            </a:r>
            <a:r>
              <a:rPr lang="en-US" sz="1600" dirty="0" err="1">
                <a:solidFill>
                  <a:schemeClr val="bg2"/>
                </a:solidFill>
                <a:latin typeface="Courier" pitchFamily="2" charset="0"/>
                <a:cs typeface="Times New Roman" pitchFamily="18" charset="0"/>
              </a:rPr>
              <a:t>System.out.println</a:t>
            </a:r>
            <a:r>
              <a:rPr lang="en-US" sz="1600" dirty="0">
                <a:solidFill>
                  <a:schemeClr val="bg2"/>
                </a:solidFill>
                <a:latin typeface="Courier" pitchFamily="2" charset="0"/>
                <a:cs typeface="Times New Roman" pitchFamily="18" charset="0"/>
              </a:rPr>
              <a:t>("(1) Person's no-</a:t>
            </a:r>
            <a:r>
              <a:rPr lang="en-US" sz="1600" dirty="0" err="1">
                <a:solidFill>
                  <a:schemeClr val="bg2"/>
                </a:solidFill>
                <a:latin typeface="Courier" pitchFamily="2" charset="0"/>
                <a:cs typeface="Times New Roman" pitchFamily="18" charset="0"/>
              </a:rPr>
              <a:t>arg</a:t>
            </a:r>
            <a:r>
              <a:rPr lang="en-US" sz="1600" dirty="0">
                <a:solidFill>
                  <a:schemeClr val="bg2"/>
                </a:solidFill>
                <a:latin typeface="Courier" pitchFamily="2" charset="0"/>
                <a:cs typeface="Times New Roman" pitchFamily="18" charset="0"/>
              </a:rPr>
              <a:t> constructor is invoked");</a:t>
            </a:r>
          </a:p>
          <a:p>
            <a:pPr>
              <a:spcBef>
                <a:spcPts val="0"/>
              </a:spcBef>
              <a:defRPr/>
            </a:pPr>
            <a:r>
              <a:rPr lang="en-US" sz="1600" dirty="0">
                <a:solidFill>
                  <a:schemeClr val="bg2"/>
                </a:solidFill>
                <a:latin typeface="Courier" pitchFamily="2" charset="0"/>
                <a:cs typeface="Times New Roman" pitchFamily="18" charset="0"/>
              </a:rPr>
              <a:t>  }</a:t>
            </a:r>
          </a:p>
          <a:p>
            <a:pPr>
              <a:spcBef>
                <a:spcPts val="0"/>
              </a:spcBef>
              <a:defRPr/>
            </a:pPr>
            <a:r>
              <a:rPr lang="en-US" sz="1600" dirty="0">
                <a:solidFill>
                  <a:schemeClr val="bg2"/>
                </a:solidFill>
                <a:latin typeface="Courier" pitchFamily="2" charset="0"/>
                <a:cs typeface="Times New Roman" pitchFamily="18" charset="0"/>
              </a:rPr>
              <a:t>}</a:t>
            </a:r>
          </a:p>
        </p:txBody>
      </p:sp>
      <p:sp>
        <p:nvSpPr>
          <p:cNvPr id="39941" name="Text Box 5"/>
          <p:cNvSpPr txBox="1">
            <a:spLocks noChangeArrowheads="1"/>
          </p:cNvSpPr>
          <p:nvPr/>
        </p:nvSpPr>
        <p:spPr bwMode="auto">
          <a:xfrm>
            <a:off x="114299" y="862616"/>
            <a:ext cx="13452475" cy="992567"/>
          </a:xfrm>
          <a:prstGeom prst="rect">
            <a:avLst/>
          </a:prstGeom>
          <a:noFill/>
          <a:ln w="12700">
            <a:noFill/>
            <a:miter lim="800000"/>
            <a:headEnd type="none" w="sm" len="sm"/>
            <a:tailEnd type="none" w="sm" len="sm"/>
          </a:ln>
        </p:spPr>
        <p:txBody>
          <a:bodyPr wrap="square" lIns="129522" tIns="64764" rIns="129522" bIns="64764">
            <a:spAutoFit/>
          </a:bodyPr>
          <a:lstStyle/>
          <a:p>
            <a:pPr marL="457200" indent="-457200">
              <a:spcBef>
                <a:spcPct val="50000"/>
              </a:spcBef>
              <a:buClr>
                <a:srgbClr val="0000FF"/>
              </a:buClr>
              <a:buFont typeface="Wingdings" pitchFamily="2" charset="2"/>
              <a:buChar char="§"/>
            </a:pPr>
            <a:r>
              <a:rPr lang="en-US" sz="2800" dirty="0">
                <a:latin typeface="Times New Roman" panose="02020603050405020304" pitchFamily="18" charset="0"/>
                <a:cs typeface="Times New Roman" panose="02020603050405020304" pitchFamily="18" charset="0"/>
              </a:rPr>
              <a:t>Constructing an instance of a class invokes all the </a:t>
            </a:r>
            <a:r>
              <a:rPr lang="en-US" sz="2800" dirty="0" err="1">
                <a:latin typeface="Times New Roman" panose="02020603050405020304" pitchFamily="18" charset="0"/>
                <a:cs typeface="Times New Roman" panose="02020603050405020304" pitchFamily="18" charset="0"/>
              </a:rPr>
              <a:t>superclasses’</a:t>
            </a:r>
            <a:r>
              <a:rPr lang="en-US" sz="2800" dirty="0">
                <a:latin typeface="Times New Roman" panose="02020603050405020304" pitchFamily="18" charset="0"/>
                <a:cs typeface="Times New Roman" panose="02020603050405020304" pitchFamily="18" charset="0"/>
              </a:rPr>
              <a:t> constructors along  the inheritance chain. This is called </a:t>
            </a:r>
            <a:r>
              <a:rPr lang="en-US" sz="2800" i="1" dirty="0">
                <a:latin typeface="Times New Roman" panose="02020603050405020304" pitchFamily="18" charset="0"/>
                <a:cs typeface="Times New Roman" panose="02020603050405020304" pitchFamily="18" charset="0"/>
              </a:rPr>
              <a:t>constructor chaining</a:t>
            </a:r>
            <a:r>
              <a:rPr lang="en-US" sz="2800" dirty="0">
                <a:latin typeface="Times New Roman" panose="02020603050405020304" pitchFamily="18" charset="0"/>
                <a:cs typeface="Times New Roman" panose="02020603050405020304" pitchFamily="18" charset="0"/>
              </a:rPr>
              <a:t>.</a:t>
            </a:r>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2393950" y="4763"/>
            <a:ext cx="9348788" cy="808037"/>
          </a:xfrm>
          <a:noFill/>
        </p:spPr>
        <p:txBody>
          <a:bodyPr/>
          <a:lstStyle/>
          <a:p>
            <a:pPr algn="ctr"/>
            <a:r>
              <a:rPr lang="en-US" sz="4800" b="1" dirty="0">
                <a:solidFill>
                  <a:schemeClr val="tx1"/>
                </a:solidFill>
                <a:latin typeface="Times New Roman" panose="02020603050405020304" pitchFamily="18" charset="0"/>
                <a:cs typeface="Times New Roman" panose="02020603050405020304" pitchFamily="18" charset="0"/>
              </a:rPr>
              <a:t>Trace Execution</a:t>
            </a:r>
          </a:p>
        </p:txBody>
      </p:sp>
      <p:sp>
        <p:nvSpPr>
          <p:cNvPr id="40964" name="Text Box 3"/>
          <p:cNvSpPr txBox="1">
            <a:spLocks noChangeArrowheads="1"/>
          </p:cNvSpPr>
          <p:nvPr/>
        </p:nvSpPr>
        <p:spPr bwMode="auto">
          <a:xfrm>
            <a:off x="341313" y="1117283"/>
            <a:ext cx="12998450" cy="7194550"/>
          </a:xfrm>
          <a:prstGeom prst="rect">
            <a:avLst/>
          </a:prstGeom>
          <a:solidFill>
            <a:schemeClr val="bg1"/>
          </a:solidFill>
          <a:ln w="12700">
            <a:noFill/>
            <a:miter lim="800000"/>
            <a:headEnd type="none" w="sm" len="sm"/>
            <a:tailEnd type="none" w="sm" len="sm"/>
          </a:ln>
        </p:spPr>
        <p:txBody>
          <a:bodyPr lIns="129522" tIns="64764" rIns="129522" bIns="64764">
            <a:spAutoFit/>
          </a:bodyPr>
          <a:lstStyle/>
          <a:p>
            <a:pPr>
              <a:lnSpc>
                <a:spcPct val="50000"/>
              </a:lnSpc>
              <a:spcBef>
                <a:spcPct val="50000"/>
              </a:spcBef>
            </a:pPr>
            <a:r>
              <a:rPr lang="en-US" sz="1800" dirty="0">
                <a:solidFill>
                  <a:schemeClr val="bg2"/>
                </a:solidFill>
                <a:latin typeface="Courier New" pitchFamily="49" charset="0"/>
                <a:cs typeface="Times New Roman" pitchFamily="18" charset="0"/>
              </a:rPr>
              <a:t>public class Faculty extends Employee {</a:t>
            </a:r>
          </a:p>
          <a:p>
            <a:pPr>
              <a:lnSpc>
                <a:spcPct val="50000"/>
              </a:lnSpc>
              <a:spcBef>
                <a:spcPct val="50000"/>
              </a:spcBef>
            </a:pPr>
            <a:r>
              <a:rPr lang="en-US" sz="1800" dirty="0">
                <a:solidFill>
                  <a:schemeClr val="bg2"/>
                </a:solidFill>
                <a:latin typeface="Courier New" pitchFamily="49" charset="0"/>
                <a:cs typeface="Times New Roman" pitchFamily="18" charset="0"/>
              </a:rPr>
              <a:t>  public static void main(String[] </a:t>
            </a:r>
            <a:r>
              <a:rPr lang="en-US" sz="1800" dirty="0" err="1">
                <a:solidFill>
                  <a:schemeClr val="bg2"/>
                </a:solidFill>
                <a:latin typeface="Courier New" pitchFamily="49" charset="0"/>
                <a:cs typeface="Times New Roman" pitchFamily="18" charset="0"/>
              </a:rPr>
              <a:t>args</a:t>
            </a:r>
            <a:r>
              <a:rPr lang="en-US" sz="1800" dirty="0">
                <a:solidFill>
                  <a:schemeClr val="bg2"/>
                </a:solidFill>
                <a:latin typeface="Courier New" pitchFamily="49" charset="0"/>
                <a:cs typeface="Times New Roman" pitchFamily="18" charset="0"/>
              </a:rPr>
              <a:t>) {</a:t>
            </a:r>
          </a:p>
          <a:p>
            <a:pPr>
              <a:lnSpc>
                <a:spcPct val="50000"/>
              </a:lnSpc>
              <a:spcBef>
                <a:spcPct val="50000"/>
              </a:spcBef>
            </a:pPr>
            <a:r>
              <a:rPr lang="en-US" sz="1800" dirty="0">
                <a:solidFill>
                  <a:schemeClr val="bg2"/>
                </a:solidFill>
                <a:latin typeface="Courier New" pitchFamily="49" charset="0"/>
                <a:cs typeface="Times New Roman" pitchFamily="18" charset="0"/>
              </a:rPr>
              <a:t>    new Faculty();</a:t>
            </a:r>
          </a:p>
          <a:p>
            <a:pPr>
              <a:lnSpc>
                <a:spcPct val="50000"/>
              </a:lnSpc>
              <a:spcBef>
                <a:spcPct val="50000"/>
              </a:spcBef>
            </a:pPr>
            <a:r>
              <a:rPr lang="en-US" sz="1800" dirty="0">
                <a:solidFill>
                  <a:schemeClr val="bg2"/>
                </a:solidFill>
                <a:latin typeface="Courier New" pitchFamily="49" charset="0"/>
                <a:cs typeface="Times New Roman" pitchFamily="18" charset="0"/>
              </a:rPr>
              <a:t>  }</a:t>
            </a:r>
          </a:p>
          <a:p>
            <a:pPr>
              <a:lnSpc>
                <a:spcPct val="50000"/>
              </a:lnSpc>
              <a:spcBef>
                <a:spcPct val="50000"/>
              </a:spcBef>
            </a:pPr>
            <a:r>
              <a:rPr lang="en-US" sz="1800" dirty="0">
                <a:solidFill>
                  <a:schemeClr val="bg2"/>
                </a:solidFill>
                <a:latin typeface="Courier New" pitchFamily="49" charset="0"/>
                <a:cs typeface="Times New Roman" pitchFamily="18" charset="0"/>
              </a:rPr>
              <a:t>  </a:t>
            </a:r>
          </a:p>
          <a:p>
            <a:pPr>
              <a:lnSpc>
                <a:spcPct val="50000"/>
              </a:lnSpc>
              <a:spcBef>
                <a:spcPct val="50000"/>
              </a:spcBef>
            </a:pPr>
            <a:r>
              <a:rPr lang="en-US" sz="1800" dirty="0">
                <a:solidFill>
                  <a:schemeClr val="bg2"/>
                </a:solidFill>
                <a:latin typeface="Courier New" pitchFamily="49" charset="0"/>
                <a:cs typeface="Times New Roman" pitchFamily="18" charset="0"/>
              </a:rPr>
              <a:t>  public Faculty() {</a:t>
            </a:r>
          </a:p>
          <a:p>
            <a:pPr>
              <a:lnSpc>
                <a:spcPct val="50000"/>
              </a:lnSpc>
              <a:spcBef>
                <a:spcPct val="50000"/>
              </a:spcBef>
            </a:pPr>
            <a:r>
              <a:rPr lang="en-US" sz="1800" dirty="0">
                <a:solidFill>
                  <a:schemeClr val="bg2"/>
                </a:solidFill>
                <a:latin typeface="Courier New" pitchFamily="49" charset="0"/>
                <a:cs typeface="Times New Roman" pitchFamily="18" charset="0"/>
              </a:rPr>
              <a:t>    </a:t>
            </a:r>
            <a:r>
              <a:rPr lang="en-US" sz="1800" dirty="0" err="1">
                <a:solidFill>
                  <a:schemeClr val="bg2"/>
                </a:solidFill>
                <a:latin typeface="Courier New" pitchFamily="49" charset="0"/>
                <a:cs typeface="Times New Roman" pitchFamily="18" charset="0"/>
              </a:rPr>
              <a:t>System.out.println</a:t>
            </a:r>
            <a:r>
              <a:rPr lang="en-US" sz="1800" dirty="0">
                <a:solidFill>
                  <a:schemeClr val="bg2"/>
                </a:solidFill>
                <a:latin typeface="Courier New" pitchFamily="49" charset="0"/>
                <a:cs typeface="Times New Roman" pitchFamily="18" charset="0"/>
              </a:rPr>
              <a:t>("(4) Faculty's no-</a:t>
            </a:r>
            <a:r>
              <a:rPr lang="en-US" sz="1800" dirty="0" err="1">
                <a:solidFill>
                  <a:schemeClr val="bg2"/>
                </a:solidFill>
                <a:latin typeface="Courier New" pitchFamily="49" charset="0"/>
                <a:cs typeface="Times New Roman" pitchFamily="18" charset="0"/>
              </a:rPr>
              <a:t>arg</a:t>
            </a:r>
            <a:r>
              <a:rPr lang="en-US" sz="1800" dirty="0">
                <a:solidFill>
                  <a:schemeClr val="bg2"/>
                </a:solidFill>
                <a:latin typeface="Courier New" pitchFamily="49" charset="0"/>
                <a:cs typeface="Times New Roman" pitchFamily="18" charset="0"/>
              </a:rPr>
              <a:t> constructor is invoked");</a:t>
            </a:r>
          </a:p>
          <a:p>
            <a:pPr>
              <a:lnSpc>
                <a:spcPct val="50000"/>
              </a:lnSpc>
              <a:spcBef>
                <a:spcPct val="50000"/>
              </a:spcBef>
            </a:pPr>
            <a:r>
              <a:rPr lang="en-US" sz="1800" dirty="0">
                <a:solidFill>
                  <a:schemeClr val="bg2"/>
                </a:solidFill>
                <a:latin typeface="Courier New" pitchFamily="49" charset="0"/>
                <a:cs typeface="Times New Roman" pitchFamily="18" charset="0"/>
              </a:rPr>
              <a:t>  }</a:t>
            </a:r>
          </a:p>
          <a:p>
            <a:pPr>
              <a:lnSpc>
                <a:spcPct val="50000"/>
              </a:lnSpc>
              <a:spcBef>
                <a:spcPct val="50000"/>
              </a:spcBef>
            </a:pPr>
            <a:r>
              <a:rPr lang="en-US" sz="1800" dirty="0">
                <a:solidFill>
                  <a:schemeClr val="bg2"/>
                </a:solidFill>
                <a:latin typeface="Courier New" pitchFamily="49" charset="0"/>
                <a:cs typeface="Times New Roman" pitchFamily="18" charset="0"/>
              </a:rPr>
              <a:t>}</a:t>
            </a:r>
          </a:p>
          <a:p>
            <a:pPr>
              <a:lnSpc>
                <a:spcPct val="50000"/>
              </a:lnSpc>
              <a:spcBef>
                <a:spcPct val="50000"/>
              </a:spcBef>
            </a:pPr>
            <a:r>
              <a:rPr lang="en-US" sz="1800" dirty="0">
                <a:solidFill>
                  <a:schemeClr val="bg2"/>
                </a:solidFill>
                <a:latin typeface="Courier New" pitchFamily="49" charset="0"/>
                <a:cs typeface="Times New Roman" pitchFamily="18" charset="0"/>
              </a:rPr>
              <a:t> </a:t>
            </a:r>
          </a:p>
          <a:p>
            <a:pPr>
              <a:lnSpc>
                <a:spcPct val="50000"/>
              </a:lnSpc>
              <a:spcBef>
                <a:spcPct val="50000"/>
              </a:spcBef>
            </a:pPr>
            <a:r>
              <a:rPr lang="en-US" sz="1800" dirty="0">
                <a:solidFill>
                  <a:schemeClr val="bg2"/>
                </a:solidFill>
                <a:latin typeface="Courier New" pitchFamily="49" charset="0"/>
                <a:cs typeface="Times New Roman" pitchFamily="18" charset="0"/>
              </a:rPr>
              <a:t>class Employee extends Person {</a:t>
            </a:r>
          </a:p>
          <a:p>
            <a:pPr>
              <a:lnSpc>
                <a:spcPct val="50000"/>
              </a:lnSpc>
              <a:spcBef>
                <a:spcPct val="50000"/>
              </a:spcBef>
            </a:pPr>
            <a:r>
              <a:rPr lang="en-US" sz="1800" dirty="0">
                <a:solidFill>
                  <a:schemeClr val="bg2"/>
                </a:solidFill>
                <a:latin typeface="Courier New" pitchFamily="49" charset="0"/>
                <a:cs typeface="Times New Roman" pitchFamily="18" charset="0"/>
              </a:rPr>
              <a:t>  public Employee() {</a:t>
            </a:r>
          </a:p>
          <a:p>
            <a:pPr>
              <a:lnSpc>
                <a:spcPct val="50000"/>
              </a:lnSpc>
              <a:spcBef>
                <a:spcPct val="50000"/>
              </a:spcBef>
            </a:pPr>
            <a:r>
              <a:rPr lang="en-US" sz="1800" dirty="0">
                <a:solidFill>
                  <a:schemeClr val="bg2"/>
                </a:solidFill>
                <a:latin typeface="Courier New" pitchFamily="49" charset="0"/>
                <a:cs typeface="Times New Roman" pitchFamily="18" charset="0"/>
              </a:rPr>
              <a:t>    this("(2) Invoke Employee’s overloaded constructor");</a:t>
            </a:r>
          </a:p>
          <a:p>
            <a:pPr>
              <a:lnSpc>
                <a:spcPct val="50000"/>
              </a:lnSpc>
              <a:spcBef>
                <a:spcPct val="50000"/>
              </a:spcBef>
            </a:pPr>
            <a:r>
              <a:rPr lang="en-US" sz="1800" dirty="0">
                <a:solidFill>
                  <a:schemeClr val="bg2"/>
                </a:solidFill>
                <a:latin typeface="Courier New" pitchFamily="49" charset="0"/>
                <a:cs typeface="Times New Roman" pitchFamily="18" charset="0"/>
              </a:rPr>
              <a:t>    </a:t>
            </a:r>
            <a:r>
              <a:rPr lang="en-US" sz="1800" dirty="0" err="1">
                <a:solidFill>
                  <a:schemeClr val="bg2"/>
                </a:solidFill>
                <a:latin typeface="Courier New" pitchFamily="49" charset="0"/>
                <a:cs typeface="Times New Roman" pitchFamily="18" charset="0"/>
              </a:rPr>
              <a:t>System.out.println</a:t>
            </a:r>
            <a:r>
              <a:rPr lang="en-US" sz="1800" dirty="0">
                <a:solidFill>
                  <a:schemeClr val="bg2"/>
                </a:solidFill>
                <a:latin typeface="Courier New" pitchFamily="49" charset="0"/>
                <a:cs typeface="Times New Roman" pitchFamily="18" charset="0"/>
              </a:rPr>
              <a:t>("(3) Employee's no-</a:t>
            </a:r>
            <a:r>
              <a:rPr lang="en-US" sz="1800" dirty="0" err="1">
                <a:solidFill>
                  <a:schemeClr val="bg2"/>
                </a:solidFill>
                <a:latin typeface="Courier New" pitchFamily="49" charset="0"/>
                <a:cs typeface="Times New Roman" pitchFamily="18" charset="0"/>
              </a:rPr>
              <a:t>arg</a:t>
            </a:r>
            <a:r>
              <a:rPr lang="en-US" sz="1800" dirty="0">
                <a:solidFill>
                  <a:schemeClr val="bg2"/>
                </a:solidFill>
                <a:latin typeface="Courier New" pitchFamily="49" charset="0"/>
                <a:cs typeface="Times New Roman" pitchFamily="18" charset="0"/>
              </a:rPr>
              <a:t> constructor is invoked");</a:t>
            </a:r>
          </a:p>
          <a:p>
            <a:pPr>
              <a:lnSpc>
                <a:spcPct val="50000"/>
              </a:lnSpc>
              <a:spcBef>
                <a:spcPct val="50000"/>
              </a:spcBef>
            </a:pPr>
            <a:r>
              <a:rPr lang="en-US" sz="1800" dirty="0">
                <a:solidFill>
                  <a:schemeClr val="bg2"/>
                </a:solidFill>
                <a:latin typeface="Courier New" pitchFamily="49" charset="0"/>
                <a:cs typeface="Times New Roman" pitchFamily="18" charset="0"/>
              </a:rPr>
              <a:t>  }</a:t>
            </a:r>
          </a:p>
          <a:p>
            <a:pPr>
              <a:lnSpc>
                <a:spcPct val="50000"/>
              </a:lnSpc>
              <a:spcBef>
                <a:spcPct val="50000"/>
              </a:spcBef>
            </a:pPr>
            <a:r>
              <a:rPr lang="en-US" sz="1800" dirty="0">
                <a:solidFill>
                  <a:schemeClr val="bg2"/>
                </a:solidFill>
                <a:latin typeface="Courier New" pitchFamily="49" charset="0"/>
                <a:cs typeface="Times New Roman" pitchFamily="18" charset="0"/>
              </a:rPr>
              <a:t> </a:t>
            </a:r>
          </a:p>
          <a:p>
            <a:pPr>
              <a:lnSpc>
                <a:spcPct val="50000"/>
              </a:lnSpc>
              <a:spcBef>
                <a:spcPct val="50000"/>
              </a:spcBef>
            </a:pPr>
            <a:r>
              <a:rPr lang="en-US" sz="1800" dirty="0">
                <a:solidFill>
                  <a:schemeClr val="bg2"/>
                </a:solidFill>
                <a:latin typeface="Courier New" pitchFamily="49" charset="0"/>
                <a:cs typeface="Times New Roman" pitchFamily="18" charset="0"/>
              </a:rPr>
              <a:t>  public Employee(String s) {</a:t>
            </a:r>
          </a:p>
          <a:p>
            <a:pPr>
              <a:lnSpc>
                <a:spcPct val="50000"/>
              </a:lnSpc>
              <a:spcBef>
                <a:spcPct val="50000"/>
              </a:spcBef>
            </a:pPr>
            <a:r>
              <a:rPr lang="en-US" sz="1800" dirty="0">
                <a:solidFill>
                  <a:schemeClr val="bg2"/>
                </a:solidFill>
                <a:latin typeface="Courier New" pitchFamily="49" charset="0"/>
                <a:cs typeface="Times New Roman" pitchFamily="18" charset="0"/>
              </a:rPr>
              <a:t>    </a:t>
            </a:r>
            <a:r>
              <a:rPr lang="en-US" sz="1800" dirty="0" err="1">
                <a:solidFill>
                  <a:schemeClr val="bg2"/>
                </a:solidFill>
                <a:latin typeface="Courier New" pitchFamily="49" charset="0"/>
                <a:cs typeface="Times New Roman" pitchFamily="18" charset="0"/>
              </a:rPr>
              <a:t>System.out.println</a:t>
            </a:r>
            <a:r>
              <a:rPr lang="en-US" sz="1800" dirty="0">
                <a:solidFill>
                  <a:schemeClr val="bg2"/>
                </a:solidFill>
                <a:latin typeface="Courier New" pitchFamily="49" charset="0"/>
                <a:cs typeface="Times New Roman" pitchFamily="18" charset="0"/>
              </a:rPr>
              <a:t>(s);</a:t>
            </a:r>
          </a:p>
          <a:p>
            <a:pPr>
              <a:lnSpc>
                <a:spcPct val="50000"/>
              </a:lnSpc>
              <a:spcBef>
                <a:spcPct val="50000"/>
              </a:spcBef>
            </a:pPr>
            <a:r>
              <a:rPr lang="en-US" sz="1800" dirty="0">
                <a:solidFill>
                  <a:schemeClr val="bg2"/>
                </a:solidFill>
                <a:latin typeface="Courier New" pitchFamily="49" charset="0"/>
                <a:cs typeface="Times New Roman" pitchFamily="18" charset="0"/>
              </a:rPr>
              <a:t>  }</a:t>
            </a:r>
          </a:p>
          <a:p>
            <a:pPr>
              <a:lnSpc>
                <a:spcPct val="50000"/>
              </a:lnSpc>
              <a:spcBef>
                <a:spcPct val="50000"/>
              </a:spcBef>
            </a:pPr>
            <a:r>
              <a:rPr lang="en-US" sz="1800" dirty="0">
                <a:solidFill>
                  <a:schemeClr val="bg2"/>
                </a:solidFill>
                <a:latin typeface="Courier New" pitchFamily="49" charset="0"/>
                <a:cs typeface="Times New Roman" pitchFamily="18" charset="0"/>
              </a:rPr>
              <a:t>}</a:t>
            </a:r>
          </a:p>
          <a:p>
            <a:pPr>
              <a:lnSpc>
                <a:spcPct val="50000"/>
              </a:lnSpc>
              <a:spcBef>
                <a:spcPct val="50000"/>
              </a:spcBef>
            </a:pPr>
            <a:r>
              <a:rPr lang="en-US" sz="1800" dirty="0">
                <a:solidFill>
                  <a:schemeClr val="bg2"/>
                </a:solidFill>
                <a:latin typeface="Courier New" pitchFamily="49" charset="0"/>
                <a:cs typeface="Times New Roman" pitchFamily="18" charset="0"/>
              </a:rPr>
              <a:t> </a:t>
            </a:r>
          </a:p>
          <a:p>
            <a:pPr>
              <a:lnSpc>
                <a:spcPct val="50000"/>
              </a:lnSpc>
              <a:spcBef>
                <a:spcPct val="50000"/>
              </a:spcBef>
            </a:pPr>
            <a:r>
              <a:rPr lang="en-US" sz="1800" dirty="0">
                <a:solidFill>
                  <a:schemeClr val="bg2"/>
                </a:solidFill>
                <a:latin typeface="Courier New" pitchFamily="49" charset="0"/>
                <a:cs typeface="Times New Roman" pitchFamily="18" charset="0"/>
              </a:rPr>
              <a:t>class Person {</a:t>
            </a:r>
          </a:p>
          <a:p>
            <a:pPr>
              <a:lnSpc>
                <a:spcPct val="50000"/>
              </a:lnSpc>
              <a:spcBef>
                <a:spcPct val="50000"/>
              </a:spcBef>
            </a:pPr>
            <a:r>
              <a:rPr lang="en-US" sz="1800" dirty="0">
                <a:solidFill>
                  <a:schemeClr val="bg2"/>
                </a:solidFill>
                <a:latin typeface="Courier New" pitchFamily="49" charset="0"/>
                <a:cs typeface="Times New Roman" pitchFamily="18" charset="0"/>
              </a:rPr>
              <a:t>  public Person() {</a:t>
            </a:r>
          </a:p>
          <a:p>
            <a:pPr>
              <a:lnSpc>
                <a:spcPct val="50000"/>
              </a:lnSpc>
              <a:spcBef>
                <a:spcPct val="50000"/>
              </a:spcBef>
            </a:pPr>
            <a:r>
              <a:rPr lang="en-US" sz="1800" dirty="0">
                <a:solidFill>
                  <a:schemeClr val="bg2"/>
                </a:solidFill>
                <a:latin typeface="Courier New" pitchFamily="49" charset="0"/>
                <a:cs typeface="Times New Roman" pitchFamily="18" charset="0"/>
              </a:rPr>
              <a:t>    </a:t>
            </a:r>
            <a:r>
              <a:rPr lang="en-US" sz="1800" dirty="0" err="1">
                <a:solidFill>
                  <a:schemeClr val="bg2"/>
                </a:solidFill>
                <a:latin typeface="Courier New" pitchFamily="49" charset="0"/>
                <a:cs typeface="Times New Roman" pitchFamily="18" charset="0"/>
              </a:rPr>
              <a:t>System.out.println</a:t>
            </a:r>
            <a:r>
              <a:rPr lang="en-US" sz="1800" dirty="0">
                <a:solidFill>
                  <a:schemeClr val="bg2"/>
                </a:solidFill>
                <a:latin typeface="Courier New" pitchFamily="49" charset="0"/>
                <a:cs typeface="Times New Roman" pitchFamily="18" charset="0"/>
              </a:rPr>
              <a:t>("(1) Person's no-</a:t>
            </a:r>
            <a:r>
              <a:rPr lang="en-US" sz="1800" dirty="0" err="1">
                <a:solidFill>
                  <a:schemeClr val="bg2"/>
                </a:solidFill>
                <a:latin typeface="Courier New" pitchFamily="49" charset="0"/>
                <a:cs typeface="Times New Roman" pitchFamily="18" charset="0"/>
              </a:rPr>
              <a:t>arg</a:t>
            </a:r>
            <a:r>
              <a:rPr lang="en-US" sz="1800" dirty="0">
                <a:solidFill>
                  <a:schemeClr val="bg2"/>
                </a:solidFill>
                <a:latin typeface="Courier New" pitchFamily="49" charset="0"/>
                <a:cs typeface="Times New Roman" pitchFamily="18" charset="0"/>
              </a:rPr>
              <a:t> constructor is invoked");</a:t>
            </a:r>
          </a:p>
          <a:p>
            <a:pPr>
              <a:lnSpc>
                <a:spcPct val="50000"/>
              </a:lnSpc>
              <a:spcBef>
                <a:spcPct val="50000"/>
              </a:spcBef>
            </a:pPr>
            <a:r>
              <a:rPr lang="en-US" sz="1800" dirty="0">
                <a:solidFill>
                  <a:schemeClr val="bg2"/>
                </a:solidFill>
                <a:latin typeface="Courier New" pitchFamily="49" charset="0"/>
                <a:cs typeface="Times New Roman" pitchFamily="18" charset="0"/>
              </a:rPr>
              <a:t>  }</a:t>
            </a:r>
          </a:p>
          <a:p>
            <a:pPr>
              <a:lnSpc>
                <a:spcPct val="50000"/>
              </a:lnSpc>
              <a:spcBef>
                <a:spcPct val="50000"/>
              </a:spcBef>
            </a:pPr>
            <a:r>
              <a:rPr lang="en-US" sz="1800" dirty="0">
                <a:solidFill>
                  <a:schemeClr val="bg2"/>
                </a:solidFill>
                <a:latin typeface="Courier New" pitchFamily="49" charset="0"/>
                <a:cs typeface="Times New Roman" pitchFamily="18" charset="0"/>
              </a:rPr>
              <a:t>}</a:t>
            </a:r>
          </a:p>
        </p:txBody>
      </p:sp>
      <p:sp>
        <p:nvSpPr>
          <p:cNvPr id="40965" name="Rectangle 5"/>
          <p:cNvSpPr>
            <a:spLocks noChangeArrowheads="1"/>
          </p:cNvSpPr>
          <p:nvPr/>
        </p:nvSpPr>
        <p:spPr bwMode="auto">
          <a:xfrm>
            <a:off x="693738" y="1325563"/>
            <a:ext cx="6270625" cy="300037"/>
          </a:xfrm>
          <a:prstGeom prst="rect">
            <a:avLst/>
          </a:prstGeom>
          <a:solidFill>
            <a:schemeClr val="accent1">
              <a:alpha val="45097"/>
            </a:schemeClr>
          </a:solidFill>
          <a:ln w="12700">
            <a:noFill/>
            <a:miter lim="800000"/>
            <a:headEnd type="none" w="sm" len="sm"/>
            <a:tailEnd type="none" w="sm" len="sm"/>
          </a:ln>
        </p:spPr>
        <p:txBody>
          <a:bodyPr wrap="none" lIns="129522" tIns="64764" rIns="129522" bIns="64764" anchor="ctr"/>
          <a:lstStyle/>
          <a:p>
            <a:endParaRPr lang="en-GB"/>
          </a:p>
        </p:txBody>
      </p:sp>
      <p:sp>
        <p:nvSpPr>
          <p:cNvPr id="40966" name="AutoShape 6"/>
          <p:cNvSpPr>
            <a:spLocks noChangeArrowheads="1"/>
          </p:cNvSpPr>
          <p:nvPr/>
        </p:nvSpPr>
        <p:spPr bwMode="auto">
          <a:xfrm>
            <a:off x="8491538" y="1452562"/>
            <a:ext cx="3802062" cy="1036637"/>
          </a:xfrm>
          <a:prstGeom prst="wedgeRoundRectCallout">
            <a:avLst>
              <a:gd name="adj1" fmla="val -93398"/>
              <a:gd name="adj2" fmla="val -51116"/>
              <a:gd name="adj3" fmla="val 16667"/>
            </a:avLst>
          </a:prstGeom>
          <a:solidFill>
            <a:schemeClr val="accent1"/>
          </a:solidFill>
          <a:ln w="12700">
            <a:solidFill>
              <a:schemeClr val="tx1"/>
            </a:solidFill>
            <a:miter lim="800000"/>
            <a:headEnd type="none" w="sm" len="sm"/>
            <a:tailEnd type="none" w="sm" len="sm"/>
          </a:ln>
        </p:spPr>
        <p:txBody>
          <a:bodyPr lIns="129522" tIns="64764" rIns="129522" bIns="64764"/>
          <a:lstStyle/>
          <a:p>
            <a:pPr marL="355600" indent="-355600"/>
            <a:r>
              <a:rPr lang="en-US" sz="2800" dirty="0">
                <a:latin typeface="Times New Roman" panose="02020603050405020304" pitchFamily="18" charset="0"/>
                <a:cs typeface="Times New Roman" panose="02020603050405020304" pitchFamily="18" charset="0"/>
              </a:rPr>
              <a:t>1. Start from the main method</a:t>
            </a:r>
          </a:p>
        </p:txBody>
      </p:sp>
      <p:sp>
        <p:nvSpPr>
          <p:cNvPr id="40967" name="Rectangle 5"/>
          <p:cNvSpPr>
            <a:spLocks noChangeArrowheads="1"/>
          </p:cNvSpPr>
          <p:nvPr/>
        </p:nvSpPr>
        <p:spPr bwMode="auto">
          <a:xfrm>
            <a:off x="2192338" y="1020763"/>
            <a:ext cx="3352800" cy="304800"/>
          </a:xfrm>
          <a:prstGeom prst="rect">
            <a:avLst/>
          </a:prstGeom>
          <a:solidFill>
            <a:schemeClr val="accent1">
              <a:alpha val="45097"/>
            </a:schemeClr>
          </a:solidFill>
          <a:ln w="12700">
            <a:noFill/>
            <a:miter lim="800000"/>
            <a:headEnd type="none" w="sm" len="sm"/>
            <a:tailEnd type="none" w="sm" len="sm"/>
          </a:ln>
        </p:spPr>
        <p:txBody>
          <a:bodyPr wrap="none" lIns="129522" tIns="64764" rIns="129522" bIns="64764" anchor="ctr"/>
          <a:lstStyle/>
          <a:p>
            <a:endParaRPr lang="en-GB"/>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ext Box 3"/>
          <p:cNvSpPr txBox="1">
            <a:spLocks noChangeArrowheads="1"/>
          </p:cNvSpPr>
          <p:nvPr/>
        </p:nvSpPr>
        <p:spPr bwMode="auto">
          <a:xfrm>
            <a:off x="287338" y="811213"/>
            <a:ext cx="13106400" cy="7194550"/>
          </a:xfrm>
          <a:prstGeom prst="rect">
            <a:avLst/>
          </a:prstGeom>
          <a:solidFill>
            <a:schemeClr val="bg1"/>
          </a:solidFill>
          <a:ln w="12700">
            <a:noFill/>
            <a:miter lim="800000"/>
            <a:headEnd type="none" w="sm" len="sm"/>
            <a:tailEnd type="none" w="sm" len="sm"/>
          </a:ln>
        </p:spPr>
        <p:txBody>
          <a:bodyPr lIns="129522" tIns="64764" rIns="129522" bIns="64764">
            <a:spAutoFit/>
          </a:bodyPr>
          <a:lstStyle/>
          <a:p>
            <a:pPr>
              <a:lnSpc>
                <a:spcPct val="50000"/>
              </a:lnSpc>
              <a:spcBef>
                <a:spcPct val="50000"/>
              </a:spcBef>
            </a:pPr>
            <a:r>
              <a:rPr lang="en-US" sz="1800" dirty="0">
                <a:solidFill>
                  <a:schemeClr val="bg2"/>
                </a:solidFill>
                <a:latin typeface="Courier New" pitchFamily="49" charset="0"/>
                <a:cs typeface="Times New Roman" pitchFamily="18" charset="0"/>
              </a:rPr>
              <a:t>public class Faculty extends Employee {</a:t>
            </a:r>
          </a:p>
          <a:p>
            <a:pPr>
              <a:lnSpc>
                <a:spcPct val="50000"/>
              </a:lnSpc>
              <a:spcBef>
                <a:spcPct val="50000"/>
              </a:spcBef>
            </a:pPr>
            <a:r>
              <a:rPr lang="en-US" sz="1800" dirty="0">
                <a:solidFill>
                  <a:schemeClr val="bg2"/>
                </a:solidFill>
                <a:latin typeface="Courier New" pitchFamily="49" charset="0"/>
                <a:cs typeface="Times New Roman" pitchFamily="18" charset="0"/>
              </a:rPr>
              <a:t>  public static void main(String[] </a:t>
            </a:r>
            <a:r>
              <a:rPr lang="en-US" sz="1800" dirty="0" err="1">
                <a:solidFill>
                  <a:schemeClr val="bg2"/>
                </a:solidFill>
                <a:latin typeface="Courier New" pitchFamily="49" charset="0"/>
                <a:cs typeface="Times New Roman" pitchFamily="18" charset="0"/>
              </a:rPr>
              <a:t>args</a:t>
            </a:r>
            <a:r>
              <a:rPr lang="en-US" sz="1800" dirty="0">
                <a:solidFill>
                  <a:schemeClr val="bg2"/>
                </a:solidFill>
                <a:latin typeface="Courier New" pitchFamily="49" charset="0"/>
                <a:cs typeface="Times New Roman" pitchFamily="18" charset="0"/>
              </a:rPr>
              <a:t>) {</a:t>
            </a:r>
          </a:p>
          <a:p>
            <a:pPr>
              <a:lnSpc>
                <a:spcPct val="50000"/>
              </a:lnSpc>
              <a:spcBef>
                <a:spcPct val="50000"/>
              </a:spcBef>
            </a:pPr>
            <a:r>
              <a:rPr lang="en-US" sz="1800" dirty="0">
                <a:solidFill>
                  <a:schemeClr val="bg2"/>
                </a:solidFill>
                <a:latin typeface="Courier New" pitchFamily="49" charset="0"/>
                <a:cs typeface="Times New Roman" pitchFamily="18" charset="0"/>
              </a:rPr>
              <a:t>    new Faculty();</a:t>
            </a:r>
          </a:p>
          <a:p>
            <a:pPr>
              <a:lnSpc>
                <a:spcPct val="50000"/>
              </a:lnSpc>
              <a:spcBef>
                <a:spcPct val="50000"/>
              </a:spcBef>
            </a:pPr>
            <a:r>
              <a:rPr lang="en-US" sz="1800" dirty="0">
                <a:solidFill>
                  <a:schemeClr val="bg2"/>
                </a:solidFill>
                <a:latin typeface="Courier New" pitchFamily="49" charset="0"/>
                <a:cs typeface="Times New Roman" pitchFamily="18" charset="0"/>
              </a:rPr>
              <a:t>  }</a:t>
            </a:r>
          </a:p>
          <a:p>
            <a:pPr>
              <a:lnSpc>
                <a:spcPct val="50000"/>
              </a:lnSpc>
              <a:spcBef>
                <a:spcPct val="50000"/>
              </a:spcBef>
            </a:pPr>
            <a:r>
              <a:rPr lang="en-US" sz="1800" dirty="0">
                <a:solidFill>
                  <a:schemeClr val="bg2"/>
                </a:solidFill>
                <a:latin typeface="Courier New" pitchFamily="49" charset="0"/>
                <a:cs typeface="Times New Roman" pitchFamily="18" charset="0"/>
              </a:rPr>
              <a:t>  </a:t>
            </a:r>
          </a:p>
          <a:p>
            <a:pPr>
              <a:lnSpc>
                <a:spcPct val="50000"/>
              </a:lnSpc>
              <a:spcBef>
                <a:spcPct val="50000"/>
              </a:spcBef>
            </a:pPr>
            <a:r>
              <a:rPr lang="en-US" sz="1800" dirty="0">
                <a:solidFill>
                  <a:schemeClr val="bg2"/>
                </a:solidFill>
                <a:latin typeface="Courier New" pitchFamily="49" charset="0"/>
                <a:cs typeface="Times New Roman" pitchFamily="18" charset="0"/>
              </a:rPr>
              <a:t>  public Faculty() {</a:t>
            </a:r>
          </a:p>
          <a:p>
            <a:pPr>
              <a:lnSpc>
                <a:spcPct val="50000"/>
              </a:lnSpc>
              <a:spcBef>
                <a:spcPct val="50000"/>
              </a:spcBef>
            </a:pPr>
            <a:r>
              <a:rPr lang="en-US" sz="1800" dirty="0">
                <a:solidFill>
                  <a:schemeClr val="bg2"/>
                </a:solidFill>
                <a:latin typeface="Courier New" pitchFamily="49" charset="0"/>
                <a:cs typeface="Times New Roman" pitchFamily="18" charset="0"/>
              </a:rPr>
              <a:t>    </a:t>
            </a:r>
            <a:r>
              <a:rPr lang="en-US" sz="1800" dirty="0" err="1">
                <a:solidFill>
                  <a:schemeClr val="bg2"/>
                </a:solidFill>
                <a:latin typeface="Courier New" pitchFamily="49" charset="0"/>
                <a:cs typeface="Times New Roman" pitchFamily="18" charset="0"/>
              </a:rPr>
              <a:t>System.out.println</a:t>
            </a:r>
            <a:r>
              <a:rPr lang="en-US" sz="1800" dirty="0">
                <a:solidFill>
                  <a:schemeClr val="bg2"/>
                </a:solidFill>
                <a:latin typeface="Courier New" pitchFamily="49" charset="0"/>
                <a:cs typeface="Times New Roman" pitchFamily="18" charset="0"/>
              </a:rPr>
              <a:t>("(4) Faculty's no-</a:t>
            </a:r>
            <a:r>
              <a:rPr lang="en-US" sz="1800" dirty="0" err="1">
                <a:solidFill>
                  <a:schemeClr val="bg2"/>
                </a:solidFill>
                <a:latin typeface="Courier New" pitchFamily="49" charset="0"/>
                <a:cs typeface="Times New Roman" pitchFamily="18" charset="0"/>
              </a:rPr>
              <a:t>arg</a:t>
            </a:r>
            <a:r>
              <a:rPr lang="en-US" sz="1800" dirty="0">
                <a:solidFill>
                  <a:schemeClr val="bg2"/>
                </a:solidFill>
                <a:latin typeface="Courier New" pitchFamily="49" charset="0"/>
                <a:cs typeface="Times New Roman" pitchFamily="18" charset="0"/>
              </a:rPr>
              <a:t> constructor is invoked");</a:t>
            </a:r>
          </a:p>
          <a:p>
            <a:pPr>
              <a:lnSpc>
                <a:spcPct val="50000"/>
              </a:lnSpc>
              <a:spcBef>
                <a:spcPct val="50000"/>
              </a:spcBef>
            </a:pPr>
            <a:r>
              <a:rPr lang="en-US" sz="1800" dirty="0">
                <a:solidFill>
                  <a:schemeClr val="bg2"/>
                </a:solidFill>
                <a:latin typeface="Courier New" pitchFamily="49" charset="0"/>
                <a:cs typeface="Times New Roman" pitchFamily="18" charset="0"/>
              </a:rPr>
              <a:t>  }</a:t>
            </a:r>
          </a:p>
          <a:p>
            <a:pPr>
              <a:lnSpc>
                <a:spcPct val="50000"/>
              </a:lnSpc>
              <a:spcBef>
                <a:spcPct val="50000"/>
              </a:spcBef>
            </a:pPr>
            <a:r>
              <a:rPr lang="en-US" sz="1800" dirty="0">
                <a:solidFill>
                  <a:schemeClr val="bg2"/>
                </a:solidFill>
                <a:latin typeface="Courier New" pitchFamily="49" charset="0"/>
                <a:cs typeface="Times New Roman" pitchFamily="18" charset="0"/>
              </a:rPr>
              <a:t>}</a:t>
            </a:r>
          </a:p>
          <a:p>
            <a:pPr>
              <a:lnSpc>
                <a:spcPct val="50000"/>
              </a:lnSpc>
              <a:spcBef>
                <a:spcPct val="50000"/>
              </a:spcBef>
            </a:pPr>
            <a:r>
              <a:rPr lang="en-US" sz="1800" dirty="0">
                <a:solidFill>
                  <a:schemeClr val="bg2"/>
                </a:solidFill>
                <a:latin typeface="Courier New" pitchFamily="49" charset="0"/>
                <a:cs typeface="Times New Roman" pitchFamily="18" charset="0"/>
              </a:rPr>
              <a:t> </a:t>
            </a:r>
          </a:p>
          <a:p>
            <a:pPr>
              <a:lnSpc>
                <a:spcPct val="50000"/>
              </a:lnSpc>
              <a:spcBef>
                <a:spcPct val="50000"/>
              </a:spcBef>
            </a:pPr>
            <a:r>
              <a:rPr lang="en-US" sz="1800" dirty="0">
                <a:solidFill>
                  <a:schemeClr val="bg2"/>
                </a:solidFill>
                <a:latin typeface="Courier New" pitchFamily="49" charset="0"/>
                <a:cs typeface="Times New Roman" pitchFamily="18" charset="0"/>
              </a:rPr>
              <a:t>class Employee extends Person {</a:t>
            </a:r>
          </a:p>
          <a:p>
            <a:pPr>
              <a:lnSpc>
                <a:spcPct val="50000"/>
              </a:lnSpc>
              <a:spcBef>
                <a:spcPct val="50000"/>
              </a:spcBef>
            </a:pPr>
            <a:r>
              <a:rPr lang="en-US" sz="1800" dirty="0">
                <a:solidFill>
                  <a:schemeClr val="bg2"/>
                </a:solidFill>
                <a:latin typeface="Courier New" pitchFamily="49" charset="0"/>
                <a:cs typeface="Times New Roman" pitchFamily="18" charset="0"/>
              </a:rPr>
              <a:t>  public Employee() {</a:t>
            </a:r>
          </a:p>
          <a:p>
            <a:pPr>
              <a:lnSpc>
                <a:spcPct val="50000"/>
              </a:lnSpc>
              <a:spcBef>
                <a:spcPct val="50000"/>
              </a:spcBef>
            </a:pPr>
            <a:r>
              <a:rPr lang="en-US" sz="1800" dirty="0">
                <a:solidFill>
                  <a:schemeClr val="bg2"/>
                </a:solidFill>
                <a:latin typeface="Courier New" pitchFamily="49" charset="0"/>
                <a:cs typeface="Times New Roman" pitchFamily="18" charset="0"/>
              </a:rPr>
              <a:t>    this("(2) Invoke Employee’s overloaded constructor");</a:t>
            </a:r>
          </a:p>
          <a:p>
            <a:pPr>
              <a:lnSpc>
                <a:spcPct val="50000"/>
              </a:lnSpc>
              <a:spcBef>
                <a:spcPct val="50000"/>
              </a:spcBef>
            </a:pPr>
            <a:r>
              <a:rPr lang="en-US" sz="1800" dirty="0">
                <a:solidFill>
                  <a:schemeClr val="bg2"/>
                </a:solidFill>
                <a:latin typeface="Courier New" pitchFamily="49" charset="0"/>
                <a:cs typeface="Times New Roman" pitchFamily="18" charset="0"/>
              </a:rPr>
              <a:t>    </a:t>
            </a:r>
            <a:r>
              <a:rPr lang="en-US" sz="1800" dirty="0" err="1">
                <a:solidFill>
                  <a:schemeClr val="bg2"/>
                </a:solidFill>
                <a:latin typeface="Courier New" pitchFamily="49" charset="0"/>
                <a:cs typeface="Times New Roman" pitchFamily="18" charset="0"/>
              </a:rPr>
              <a:t>System.out.println</a:t>
            </a:r>
            <a:r>
              <a:rPr lang="en-US" sz="1800" dirty="0">
                <a:solidFill>
                  <a:schemeClr val="bg2"/>
                </a:solidFill>
                <a:latin typeface="Courier New" pitchFamily="49" charset="0"/>
                <a:cs typeface="Times New Roman" pitchFamily="18" charset="0"/>
              </a:rPr>
              <a:t>("(3) Employee's no-</a:t>
            </a:r>
            <a:r>
              <a:rPr lang="en-US" sz="1800" dirty="0" err="1">
                <a:solidFill>
                  <a:schemeClr val="bg2"/>
                </a:solidFill>
                <a:latin typeface="Courier New" pitchFamily="49" charset="0"/>
                <a:cs typeface="Times New Roman" pitchFamily="18" charset="0"/>
              </a:rPr>
              <a:t>arg</a:t>
            </a:r>
            <a:r>
              <a:rPr lang="en-US" sz="1800" dirty="0">
                <a:solidFill>
                  <a:schemeClr val="bg2"/>
                </a:solidFill>
                <a:latin typeface="Courier New" pitchFamily="49" charset="0"/>
                <a:cs typeface="Times New Roman" pitchFamily="18" charset="0"/>
              </a:rPr>
              <a:t> constructor is invoked");</a:t>
            </a:r>
          </a:p>
          <a:p>
            <a:pPr>
              <a:lnSpc>
                <a:spcPct val="50000"/>
              </a:lnSpc>
              <a:spcBef>
                <a:spcPct val="50000"/>
              </a:spcBef>
            </a:pPr>
            <a:r>
              <a:rPr lang="en-US" sz="1800" dirty="0">
                <a:solidFill>
                  <a:schemeClr val="bg2"/>
                </a:solidFill>
                <a:latin typeface="Courier New" pitchFamily="49" charset="0"/>
                <a:cs typeface="Times New Roman" pitchFamily="18" charset="0"/>
              </a:rPr>
              <a:t>  }</a:t>
            </a:r>
          </a:p>
          <a:p>
            <a:pPr>
              <a:lnSpc>
                <a:spcPct val="50000"/>
              </a:lnSpc>
              <a:spcBef>
                <a:spcPct val="50000"/>
              </a:spcBef>
            </a:pPr>
            <a:r>
              <a:rPr lang="en-US" sz="1800" dirty="0">
                <a:solidFill>
                  <a:schemeClr val="bg2"/>
                </a:solidFill>
                <a:latin typeface="Courier New" pitchFamily="49" charset="0"/>
                <a:cs typeface="Times New Roman" pitchFamily="18" charset="0"/>
              </a:rPr>
              <a:t> </a:t>
            </a:r>
          </a:p>
          <a:p>
            <a:pPr>
              <a:lnSpc>
                <a:spcPct val="50000"/>
              </a:lnSpc>
              <a:spcBef>
                <a:spcPct val="50000"/>
              </a:spcBef>
            </a:pPr>
            <a:r>
              <a:rPr lang="en-US" sz="1800" dirty="0">
                <a:solidFill>
                  <a:schemeClr val="bg2"/>
                </a:solidFill>
                <a:latin typeface="Courier New" pitchFamily="49" charset="0"/>
                <a:cs typeface="Times New Roman" pitchFamily="18" charset="0"/>
              </a:rPr>
              <a:t>  public Employee(String s) {</a:t>
            </a:r>
          </a:p>
          <a:p>
            <a:pPr>
              <a:lnSpc>
                <a:spcPct val="50000"/>
              </a:lnSpc>
              <a:spcBef>
                <a:spcPct val="50000"/>
              </a:spcBef>
            </a:pPr>
            <a:r>
              <a:rPr lang="en-US" sz="1800" dirty="0">
                <a:solidFill>
                  <a:schemeClr val="bg2"/>
                </a:solidFill>
                <a:latin typeface="Courier New" pitchFamily="49" charset="0"/>
                <a:cs typeface="Times New Roman" pitchFamily="18" charset="0"/>
              </a:rPr>
              <a:t>    </a:t>
            </a:r>
            <a:r>
              <a:rPr lang="en-US" sz="1800" dirty="0" err="1">
                <a:solidFill>
                  <a:schemeClr val="bg2"/>
                </a:solidFill>
                <a:latin typeface="Courier New" pitchFamily="49" charset="0"/>
                <a:cs typeface="Times New Roman" pitchFamily="18" charset="0"/>
              </a:rPr>
              <a:t>System.out.println</a:t>
            </a:r>
            <a:r>
              <a:rPr lang="en-US" sz="1800" dirty="0">
                <a:solidFill>
                  <a:schemeClr val="bg2"/>
                </a:solidFill>
                <a:latin typeface="Courier New" pitchFamily="49" charset="0"/>
                <a:cs typeface="Times New Roman" pitchFamily="18" charset="0"/>
              </a:rPr>
              <a:t>(s);</a:t>
            </a:r>
          </a:p>
          <a:p>
            <a:pPr>
              <a:lnSpc>
                <a:spcPct val="50000"/>
              </a:lnSpc>
              <a:spcBef>
                <a:spcPct val="50000"/>
              </a:spcBef>
            </a:pPr>
            <a:r>
              <a:rPr lang="en-US" sz="1800" dirty="0">
                <a:solidFill>
                  <a:schemeClr val="bg2"/>
                </a:solidFill>
                <a:latin typeface="Courier New" pitchFamily="49" charset="0"/>
                <a:cs typeface="Times New Roman" pitchFamily="18" charset="0"/>
              </a:rPr>
              <a:t>  }</a:t>
            </a:r>
          </a:p>
          <a:p>
            <a:pPr>
              <a:lnSpc>
                <a:spcPct val="50000"/>
              </a:lnSpc>
              <a:spcBef>
                <a:spcPct val="50000"/>
              </a:spcBef>
            </a:pPr>
            <a:r>
              <a:rPr lang="en-US" sz="1800" dirty="0">
                <a:solidFill>
                  <a:schemeClr val="bg2"/>
                </a:solidFill>
                <a:latin typeface="Courier New" pitchFamily="49" charset="0"/>
                <a:cs typeface="Times New Roman" pitchFamily="18" charset="0"/>
              </a:rPr>
              <a:t>}</a:t>
            </a:r>
          </a:p>
          <a:p>
            <a:pPr>
              <a:lnSpc>
                <a:spcPct val="50000"/>
              </a:lnSpc>
              <a:spcBef>
                <a:spcPct val="50000"/>
              </a:spcBef>
            </a:pPr>
            <a:r>
              <a:rPr lang="en-US" sz="1800" dirty="0">
                <a:solidFill>
                  <a:schemeClr val="bg2"/>
                </a:solidFill>
                <a:latin typeface="Courier New" pitchFamily="49" charset="0"/>
                <a:cs typeface="Times New Roman" pitchFamily="18" charset="0"/>
              </a:rPr>
              <a:t> </a:t>
            </a:r>
          </a:p>
          <a:p>
            <a:pPr>
              <a:lnSpc>
                <a:spcPct val="50000"/>
              </a:lnSpc>
              <a:spcBef>
                <a:spcPct val="50000"/>
              </a:spcBef>
            </a:pPr>
            <a:r>
              <a:rPr lang="en-US" sz="1800" dirty="0">
                <a:solidFill>
                  <a:schemeClr val="bg2"/>
                </a:solidFill>
                <a:latin typeface="Courier New" pitchFamily="49" charset="0"/>
                <a:cs typeface="Times New Roman" pitchFamily="18" charset="0"/>
              </a:rPr>
              <a:t>class Person {</a:t>
            </a:r>
          </a:p>
          <a:p>
            <a:pPr>
              <a:lnSpc>
                <a:spcPct val="50000"/>
              </a:lnSpc>
              <a:spcBef>
                <a:spcPct val="50000"/>
              </a:spcBef>
            </a:pPr>
            <a:r>
              <a:rPr lang="en-US" sz="1800" dirty="0">
                <a:solidFill>
                  <a:schemeClr val="bg2"/>
                </a:solidFill>
                <a:latin typeface="Courier New" pitchFamily="49" charset="0"/>
                <a:cs typeface="Times New Roman" pitchFamily="18" charset="0"/>
              </a:rPr>
              <a:t>  public Person() {</a:t>
            </a:r>
          </a:p>
          <a:p>
            <a:pPr>
              <a:lnSpc>
                <a:spcPct val="50000"/>
              </a:lnSpc>
              <a:spcBef>
                <a:spcPct val="50000"/>
              </a:spcBef>
            </a:pPr>
            <a:r>
              <a:rPr lang="en-US" sz="1800" dirty="0">
                <a:solidFill>
                  <a:schemeClr val="bg2"/>
                </a:solidFill>
                <a:latin typeface="Courier New" pitchFamily="49" charset="0"/>
                <a:cs typeface="Times New Roman" pitchFamily="18" charset="0"/>
              </a:rPr>
              <a:t>    </a:t>
            </a:r>
            <a:r>
              <a:rPr lang="en-US" sz="1800" dirty="0" err="1">
                <a:solidFill>
                  <a:schemeClr val="bg2"/>
                </a:solidFill>
                <a:latin typeface="Courier New" pitchFamily="49" charset="0"/>
                <a:cs typeface="Times New Roman" pitchFamily="18" charset="0"/>
              </a:rPr>
              <a:t>System.out.println</a:t>
            </a:r>
            <a:r>
              <a:rPr lang="en-US" sz="1800" dirty="0">
                <a:solidFill>
                  <a:schemeClr val="bg2"/>
                </a:solidFill>
                <a:latin typeface="Courier New" pitchFamily="49" charset="0"/>
                <a:cs typeface="Times New Roman" pitchFamily="18" charset="0"/>
              </a:rPr>
              <a:t>("(1) Person's no-</a:t>
            </a:r>
            <a:r>
              <a:rPr lang="en-US" sz="1800" dirty="0" err="1">
                <a:solidFill>
                  <a:schemeClr val="bg2"/>
                </a:solidFill>
                <a:latin typeface="Courier New" pitchFamily="49" charset="0"/>
                <a:cs typeface="Times New Roman" pitchFamily="18" charset="0"/>
              </a:rPr>
              <a:t>arg</a:t>
            </a:r>
            <a:r>
              <a:rPr lang="en-US" sz="1800" dirty="0">
                <a:solidFill>
                  <a:schemeClr val="bg2"/>
                </a:solidFill>
                <a:latin typeface="Courier New" pitchFamily="49" charset="0"/>
                <a:cs typeface="Times New Roman" pitchFamily="18" charset="0"/>
              </a:rPr>
              <a:t> constructor is invoked");</a:t>
            </a:r>
          </a:p>
          <a:p>
            <a:pPr>
              <a:lnSpc>
                <a:spcPct val="50000"/>
              </a:lnSpc>
              <a:spcBef>
                <a:spcPct val="50000"/>
              </a:spcBef>
            </a:pPr>
            <a:r>
              <a:rPr lang="en-US" sz="1800" dirty="0">
                <a:solidFill>
                  <a:schemeClr val="bg2"/>
                </a:solidFill>
                <a:latin typeface="Courier New" pitchFamily="49" charset="0"/>
                <a:cs typeface="Times New Roman" pitchFamily="18" charset="0"/>
              </a:rPr>
              <a:t>  }</a:t>
            </a:r>
          </a:p>
          <a:p>
            <a:pPr>
              <a:lnSpc>
                <a:spcPct val="50000"/>
              </a:lnSpc>
              <a:spcBef>
                <a:spcPct val="50000"/>
              </a:spcBef>
            </a:pPr>
            <a:r>
              <a:rPr lang="en-US" sz="1800" dirty="0">
                <a:solidFill>
                  <a:schemeClr val="bg2"/>
                </a:solidFill>
                <a:latin typeface="Courier New" pitchFamily="49" charset="0"/>
                <a:cs typeface="Times New Roman" pitchFamily="18" charset="0"/>
              </a:rPr>
              <a:t>}</a:t>
            </a:r>
          </a:p>
        </p:txBody>
      </p:sp>
      <p:sp>
        <p:nvSpPr>
          <p:cNvPr id="41989" name="Rectangle 4"/>
          <p:cNvSpPr>
            <a:spLocks noChangeArrowheads="1"/>
          </p:cNvSpPr>
          <p:nvPr/>
        </p:nvSpPr>
        <p:spPr bwMode="auto">
          <a:xfrm>
            <a:off x="582613" y="1300163"/>
            <a:ext cx="6270625" cy="385762"/>
          </a:xfrm>
          <a:prstGeom prst="rect">
            <a:avLst/>
          </a:prstGeom>
          <a:solidFill>
            <a:schemeClr val="accent1">
              <a:alpha val="45097"/>
            </a:schemeClr>
          </a:solidFill>
          <a:ln w="12700">
            <a:noFill/>
            <a:miter lim="800000"/>
            <a:headEnd type="none" w="sm" len="sm"/>
            <a:tailEnd type="none" w="sm" len="sm"/>
          </a:ln>
        </p:spPr>
        <p:txBody>
          <a:bodyPr wrap="none" lIns="129522" tIns="64764" rIns="129522" bIns="64764" anchor="ctr"/>
          <a:lstStyle/>
          <a:p>
            <a:endParaRPr lang="en-GB"/>
          </a:p>
        </p:txBody>
      </p:sp>
      <p:sp>
        <p:nvSpPr>
          <p:cNvPr id="41990" name="AutoShape 5"/>
          <p:cNvSpPr>
            <a:spLocks noChangeArrowheads="1"/>
          </p:cNvSpPr>
          <p:nvPr/>
        </p:nvSpPr>
        <p:spPr bwMode="auto">
          <a:xfrm>
            <a:off x="7978775" y="944562"/>
            <a:ext cx="3248025" cy="1112837"/>
          </a:xfrm>
          <a:prstGeom prst="wedgeRoundRectCallout">
            <a:avLst>
              <a:gd name="adj1" fmla="val -86584"/>
              <a:gd name="adj2" fmla="val -5955"/>
              <a:gd name="adj3" fmla="val 16667"/>
            </a:avLst>
          </a:prstGeom>
          <a:solidFill>
            <a:schemeClr val="accent1"/>
          </a:solidFill>
          <a:ln w="12700">
            <a:solidFill>
              <a:schemeClr val="tx1"/>
            </a:solidFill>
            <a:miter lim="800000"/>
            <a:headEnd type="none" w="sm" len="sm"/>
            <a:tailEnd type="none" w="sm" len="sm"/>
          </a:ln>
        </p:spPr>
        <p:txBody>
          <a:bodyPr lIns="129522" tIns="64764" rIns="129522" bIns="64764"/>
          <a:lstStyle/>
          <a:p>
            <a:pPr algn="ctr"/>
            <a:r>
              <a:rPr lang="en-US" sz="2800" dirty="0"/>
              <a:t>2. </a:t>
            </a:r>
            <a:r>
              <a:rPr lang="en-US" sz="2800" dirty="0">
                <a:latin typeface="Times New Roman" panose="02020603050405020304" pitchFamily="18" charset="0"/>
                <a:cs typeface="Times New Roman" panose="02020603050405020304" pitchFamily="18" charset="0"/>
              </a:rPr>
              <a:t>Invoke Faculty constructor</a:t>
            </a:r>
          </a:p>
        </p:txBody>
      </p:sp>
      <p:sp>
        <p:nvSpPr>
          <p:cNvPr id="41991" name="Rectangle 6"/>
          <p:cNvSpPr>
            <a:spLocks noChangeArrowheads="1"/>
          </p:cNvSpPr>
          <p:nvPr/>
        </p:nvSpPr>
        <p:spPr bwMode="auto">
          <a:xfrm>
            <a:off x="528638" y="2062163"/>
            <a:ext cx="6383337" cy="381000"/>
          </a:xfrm>
          <a:prstGeom prst="rect">
            <a:avLst/>
          </a:prstGeom>
          <a:solidFill>
            <a:schemeClr val="accent1">
              <a:alpha val="45097"/>
            </a:schemeClr>
          </a:solidFill>
          <a:ln w="12700">
            <a:noFill/>
            <a:miter lim="800000"/>
            <a:headEnd type="none" w="sm" len="sm"/>
            <a:tailEnd type="none" w="sm" len="sm"/>
          </a:ln>
        </p:spPr>
        <p:txBody>
          <a:bodyPr wrap="none" lIns="129522" tIns="64764" rIns="129522" bIns="64764" anchor="ctr"/>
          <a:lstStyle/>
          <a:p>
            <a:endParaRPr lang="en-GB"/>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Text Box 3"/>
          <p:cNvSpPr txBox="1">
            <a:spLocks noChangeArrowheads="1"/>
          </p:cNvSpPr>
          <p:nvPr/>
        </p:nvSpPr>
        <p:spPr bwMode="auto">
          <a:xfrm>
            <a:off x="341313" y="690563"/>
            <a:ext cx="12998450" cy="7194550"/>
          </a:xfrm>
          <a:prstGeom prst="rect">
            <a:avLst/>
          </a:prstGeom>
          <a:solidFill>
            <a:schemeClr val="bg1"/>
          </a:solidFill>
          <a:ln w="12700">
            <a:noFill/>
            <a:miter lim="800000"/>
            <a:headEnd type="none" w="sm" len="sm"/>
            <a:tailEnd type="none" w="sm" len="sm"/>
          </a:ln>
        </p:spPr>
        <p:txBody>
          <a:bodyPr lIns="129522" tIns="64764" rIns="129522" bIns="64764">
            <a:spAutoFit/>
          </a:bodyPr>
          <a:lstStyle/>
          <a:p>
            <a:pPr>
              <a:lnSpc>
                <a:spcPct val="50000"/>
              </a:lnSpc>
              <a:spcBef>
                <a:spcPct val="50000"/>
              </a:spcBef>
            </a:pPr>
            <a:r>
              <a:rPr lang="en-US" sz="1800">
                <a:solidFill>
                  <a:schemeClr val="bg2"/>
                </a:solidFill>
                <a:latin typeface="Courier New" pitchFamily="49" charset="0"/>
                <a:cs typeface="Times New Roman" pitchFamily="18" charset="0"/>
              </a:rPr>
              <a:t>public class Faculty extends Employee {</a:t>
            </a:r>
          </a:p>
          <a:p>
            <a:pPr>
              <a:lnSpc>
                <a:spcPct val="50000"/>
              </a:lnSpc>
              <a:spcBef>
                <a:spcPct val="50000"/>
              </a:spcBef>
            </a:pPr>
            <a:r>
              <a:rPr lang="en-US" sz="1800">
                <a:solidFill>
                  <a:schemeClr val="bg2"/>
                </a:solidFill>
                <a:latin typeface="Courier New" pitchFamily="49" charset="0"/>
                <a:cs typeface="Times New Roman" pitchFamily="18" charset="0"/>
              </a:rPr>
              <a:t>  public static void main(String[] args) {</a:t>
            </a:r>
          </a:p>
          <a:p>
            <a:pPr>
              <a:lnSpc>
                <a:spcPct val="50000"/>
              </a:lnSpc>
              <a:spcBef>
                <a:spcPct val="50000"/>
              </a:spcBef>
            </a:pPr>
            <a:r>
              <a:rPr lang="en-US" sz="1800">
                <a:solidFill>
                  <a:schemeClr val="bg2"/>
                </a:solidFill>
                <a:latin typeface="Courier New" pitchFamily="49" charset="0"/>
                <a:cs typeface="Times New Roman" pitchFamily="18" charset="0"/>
              </a:rPr>
              <a:t>    new Faculty();</a:t>
            </a:r>
          </a:p>
          <a:p>
            <a:pPr>
              <a:lnSpc>
                <a:spcPct val="50000"/>
              </a:lnSpc>
              <a:spcBef>
                <a:spcPct val="50000"/>
              </a:spcBef>
            </a:pPr>
            <a:r>
              <a:rPr lang="en-US" sz="1800">
                <a:solidFill>
                  <a:schemeClr val="bg2"/>
                </a:solidFill>
                <a:latin typeface="Courier New" pitchFamily="49" charset="0"/>
                <a:cs typeface="Times New Roman" pitchFamily="18" charset="0"/>
              </a:rPr>
              <a:t>  }</a:t>
            </a:r>
          </a:p>
          <a:p>
            <a:pPr>
              <a:lnSpc>
                <a:spcPct val="50000"/>
              </a:lnSpc>
              <a:spcBef>
                <a:spcPct val="50000"/>
              </a:spcBef>
            </a:pPr>
            <a:r>
              <a:rPr lang="en-US" sz="1800">
                <a:solidFill>
                  <a:schemeClr val="bg2"/>
                </a:solidFill>
                <a:latin typeface="Courier New" pitchFamily="49" charset="0"/>
                <a:cs typeface="Times New Roman" pitchFamily="18" charset="0"/>
              </a:rPr>
              <a:t>  </a:t>
            </a:r>
          </a:p>
          <a:p>
            <a:pPr>
              <a:lnSpc>
                <a:spcPct val="50000"/>
              </a:lnSpc>
              <a:spcBef>
                <a:spcPct val="50000"/>
              </a:spcBef>
            </a:pPr>
            <a:r>
              <a:rPr lang="en-US" sz="1800">
                <a:solidFill>
                  <a:schemeClr val="bg2"/>
                </a:solidFill>
                <a:latin typeface="Courier New" pitchFamily="49" charset="0"/>
                <a:cs typeface="Times New Roman" pitchFamily="18" charset="0"/>
              </a:rPr>
              <a:t>  public Faculty() {</a:t>
            </a:r>
          </a:p>
          <a:p>
            <a:pPr>
              <a:lnSpc>
                <a:spcPct val="50000"/>
              </a:lnSpc>
              <a:spcBef>
                <a:spcPct val="50000"/>
              </a:spcBef>
            </a:pPr>
            <a:r>
              <a:rPr lang="en-US" sz="1800">
                <a:solidFill>
                  <a:schemeClr val="bg2"/>
                </a:solidFill>
                <a:latin typeface="Courier New" pitchFamily="49" charset="0"/>
                <a:cs typeface="Times New Roman" pitchFamily="18" charset="0"/>
              </a:rPr>
              <a:t>    System.out.println("(4) Faculty's no-arg constructor is invoked");</a:t>
            </a:r>
          </a:p>
          <a:p>
            <a:pPr>
              <a:lnSpc>
                <a:spcPct val="50000"/>
              </a:lnSpc>
              <a:spcBef>
                <a:spcPct val="50000"/>
              </a:spcBef>
            </a:pPr>
            <a:r>
              <a:rPr lang="en-US" sz="1800">
                <a:solidFill>
                  <a:schemeClr val="bg2"/>
                </a:solidFill>
                <a:latin typeface="Courier New" pitchFamily="49" charset="0"/>
                <a:cs typeface="Times New Roman" pitchFamily="18" charset="0"/>
              </a:rPr>
              <a:t>  }</a:t>
            </a:r>
          </a:p>
          <a:p>
            <a:pPr>
              <a:lnSpc>
                <a:spcPct val="50000"/>
              </a:lnSpc>
              <a:spcBef>
                <a:spcPct val="50000"/>
              </a:spcBef>
            </a:pPr>
            <a:r>
              <a:rPr lang="en-US" sz="1800">
                <a:solidFill>
                  <a:schemeClr val="bg2"/>
                </a:solidFill>
                <a:latin typeface="Courier New" pitchFamily="49" charset="0"/>
                <a:cs typeface="Times New Roman" pitchFamily="18" charset="0"/>
              </a:rPr>
              <a:t>}</a:t>
            </a:r>
          </a:p>
          <a:p>
            <a:pPr>
              <a:lnSpc>
                <a:spcPct val="50000"/>
              </a:lnSpc>
              <a:spcBef>
                <a:spcPct val="50000"/>
              </a:spcBef>
            </a:pPr>
            <a:r>
              <a:rPr lang="en-US" sz="1800">
                <a:solidFill>
                  <a:schemeClr val="bg2"/>
                </a:solidFill>
                <a:latin typeface="Courier New" pitchFamily="49" charset="0"/>
                <a:cs typeface="Times New Roman" pitchFamily="18" charset="0"/>
              </a:rPr>
              <a:t> </a:t>
            </a:r>
          </a:p>
          <a:p>
            <a:pPr>
              <a:lnSpc>
                <a:spcPct val="50000"/>
              </a:lnSpc>
              <a:spcBef>
                <a:spcPct val="50000"/>
              </a:spcBef>
            </a:pPr>
            <a:r>
              <a:rPr lang="en-US" sz="1800">
                <a:solidFill>
                  <a:schemeClr val="bg2"/>
                </a:solidFill>
                <a:latin typeface="Courier New" pitchFamily="49" charset="0"/>
                <a:cs typeface="Times New Roman" pitchFamily="18" charset="0"/>
              </a:rPr>
              <a:t>class Employee extends Person {</a:t>
            </a:r>
          </a:p>
          <a:p>
            <a:pPr>
              <a:lnSpc>
                <a:spcPct val="50000"/>
              </a:lnSpc>
              <a:spcBef>
                <a:spcPct val="50000"/>
              </a:spcBef>
            </a:pPr>
            <a:r>
              <a:rPr lang="en-US" sz="1800">
                <a:solidFill>
                  <a:schemeClr val="bg2"/>
                </a:solidFill>
                <a:latin typeface="Courier New" pitchFamily="49" charset="0"/>
                <a:cs typeface="Times New Roman" pitchFamily="18" charset="0"/>
              </a:rPr>
              <a:t>  public Employee() {</a:t>
            </a:r>
          </a:p>
          <a:p>
            <a:pPr>
              <a:lnSpc>
                <a:spcPct val="50000"/>
              </a:lnSpc>
              <a:spcBef>
                <a:spcPct val="50000"/>
              </a:spcBef>
            </a:pPr>
            <a:r>
              <a:rPr lang="en-US" sz="1800">
                <a:solidFill>
                  <a:schemeClr val="bg2"/>
                </a:solidFill>
                <a:latin typeface="Courier New" pitchFamily="49" charset="0"/>
                <a:cs typeface="Times New Roman" pitchFamily="18" charset="0"/>
              </a:rPr>
              <a:t>    this("(2) Invoke Employee’s overloaded constructor");</a:t>
            </a:r>
          </a:p>
          <a:p>
            <a:pPr>
              <a:lnSpc>
                <a:spcPct val="50000"/>
              </a:lnSpc>
              <a:spcBef>
                <a:spcPct val="50000"/>
              </a:spcBef>
            </a:pPr>
            <a:r>
              <a:rPr lang="en-US" sz="1800">
                <a:solidFill>
                  <a:schemeClr val="bg2"/>
                </a:solidFill>
                <a:latin typeface="Courier New" pitchFamily="49" charset="0"/>
                <a:cs typeface="Times New Roman" pitchFamily="18" charset="0"/>
              </a:rPr>
              <a:t>    System.out.println("(3) Employee's no-arg constructor is invoked");</a:t>
            </a:r>
          </a:p>
          <a:p>
            <a:pPr>
              <a:lnSpc>
                <a:spcPct val="50000"/>
              </a:lnSpc>
              <a:spcBef>
                <a:spcPct val="50000"/>
              </a:spcBef>
            </a:pPr>
            <a:r>
              <a:rPr lang="en-US" sz="1800">
                <a:solidFill>
                  <a:schemeClr val="bg2"/>
                </a:solidFill>
                <a:latin typeface="Courier New" pitchFamily="49" charset="0"/>
                <a:cs typeface="Times New Roman" pitchFamily="18" charset="0"/>
              </a:rPr>
              <a:t>  }</a:t>
            </a:r>
          </a:p>
          <a:p>
            <a:pPr>
              <a:lnSpc>
                <a:spcPct val="50000"/>
              </a:lnSpc>
              <a:spcBef>
                <a:spcPct val="50000"/>
              </a:spcBef>
            </a:pPr>
            <a:r>
              <a:rPr lang="en-US" sz="1800">
                <a:solidFill>
                  <a:schemeClr val="bg2"/>
                </a:solidFill>
                <a:latin typeface="Courier New" pitchFamily="49" charset="0"/>
                <a:cs typeface="Times New Roman" pitchFamily="18" charset="0"/>
              </a:rPr>
              <a:t> </a:t>
            </a:r>
          </a:p>
          <a:p>
            <a:pPr>
              <a:lnSpc>
                <a:spcPct val="50000"/>
              </a:lnSpc>
              <a:spcBef>
                <a:spcPct val="50000"/>
              </a:spcBef>
            </a:pPr>
            <a:r>
              <a:rPr lang="en-US" sz="1800">
                <a:solidFill>
                  <a:schemeClr val="bg2"/>
                </a:solidFill>
                <a:latin typeface="Courier New" pitchFamily="49" charset="0"/>
                <a:cs typeface="Times New Roman" pitchFamily="18" charset="0"/>
              </a:rPr>
              <a:t>  public Employee(String s) {</a:t>
            </a:r>
          </a:p>
          <a:p>
            <a:pPr>
              <a:lnSpc>
                <a:spcPct val="50000"/>
              </a:lnSpc>
              <a:spcBef>
                <a:spcPct val="50000"/>
              </a:spcBef>
            </a:pPr>
            <a:r>
              <a:rPr lang="en-US" sz="1800">
                <a:solidFill>
                  <a:schemeClr val="bg2"/>
                </a:solidFill>
                <a:latin typeface="Courier New" pitchFamily="49" charset="0"/>
                <a:cs typeface="Times New Roman" pitchFamily="18" charset="0"/>
              </a:rPr>
              <a:t>    System.out.println(s);</a:t>
            </a:r>
          </a:p>
          <a:p>
            <a:pPr>
              <a:lnSpc>
                <a:spcPct val="50000"/>
              </a:lnSpc>
              <a:spcBef>
                <a:spcPct val="50000"/>
              </a:spcBef>
            </a:pPr>
            <a:r>
              <a:rPr lang="en-US" sz="1800">
                <a:solidFill>
                  <a:schemeClr val="bg2"/>
                </a:solidFill>
                <a:latin typeface="Courier New" pitchFamily="49" charset="0"/>
                <a:cs typeface="Times New Roman" pitchFamily="18" charset="0"/>
              </a:rPr>
              <a:t>  }</a:t>
            </a:r>
          </a:p>
          <a:p>
            <a:pPr>
              <a:lnSpc>
                <a:spcPct val="50000"/>
              </a:lnSpc>
              <a:spcBef>
                <a:spcPct val="50000"/>
              </a:spcBef>
            </a:pPr>
            <a:r>
              <a:rPr lang="en-US" sz="1800">
                <a:solidFill>
                  <a:schemeClr val="bg2"/>
                </a:solidFill>
                <a:latin typeface="Courier New" pitchFamily="49" charset="0"/>
                <a:cs typeface="Times New Roman" pitchFamily="18" charset="0"/>
              </a:rPr>
              <a:t>}</a:t>
            </a:r>
          </a:p>
          <a:p>
            <a:pPr>
              <a:lnSpc>
                <a:spcPct val="50000"/>
              </a:lnSpc>
              <a:spcBef>
                <a:spcPct val="50000"/>
              </a:spcBef>
            </a:pPr>
            <a:r>
              <a:rPr lang="en-US" sz="1800">
                <a:solidFill>
                  <a:schemeClr val="bg2"/>
                </a:solidFill>
                <a:latin typeface="Courier New" pitchFamily="49" charset="0"/>
                <a:cs typeface="Times New Roman" pitchFamily="18" charset="0"/>
              </a:rPr>
              <a:t> </a:t>
            </a:r>
          </a:p>
          <a:p>
            <a:pPr>
              <a:lnSpc>
                <a:spcPct val="50000"/>
              </a:lnSpc>
              <a:spcBef>
                <a:spcPct val="50000"/>
              </a:spcBef>
            </a:pPr>
            <a:r>
              <a:rPr lang="en-US" sz="1800">
                <a:solidFill>
                  <a:schemeClr val="bg2"/>
                </a:solidFill>
                <a:latin typeface="Courier New" pitchFamily="49" charset="0"/>
                <a:cs typeface="Times New Roman" pitchFamily="18" charset="0"/>
              </a:rPr>
              <a:t>class Person {</a:t>
            </a:r>
          </a:p>
          <a:p>
            <a:pPr>
              <a:lnSpc>
                <a:spcPct val="50000"/>
              </a:lnSpc>
              <a:spcBef>
                <a:spcPct val="50000"/>
              </a:spcBef>
            </a:pPr>
            <a:r>
              <a:rPr lang="en-US" sz="1800">
                <a:solidFill>
                  <a:schemeClr val="bg2"/>
                </a:solidFill>
                <a:latin typeface="Courier New" pitchFamily="49" charset="0"/>
                <a:cs typeface="Times New Roman" pitchFamily="18" charset="0"/>
              </a:rPr>
              <a:t>  public Person() {</a:t>
            </a:r>
          </a:p>
          <a:p>
            <a:pPr>
              <a:lnSpc>
                <a:spcPct val="50000"/>
              </a:lnSpc>
              <a:spcBef>
                <a:spcPct val="50000"/>
              </a:spcBef>
            </a:pPr>
            <a:r>
              <a:rPr lang="en-US" sz="1800">
                <a:solidFill>
                  <a:schemeClr val="bg2"/>
                </a:solidFill>
                <a:latin typeface="Courier New" pitchFamily="49" charset="0"/>
                <a:cs typeface="Times New Roman" pitchFamily="18" charset="0"/>
              </a:rPr>
              <a:t>    System.out.println("(1) Person's no-arg constructor is invoked");</a:t>
            </a:r>
          </a:p>
          <a:p>
            <a:pPr>
              <a:lnSpc>
                <a:spcPct val="50000"/>
              </a:lnSpc>
              <a:spcBef>
                <a:spcPct val="50000"/>
              </a:spcBef>
            </a:pPr>
            <a:r>
              <a:rPr lang="en-US" sz="1800">
                <a:solidFill>
                  <a:schemeClr val="bg2"/>
                </a:solidFill>
                <a:latin typeface="Courier New" pitchFamily="49" charset="0"/>
                <a:cs typeface="Times New Roman" pitchFamily="18" charset="0"/>
              </a:rPr>
              <a:t>  }</a:t>
            </a:r>
          </a:p>
          <a:p>
            <a:pPr>
              <a:lnSpc>
                <a:spcPct val="50000"/>
              </a:lnSpc>
              <a:spcBef>
                <a:spcPct val="50000"/>
              </a:spcBef>
            </a:pPr>
            <a:r>
              <a:rPr lang="en-US" sz="1800">
                <a:solidFill>
                  <a:schemeClr val="bg2"/>
                </a:solidFill>
                <a:latin typeface="Courier New" pitchFamily="49" charset="0"/>
                <a:cs typeface="Times New Roman" pitchFamily="18" charset="0"/>
              </a:rPr>
              <a:t>}</a:t>
            </a:r>
          </a:p>
        </p:txBody>
      </p:sp>
      <p:sp>
        <p:nvSpPr>
          <p:cNvPr id="43013" name="Rectangle 4"/>
          <p:cNvSpPr>
            <a:spLocks noChangeArrowheads="1"/>
          </p:cNvSpPr>
          <p:nvPr/>
        </p:nvSpPr>
        <p:spPr bwMode="auto">
          <a:xfrm>
            <a:off x="630238" y="1223963"/>
            <a:ext cx="6270625" cy="300037"/>
          </a:xfrm>
          <a:prstGeom prst="rect">
            <a:avLst/>
          </a:prstGeom>
          <a:solidFill>
            <a:schemeClr val="accent1">
              <a:alpha val="45097"/>
            </a:schemeClr>
          </a:solidFill>
          <a:ln w="12700">
            <a:noFill/>
            <a:miter lim="800000"/>
            <a:headEnd type="none" w="sm" len="sm"/>
            <a:tailEnd type="none" w="sm" len="sm"/>
          </a:ln>
        </p:spPr>
        <p:txBody>
          <a:bodyPr wrap="none" lIns="129522" tIns="64764" rIns="129522" bIns="64764" anchor="ctr"/>
          <a:lstStyle/>
          <a:p>
            <a:endParaRPr lang="en-GB"/>
          </a:p>
        </p:txBody>
      </p:sp>
      <p:sp>
        <p:nvSpPr>
          <p:cNvPr id="43014" name="AutoShape 5"/>
          <p:cNvSpPr>
            <a:spLocks noChangeArrowheads="1"/>
          </p:cNvSpPr>
          <p:nvPr/>
        </p:nvSpPr>
        <p:spPr bwMode="auto">
          <a:xfrm>
            <a:off x="8154988" y="2749550"/>
            <a:ext cx="3986212" cy="1009650"/>
          </a:xfrm>
          <a:prstGeom prst="wedgeRoundRectCallout">
            <a:avLst>
              <a:gd name="adj1" fmla="val -81963"/>
              <a:gd name="adj2" fmla="val 58148"/>
              <a:gd name="adj3" fmla="val 16667"/>
            </a:avLst>
          </a:prstGeom>
          <a:solidFill>
            <a:schemeClr val="accent1"/>
          </a:solidFill>
          <a:ln w="12700">
            <a:solidFill>
              <a:schemeClr val="tx1"/>
            </a:solidFill>
            <a:miter lim="800000"/>
            <a:headEnd type="none" w="sm" len="sm"/>
            <a:tailEnd type="none" w="sm" len="sm"/>
          </a:ln>
        </p:spPr>
        <p:txBody>
          <a:bodyPr lIns="129522" tIns="64764" rIns="129522" bIns="64764"/>
          <a:lstStyle/>
          <a:p>
            <a:pPr algn="ctr"/>
            <a:r>
              <a:rPr lang="en-US" sz="2800" dirty="0">
                <a:latin typeface="Times New Roman" panose="02020603050405020304" pitchFamily="18" charset="0"/>
                <a:cs typeface="Times New Roman" panose="02020603050405020304" pitchFamily="18" charset="0"/>
              </a:rPr>
              <a:t>3. Invoke Employee’s no-</a:t>
            </a:r>
            <a:r>
              <a:rPr lang="en-US" sz="2800" dirty="0" err="1">
                <a:latin typeface="Times New Roman" panose="02020603050405020304" pitchFamily="18" charset="0"/>
                <a:cs typeface="Times New Roman" panose="02020603050405020304" pitchFamily="18" charset="0"/>
              </a:rPr>
              <a:t>arg</a:t>
            </a:r>
            <a:r>
              <a:rPr lang="en-US" sz="2800" dirty="0">
                <a:latin typeface="Times New Roman" panose="02020603050405020304" pitchFamily="18" charset="0"/>
                <a:cs typeface="Times New Roman" panose="02020603050405020304" pitchFamily="18" charset="0"/>
              </a:rPr>
              <a:t> constructor</a:t>
            </a:r>
          </a:p>
        </p:txBody>
      </p:sp>
      <p:sp>
        <p:nvSpPr>
          <p:cNvPr id="43015" name="Rectangle 6"/>
          <p:cNvSpPr>
            <a:spLocks noChangeArrowheads="1"/>
          </p:cNvSpPr>
          <p:nvPr/>
        </p:nvSpPr>
        <p:spPr bwMode="auto">
          <a:xfrm>
            <a:off x="630238" y="1985963"/>
            <a:ext cx="6383337" cy="342900"/>
          </a:xfrm>
          <a:prstGeom prst="rect">
            <a:avLst/>
          </a:prstGeom>
          <a:solidFill>
            <a:schemeClr val="accent1">
              <a:alpha val="45097"/>
            </a:schemeClr>
          </a:solidFill>
          <a:ln w="12700">
            <a:noFill/>
            <a:miter lim="800000"/>
            <a:headEnd type="none" w="sm" len="sm"/>
            <a:tailEnd type="none" w="sm" len="sm"/>
          </a:ln>
        </p:spPr>
        <p:txBody>
          <a:bodyPr wrap="none" lIns="129522" tIns="64764" rIns="129522" bIns="64764" anchor="ctr"/>
          <a:lstStyle/>
          <a:p>
            <a:endParaRPr lang="en-GB"/>
          </a:p>
        </p:txBody>
      </p:sp>
      <p:sp>
        <p:nvSpPr>
          <p:cNvPr id="43016" name="Rectangle 7"/>
          <p:cNvSpPr>
            <a:spLocks noChangeArrowheads="1"/>
          </p:cNvSpPr>
          <p:nvPr/>
        </p:nvSpPr>
        <p:spPr bwMode="auto">
          <a:xfrm>
            <a:off x="439738" y="3681413"/>
            <a:ext cx="6384925" cy="285750"/>
          </a:xfrm>
          <a:prstGeom prst="rect">
            <a:avLst/>
          </a:prstGeom>
          <a:solidFill>
            <a:schemeClr val="accent1">
              <a:alpha val="45097"/>
            </a:schemeClr>
          </a:solidFill>
          <a:ln w="12700">
            <a:noFill/>
            <a:miter lim="800000"/>
            <a:headEnd type="none" w="sm" len="sm"/>
            <a:tailEnd type="none" w="sm" len="sm"/>
          </a:ln>
        </p:spPr>
        <p:txBody>
          <a:bodyPr wrap="none" lIns="129522" tIns="64764" rIns="129522" bIns="64764" anchor="ctr"/>
          <a:lstStyle/>
          <a:p>
            <a:endParaRPr lang="en-GB"/>
          </a:p>
        </p:txBody>
      </p:sp>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Text Box 3"/>
          <p:cNvSpPr txBox="1">
            <a:spLocks noChangeArrowheads="1"/>
          </p:cNvSpPr>
          <p:nvPr/>
        </p:nvSpPr>
        <p:spPr bwMode="auto">
          <a:xfrm>
            <a:off x="341313" y="690563"/>
            <a:ext cx="12998450" cy="7194550"/>
          </a:xfrm>
          <a:prstGeom prst="rect">
            <a:avLst/>
          </a:prstGeom>
          <a:solidFill>
            <a:schemeClr val="bg1"/>
          </a:solidFill>
          <a:ln w="12700">
            <a:noFill/>
            <a:miter lim="800000"/>
            <a:headEnd type="none" w="sm" len="sm"/>
            <a:tailEnd type="none" w="sm" len="sm"/>
          </a:ln>
        </p:spPr>
        <p:txBody>
          <a:bodyPr lIns="129522" tIns="64764" rIns="129522" bIns="64764">
            <a:spAutoFit/>
          </a:bodyPr>
          <a:lstStyle/>
          <a:p>
            <a:pPr>
              <a:lnSpc>
                <a:spcPct val="50000"/>
              </a:lnSpc>
              <a:spcBef>
                <a:spcPct val="50000"/>
              </a:spcBef>
            </a:pPr>
            <a:r>
              <a:rPr lang="en-US" sz="1800">
                <a:solidFill>
                  <a:schemeClr val="bg2"/>
                </a:solidFill>
                <a:latin typeface="Courier New" pitchFamily="49" charset="0"/>
                <a:cs typeface="Times New Roman" pitchFamily="18" charset="0"/>
              </a:rPr>
              <a:t>public class Faculty extends Employee {</a:t>
            </a:r>
          </a:p>
          <a:p>
            <a:pPr>
              <a:lnSpc>
                <a:spcPct val="50000"/>
              </a:lnSpc>
              <a:spcBef>
                <a:spcPct val="50000"/>
              </a:spcBef>
            </a:pPr>
            <a:r>
              <a:rPr lang="en-US" sz="1800">
                <a:solidFill>
                  <a:schemeClr val="bg2"/>
                </a:solidFill>
                <a:latin typeface="Courier New" pitchFamily="49" charset="0"/>
                <a:cs typeface="Times New Roman" pitchFamily="18" charset="0"/>
              </a:rPr>
              <a:t>  public static void main(String[] args) {</a:t>
            </a:r>
          </a:p>
          <a:p>
            <a:pPr>
              <a:lnSpc>
                <a:spcPct val="50000"/>
              </a:lnSpc>
              <a:spcBef>
                <a:spcPct val="50000"/>
              </a:spcBef>
            </a:pPr>
            <a:r>
              <a:rPr lang="en-US" sz="1800">
                <a:solidFill>
                  <a:schemeClr val="bg2"/>
                </a:solidFill>
                <a:latin typeface="Courier New" pitchFamily="49" charset="0"/>
                <a:cs typeface="Times New Roman" pitchFamily="18" charset="0"/>
              </a:rPr>
              <a:t>    new Faculty();</a:t>
            </a:r>
          </a:p>
          <a:p>
            <a:pPr>
              <a:lnSpc>
                <a:spcPct val="50000"/>
              </a:lnSpc>
              <a:spcBef>
                <a:spcPct val="50000"/>
              </a:spcBef>
            </a:pPr>
            <a:r>
              <a:rPr lang="en-US" sz="1800">
                <a:solidFill>
                  <a:schemeClr val="bg2"/>
                </a:solidFill>
                <a:latin typeface="Courier New" pitchFamily="49" charset="0"/>
                <a:cs typeface="Times New Roman" pitchFamily="18" charset="0"/>
              </a:rPr>
              <a:t>  }</a:t>
            </a:r>
          </a:p>
          <a:p>
            <a:pPr>
              <a:lnSpc>
                <a:spcPct val="50000"/>
              </a:lnSpc>
              <a:spcBef>
                <a:spcPct val="50000"/>
              </a:spcBef>
            </a:pPr>
            <a:r>
              <a:rPr lang="en-US" sz="1800">
                <a:solidFill>
                  <a:schemeClr val="bg2"/>
                </a:solidFill>
                <a:latin typeface="Courier New" pitchFamily="49" charset="0"/>
                <a:cs typeface="Times New Roman" pitchFamily="18" charset="0"/>
              </a:rPr>
              <a:t>  </a:t>
            </a:r>
          </a:p>
          <a:p>
            <a:pPr>
              <a:lnSpc>
                <a:spcPct val="50000"/>
              </a:lnSpc>
              <a:spcBef>
                <a:spcPct val="50000"/>
              </a:spcBef>
            </a:pPr>
            <a:r>
              <a:rPr lang="en-US" sz="1800">
                <a:solidFill>
                  <a:schemeClr val="bg2"/>
                </a:solidFill>
                <a:latin typeface="Courier New" pitchFamily="49" charset="0"/>
                <a:cs typeface="Times New Roman" pitchFamily="18" charset="0"/>
              </a:rPr>
              <a:t>  public Faculty() {</a:t>
            </a:r>
          </a:p>
          <a:p>
            <a:pPr>
              <a:lnSpc>
                <a:spcPct val="50000"/>
              </a:lnSpc>
              <a:spcBef>
                <a:spcPct val="50000"/>
              </a:spcBef>
            </a:pPr>
            <a:r>
              <a:rPr lang="en-US" sz="1800">
                <a:solidFill>
                  <a:schemeClr val="bg2"/>
                </a:solidFill>
                <a:latin typeface="Courier New" pitchFamily="49" charset="0"/>
                <a:cs typeface="Times New Roman" pitchFamily="18" charset="0"/>
              </a:rPr>
              <a:t>    System.out.println("(4) Faculty's no-arg constructor is invoked");</a:t>
            </a:r>
          </a:p>
          <a:p>
            <a:pPr>
              <a:lnSpc>
                <a:spcPct val="50000"/>
              </a:lnSpc>
              <a:spcBef>
                <a:spcPct val="50000"/>
              </a:spcBef>
            </a:pPr>
            <a:r>
              <a:rPr lang="en-US" sz="1800">
                <a:solidFill>
                  <a:schemeClr val="bg2"/>
                </a:solidFill>
                <a:latin typeface="Courier New" pitchFamily="49" charset="0"/>
                <a:cs typeface="Times New Roman" pitchFamily="18" charset="0"/>
              </a:rPr>
              <a:t>  }</a:t>
            </a:r>
          </a:p>
          <a:p>
            <a:pPr>
              <a:lnSpc>
                <a:spcPct val="50000"/>
              </a:lnSpc>
              <a:spcBef>
                <a:spcPct val="50000"/>
              </a:spcBef>
            </a:pPr>
            <a:r>
              <a:rPr lang="en-US" sz="1800">
                <a:solidFill>
                  <a:schemeClr val="bg2"/>
                </a:solidFill>
                <a:latin typeface="Courier New" pitchFamily="49" charset="0"/>
                <a:cs typeface="Times New Roman" pitchFamily="18" charset="0"/>
              </a:rPr>
              <a:t>}</a:t>
            </a:r>
          </a:p>
          <a:p>
            <a:pPr>
              <a:lnSpc>
                <a:spcPct val="50000"/>
              </a:lnSpc>
              <a:spcBef>
                <a:spcPct val="50000"/>
              </a:spcBef>
            </a:pPr>
            <a:r>
              <a:rPr lang="en-US" sz="1800">
                <a:solidFill>
                  <a:schemeClr val="bg2"/>
                </a:solidFill>
                <a:latin typeface="Courier New" pitchFamily="49" charset="0"/>
                <a:cs typeface="Times New Roman" pitchFamily="18" charset="0"/>
              </a:rPr>
              <a:t> </a:t>
            </a:r>
          </a:p>
          <a:p>
            <a:pPr>
              <a:lnSpc>
                <a:spcPct val="50000"/>
              </a:lnSpc>
              <a:spcBef>
                <a:spcPct val="50000"/>
              </a:spcBef>
            </a:pPr>
            <a:r>
              <a:rPr lang="en-US" sz="1800">
                <a:solidFill>
                  <a:schemeClr val="bg2"/>
                </a:solidFill>
                <a:latin typeface="Courier New" pitchFamily="49" charset="0"/>
                <a:cs typeface="Times New Roman" pitchFamily="18" charset="0"/>
              </a:rPr>
              <a:t>class Employee extends Person {</a:t>
            </a:r>
          </a:p>
          <a:p>
            <a:pPr>
              <a:lnSpc>
                <a:spcPct val="50000"/>
              </a:lnSpc>
              <a:spcBef>
                <a:spcPct val="50000"/>
              </a:spcBef>
            </a:pPr>
            <a:r>
              <a:rPr lang="en-US" sz="1800">
                <a:solidFill>
                  <a:schemeClr val="bg2"/>
                </a:solidFill>
                <a:latin typeface="Courier New" pitchFamily="49" charset="0"/>
                <a:cs typeface="Times New Roman" pitchFamily="18" charset="0"/>
              </a:rPr>
              <a:t>  public Employee() {</a:t>
            </a:r>
          </a:p>
          <a:p>
            <a:pPr>
              <a:lnSpc>
                <a:spcPct val="50000"/>
              </a:lnSpc>
              <a:spcBef>
                <a:spcPct val="50000"/>
              </a:spcBef>
            </a:pPr>
            <a:r>
              <a:rPr lang="en-US" sz="1800">
                <a:solidFill>
                  <a:schemeClr val="bg2"/>
                </a:solidFill>
                <a:latin typeface="Courier New" pitchFamily="49" charset="0"/>
                <a:cs typeface="Times New Roman" pitchFamily="18" charset="0"/>
              </a:rPr>
              <a:t>    this("(2) Invoke Employee’s overloaded constructor");</a:t>
            </a:r>
          </a:p>
          <a:p>
            <a:pPr>
              <a:lnSpc>
                <a:spcPct val="50000"/>
              </a:lnSpc>
              <a:spcBef>
                <a:spcPct val="50000"/>
              </a:spcBef>
            </a:pPr>
            <a:r>
              <a:rPr lang="en-US" sz="1800">
                <a:solidFill>
                  <a:schemeClr val="bg2"/>
                </a:solidFill>
                <a:latin typeface="Courier New" pitchFamily="49" charset="0"/>
                <a:cs typeface="Times New Roman" pitchFamily="18" charset="0"/>
              </a:rPr>
              <a:t>    System.out.println("(3) Employee's no-arg constructor is invoked");</a:t>
            </a:r>
          </a:p>
          <a:p>
            <a:pPr>
              <a:lnSpc>
                <a:spcPct val="50000"/>
              </a:lnSpc>
              <a:spcBef>
                <a:spcPct val="50000"/>
              </a:spcBef>
            </a:pPr>
            <a:r>
              <a:rPr lang="en-US" sz="1800">
                <a:solidFill>
                  <a:schemeClr val="bg2"/>
                </a:solidFill>
                <a:latin typeface="Courier New" pitchFamily="49" charset="0"/>
                <a:cs typeface="Times New Roman" pitchFamily="18" charset="0"/>
              </a:rPr>
              <a:t>  }</a:t>
            </a:r>
          </a:p>
          <a:p>
            <a:pPr>
              <a:lnSpc>
                <a:spcPct val="50000"/>
              </a:lnSpc>
              <a:spcBef>
                <a:spcPct val="50000"/>
              </a:spcBef>
            </a:pPr>
            <a:r>
              <a:rPr lang="en-US" sz="1800">
                <a:solidFill>
                  <a:schemeClr val="bg2"/>
                </a:solidFill>
                <a:latin typeface="Courier New" pitchFamily="49" charset="0"/>
                <a:cs typeface="Times New Roman" pitchFamily="18" charset="0"/>
              </a:rPr>
              <a:t> </a:t>
            </a:r>
          </a:p>
          <a:p>
            <a:pPr>
              <a:lnSpc>
                <a:spcPct val="50000"/>
              </a:lnSpc>
              <a:spcBef>
                <a:spcPct val="50000"/>
              </a:spcBef>
            </a:pPr>
            <a:r>
              <a:rPr lang="en-US" sz="1800">
                <a:solidFill>
                  <a:schemeClr val="bg2"/>
                </a:solidFill>
                <a:latin typeface="Courier New" pitchFamily="49" charset="0"/>
                <a:cs typeface="Times New Roman" pitchFamily="18" charset="0"/>
              </a:rPr>
              <a:t>  public Employee(String s) {</a:t>
            </a:r>
          </a:p>
          <a:p>
            <a:pPr>
              <a:lnSpc>
                <a:spcPct val="50000"/>
              </a:lnSpc>
              <a:spcBef>
                <a:spcPct val="50000"/>
              </a:spcBef>
            </a:pPr>
            <a:r>
              <a:rPr lang="en-US" sz="1800">
                <a:solidFill>
                  <a:schemeClr val="bg2"/>
                </a:solidFill>
                <a:latin typeface="Courier New" pitchFamily="49" charset="0"/>
                <a:cs typeface="Times New Roman" pitchFamily="18" charset="0"/>
              </a:rPr>
              <a:t>    System.out.println(s);</a:t>
            </a:r>
          </a:p>
          <a:p>
            <a:pPr>
              <a:lnSpc>
                <a:spcPct val="50000"/>
              </a:lnSpc>
              <a:spcBef>
                <a:spcPct val="50000"/>
              </a:spcBef>
            </a:pPr>
            <a:r>
              <a:rPr lang="en-US" sz="1800">
                <a:solidFill>
                  <a:schemeClr val="bg2"/>
                </a:solidFill>
                <a:latin typeface="Courier New" pitchFamily="49" charset="0"/>
                <a:cs typeface="Times New Roman" pitchFamily="18" charset="0"/>
              </a:rPr>
              <a:t>  }</a:t>
            </a:r>
          </a:p>
          <a:p>
            <a:pPr>
              <a:lnSpc>
                <a:spcPct val="50000"/>
              </a:lnSpc>
              <a:spcBef>
                <a:spcPct val="50000"/>
              </a:spcBef>
            </a:pPr>
            <a:r>
              <a:rPr lang="en-US" sz="1800">
                <a:solidFill>
                  <a:schemeClr val="bg2"/>
                </a:solidFill>
                <a:latin typeface="Courier New" pitchFamily="49" charset="0"/>
                <a:cs typeface="Times New Roman" pitchFamily="18" charset="0"/>
              </a:rPr>
              <a:t>}</a:t>
            </a:r>
          </a:p>
          <a:p>
            <a:pPr>
              <a:lnSpc>
                <a:spcPct val="50000"/>
              </a:lnSpc>
              <a:spcBef>
                <a:spcPct val="50000"/>
              </a:spcBef>
            </a:pPr>
            <a:r>
              <a:rPr lang="en-US" sz="1800">
                <a:solidFill>
                  <a:schemeClr val="bg2"/>
                </a:solidFill>
                <a:latin typeface="Courier New" pitchFamily="49" charset="0"/>
                <a:cs typeface="Times New Roman" pitchFamily="18" charset="0"/>
              </a:rPr>
              <a:t> </a:t>
            </a:r>
          </a:p>
          <a:p>
            <a:pPr>
              <a:lnSpc>
                <a:spcPct val="50000"/>
              </a:lnSpc>
              <a:spcBef>
                <a:spcPct val="50000"/>
              </a:spcBef>
            </a:pPr>
            <a:r>
              <a:rPr lang="en-US" sz="1800">
                <a:solidFill>
                  <a:schemeClr val="bg2"/>
                </a:solidFill>
                <a:latin typeface="Courier New" pitchFamily="49" charset="0"/>
                <a:cs typeface="Times New Roman" pitchFamily="18" charset="0"/>
              </a:rPr>
              <a:t>class Person {</a:t>
            </a:r>
          </a:p>
          <a:p>
            <a:pPr>
              <a:lnSpc>
                <a:spcPct val="50000"/>
              </a:lnSpc>
              <a:spcBef>
                <a:spcPct val="50000"/>
              </a:spcBef>
            </a:pPr>
            <a:r>
              <a:rPr lang="en-US" sz="1800">
                <a:solidFill>
                  <a:schemeClr val="bg2"/>
                </a:solidFill>
                <a:latin typeface="Courier New" pitchFamily="49" charset="0"/>
                <a:cs typeface="Times New Roman" pitchFamily="18" charset="0"/>
              </a:rPr>
              <a:t>  public Person() {</a:t>
            </a:r>
          </a:p>
          <a:p>
            <a:pPr>
              <a:lnSpc>
                <a:spcPct val="50000"/>
              </a:lnSpc>
              <a:spcBef>
                <a:spcPct val="50000"/>
              </a:spcBef>
            </a:pPr>
            <a:r>
              <a:rPr lang="en-US" sz="1800">
                <a:solidFill>
                  <a:schemeClr val="bg2"/>
                </a:solidFill>
                <a:latin typeface="Courier New" pitchFamily="49" charset="0"/>
                <a:cs typeface="Times New Roman" pitchFamily="18" charset="0"/>
              </a:rPr>
              <a:t>    System.out.println("(1) Person's no-arg constructor is invoked");</a:t>
            </a:r>
          </a:p>
          <a:p>
            <a:pPr>
              <a:lnSpc>
                <a:spcPct val="50000"/>
              </a:lnSpc>
              <a:spcBef>
                <a:spcPct val="50000"/>
              </a:spcBef>
            </a:pPr>
            <a:r>
              <a:rPr lang="en-US" sz="1800">
                <a:solidFill>
                  <a:schemeClr val="bg2"/>
                </a:solidFill>
                <a:latin typeface="Courier New" pitchFamily="49" charset="0"/>
                <a:cs typeface="Times New Roman" pitchFamily="18" charset="0"/>
              </a:rPr>
              <a:t>  }</a:t>
            </a:r>
          </a:p>
          <a:p>
            <a:pPr>
              <a:lnSpc>
                <a:spcPct val="50000"/>
              </a:lnSpc>
              <a:spcBef>
                <a:spcPct val="50000"/>
              </a:spcBef>
            </a:pPr>
            <a:r>
              <a:rPr lang="en-US" sz="1800">
                <a:solidFill>
                  <a:schemeClr val="bg2"/>
                </a:solidFill>
                <a:latin typeface="Courier New" pitchFamily="49" charset="0"/>
                <a:cs typeface="Times New Roman" pitchFamily="18" charset="0"/>
              </a:rPr>
              <a:t>}</a:t>
            </a:r>
          </a:p>
        </p:txBody>
      </p:sp>
      <p:sp>
        <p:nvSpPr>
          <p:cNvPr id="44037" name="Rectangle 4"/>
          <p:cNvSpPr>
            <a:spLocks noChangeArrowheads="1"/>
          </p:cNvSpPr>
          <p:nvPr/>
        </p:nvSpPr>
        <p:spPr bwMode="auto">
          <a:xfrm>
            <a:off x="798513" y="1147763"/>
            <a:ext cx="6270625" cy="300037"/>
          </a:xfrm>
          <a:prstGeom prst="rect">
            <a:avLst/>
          </a:prstGeom>
          <a:solidFill>
            <a:schemeClr val="accent1">
              <a:alpha val="45097"/>
            </a:schemeClr>
          </a:solidFill>
          <a:ln w="12700">
            <a:noFill/>
            <a:miter lim="800000"/>
            <a:headEnd type="none" w="sm" len="sm"/>
            <a:tailEnd type="none" w="sm" len="sm"/>
          </a:ln>
        </p:spPr>
        <p:txBody>
          <a:bodyPr wrap="none" lIns="129522" tIns="64764" rIns="129522" bIns="64764" anchor="ctr"/>
          <a:lstStyle/>
          <a:p>
            <a:endParaRPr lang="en-GB"/>
          </a:p>
        </p:txBody>
      </p:sp>
      <p:sp>
        <p:nvSpPr>
          <p:cNvPr id="44038" name="AutoShape 5"/>
          <p:cNvSpPr>
            <a:spLocks noChangeArrowheads="1"/>
          </p:cNvSpPr>
          <p:nvPr/>
        </p:nvSpPr>
        <p:spPr bwMode="auto">
          <a:xfrm>
            <a:off x="6967539" y="2584450"/>
            <a:ext cx="4665661" cy="996950"/>
          </a:xfrm>
          <a:prstGeom prst="wedgeRoundRectCallout">
            <a:avLst>
              <a:gd name="adj1" fmla="val -58935"/>
              <a:gd name="adj2" fmla="val 82778"/>
              <a:gd name="adj3" fmla="val 16667"/>
            </a:avLst>
          </a:prstGeom>
          <a:solidFill>
            <a:schemeClr val="accent1"/>
          </a:solidFill>
          <a:ln w="12700">
            <a:solidFill>
              <a:schemeClr val="tx1"/>
            </a:solidFill>
            <a:miter lim="800000"/>
            <a:headEnd type="none" w="sm" len="sm"/>
            <a:tailEnd type="none" w="sm" len="sm"/>
          </a:ln>
        </p:spPr>
        <p:txBody>
          <a:bodyPr lIns="129522" tIns="64764" rIns="129522" bIns="64764"/>
          <a:lstStyle/>
          <a:p>
            <a:pPr algn="ctr"/>
            <a:r>
              <a:rPr lang="en-US" sz="2800" dirty="0">
                <a:latin typeface="Times New Roman" panose="02020603050405020304" pitchFamily="18" charset="0"/>
                <a:cs typeface="Times New Roman" panose="02020603050405020304" pitchFamily="18" charset="0"/>
              </a:rPr>
              <a:t>4. Invoke Employee(String) constructor</a:t>
            </a:r>
          </a:p>
        </p:txBody>
      </p:sp>
      <p:sp>
        <p:nvSpPr>
          <p:cNvPr id="44039" name="Rectangle 6"/>
          <p:cNvSpPr>
            <a:spLocks noChangeArrowheads="1"/>
          </p:cNvSpPr>
          <p:nvPr/>
        </p:nvSpPr>
        <p:spPr bwMode="auto">
          <a:xfrm>
            <a:off x="668338" y="1985963"/>
            <a:ext cx="6383337" cy="342900"/>
          </a:xfrm>
          <a:prstGeom prst="rect">
            <a:avLst/>
          </a:prstGeom>
          <a:solidFill>
            <a:schemeClr val="accent1">
              <a:alpha val="45097"/>
            </a:schemeClr>
          </a:solidFill>
          <a:ln w="12700">
            <a:noFill/>
            <a:miter lim="800000"/>
            <a:headEnd type="none" w="sm" len="sm"/>
            <a:tailEnd type="none" w="sm" len="sm"/>
          </a:ln>
        </p:spPr>
        <p:txBody>
          <a:bodyPr wrap="none" lIns="129522" tIns="64764" rIns="129522" bIns="64764" anchor="ctr"/>
          <a:lstStyle/>
          <a:p>
            <a:endParaRPr lang="en-GB"/>
          </a:p>
        </p:txBody>
      </p:sp>
      <p:sp>
        <p:nvSpPr>
          <p:cNvPr id="44040" name="Rectangle 7"/>
          <p:cNvSpPr>
            <a:spLocks noChangeArrowheads="1"/>
          </p:cNvSpPr>
          <p:nvPr/>
        </p:nvSpPr>
        <p:spPr bwMode="auto">
          <a:xfrm>
            <a:off x="744538" y="3890963"/>
            <a:ext cx="8551862" cy="300037"/>
          </a:xfrm>
          <a:prstGeom prst="rect">
            <a:avLst/>
          </a:prstGeom>
          <a:solidFill>
            <a:schemeClr val="accent1">
              <a:alpha val="45097"/>
            </a:schemeClr>
          </a:solidFill>
          <a:ln w="12700">
            <a:noFill/>
            <a:miter lim="800000"/>
            <a:headEnd type="none" w="sm" len="sm"/>
            <a:tailEnd type="none" w="sm" len="sm"/>
          </a:ln>
        </p:spPr>
        <p:txBody>
          <a:bodyPr wrap="none" lIns="129522" tIns="64764" rIns="129522" bIns="64764" anchor="ctr"/>
          <a:lstStyle/>
          <a:p>
            <a:endParaRPr lang="en-GB"/>
          </a:p>
        </p:txBody>
      </p:sp>
      <p:sp>
        <p:nvSpPr>
          <p:cNvPr id="44041" name="Rectangle 8"/>
          <p:cNvSpPr>
            <a:spLocks noChangeArrowheads="1"/>
          </p:cNvSpPr>
          <p:nvPr/>
        </p:nvSpPr>
        <p:spPr bwMode="auto">
          <a:xfrm>
            <a:off x="592138" y="5033963"/>
            <a:ext cx="8550275" cy="300037"/>
          </a:xfrm>
          <a:prstGeom prst="rect">
            <a:avLst/>
          </a:prstGeom>
          <a:solidFill>
            <a:schemeClr val="accent1">
              <a:alpha val="45097"/>
            </a:schemeClr>
          </a:solidFill>
          <a:ln w="12700">
            <a:noFill/>
            <a:miter lim="800000"/>
            <a:headEnd type="none" w="sm" len="sm"/>
            <a:tailEnd type="none" w="sm" len="sm"/>
          </a:ln>
        </p:spPr>
        <p:txBody>
          <a:bodyPr wrap="none" lIns="129522" tIns="64764" rIns="129522" bIns="64764" anchor="ctr"/>
          <a:lstStyle/>
          <a:p>
            <a:endParaRPr lang="en-GB"/>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ext Box 3"/>
          <p:cNvSpPr txBox="1">
            <a:spLocks noChangeArrowheads="1"/>
          </p:cNvSpPr>
          <p:nvPr/>
        </p:nvSpPr>
        <p:spPr bwMode="auto">
          <a:xfrm>
            <a:off x="341313" y="1091883"/>
            <a:ext cx="12442825" cy="7194550"/>
          </a:xfrm>
          <a:prstGeom prst="rect">
            <a:avLst/>
          </a:prstGeom>
          <a:solidFill>
            <a:schemeClr val="bg1"/>
          </a:solidFill>
          <a:ln w="12700">
            <a:noFill/>
            <a:miter lim="800000"/>
            <a:headEnd type="none" w="sm" len="sm"/>
            <a:tailEnd type="none" w="sm" len="sm"/>
          </a:ln>
        </p:spPr>
        <p:txBody>
          <a:bodyPr lIns="129522" tIns="64764" rIns="129522" bIns="64764">
            <a:spAutoFit/>
          </a:bodyPr>
          <a:lstStyle/>
          <a:p>
            <a:pPr>
              <a:lnSpc>
                <a:spcPct val="50000"/>
              </a:lnSpc>
              <a:spcBef>
                <a:spcPct val="50000"/>
              </a:spcBef>
            </a:pPr>
            <a:r>
              <a:rPr lang="en-US" sz="1800">
                <a:solidFill>
                  <a:schemeClr val="bg2"/>
                </a:solidFill>
                <a:latin typeface="Courier New" pitchFamily="49" charset="0"/>
                <a:cs typeface="Times New Roman" pitchFamily="18" charset="0"/>
              </a:rPr>
              <a:t>public class Faculty extends Employee {</a:t>
            </a:r>
          </a:p>
          <a:p>
            <a:pPr>
              <a:lnSpc>
                <a:spcPct val="50000"/>
              </a:lnSpc>
              <a:spcBef>
                <a:spcPct val="50000"/>
              </a:spcBef>
            </a:pPr>
            <a:r>
              <a:rPr lang="en-US" sz="1800">
                <a:solidFill>
                  <a:schemeClr val="bg2"/>
                </a:solidFill>
                <a:latin typeface="Courier New" pitchFamily="49" charset="0"/>
                <a:cs typeface="Times New Roman" pitchFamily="18" charset="0"/>
              </a:rPr>
              <a:t>  public static void main(String[] args) {</a:t>
            </a:r>
          </a:p>
          <a:p>
            <a:pPr>
              <a:lnSpc>
                <a:spcPct val="50000"/>
              </a:lnSpc>
              <a:spcBef>
                <a:spcPct val="50000"/>
              </a:spcBef>
            </a:pPr>
            <a:r>
              <a:rPr lang="en-US" sz="1800">
                <a:solidFill>
                  <a:schemeClr val="bg2"/>
                </a:solidFill>
                <a:latin typeface="Courier New" pitchFamily="49" charset="0"/>
                <a:cs typeface="Times New Roman" pitchFamily="18" charset="0"/>
              </a:rPr>
              <a:t>    new Faculty();</a:t>
            </a:r>
          </a:p>
          <a:p>
            <a:pPr>
              <a:lnSpc>
                <a:spcPct val="50000"/>
              </a:lnSpc>
              <a:spcBef>
                <a:spcPct val="50000"/>
              </a:spcBef>
            </a:pPr>
            <a:r>
              <a:rPr lang="en-US" sz="1800">
                <a:solidFill>
                  <a:schemeClr val="bg2"/>
                </a:solidFill>
                <a:latin typeface="Courier New" pitchFamily="49" charset="0"/>
                <a:cs typeface="Times New Roman" pitchFamily="18" charset="0"/>
              </a:rPr>
              <a:t>  }</a:t>
            </a:r>
          </a:p>
          <a:p>
            <a:pPr>
              <a:lnSpc>
                <a:spcPct val="50000"/>
              </a:lnSpc>
              <a:spcBef>
                <a:spcPct val="50000"/>
              </a:spcBef>
            </a:pPr>
            <a:r>
              <a:rPr lang="en-US" sz="1800">
                <a:solidFill>
                  <a:schemeClr val="bg2"/>
                </a:solidFill>
                <a:latin typeface="Courier New" pitchFamily="49" charset="0"/>
                <a:cs typeface="Times New Roman" pitchFamily="18" charset="0"/>
              </a:rPr>
              <a:t>  </a:t>
            </a:r>
          </a:p>
          <a:p>
            <a:pPr>
              <a:lnSpc>
                <a:spcPct val="50000"/>
              </a:lnSpc>
              <a:spcBef>
                <a:spcPct val="50000"/>
              </a:spcBef>
            </a:pPr>
            <a:r>
              <a:rPr lang="en-US" sz="1800">
                <a:solidFill>
                  <a:schemeClr val="bg2"/>
                </a:solidFill>
                <a:latin typeface="Courier New" pitchFamily="49" charset="0"/>
                <a:cs typeface="Times New Roman" pitchFamily="18" charset="0"/>
              </a:rPr>
              <a:t>  public Faculty() {</a:t>
            </a:r>
          </a:p>
          <a:p>
            <a:pPr>
              <a:lnSpc>
                <a:spcPct val="50000"/>
              </a:lnSpc>
              <a:spcBef>
                <a:spcPct val="50000"/>
              </a:spcBef>
            </a:pPr>
            <a:r>
              <a:rPr lang="en-US" sz="1800">
                <a:solidFill>
                  <a:schemeClr val="bg2"/>
                </a:solidFill>
                <a:latin typeface="Courier New" pitchFamily="49" charset="0"/>
                <a:cs typeface="Times New Roman" pitchFamily="18" charset="0"/>
              </a:rPr>
              <a:t>    System.out.println("(4) Faculty's no-arg constructor is invoked");</a:t>
            </a:r>
          </a:p>
          <a:p>
            <a:pPr>
              <a:lnSpc>
                <a:spcPct val="50000"/>
              </a:lnSpc>
              <a:spcBef>
                <a:spcPct val="50000"/>
              </a:spcBef>
            </a:pPr>
            <a:r>
              <a:rPr lang="en-US" sz="1800">
                <a:solidFill>
                  <a:schemeClr val="bg2"/>
                </a:solidFill>
                <a:latin typeface="Courier New" pitchFamily="49" charset="0"/>
                <a:cs typeface="Times New Roman" pitchFamily="18" charset="0"/>
              </a:rPr>
              <a:t>  }</a:t>
            </a:r>
          </a:p>
          <a:p>
            <a:pPr>
              <a:lnSpc>
                <a:spcPct val="50000"/>
              </a:lnSpc>
              <a:spcBef>
                <a:spcPct val="50000"/>
              </a:spcBef>
            </a:pPr>
            <a:r>
              <a:rPr lang="en-US" sz="1800">
                <a:solidFill>
                  <a:schemeClr val="bg2"/>
                </a:solidFill>
                <a:latin typeface="Courier New" pitchFamily="49" charset="0"/>
                <a:cs typeface="Times New Roman" pitchFamily="18" charset="0"/>
              </a:rPr>
              <a:t>}</a:t>
            </a:r>
          </a:p>
          <a:p>
            <a:pPr>
              <a:lnSpc>
                <a:spcPct val="50000"/>
              </a:lnSpc>
              <a:spcBef>
                <a:spcPct val="50000"/>
              </a:spcBef>
            </a:pPr>
            <a:r>
              <a:rPr lang="en-US" sz="1800">
                <a:solidFill>
                  <a:schemeClr val="bg2"/>
                </a:solidFill>
                <a:latin typeface="Courier New" pitchFamily="49" charset="0"/>
                <a:cs typeface="Times New Roman" pitchFamily="18" charset="0"/>
              </a:rPr>
              <a:t> </a:t>
            </a:r>
          </a:p>
          <a:p>
            <a:pPr>
              <a:lnSpc>
                <a:spcPct val="50000"/>
              </a:lnSpc>
              <a:spcBef>
                <a:spcPct val="50000"/>
              </a:spcBef>
            </a:pPr>
            <a:r>
              <a:rPr lang="en-US" sz="1800">
                <a:solidFill>
                  <a:schemeClr val="bg2"/>
                </a:solidFill>
                <a:latin typeface="Courier New" pitchFamily="49" charset="0"/>
                <a:cs typeface="Times New Roman" pitchFamily="18" charset="0"/>
              </a:rPr>
              <a:t>class Employee extends Person {</a:t>
            </a:r>
          </a:p>
          <a:p>
            <a:pPr>
              <a:lnSpc>
                <a:spcPct val="50000"/>
              </a:lnSpc>
              <a:spcBef>
                <a:spcPct val="50000"/>
              </a:spcBef>
            </a:pPr>
            <a:r>
              <a:rPr lang="en-US" sz="1800">
                <a:solidFill>
                  <a:schemeClr val="bg2"/>
                </a:solidFill>
                <a:latin typeface="Courier New" pitchFamily="49" charset="0"/>
                <a:cs typeface="Times New Roman" pitchFamily="18" charset="0"/>
              </a:rPr>
              <a:t>  public Employee() {</a:t>
            </a:r>
          </a:p>
          <a:p>
            <a:pPr>
              <a:lnSpc>
                <a:spcPct val="50000"/>
              </a:lnSpc>
              <a:spcBef>
                <a:spcPct val="50000"/>
              </a:spcBef>
            </a:pPr>
            <a:r>
              <a:rPr lang="en-US" sz="1800">
                <a:solidFill>
                  <a:schemeClr val="bg2"/>
                </a:solidFill>
                <a:latin typeface="Courier New" pitchFamily="49" charset="0"/>
                <a:cs typeface="Times New Roman" pitchFamily="18" charset="0"/>
              </a:rPr>
              <a:t>    this("(2) Invoke Employee’s overloaded constructor");</a:t>
            </a:r>
          </a:p>
          <a:p>
            <a:pPr>
              <a:lnSpc>
                <a:spcPct val="50000"/>
              </a:lnSpc>
              <a:spcBef>
                <a:spcPct val="50000"/>
              </a:spcBef>
            </a:pPr>
            <a:r>
              <a:rPr lang="en-US" sz="1800">
                <a:solidFill>
                  <a:schemeClr val="bg2"/>
                </a:solidFill>
                <a:latin typeface="Courier New" pitchFamily="49" charset="0"/>
                <a:cs typeface="Times New Roman" pitchFamily="18" charset="0"/>
              </a:rPr>
              <a:t>    System.out.println("(3) Employee's no-arg constructor is invoked");</a:t>
            </a:r>
          </a:p>
          <a:p>
            <a:pPr>
              <a:lnSpc>
                <a:spcPct val="50000"/>
              </a:lnSpc>
              <a:spcBef>
                <a:spcPct val="50000"/>
              </a:spcBef>
            </a:pPr>
            <a:r>
              <a:rPr lang="en-US" sz="1800">
                <a:solidFill>
                  <a:schemeClr val="bg2"/>
                </a:solidFill>
                <a:latin typeface="Courier New" pitchFamily="49" charset="0"/>
                <a:cs typeface="Times New Roman" pitchFamily="18" charset="0"/>
              </a:rPr>
              <a:t>  }</a:t>
            </a:r>
          </a:p>
          <a:p>
            <a:pPr>
              <a:lnSpc>
                <a:spcPct val="50000"/>
              </a:lnSpc>
              <a:spcBef>
                <a:spcPct val="50000"/>
              </a:spcBef>
            </a:pPr>
            <a:r>
              <a:rPr lang="en-US" sz="1800">
                <a:solidFill>
                  <a:schemeClr val="bg2"/>
                </a:solidFill>
                <a:latin typeface="Courier New" pitchFamily="49" charset="0"/>
                <a:cs typeface="Times New Roman" pitchFamily="18" charset="0"/>
              </a:rPr>
              <a:t> </a:t>
            </a:r>
          </a:p>
          <a:p>
            <a:pPr>
              <a:lnSpc>
                <a:spcPct val="50000"/>
              </a:lnSpc>
              <a:spcBef>
                <a:spcPct val="50000"/>
              </a:spcBef>
            </a:pPr>
            <a:r>
              <a:rPr lang="en-US" sz="1800">
                <a:solidFill>
                  <a:schemeClr val="bg2"/>
                </a:solidFill>
                <a:latin typeface="Courier New" pitchFamily="49" charset="0"/>
                <a:cs typeface="Times New Roman" pitchFamily="18" charset="0"/>
              </a:rPr>
              <a:t>  public Employee(String s) {</a:t>
            </a:r>
          </a:p>
          <a:p>
            <a:pPr>
              <a:lnSpc>
                <a:spcPct val="50000"/>
              </a:lnSpc>
              <a:spcBef>
                <a:spcPct val="50000"/>
              </a:spcBef>
            </a:pPr>
            <a:r>
              <a:rPr lang="en-US" sz="1800">
                <a:solidFill>
                  <a:schemeClr val="bg2"/>
                </a:solidFill>
                <a:latin typeface="Courier New" pitchFamily="49" charset="0"/>
                <a:cs typeface="Times New Roman" pitchFamily="18" charset="0"/>
              </a:rPr>
              <a:t>    System.out.println(s);</a:t>
            </a:r>
          </a:p>
          <a:p>
            <a:pPr>
              <a:lnSpc>
                <a:spcPct val="50000"/>
              </a:lnSpc>
              <a:spcBef>
                <a:spcPct val="50000"/>
              </a:spcBef>
            </a:pPr>
            <a:r>
              <a:rPr lang="en-US" sz="1800">
                <a:solidFill>
                  <a:schemeClr val="bg2"/>
                </a:solidFill>
                <a:latin typeface="Courier New" pitchFamily="49" charset="0"/>
                <a:cs typeface="Times New Roman" pitchFamily="18" charset="0"/>
              </a:rPr>
              <a:t>  }</a:t>
            </a:r>
          </a:p>
          <a:p>
            <a:pPr>
              <a:lnSpc>
                <a:spcPct val="50000"/>
              </a:lnSpc>
              <a:spcBef>
                <a:spcPct val="50000"/>
              </a:spcBef>
            </a:pPr>
            <a:r>
              <a:rPr lang="en-US" sz="1800">
                <a:solidFill>
                  <a:schemeClr val="bg2"/>
                </a:solidFill>
                <a:latin typeface="Courier New" pitchFamily="49" charset="0"/>
                <a:cs typeface="Times New Roman" pitchFamily="18" charset="0"/>
              </a:rPr>
              <a:t>}</a:t>
            </a:r>
          </a:p>
          <a:p>
            <a:pPr>
              <a:lnSpc>
                <a:spcPct val="50000"/>
              </a:lnSpc>
              <a:spcBef>
                <a:spcPct val="50000"/>
              </a:spcBef>
            </a:pPr>
            <a:r>
              <a:rPr lang="en-US" sz="1800">
                <a:solidFill>
                  <a:schemeClr val="bg2"/>
                </a:solidFill>
                <a:latin typeface="Courier New" pitchFamily="49" charset="0"/>
                <a:cs typeface="Times New Roman" pitchFamily="18" charset="0"/>
              </a:rPr>
              <a:t> </a:t>
            </a:r>
          </a:p>
          <a:p>
            <a:pPr>
              <a:lnSpc>
                <a:spcPct val="50000"/>
              </a:lnSpc>
              <a:spcBef>
                <a:spcPct val="50000"/>
              </a:spcBef>
            </a:pPr>
            <a:r>
              <a:rPr lang="en-US" sz="1800">
                <a:solidFill>
                  <a:schemeClr val="bg2"/>
                </a:solidFill>
                <a:latin typeface="Courier New" pitchFamily="49" charset="0"/>
                <a:cs typeface="Times New Roman" pitchFamily="18" charset="0"/>
              </a:rPr>
              <a:t>class Person {</a:t>
            </a:r>
          </a:p>
          <a:p>
            <a:pPr>
              <a:lnSpc>
                <a:spcPct val="50000"/>
              </a:lnSpc>
              <a:spcBef>
                <a:spcPct val="50000"/>
              </a:spcBef>
            </a:pPr>
            <a:r>
              <a:rPr lang="en-US" sz="1800">
                <a:solidFill>
                  <a:schemeClr val="bg2"/>
                </a:solidFill>
                <a:latin typeface="Courier New" pitchFamily="49" charset="0"/>
                <a:cs typeface="Times New Roman" pitchFamily="18" charset="0"/>
              </a:rPr>
              <a:t>  public Person() {</a:t>
            </a:r>
          </a:p>
          <a:p>
            <a:pPr>
              <a:lnSpc>
                <a:spcPct val="50000"/>
              </a:lnSpc>
              <a:spcBef>
                <a:spcPct val="50000"/>
              </a:spcBef>
            </a:pPr>
            <a:r>
              <a:rPr lang="en-US" sz="1800">
                <a:solidFill>
                  <a:schemeClr val="bg2"/>
                </a:solidFill>
                <a:latin typeface="Courier New" pitchFamily="49" charset="0"/>
                <a:cs typeface="Times New Roman" pitchFamily="18" charset="0"/>
              </a:rPr>
              <a:t>    System.out.println("(1) Person's no-arg constructor is invoked");</a:t>
            </a:r>
          </a:p>
          <a:p>
            <a:pPr>
              <a:lnSpc>
                <a:spcPct val="50000"/>
              </a:lnSpc>
              <a:spcBef>
                <a:spcPct val="50000"/>
              </a:spcBef>
            </a:pPr>
            <a:r>
              <a:rPr lang="en-US" sz="1800">
                <a:solidFill>
                  <a:schemeClr val="bg2"/>
                </a:solidFill>
                <a:latin typeface="Courier New" pitchFamily="49" charset="0"/>
                <a:cs typeface="Times New Roman" pitchFamily="18" charset="0"/>
              </a:rPr>
              <a:t>  }</a:t>
            </a:r>
          </a:p>
          <a:p>
            <a:pPr>
              <a:lnSpc>
                <a:spcPct val="50000"/>
              </a:lnSpc>
              <a:spcBef>
                <a:spcPct val="50000"/>
              </a:spcBef>
            </a:pPr>
            <a:r>
              <a:rPr lang="en-US" sz="1800">
                <a:solidFill>
                  <a:schemeClr val="bg2"/>
                </a:solidFill>
                <a:latin typeface="Courier New" pitchFamily="49" charset="0"/>
                <a:cs typeface="Times New Roman" pitchFamily="18" charset="0"/>
              </a:rPr>
              <a:t>}</a:t>
            </a:r>
          </a:p>
        </p:txBody>
      </p:sp>
      <p:sp>
        <p:nvSpPr>
          <p:cNvPr id="45061" name="Rectangle 4"/>
          <p:cNvSpPr>
            <a:spLocks noChangeArrowheads="1"/>
          </p:cNvSpPr>
          <p:nvPr/>
        </p:nvSpPr>
        <p:spPr bwMode="auto">
          <a:xfrm>
            <a:off x="798513" y="1528763"/>
            <a:ext cx="6270625" cy="300037"/>
          </a:xfrm>
          <a:prstGeom prst="rect">
            <a:avLst/>
          </a:prstGeom>
          <a:solidFill>
            <a:schemeClr val="accent1">
              <a:alpha val="45097"/>
            </a:schemeClr>
          </a:solidFill>
          <a:ln w="12700">
            <a:noFill/>
            <a:miter lim="800000"/>
            <a:headEnd type="none" w="sm" len="sm"/>
            <a:tailEnd type="none" w="sm" len="sm"/>
          </a:ln>
        </p:spPr>
        <p:txBody>
          <a:bodyPr wrap="none" lIns="129522" tIns="64764" rIns="129522" bIns="64764" anchor="ctr"/>
          <a:lstStyle/>
          <a:p>
            <a:endParaRPr lang="en-GB"/>
          </a:p>
        </p:txBody>
      </p:sp>
      <p:sp>
        <p:nvSpPr>
          <p:cNvPr id="45062" name="AutoShape 5"/>
          <p:cNvSpPr>
            <a:spLocks noChangeArrowheads="1"/>
          </p:cNvSpPr>
          <p:nvPr/>
        </p:nvSpPr>
        <p:spPr bwMode="auto">
          <a:xfrm>
            <a:off x="5316538" y="5541962"/>
            <a:ext cx="3471862" cy="1062037"/>
          </a:xfrm>
          <a:prstGeom prst="wedgeRoundRectCallout">
            <a:avLst>
              <a:gd name="adj1" fmla="val -103648"/>
              <a:gd name="adj2" fmla="val 97667"/>
              <a:gd name="adj3" fmla="val 16667"/>
            </a:avLst>
          </a:prstGeom>
          <a:solidFill>
            <a:schemeClr val="accent1"/>
          </a:solidFill>
          <a:ln w="12700">
            <a:solidFill>
              <a:schemeClr val="tx1"/>
            </a:solidFill>
            <a:miter lim="800000"/>
            <a:headEnd type="none" w="sm" len="sm"/>
            <a:tailEnd type="none" w="sm" len="sm"/>
          </a:ln>
        </p:spPr>
        <p:txBody>
          <a:bodyPr lIns="129522" tIns="64764" rIns="129522" bIns="64764"/>
          <a:lstStyle/>
          <a:p>
            <a:pPr algn="ctr"/>
            <a:r>
              <a:rPr lang="en-US" sz="2800" dirty="0">
                <a:latin typeface="Times New Roman" panose="02020603050405020304" pitchFamily="18" charset="0"/>
                <a:cs typeface="Times New Roman" panose="02020603050405020304" pitchFamily="18" charset="0"/>
              </a:rPr>
              <a:t>5. Invoke Person() constructor</a:t>
            </a:r>
          </a:p>
        </p:txBody>
      </p:sp>
      <p:sp>
        <p:nvSpPr>
          <p:cNvPr id="45063" name="Rectangle 6"/>
          <p:cNvSpPr>
            <a:spLocks noChangeArrowheads="1"/>
          </p:cNvSpPr>
          <p:nvPr/>
        </p:nvSpPr>
        <p:spPr bwMode="auto">
          <a:xfrm>
            <a:off x="668338" y="2366963"/>
            <a:ext cx="6383337" cy="300037"/>
          </a:xfrm>
          <a:prstGeom prst="rect">
            <a:avLst/>
          </a:prstGeom>
          <a:solidFill>
            <a:schemeClr val="accent1">
              <a:alpha val="45097"/>
            </a:schemeClr>
          </a:solidFill>
          <a:ln w="12700">
            <a:noFill/>
            <a:miter lim="800000"/>
            <a:headEnd type="none" w="sm" len="sm"/>
            <a:tailEnd type="none" w="sm" len="sm"/>
          </a:ln>
        </p:spPr>
        <p:txBody>
          <a:bodyPr wrap="none" lIns="129522" tIns="64764" rIns="129522" bIns="64764" anchor="ctr"/>
          <a:lstStyle/>
          <a:p>
            <a:endParaRPr lang="en-GB"/>
          </a:p>
        </p:txBody>
      </p:sp>
      <p:sp>
        <p:nvSpPr>
          <p:cNvPr id="45064" name="Rectangle 7"/>
          <p:cNvSpPr>
            <a:spLocks noChangeArrowheads="1"/>
          </p:cNvSpPr>
          <p:nvPr/>
        </p:nvSpPr>
        <p:spPr bwMode="auto">
          <a:xfrm>
            <a:off x="744538" y="4581525"/>
            <a:ext cx="9448800" cy="376238"/>
          </a:xfrm>
          <a:prstGeom prst="rect">
            <a:avLst/>
          </a:prstGeom>
          <a:solidFill>
            <a:schemeClr val="accent1">
              <a:alpha val="45097"/>
            </a:schemeClr>
          </a:solidFill>
          <a:ln w="12700">
            <a:noFill/>
            <a:miter lim="800000"/>
            <a:headEnd type="none" w="sm" len="sm"/>
            <a:tailEnd type="none" w="sm" len="sm"/>
          </a:ln>
        </p:spPr>
        <p:txBody>
          <a:bodyPr wrap="none" lIns="129522" tIns="64764" rIns="129522" bIns="64764" anchor="ctr"/>
          <a:lstStyle/>
          <a:p>
            <a:endParaRPr lang="en-GB"/>
          </a:p>
        </p:txBody>
      </p:sp>
      <p:sp>
        <p:nvSpPr>
          <p:cNvPr id="45065" name="Rectangle 8"/>
          <p:cNvSpPr>
            <a:spLocks noChangeArrowheads="1"/>
          </p:cNvSpPr>
          <p:nvPr/>
        </p:nvSpPr>
        <p:spPr bwMode="auto">
          <a:xfrm>
            <a:off x="684213" y="5414963"/>
            <a:ext cx="3489325" cy="300037"/>
          </a:xfrm>
          <a:prstGeom prst="rect">
            <a:avLst/>
          </a:prstGeom>
          <a:solidFill>
            <a:schemeClr val="accent1">
              <a:alpha val="45097"/>
            </a:schemeClr>
          </a:solidFill>
          <a:ln w="12700">
            <a:noFill/>
            <a:miter lim="800000"/>
            <a:headEnd type="none" w="sm" len="sm"/>
            <a:tailEnd type="none" w="sm" len="sm"/>
          </a:ln>
        </p:spPr>
        <p:txBody>
          <a:bodyPr wrap="none" lIns="129522" tIns="64764" rIns="129522" bIns="64764" anchor="ctr"/>
          <a:lstStyle/>
          <a:p>
            <a:endParaRPr lang="en-GB"/>
          </a:p>
        </p:txBody>
      </p:sp>
      <p:sp>
        <p:nvSpPr>
          <p:cNvPr id="45066" name="Rectangle 8"/>
          <p:cNvSpPr>
            <a:spLocks noChangeArrowheads="1"/>
          </p:cNvSpPr>
          <p:nvPr/>
        </p:nvSpPr>
        <p:spPr bwMode="auto">
          <a:xfrm>
            <a:off x="668338" y="7015163"/>
            <a:ext cx="2819400" cy="381000"/>
          </a:xfrm>
          <a:prstGeom prst="rect">
            <a:avLst/>
          </a:prstGeom>
          <a:solidFill>
            <a:schemeClr val="accent1">
              <a:alpha val="45097"/>
            </a:schemeClr>
          </a:solidFill>
          <a:ln w="12700">
            <a:noFill/>
            <a:miter lim="800000"/>
            <a:headEnd type="none" w="sm" len="sm"/>
            <a:tailEnd type="none" w="sm" len="sm"/>
          </a:ln>
        </p:spPr>
        <p:txBody>
          <a:bodyPr wrap="none" lIns="129522" tIns="64764" rIns="129522" bIns="64764" anchor="ctr"/>
          <a:lstStyle/>
          <a:p>
            <a:endParaRPr lang="en-GB"/>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bwMode="auto">
          <a:xfrm>
            <a:off x="0" y="4763"/>
            <a:ext cx="13681075" cy="1033462"/>
          </a:xfrm>
          <a:prstGeom prst="rect">
            <a:avLst/>
          </a:prstGeom>
          <a:solidFill>
            <a:srgbClr val="FFFFFF"/>
          </a:solidFill>
          <a:ln>
            <a:miter lim="800000"/>
            <a:headEnd/>
            <a:tailEnd/>
          </a:ln>
        </p:spPr>
        <p:txBody>
          <a:bodyPr lIns="104927" tIns="52464" rIns="104927" bIns="52464" anchor="ctr"/>
          <a:lstStyle/>
          <a:p>
            <a:pPr algn="ctr" eaLnBrk="1" hangingPunct="1"/>
            <a:r>
              <a:rPr lang="en-US" sz="4800" b="1" dirty="0">
                <a:solidFill>
                  <a:schemeClr val="tx1"/>
                </a:solidFill>
                <a:latin typeface="Times New Roman" panose="02020603050405020304" pitchFamily="18" charset="0"/>
                <a:cs typeface="Times New Roman" panose="02020603050405020304" pitchFamily="18" charset="0"/>
              </a:rPr>
              <a:t>Learning Objectives</a:t>
            </a:r>
          </a:p>
        </p:txBody>
      </p:sp>
      <p:sp>
        <p:nvSpPr>
          <p:cNvPr id="3" name="Rectangle 2"/>
          <p:cNvSpPr txBox="1">
            <a:spLocks noChangeArrowheads="1"/>
          </p:cNvSpPr>
          <p:nvPr/>
        </p:nvSpPr>
        <p:spPr bwMode="auto">
          <a:xfrm>
            <a:off x="0" y="1147763"/>
            <a:ext cx="13681075" cy="6075362"/>
          </a:xfrm>
          <a:prstGeom prst="rect">
            <a:avLst/>
          </a:prstGeom>
          <a:solidFill>
            <a:srgbClr val="FFFFFF"/>
          </a:solidFill>
          <a:ln>
            <a:miter lim="800000"/>
            <a:headEnd/>
            <a:tailEnd/>
          </a:ln>
        </p:spPr>
        <p:txBody>
          <a:bodyPr lIns="104927" tIns="52464" rIns="104927" bIns="52464"/>
          <a:lstStyle/>
          <a:p>
            <a:pPr marL="413100" indent="-413100" eaLnBrk="1" hangingPunct="1">
              <a:buFont typeface="Arial" pitchFamily="34" charset="0"/>
              <a:buChar char="•"/>
              <a:defRPr/>
            </a:pPr>
            <a:r>
              <a:rPr lang="en-US" sz="4000" kern="0" dirty="0">
                <a:latin typeface="Times New Roman" panose="02020603050405020304" pitchFamily="18" charset="0"/>
                <a:ea typeface="+mj-ea"/>
                <a:cs typeface="Times New Roman" panose="02020603050405020304" pitchFamily="18" charset="0"/>
              </a:rPr>
              <a:t>At the end of this chapter, you will be able to:</a:t>
            </a:r>
          </a:p>
          <a:p>
            <a:pPr eaLnBrk="1" hangingPunct="1">
              <a:defRPr/>
            </a:pPr>
            <a:endParaRPr lang="en-US" sz="4000" kern="0" dirty="0">
              <a:latin typeface="Times New Roman" panose="02020603050405020304" pitchFamily="18" charset="0"/>
              <a:ea typeface="+mj-ea"/>
              <a:cs typeface="Times New Roman" panose="02020603050405020304" pitchFamily="18" charset="0"/>
            </a:endParaRPr>
          </a:p>
          <a:p>
            <a:pPr marL="1054100" lvl="1" indent="-530225">
              <a:buFont typeface="Arial" pitchFamily="34" charset="0"/>
              <a:buChar char="•"/>
              <a:defRPr/>
            </a:pPr>
            <a:r>
              <a:rPr lang="en-US" sz="4000" dirty="0">
                <a:latin typeface="Times New Roman" panose="02020603050405020304" pitchFamily="18" charset="0"/>
                <a:cs typeface="Times New Roman" panose="02020603050405020304" pitchFamily="18" charset="0"/>
              </a:rPr>
              <a:t>Explain subclass from a super class through inheritance (C2)</a:t>
            </a:r>
          </a:p>
          <a:p>
            <a:pPr marL="1054100" lvl="1" indent="-530225">
              <a:buFont typeface="Arial" pitchFamily="34" charset="0"/>
              <a:buChar char="•"/>
              <a:defRPr/>
            </a:pPr>
            <a:r>
              <a:rPr lang="ms-MY" sz="4000" dirty="0">
                <a:latin typeface="Times New Roman" panose="02020603050405020304" pitchFamily="18" charset="0"/>
                <a:cs typeface="Times New Roman" panose="02020603050405020304" pitchFamily="18" charset="0"/>
              </a:rPr>
              <a:t>Differentiate between overriding and overloading (P1, A3)</a:t>
            </a:r>
          </a:p>
          <a:p>
            <a:pPr marL="1054100" lvl="1" indent="-530225">
              <a:buFont typeface="Arial" pitchFamily="34" charset="0"/>
              <a:buChar char="•"/>
              <a:defRPr/>
            </a:pPr>
            <a:r>
              <a:rPr lang="ms-MY" sz="4000" dirty="0">
                <a:latin typeface="Times New Roman" panose="02020603050405020304" pitchFamily="18" charset="0"/>
                <a:cs typeface="Times New Roman" panose="02020603050405020304" pitchFamily="18" charset="0"/>
              </a:rPr>
              <a:t>Construct an object-oriented program using inheritance (P4)</a:t>
            </a:r>
            <a:endParaRPr lang="en-GB" sz="4000" dirty="0">
              <a:latin typeface="Times New Roman" panose="02020603050405020304" pitchFamily="18" charset="0"/>
              <a:cs typeface="Times New Roman" panose="02020603050405020304" pitchFamily="18" charset="0"/>
            </a:endParaRPr>
          </a:p>
          <a:p>
            <a:pPr marL="1054100" lvl="1" indent="-530225">
              <a:buFont typeface="Arial" pitchFamily="34" charset="0"/>
              <a:buChar char="•"/>
              <a:defRPr/>
            </a:pPr>
            <a:endParaRPr lang="ms-MY" sz="4000" dirty="0">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ext Box 3"/>
          <p:cNvSpPr txBox="1">
            <a:spLocks noChangeArrowheads="1"/>
          </p:cNvSpPr>
          <p:nvPr/>
        </p:nvSpPr>
        <p:spPr bwMode="auto">
          <a:xfrm>
            <a:off x="341313" y="766763"/>
            <a:ext cx="12998450" cy="7194550"/>
          </a:xfrm>
          <a:prstGeom prst="rect">
            <a:avLst/>
          </a:prstGeom>
          <a:solidFill>
            <a:schemeClr val="bg1"/>
          </a:solidFill>
          <a:ln w="12700">
            <a:noFill/>
            <a:miter lim="800000"/>
            <a:headEnd type="none" w="sm" len="sm"/>
            <a:tailEnd type="none" w="sm" len="sm"/>
          </a:ln>
        </p:spPr>
        <p:txBody>
          <a:bodyPr lIns="129522" tIns="64764" rIns="129522" bIns="64764">
            <a:spAutoFit/>
          </a:bodyPr>
          <a:lstStyle/>
          <a:p>
            <a:pPr>
              <a:lnSpc>
                <a:spcPct val="50000"/>
              </a:lnSpc>
              <a:spcBef>
                <a:spcPct val="50000"/>
              </a:spcBef>
            </a:pPr>
            <a:r>
              <a:rPr lang="en-US" sz="1800" dirty="0">
                <a:solidFill>
                  <a:schemeClr val="bg2"/>
                </a:solidFill>
                <a:latin typeface="Courier New" pitchFamily="49" charset="0"/>
                <a:cs typeface="Times New Roman" pitchFamily="18" charset="0"/>
              </a:rPr>
              <a:t>public class Faculty extends Employee {</a:t>
            </a:r>
          </a:p>
          <a:p>
            <a:pPr>
              <a:lnSpc>
                <a:spcPct val="50000"/>
              </a:lnSpc>
              <a:spcBef>
                <a:spcPct val="50000"/>
              </a:spcBef>
            </a:pPr>
            <a:r>
              <a:rPr lang="en-US" sz="1800" dirty="0">
                <a:solidFill>
                  <a:schemeClr val="bg2"/>
                </a:solidFill>
                <a:latin typeface="Courier New" pitchFamily="49" charset="0"/>
                <a:cs typeface="Times New Roman" pitchFamily="18" charset="0"/>
              </a:rPr>
              <a:t>  public static void main(String[] </a:t>
            </a:r>
            <a:r>
              <a:rPr lang="en-US" sz="1800" dirty="0" err="1">
                <a:solidFill>
                  <a:schemeClr val="bg2"/>
                </a:solidFill>
                <a:latin typeface="Courier New" pitchFamily="49" charset="0"/>
                <a:cs typeface="Times New Roman" pitchFamily="18" charset="0"/>
              </a:rPr>
              <a:t>args</a:t>
            </a:r>
            <a:r>
              <a:rPr lang="en-US" sz="1800" dirty="0">
                <a:solidFill>
                  <a:schemeClr val="bg2"/>
                </a:solidFill>
                <a:latin typeface="Courier New" pitchFamily="49" charset="0"/>
                <a:cs typeface="Times New Roman" pitchFamily="18" charset="0"/>
              </a:rPr>
              <a:t>) {</a:t>
            </a:r>
          </a:p>
          <a:p>
            <a:pPr>
              <a:lnSpc>
                <a:spcPct val="50000"/>
              </a:lnSpc>
              <a:spcBef>
                <a:spcPct val="50000"/>
              </a:spcBef>
            </a:pPr>
            <a:r>
              <a:rPr lang="en-US" sz="1800" dirty="0">
                <a:solidFill>
                  <a:schemeClr val="bg2"/>
                </a:solidFill>
                <a:latin typeface="Courier New" pitchFamily="49" charset="0"/>
                <a:cs typeface="Times New Roman" pitchFamily="18" charset="0"/>
              </a:rPr>
              <a:t>    new Faculty();</a:t>
            </a:r>
          </a:p>
          <a:p>
            <a:pPr>
              <a:lnSpc>
                <a:spcPct val="50000"/>
              </a:lnSpc>
              <a:spcBef>
                <a:spcPct val="50000"/>
              </a:spcBef>
            </a:pPr>
            <a:r>
              <a:rPr lang="en-US" sz="1800" dirty="0">
                <a:solidFill>
                  <a:schemeClr val="bg2"/>
                </a:solidFill>
                <a:latin typeface="Courier New" pitchFamily="49" charset="0"/>
                <a:cs typeface="Times New Roman" pitchFamily="18" charset="0"/>
              </a:rPr>
              <a:t>  }</a:t>
            </a:r>
          </a:p>
          <a:p>
            <a:pPr>
              <a:lnSpc>
                <a:spcPct val="50000"/>
              </a:lnSpc>
              <a:spcBef>
                <a:spcPct val="50000"/>
              </a:spcBef>
            </a:pPr>
            <a:r>
              <a:rPr lang="en-US" sz="1800" dirty="0">
                <a:solidFill>
                  <a:schemeClr val="bg2"/>
                </a:solidFill>
                <a:latin typeface="Courier New" pitchFamily="49" charset="0"/>
                <a:cs typeface="Times New Roman" pitchFamily="18" charset="0"/>
              </a:rPr>
              <a:t>  </a:t>
            </a:r>
          </a:p>
          <a:p>
            <a:pPr>
              <a:lnSpc>
                <a:spcPct val="50000"/>
              </a:lnSpc>
              <a:spcBef>
                <a:spcPct val="50000"/>
              </a:spcBef>
            </a:pPr>
            <a:r>
              <a:rPr lang="en-US" sz="1800" dirty="0">
                <a:solidFill>
                  <a:schemeClr val="bg2"/>
                </a:solidFill>
                <a:latin typeface="Courier New" pitchFamily="49" charset="0"/>
                <a:cs typeface="Times New Roman" pitchFamily="18" charset="0"/>
              </a:rPr>
              <a:t>  public Faculty() {</a:t>
            </a:r>
          </a:p>
          <a:p>
            <a:pPr>
              <a:lnSpc>
                <a:spcPct val="50000"/>
              </a:lnSpc>
              <a:spcBef>
                <a:spcPct val="50000"/>
              </a:spcBef>
            </a:pPr>
            <a:r>
              <a:rPr lang="en-US" sz="1800" dirty="0">
                <a:solidFill>
                  <a:schemeClr val="bg2"/>
                </a:solidFill>
                <a:latin typeface="Courier New" pitchFamily="49" charset="0"/>
                <a:cs typeface="Times New Roman" pitchFamily="18" charset="0"/>
              </a:rPr>
              <a:t>    </a:t>
            </a:r>
            <a:r>
              <a:rPr lang="en-US" sz="1800" dirty="0" err="1">
                <a:solidFill>
                  <a:schemeClr val="bg2"/>
                </a:solidFill>
                <a:latin typeface="Courier New" pitchFamily="49" charset="0"/>
                <a:cs typeface="Times New Roman" pitchFamily="18" charset="0"/>
              </a:rPr>
              <a:t>System.out.println</a:t>
            </a:r>
            <a:r>
              <a:rPr lang="en-US" sz="1800" dirty="0">
                <a:solidFill>
                  <a:schemeClr val="bg2"/>
                </a:solidFill>
                <a:latin typeface="Courier New" pitchFamily="49" charset="0"/>
                <a:cs typeface="Times New Roman" pitchFamily="18" charset="0"/>
              </a:rPr>
              <a:t>("(4) Faculty's no-</a:t>
            </a:r>
            <a:r>
              <a:rPr lang="en-US" sz="1800" dirty="0" err="1">
                <a:solidFill>
                  <a:schemeClr val="bg2"/>
                </a:solidFill>
                <a:latin typeface="Courier New" pitchFamily="49" charset="0"/>
                <a:cs typeface="Times New Roman" pitchFamily="18" charset="0"/>
              </a:rPr>
              <a:t>arg</a:t>
            </a:r>
            <a:r>
              <a:rPr lang="en-US" sz="1800" dirty="0">
                <a:solidFill>
                  <a:schemeClr val="bg2"/>
                </a:solidFill>
                <a:latin typeface="Courier New" pitchFamily="49" charset="0"/>
                <a:cs typeface="Times New Roman" pitchFamily="18" charset="0"/>
              </a:rPr>
              <a:t> constructor is invoked");</a:t>
            </a:r>
          </a:p>
          <a:p>
            <a:pPr>
              <a:lnSpc>
                <a:spcPct val="50000"/>
              </a:lnSpc>
              <a:spcBef>
                <a:spcPct val="50000"/>
              </a:spcBef>
            </a:pPr>
            <a:r>
              <a:rPr lang="en-US" sz="1800" dirty="0">
                <a:solidFill>
                  <a:schemeClr val="bg2"/>
                </a:solidFill>
                <a:latin typeface="Courier New" pitchFamily="49" charset="0"/>
                <a:cs typeface="Times New Roman" pitchFamily="18" charset="0"/>
              </a:rPr>
              <a:t>  }</a:t>
            </a:r>
          </a:p>
          <a:p>
            <a:pPr>
              <a:lnSpc>
                <a:spcPct val="50000"/>
              </a:lnSpc>
              <a:spcBef>
                <a:spcPct val="50000"/>
              </a:spcBef>
            </a:pPr>
            <a:r>
              <a:rPr lang="en-US" sz="1800" dirty="0">
                <a:solidFill>
                  <a:schemeClr val="bg2"/>
                </a:solidFill>
                <a:latin typeface="Courier New" pitchFamily="49" charset="0"/>
                <a:cs typeface="Times New Roman" pitchFamily="18" charset="0"/>
              </a:rPr>
              <a:t>}</a:t>
            </a:r>
          </a:p>
          <a:p>
            <a:pPr>
              <a:lnSpc>
                <a:spcPct val="50000"/>
              </a:lnSpc>
              <a:spcBef>
                <a:spcPct val="50000"/>
              </a:spcBef>
            </a:pPr>
            <a:r>
              <a:rPr lang="en-US" sz="1800" dirty="0">
                <a:solidFill>
                  <a:schemeClr val="bg2"/>
                </a:solidFill>
                <a:latin typeface="Courier New" pitchFamily="49" charset="0"/>
                <a:cs typeface="Times New Roman" pitchFamily="18" charset="0"/>
              </a:rPr>
              <a:t> </a:t>
            </a:r>
          </a:p>
          <a:p>
            <a:pPr>
              <a:lnSpc>
                <a:spcPct val="50000"/>
              </a:lnSpc>
              <a:spcBef>
                <a:spcPct val="50000"/>
              </a:spcBef>
            </a:pPr>
            <a:r>
              <a:rPr lang="en-US" sz="1800" dirty="0">
                <a:solidFill>
                  <a:schemeClr val="bg2"/>
                </a:solidFill>
                <a:latin typeface="Courier New" pitchFamily="49" charset="0"/>
                <a:cs typeface="Times New Roman" pitchFamily="18" charset="0"/>
              </a:rPr>
              <a:t>class Employee extends Person {</a:t>
            </a:r>
          </a:p>
          <a:p>
            <a:pPr>
              <a:lnSpc>
                <a:spcPct val="50000"/>
              </a:lnSpc>
              <a:spcBef>
                <a:spcPct val="50000"/>
              </a:spcBef>
            </a:pPr>
            <a:r>
              <a:rPr lang="en-US" sz="1800" dirty="0">
                <a:solidFill>
                  <a:schemeClr val="bg2"/>
                </a:solidFill>
                <a:latin typeface="Courier New" pitchFamily="49" charset="0"/>
                <a:cs typeface="Times New Roman" pitchFamily="18" charset="0"/>
              </a:rPr>
              <a:t>  public Employee() {</a:t>
            </a:r>
          </a:p>
          <a:p>
            <a:pPr>
              <a:lnSpc>
                <a:spcPct val="50000"/>
              </a:lnSpc>
              <a:spcBef>
                <a:spcPct val="50000"/>
              </a:spcBef>
            </a:pPr>
            <a:r>
              <a:rPr lang="en-US" sz="1800" dirty="0">
                <a:solidFill>
                  <a:schemeClr val="bg2"/>
                </a:solidFill>
                <a:latin typeface="Courier New" pitchFamily="49" charset="0"/>
                <a:cs typeface="Times New Roman" pitchFamily="18" charset="0"/>
              </a:rPr>
              <a:t>    this("(2) Invoke Employee’s overloaded constructor");</a:t>
            </a:r>
          </a:p>
          <a:p>
            <a:pPr>
              <a:lnSpc>
                <a:spcPct val="50000"/>
              </a:lnSpc>
              <a:spcBef>
                <a:spcPct val="50000"/>
              </a:spcBef>
            </a:pPr>
            <a:r>
              <a:rPr lang="en-US" sz="1800" dirty="0">
                <a:solidFill>
                  <a:schemeClr val="bg2"/>
                </a:solidFill>
                <a:latin typeface="Courier New" pitchFamily="49" charset="0"/>
                <a:cs typeface="Times New Roman" pitchFamily="18" charset="0"/>
              </a:rPr>
              <a:t>    </a:t>
            </a:r>
            <a:r>
              <a:rPr lang="en-US" sz="1800" dirty="0" err="1">
                <a:solidFill>
                  <a:schemeClr val="bg2"/>
                </a:solidFill>
                <a:latin typeface="Courier New" pitchFamily="49" charset="0"/>
                <a:cs typeface="Times New Roman" pitchFamily="18" charset="0"/>
              </a:rPr>
              <a:t>System.out.println</a:t>
            </a:r>
            <a:r>
              <a:rPr lang="en-US" sz="1800" dirty="0">
                <a:solidFill>
                  <a:schemeClr val="bg2"/>
                </a:solidFill>
                <a:latin typeface="Courier New" pitchFamily="49" charset="0"/>
                <a:cs typeface="Times New Roman" pitchFamily="18" charset="0"/>
              </a:rPr>
              <a:t>("(3) Employee's no-</a:t>
            </a:r>
            <a:r>
              <a:rPr lang="en-US" sz="1800" dirty="0" err="1">
                <a:solidFill>
                  <a:schemeClr val="bg2"/>
                </a:solidFill>
                <a:latin typeface="Courier New" pitchFamily="49" charset="0"/>
                <a:cs typeface="Times New Roman" pitchFamily="18" charset="0"/>
              </a:rPr>
              <a:t>arg</a:t>
            </a:r>
            <a:r>
              <a:rPr lang="en-US" sz="1800" dirty="0">
                <a:solidFill>
                  <a:schemeClr val="bg2"/>
                </a:solidFill>
                <a:latin typeface="Courier New" pitchFamily="49" charset="0"/>
                <a:cs typeface="Times New Roman" pitchFamily="18" charset="0"/>
              </a:rPr>
              <a:t> constructor is invoked");</a:t>
            </a:r>
          </a:p>
          <a:p>
            <a:pPr>
              <a:lnSpc>
                <a:spcPct val="50000"/>
              </a:lnSpc>
              <a:spcBef>
                <a:spcPct val="50000"/>
              </a:spcBef>
            </a:pPr>
            <a:r>
              <a:rPr lang="en-US" sz="1800" dirty="0">
                <a:solidFill>
                  <a:schemeClr val="bg2"/>
                </a:solidFill>
                <a:latin typeface="Courier New" pitchFamily="49" charset="0"/>
                <a:cs typeface="Times New Roman" pitchFamily="18" charset="0"/>
              </a:rPr>
              <a:t>  }</a:t>
            </a:r>
          </a:p>
          <a:p>
            <a:pPr>
              <a:lnSpc>
                <a:spcPct val="50000"/>
              </a:lnSpc>
              <a:spcBef>
                <a:spcPct val="50000"/>
              </a:spcBef>
            </a:pPr>
            <a:r>
              <a:rPr lang="en-US" sz="1800" dirty="0">
                <a:solidFill>
                  <a:schemeClr val="bg2"/>
                </a:solidFill>
                <a:latin typeface="Courier New" pitchFamily="49" charset="0"/>
                <a:cs typeface="Times New Roman" pitchFamily="18" charset="0"/>
              </a:rPr>
              <a:t> </a:t>
            </a:r>
          </a:p>
          <a:p>
            <a:pPr>
              <a:lnSpc>
                <a:spcPct val="50000"/>
              </a:lnSpc>
              <a:spcBef>
                <a:spcPct val="50000"/>
              </a:spcBef>
            </a:pPr>
            <a:r>
              <a:rPr lang="en-US" sz="1800" dirty="0">
                <a:solidFill>
                  <a:schemeClr val="bg2"/>
                </a:solidFill>
                <a:latin typeface="Courier New" pitchFamily="49" charset="0"/>
                <a:cs typeface="Times New Roman" pitchFamily="18" charset="0"/>
              </a:rPr>
              <a:t>  public Employee(String s) {</a:t>
            </a:r>
          </a:p>
          <a:p>
            <a:pPr>
              <a:lnSpc>
                <a:spcPct val="50000"/>
              </a:lnSpc>
              <a:spcBef>
                <a:spcPct val="50000"/>
              </a:spcBef>
            </a:pPr>
            <a:r>
              <a:rPr lang="en-US" sz="1800" dirty="0">
                <a:solidFill>
                  <a:schemeClr val="bg2"/>
                </a:solidFill>
                <a:latin typeface="Courier New" pitchFamily="49" charset="0"/>
                <a:cs typeface="Times New Roman" pitchFamily="18" charset="0"/>
              </a:rPr>
              <a:t>    </a:t>
            </a:r>
            <a:r>
              <a:rPr lang="en-US" sz="1800" dirty="0" err="1">
                <a:solidFill>
                  <a:schemeClr val="bg2"/>
                </a:solidFill>
                <a:latin typeface="Courier New" pitchFamily="49" charset="0"/>
                <a:cs typeface="Times New Roman" pitchFamily="18" charset="0"/>
              </a:rPr>
              <a:t>System.out.println</a:t>
            </a:r>
            <a:r>
              <a:rPr lang="en-US" sz="1800" dirty="0">
                <a:solidFill>
                  <a:schemeClr val="bg2"/>
                </a:solidFill>
                <a:latin typeface="Courier New" pitchFamily="49" charset="0"/>
                <a:cs typeface="Times New Roman" pitchFamily="18" charset="0"/>
              </a:rPr>
              <a:t>(s);</a:t>
            </a:r>
          </a:p>
          <a:p>
            <a:pPr>
              <a:lnSpc>
                <a:spcPct val="50000"/>
              </a:lnSpc>
              <a:spcBef>
                <a:spcPct val="50000"/>
              </a:spcBef>
            </a:pPr>
            <a:r>
              <a:rPr lang="en-US" sz="1800" dirty="0">
                <a:solidFill>
                  <a:schemeClr val="bg2"/>
                </a:solidFill>
                <a:latin typeface="Courier New" pitchFamily="49" charset="0"/>
                <a:cs typeface="Times New Roman" pitchFamily="18" charset="0"/>
              </a:rPr>
              <a:t>  }</a:t>
            </a:r>
          </a:p>
          <a:p>
            <a:pPr>
              <a:lnSpc>
                <a:spcPct val="50000"/>
              </a:lnSpc>
              <a:spcBef>
                <a:spcPct val="50000"/>
              </a:spcBef>
            </a:pPr>
            <a:r>
              <a:rPr lang="en-US" sz="1800" dirty="0">
                <a:solidFill>
                  <a:schemeClr val="bg2"/>
                </a:solidFill>
                <a:latin typeface="Courier New" pitchFamily="49" charset="0"/>
                <a:cs typeface="Times New Roman" pitchFamily="18" charset="0"/>
              </a:rPr>
              <a:t>}</a:t>
            </a:r>
          </a:p>
          <a:p>
            <a:pPr>
              <a:lnSpc>
                <a:spcPct val="50000"/>
              </a:lnSpc>
              <a:spcBef>
                <a:spcPct val="50000"/>
              </a:spcBef>
            </a:pPr>
            <a:r>
              <a:rPr lang="en-US" sz="1800" dirty="0">
                <a:solidFill>
                  <a:schemeClr val="bg2"/>
                </a:solidFill>
                <a:latin typeface="Courier New" pitchFamily="49" charset="0"/>
                <a:cs typeface="Times New Roman" pitchFamily="18" charset="0"/>
              </a:rPr>
              <a:t> </a:t>
            </a:r>
          </a:p>
          <a:p>
            <a:pPr>
              <a:lnSpc>
                <a:spcPct val="50000"/>
              </a:lnSpc>
              <a:spcBef>
                <a:spcPct val="50000"/>
              </a:spcBef>
            </a:pPr>
            <a:r>
              <a:rPr lang="en-US" sz="1800" dirty="0">
                <a:solidFill>
                  <a:schemeClr val="bg2"/>
                </a:solidFill>
                <a:latin typeface="Courier New" pitchFamily="49" charset="0"/>
                <a:cs typeface="Times New Roman" pitchFamily="18" charset="0"/>
              </a:rPr>
              <a:t>class Person {</a:t>
            </a:r>
          </a:p>
          <a:p>
            <a:pPr>
              <a:lnSpc>
                <a:spcPct val="50000"/>
              </a:lnSpc>
              <a:spcBef>
                <a:spcPct val="50000"/>
              </a:spcBef>
            </a:pPr>
            <a:r>
              <a:rPr lang="en-US" sz="1800" dirty="0">
                <a:solidFill>
                  <a:schemeClr val="bg2"/>
                </a:solidFill>
                <a:latin typeface="Courier New" pitchFamily="49" charset="0"/>
                <a:cs typeface="Times New Roman" pitchFamily="18" charset="0"/>
              </a:rPr>
              <a:t>  public Person() {</a:t>
            </a:r>
          </a:p>
          <a:p>
            <a:pPr>
              <a:lnSpc>
                <a:spcPct val="50000"/>
              </a:lnSpc>
              <a:spcBef>
                <a:spcPct val="50000"/>
              </a:spcBef>
            </a:pPr>
            <a:r>
              <a:rPr lang="en-US" sz="1800" dirty="0">
                <a:solidFill>
                  <a:schemeClr val="bg2"/>
                </a:solidFill>
                <a:latin typeface="Courier New" pitchFamily="49" charset="0"/>
                <a:cs typeface="Times New Roman" pitchFamily="18" charset="0"/>
              </a:rPr>
              <a:t>    </a:t>
            </a:r>
            <a:r>
              <a:rPr lang="en-US" sz="1800" dirty="0" err="1">
                <a:solidFill>
                  <a:schemeClr val="bg2"/>
                </a:solidFill>
                <a:latin typeface="Courier New" pitchFamily="49" charset="0"/>
                <a:cs typeface="Times New Roman" pitchFamily="18" charset="0"/>
              </a:rPr>
              <a:t>System.out.println</a:t>
            </a:r>
            <a:r>
              <a:rPr lang="en-US" sz="1800" dirty="0">
                <a:solidFill>
                  <a:schemeClr val="bg2"/>
                </a:solidFill>
                <a:latin typeface="Courier New" pitchFamily="49" charset="0"/>
                <a:cs typeface="Times New Roman" pitchFamily="18" charset="0"/>
              </a:rPr>
              <a:t>("(1) Person's no-</a:t>
            </a:r>
            <a:r>
              <a:rPr lang="en-US" sz="1800" dirty="0" err="1">
                <a:solidFill>
                  <a:schemeClr val="bg2"/>
                </a:solidFill>
                <a:latin typeface="Courier New" pitchFamily="49" charset="0"/>
                <a:cs typeface="Times New Roman" pitchFamily="18" charset="0"/>
              </a:rPr>
              <a:t>arg</a:t>
            </a:r>
            <a:r>
              <a:rPr lang="en-US" sz="1800" dirty="0">
                <a:solidFill>
                  <a:schemeClr val="bg2"/>
                </a:solidFill>
                <a:latin typeface="Courier New" pitchFamily="49" charset="0"/>
                <a:cs typeface="Times New Roman" pitchFamily="18" charset="0"/>
              </a:rPr>
              <a:t> constructor is invoked");</a:t>
            </a:r>
          </a:p>
          <a:p>
            <a:pPr>
              <a:lnSpc>
                <a:spcPct val="50000"/>
              </a:lnSpc>
              <a:spcBef>
                <a:spcPct val="50000"/>
              </a:spcBef>
            </a:pPr>
            <a:r>
              <a:rPr lang="en-US" sz="1800" dirty="0">
                <a:solidFill>
                  <a:schemeClr val="bg2"/>
                </a:solidFill>
                <a:latin typeface="Courier New" pitchFamily="49" charset="0"/>
                <a:cs typeface="Times New Roman" pitchFamily="18" charset="0"/>
              </a:rPr>
              <a:t>  }</a:t>
            </a:r>
          </a:p>
          <a:p>
            <a:pPr>
              <a:lnSpc>
                <a:spcPct val="50000"/>
              </a:lnSpc>
              <a:spcBef>
                <a:spcPct val="50000"/>
              </a:spcBef>
            </a:pPr>
            <a:r>
              <a:rPr lang="en-US" sz="1800" dirty="0">
                <a:solidFill>
                  <a:schemeClr val="bg2"/>
                </a:solidFill>
                <a:latin typeface="Courier New" pitchFamily="49" charset="0"/>
                <a:cs typeface="Times New Roman" pitchFamily="18" charset="0"/>
              </a:rPr>
              <a:t>}</a:t>
            </a:r>
          </a:p>
        </p:txBody>
      </p:sp>
      <p:sp>
        <p:nvSpPr>
          <p:cNvPr id="46085" name="Rectangle 4"/>
          <p:cNvSpPr>
            <a:spLocks noChangeArrowheads="1"/>
          </p:cNvSpPr>
          <p:nvPr/>
        </p:nvSpPr>
        <p:spPr bwMode="auto">
          <a:xfrm>
            <a:off x="798513" y="1223963"/>
            <a:ext cx="6270625" cy="300037"/>
          </a:xfrm>
          <a:prstGeom prst="rect">
            <a:avLst/>
          </a:prstGeom>
          <a:solidFill>
            <a:schemeClr val="accent1">
              <a:alpha val="45097"/>
            </a:schemeClr>
          </a:solidFill>
          <a:ln w="12700">
            <a:noFill/>
            <a:miter lim="800000"/>
            <a:headEnd type="none" w="sm" len="sm"/>
            <a:tailEnd type="none" w="sm" len="sm"/>
          </a:ln>
        </p:spPr>
        <p:txBody>
          <a:bodyPr wrap="none" lIns="129522" tIns="64764" rIns="129522" bIns="64764" anchor="ctr"/>
          <a:lstStyle/>
          <a:p>
            <a:endParaRPr lang="en-GB"/>
          </a:p>
        </p:txBody>
      </p:sp>
      <p:sp>
        <p:nvSpPr>
          <p:cNvPr id="46086" name="AutoShape 5"/>
          <p:cNvSpPr>
            <a:spLocks noChangeArrowheads="1"/>
          </p:cNvSpPr>
          <p:nvPr/>
        </p:nvSpPr>
        <p:spPr bwMode="auto">
          <a:xfrm>
            <a:off x="7280275" y="5207000"/>
            <a:ext cx="2422525" cy="1082675"/>
          </a:xfrm>
          <a:prstGeom prst="wedgeRoundRectCallout">
            <a:avLst>
              <a:gd name="adj1" fmla="val -74958"/>
              <a:gd name="adj2" fmla="val 117255"/>
              <a:gd name="adj3" fmla="val 16667"/>
            </a:avLst>
          </a:prstGeom>
          <a:solidFill>
            <a:schemeClr val="accent1"/>
          </a:solidFill>
          <a:ln w="12700">
            <a:solidFill>
              <a:schemeClr val="tx1"/>
            </a:solidFill>
            <a:miter lim="800000"/>
            <a:headEnd type="none" w="sm" len="sm"/>
            <a:tailEnd type="none" w="sm" len="sm"/>
          </a:ln>
        </p:spPr>
        <p:txBody>
          <a:bodyPr lIns="129522" tIns="64764" rIns="129522" bIns="64764"/>
          <a:lstStyle/>
          <a:p>
            <a:pPr algn="ctr"/>
            <a:r>
              <a:rPr lang="en-US" sz="2800" dirty="0">
                <a:latin typeface="Times New Roman" panose="02020603050405020304" pitchFamily="18" charset="0"/>
                <a:cs typeface="Times New Roman" panose="02020603050405020304" pitchFamily="18" charset="0"/>
              </a:rPr>
              <a:t>6. Execute  </a:t>
            </a:r>
          </a:p>
          <a:p>
            <a:pPr algn="ct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println</a:t>
            </a:r>
            <a:endParaRPr lang="en-US" sz="2800" dirty="0">
              <a:latin typeface="Times New Roman" panose="02020603050405020304" pitchFamily="18" charset="0"/>
              <a:cs typeface="Times New Roman" panose="02020603050405020304" pitchFamily="18" charset="0"/>
            </a:endParaRPr>
          </a:p>
        </p:txBody>
      </p:sp>
      <p:sp>
        <p:nvSpPr>
          <p:cNvPr id="46087" name="Rectangle 6"/>
          <p:cNvSpPr>
            <a:spLocks noChangeArrowheads="1"/>
          </p:cNvSpPr>
          <p:nvPr/>
        </p:nvSpPr>
        <p:spPr bwMode="auto">
          <a:xfrm>
            <a:off x="685800" y="2062163"/>
            <a:ext cx="6383338" cy="300037"/>
          </a:xfrm>
          <a:prstGeom prst="rect">
            <a:avLst/>
          </a:prstGeom>
          <a:solidFill>
            <a:schemeClr val="accent1">
              <a:alpha val="45097"/>
            </a:schemeClr>
          </a:solidFill>
          <a:ln w="12700">
            <a:noFill/>
            <a:miter lim="800000"/>
            <a:headEnd type="none" w="sm" len="sm"/>
            <a:tailEnd type="none" w="sm" len="sm"/>
          </a:ln>
        </p:spPr>
        <p:txBody>
          <a:bodyPr wrap="none" lIns="129522" tIns="64764" rIns="129522" bIns="64764" anchor="ctr"/>
          <a:lstStyle/>
          <a:p>
            <a:endParaRPr lang="en-GB"/>
          </a:p>
        </p:txBody>
      </p:sp>
      <p:sp>
        <p:nvSpPr>
          <p:cNvPr id="46088" name="Rectangle 7"/>
          <p:cNvSpPr>
            <a:spLocks noChangeArrowheads="1"/>
          </p:cNvSpPr>
          <p:nvPr/>
        </p:nvSpPr>
        <p:spPr bwMode="auto">
          <a:xfrm>
            <a:off x="668338" y="4271963"/>
            <a:ext cx="9601200" cy="381000"/>
          </a:xfrm>
          <a:prstGeom prst="rect">
            <a:avLst/>
          </a:prstGeom>
          <a:solidFill>
            <a:schemeClr val="accent1">
              <a:alpha val="45097"/>
            </a:schemeClr>
          </a:solidFill>
          <a:ln w="12700">
            <a:noFill/>
            <a:miter lim="800000"/>
            <a:headEnd type="none" w="sm" len="sm"/>
            <a:tailEnd type="none" w="sm" len="sm"/>
          </a:ln>
        </p:spPr>
        <p:txBody>
          <a:bodyPr wrap="none" lIns="129522" tIns="64764" rIns="129522" bIns="64764" anchor="ctr"/>
          <a:lstStyle/>
          <a:p>
            <a:endParaRPr lang="en-GB"/>
          </a:p>
        </p:txBody>
      </p:sp>
      <p:sp>
        <p:nvSpPr>
          <p:cNvPr id="46089" name="Rectangle 8"/>
          <p:cNvSpPr>
            <a:spLocks noChangeArrowheads="1"/>
          </p:cNvSpPr>
          <p:nvPr/>
        </p:nvSpPr>
        <p:spPr bwMode="auto">
          <a:xfrm>
            <a:off x="684213" y="5343525"/>
            <a:ext cx="5089525" cy="376238"/>
          </a:xfrm>
          <a:prstGeom prst="rect">
            <a:avLst/>
          </a:prstGeom>
          <a:solidFill>
            <a:schemeClr val="accent1">
              <a:alpha val="45097"/>
            </a:schemeClr>
          </a:solidFill>
          <a:ln w="12700">
            <a:noFill/>
            <a:miter lim="800000"/>
            <a:headEnd type="none" w="sm" len="sm"/>
            <a:tailEnd type="none" w="sm" len="sm"/>
          </a:ln>
        </p:spPr>
        <p:txBody>
          <a:bodyPr wrap="none" lIns="129522" tIns="64764" rIns="129522" bIns="64764" anchor="ctr"/>
          <a:lstStyle/>
          <a:p>
            <a:endParaRPr lang="en-GB"/>
          </a:p>
        </p:txBody>
      </p:sp>
      <p:sp>
        <p:nvSpPr>
          <p:cNvPr id="46090" name="Rectangle 9"/>
          <p:cNvSpPr>
            <a:spLocks noChangeArrowheads="1"/>
          </p:cNvSpPr>
          <p:nvPr/>
        </p:nvSpPr>
        <p:spPr bwMode="auto">
          <a:xfrm>
            <a:off x="847725" y="7015163"/>
            <a:ext cx="9193213" cy="381000"/>
          </a:xfrm>
          <a:prstGeom prst="rect">
            <a:avLst/>
          </a:prstGeom>
          <a:solidFill>
            <a:schemeClr val="accent1">
              <a:alpha val="45097"/>
            </a:schemeClr>
          </a:solidFill>
          <a:ln w="12700">
            <a:noFill/>
            <a:miter lim="800000"/>
            <a:headEnd type="none" w="sm" len="sm"/>
            <a:tailEnd type="none" w="sm" len="sm"/>
          </a:ln>
        </p:spPr>
        <p:txBody>
          <a:bodyPr wrap="none" lIns="129522" tIns="64764" rIns="129522" bIns="64764" anchor="ctr"/>
          <a:lstStyle/>
          <a:p>
            <a:endParaRPr lang="en-GB"/>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Text Box 3"/>
          <p:cNvSpPr txBox="1">
            <a:spLocks noChangeArrowheads="1"/>
          </p:cNvSpPr>
          <p:nvPr/>
        </p:nvSpPr>
        <p:spPr bwMode="auto">
          <a:xfrm>
            <a:off x="341313" y="735013"/>
            <a:ext cx="12998450" cy="7194550"/>
          </a:xfrm>
          <a:prstGeom prst="rect">
            <a:avLst/>
          </a:prstGeom>
          <a:solidFill>
            <a:schemeClr val="bg1"/>
          </a:solidFill>
          <a:ln w="12700">
            <a:noFill/>
            <a:miter lim="800000"/>
            <a:headEnd type="none" w="sm" len="sm"/>
            <a:tailEnd type="none" w="sm" len="sm"/>
          </a:ln>
        </p:spPr>
        <p:txBody>
          <a:bodyPr lIns="129522" tIns="64764" rIns="129522" bIns="64764">
            <a:spAutoFit/>
          </a:bodyPr>
          <a:lstStyle/>
          <a:p>
            <a:pPr>
              <a:lnSpc>
                <a:spcPct val="50000"/>
              </a:lnSpc>
              <a:spcBef>
                <a:spcPct val="50000"/>
              </a:spcBef>
            </a:pPr>
            <a:r>
              <a:rPr lang="en-US" sz="1800" dirty="0">
                <a:solidFill>
                  <a:schemeClr val="bg2"/>
                </a:solidFill>
                <a:latin typeface="Courier New" pitchFamily="49" charset="0"/>
                <a:cs typeface="Times New Roman" pitchFamily="18" charset="0"/>
              </a:rPr>
              <a:t>public class Faculty extends Employee {</a:t>
            </a:r>
          </a:p>
          <a:p>
            <a:pPr>
              <a:lnSpc>
                <a:spcPct val="50000"/>
              </a:lnSpc>
              <a:spcBef>
                <a:spcPct val="50000"/>
              </a:spcBef>
            </a:pPr>
            <a:r>
              <a:rPr lang="en-US" sz="1800" dirty="0">
                <a:solidFill>
                  <a:schemeClr val="bg2"/>
                </a:solidFill>
                <a:latin typeface="Courier New" pitchFamily="49" charset="0"/>
                <a:cs typeface="Times New Roman" pitchFamily="18" charset="0"/>
              </a:rPr>
              <a:t>  public static void main(String[] </a:t>
            </a:r>
            <a:r>
              <a:rPr lang="en-US" sz="1800" dirty="0" err="1">
                <a:solidFill>
                  <a:schemeClr val="bg2"/>
                </a:solidFill>
                <a:latin typeface="Courier New" pitchFamily="49" charset="0"/>
                <a:cs typeface="Times New Roman" pitchFamily="18" charset="0"/>
              </a:rPr>
              <a:t>args</a:t>
            </a:r>
            <a:r>
              <a:rPr lang="en-US" sz="1800" dirty="0">
                <a:solidFill>
                  <a:schemeClr val="bg2"/>
                </a:solidFill>
                <a:latin typeface="Courier New" pitchFamily="49" charset="0"/>
                <a:cs typeface="Times New Roman" pitchFamily="18" charset="0"/>
              </a:rPr>
              <a:t>) {</a:t>
            </a:r>
          </a:p>
          <a:p>
            <a:pPr>
              <a:lnSpc>
                <a:spcPct val="50000"/>
              </a:lnSpc>
              <a:spcBef>
                <a:spcPct val="50000"/>
              </a:spcBef>
            </a:pPr>
            <a:r>
              <a:rPr lang="en-US" sz="1800" dirty="0">
                <a:solidFill>
                  <a:schemeClr val="bg2"/>
                </a:solidFill>
                <a:latin typeface="Courier New" pitchFamily="49" charset="0"/>
                <a:cs typeface="Times New Roman" pitchFamily="18" charset="0"/>
              </a:rPr>
              <a:t>    new Faculty();</a:t>
            </a:r>
          </a:p>
          <a:p>
            <a:pPr>
              <a:lnSpc>
                <a:spcPct val="50000"/>
              </a:lnSpc>
              <a:spcBef>
                <a:spcPct val="50000"/>
              </a:spcBef>
            </a:pPr>
            <a:r>
              <a:rPr lang="en-US" sz="1800" dirty="0">
                <a:solidFill>
                  <a:schemeClr val="bg2"/>
                </a:solidFill>
                <a:latin typeface="Courier New" pitchFamily="49" charset="0"/>
                <a:cs typeface="Times New Roman" pitchFamily="18" charset="0"/>
              </a:rPr>
              <a:t>  }</a:t>
            </a:r>
          </a:p>
          <a:p>
            <a:pPr>
              <a:lnSpc>
                <a:spcPct val="50000"/>
              </a:lnSpc>
              <a:spcBef>
                <a:spcPct val="50000"/>
              </a:spcBef>
            </a:pPr>
            <a:r>
              <a:rPr lang="en-US" sz="1800" dirty="0">
                <a:solidFill>
                  <a:schemeClr val="bg2"/>
                </a:solidFill>
                <a:latin typeface="Courier New" pitchFamily="49" charset="0"/>
                <a:cs typeface="Times New Roman" pitchFamily="18" charset="0"/>
              </a:rPr>
              <a:t>  </a:t>
            </a:r>
          </a:p>
          <a:p>
            <a:pPr>
              <a:lnSpc>
                <a:spcPct val="50000"/>
              </a:lnSpc>
              <a:spcBef>
                <a:spcPct val="50000"/>
              </a:spcBef>
            </a:pPr>
            <a:r>
              <a:rPr lang="en-US" sz="1800" dirty="0">
                <a:solidFill>
                  <a:schemeClr val="bg2"/>
                </a:solidFill>
                <a:latin typeface="Courier New" pitchFamily="49" charset="0"/>
                <a:cs typeface="Times New Roman" pitchFamily="18" charset="0"/>
              </a:rPr>
              <a:t>  public Faculty() {</a:t>
            </a:r>
          </a:p>
          <a:p>
            <a:pPr>
              <a:lnSpc>
                <a:spcPct val="50000"/>
              </a:lnSpc>
              <a:spcBef>
                <a:spcPct val="50000"/>
              </a:spcBef>
            </a:pPr>
            <a:r>
              <a:rPr lang="en-US" sz="1800" dirty="0">
                <a:solidFill>
                  <a:schemeClr val="bg2"/>
                </a:solidFill>
                <a:latin typeface="Courier New" pitchFamily="49" charset="0"/>
                <a:cs typeface="Times New Roman" pitchFamily="18" charset="0"/>
              </a:rPr>
              <a:t>    </a:t>
            </a:r>
            <a:r>
              <a:rPr lang="en-US" sz="1800" dirty="0" err="1">
                <a:solidFill>
                  <a:schemeClr val="bg2"/>
                </a:solidFill>
                <a:latin typeface="Courier New" pitchFamily="49" charset="0"/>
                <a:cs typeface="Times New Roman" pitchFamily="18" charset="0"/>
              </a:rPr>
              <a:t>System.out.println</a:t>
            </a:r>
            <a:r>
              <a:rPr lang="en-US" sz="1800" dirty="0">
                <a:solidFill>
                  <a:schemeClr val="bg2"/>
                </a:solidFill>
                <a:latin typeface="Courier New" pitchFamily="49" charset="0"/>
                <a:cs typeface="Times New Roman" pitchFamily="18" charset="0"/>
              </a:rPr>
              <a:t>("(4) Faculty's no-</a:t>
            </a:r>
            <a:r>
              <a:rPr lang="en-US" sz="1800" dirty="0" err="1">
                <a:solidFill>
                  <a:schemeClr val="bg2"/>
                </a:solidFill>
                <a:latin typeface="Courier New" pitchFamily="49" charset="0"/>
                <a:cs typeface="Times New Roman" pitchFamily="18" charset="0"/>
              </a:rPr>
              <a:t>arg</a:t>
            </a:r>
            <a:r>
              <a:rPr lang="en-US" sz="1800" dirty="0">
                <a:solidFill>
                  <a:schemeClr val="bg2"/>
                </a:solidFill>
                <a:latin typeface="Courier New" pitchFamily="49" charset="0"/>
                <a:cs typeface="Times New Roman" pitchFamily="18" charset="0"/>
              </a:rPr>
              <a:t> constructor is invoked");</a:t>
            </a:r>
          </a:p>
          <a:p>
            <a:pPr>
              <a:lnSpc>
                <a:spcPct val="50000"/>
              </a:lnSpc>
              <a:spcBef>
                <a:spcPct val="50000"/>
              </a:spcBef>
            </a:pPr>
            <a:r>
              <a:rPr lang="en-US" sz="1800" dirty="0">
                <a:solidFill>
                  <a:schemeClr val="bg2"/>
                </a:solidFill>
                <a:latin typeface="Courier New" pitchFamily="49" charset="0"/>
                <a:cs typeface="Times New Roman" pitchFamily="18" charset="0"/>
              </a:rPr>
              <a:t>  }</a:t>
            </a:r>
          </a:p>
          <a:p>
            <a:pPr>
              <a:lnSpc>
                <a:spcPct val="50000"/>
              </a:lnSpc>
              <a:spcBef>
                <a:spcPct val="50000"/>
              </a:spcBef>
            </a:pPr>
            <a:r>
              <a:rPr lang="en-US" sz="1800" dirty="0">
                <a:solidFill>
                  <a:schemeClr val="bg2"/>
                </a:solidFill>
                <a:latin typeface="Courier New" pitchFamily="49" charset="0"/>
                <a:cs typeface="Times New Roman" pitchFamily="18" charset="0"/>
              </a:rPr>
              <a:t>}</a:t>
            </a:r>
          </a:p>
          <a:p>
            <a:pPr>
              <a:lnSpc>
                <a:spcPct val="50000"/>
              </a:lnSpc>
              <a:spcBef>
                <a:spcPct val="50000"/>
              </a:spcBef>
            </a:pPr>
            <a:r>
              <a:rPr lang="en-US" sz="1800" dirty="0">
                <a:solidFill>
                  <a:schemeClr val="bg2"/>
                </a:solidFill>
                <a:latin typeface="Courier New" pitchFamily="49" charset="0"/>
                <a:cs typeface="Times New Roman" pitchFamily="18" charset="0"/>
              </a:rPr>
              <a:t> </a:t>
            </a:r>
          </a:p>
          <a:p>
            <a:pPr>
              <a:lnSpc>
                <a:spcPct val="50000"/>
              </a:lnSpc>
              <a:spcBef>
                <a:spcPct val="50000"/>
              </a:spcBef>
            </a:pPr>
            <a:r>
              <a:rPr lang="en-US" sz="1800" dirty="0">
                <a:solidFill>
                  <a:schemeClr val="bg2"/>
                </a:solidFill>
                <a:latin typeface="Courier New" pitchFamily="49" charset="0"/>
                <a:cs typeface="Times New Roman" pitchFamily="18" charset="0"/>
              </a:rPr>
              <a:t>class Employee extends Person {</a:t>
            </a:r>
          </a:p>
          <a:p>
            <a:pPr>
              <a:lnSpc>
                <a:spcPct val="50000"/>
              </a:lnSpc>
              <a:spcBef>
                <a:spcPct val="50000"/>
              </a:spcBef>
            </a:pPr>
            <a:r>
              <a:rPr lang="en-US" sz="1800" dirty="0">
                <a:solidFill>
                  <a:schemeClr val="bg2"/>
                </a:solidFill>
                <a:latin typeface="Courier New" pitchFamily="49" charset="0"/>
                <a:cs typeface="Times New Roman" pitchFamily="18" charset="0"/>
              </a:rPr>
              <a:t>  public Employee() {</a:t>
            </a:r>
          </a:p>
          <a:p>
            <a:pPr>
              <a:lnSpc>
                <a:spcPct val="50000"/>
              </a:lnSpc>
              <a:spcBef>
                <a:spcPct val="50000"/>
              </a:spcBef>
            </a:pPr>
            <a:r>
              <a:rPr lang="en-US" sz="1800" dirty="0">
                <a:solidFill>
                  <a:schemeClr val="bg2"/>
                </a:solidFill>
                <a:latin typeface="Courier New" pitchFamily="49" charset="0"/>
                <a:cs typeface="Times New Roman" pitchFamily="18" charset="0"/>
              </a:rPr>
              <a:t>    this("(2) Invoke Employee’s overloaded constructor");</a:t>
            </a:r>
          </a:p>
          <a:p>
            <a:pPr>
              <a:lnSpc>
                <a:spcPct val="50000"/>
              </a:lnSpc>
              <a:spcBef>
                <a:spcPct val="50000"/>
              </a:spcBef>
            </a:pPr>
            <a:r>
              <a:rPr lang="en-US" sz="1800" dirty="0">
                <a:solidFill>
                  <a:schemeClr val="bg2"/>
                </a:solidFill>
                <a:latin typeface="Courier New" pitchFamily="49" charset="0"/>
                <a:cs typeface="Times New Roman" pitchFamily="18" charset="0"/>
              </a:rPr>
              <a:t>    </a:t>
            </a:r>
            <a:r>
              <a:rPr lang="en-US" sz="1800" dirty="0" err="1">
                <a:solidFill>
                  <a:schemeClr val="bg2"/>
                </a:solidFill>
                <a:latin typeface="Courier New" pitchFamily="49" charset="0"/>
                <a:cs typeface="Times New Roman" pitchFamily="18" charset="0"/>
              </a:rPr>
              <a:t>System.out.println</a:t>
            </a:r>
            <a:r>
              <a:rPr lang="en-US" sz="1800" dirty="0">
                <a:solidFill>
                  <a:schemeClr val="bg2"/>
                </a:solidFill>
                <a:latin typeface="Courier New" pitchFamily="49" charset="0"/>
                <a:cs typeface="Times New Roman" pitchFamily="18" charset="0"/>
              </a:rPr>
              <a:t>("(3) Employee's no-</a:t>
            </a:r>
            <a:r>
              <a:rPr lang="en-US" sz="1800" dirty="0" err="1">
                <a:solidFill>
                  <a:schemeClr val="bg2"/>
                </a:solidFill>
                <a:latin typeface="Courier New" pitchFamily="49" charset="0"/>
                <a:cs typeface="Times New Roman" pitchFamily="18" charset="0"/>
              </a:rPr>
              <a:t>arg</a:t>
            </a:r>
            <a:r>
              <a:rPr lang="en-US" sz="1800" dirty="0">
                <a:solidFill>
                  <a:schemeClr val="bg2"/>
                </a:solidFill>
                <a:latin typeface="Courier New" pitchFamily="49" charset="0"/>
                <a:cs typeface="Times New Roman" pitchFamily="18" charset="0"/>
              </a:rPr>
              <a:t> constructor is invoked");</a:t>
            </a:r>
          </a:p>
          <a:p>
            <a:pPr>
              <a:lnSpc>
                <a:spcPct val="50000"/>
              </a:lnSpc>
              <a:spcBef>
                <a:spcPct val="50000"/>
              </a:spcBef>
            </a:pPr>
            <a:r>
              <a:rPr lang="en-US" sz="1800" dirty="0">
                <a:solidFill>
                  <a:schemeClr val="bg2"/>
                </a:solidFill>
                <a:latin typeface="Courier New" pitchFamily="49" charset="0"/>
                <a:cs typeface="Times New Roman" pitchFamily="18" charset="0"/>
              </a:rPr>
              <a:t>  }</a:t>
            </a:r>
          </a:p>
          <a:p>
            <a:pPr>
              <a:lnSpc>
                <a:spcPct val="50000"/>
              </a:lnSpc>
              <a:spcBef>
                <a:spcPct val="50000"/>
              </a:spcBef>
            </a:pPr>
            <a:r>
              <a:rPr lang="en-US" sz="1800" dirty="0">
                <a:solidFill>
                  <a:schemeClr val="bg2"/>
                </a:solidFill>
                <a:latin typeface="Courier New" pitchFamily="49" charset="0"/>
                <a:cs typeface="Times New Roman" pitchFamily="18" charset="0"/>
              </a:rPr>
              <a:t> </a:t>
            </a:r>
          </a:p>
          <a:p>
            <a:pPr>
              <a:lnSpc>
                <a:spcPct val="50000"/>
              </a:lnSpc>
              <a:spcBef>
                <a:spcPct val="50000"/>
              </a:spcBef>
            </a:pPr>
            <a:r>
              <a:rPr lang="en-US" sz="1800" dirty="0">
                <a:solidFill>
                  <a:schemeClr val="bg2"/>
                </a:solidFill>
                <a:latin typeface="Courier New" pitchFamily="49" charset="0"/>
                <a:cs typeface="Times New Roman" pitchFamily="18" charset="0"/>
              </a:rPr>
              <a:t>  public Employee(String s) {</a:t>
            </a:r>
          </a:p>
          <a:p>
            <a:pPr>
              <a:lnSpc>
                <a:spcPct val="50000"/>
              </a:lnSpc>
              <a:spcBef>
                <a:spcPct val="50000"/>
              </a:spcBef>
            </a:pPr>
            <a:r>
              <a:rPr lang="en-US" sz="1800" dirty="0">
                <a:solidFill>
                  <a:schemeClr val="bg2"/>
                </a:solidFill>
                <a:latin typeface="Courier New" pitchFamily="49" charset="0"/>
                <a:cs typeface="Times New Roman" pitchFamily="18" charset="0"/>
              </a:rPr>
              <a:t>    </a:t>
            </a:r>
            <a:r>
              <a:rPr lang="en-US" sz="1800" dirty="0" err="1">
                <a:solidFill>
                  <a:schemeClr val="bg2"/>
                </a:solidFill>
                <a:latin typeface="Courier New" pitchFamily="49" charset="0"/>
                <a:cs typeface="Times New Roman" pitchFamily="18" charset="0"/>
              </a:rPr>
              <a:t>System.out.println</a:t>
            </a:r>
            <a:r>
              <a:rPr lang="en-US" sz="1800" dirty="0">
                <a:solidFill>
                  <a:schemeClr val="bg2"/>
                </a:solidFill>
                <a:latin typeface="Courier New" pitchFamily="49" charset="0"/>
                <a:cs typeface="Times New Roman" pitchFamily="18" charset="0"/>
              </a:rPr>
              <a:t>(s);</a:t>
            </a:r>
          </a:p>
          <a:p>
            <a:pPr>
              <a:lnSpc>
                <a:spcPct val="50000"/>
              </a:lnSpc>
              <a:spcBef>
                <a:spcPct val="50000"/>
              </a:spcBef>
            </a:pPr>
            <a:r>
              <a:rPr lang="en-US" sz="1800" dirty="0">
                <a:solidFill>
                  <a:schemeClr val="bg2"/>
                </a:solidFill>
                <a:latin typeface="Courier New" pitchFamily="49" charset="0"/>
                <a:cs typeface="Times New Roman" pitchFamily="18" charset="0"/>
              </a:rPr>
              <a:t>  }</a:t>
            </a:r>
          </a:p>
          <a:p>
            <a:pPr>
              <a:lnSpc>
                <a:spcPct val="50000"/>
              </a:lnSpc>
              <a:spcBef>
                <a:spcPct val="50000"/>
              </a:spcBef>
            </a:pPr>
            <a:r>
              <a:rPr lang="en-US" sz="1800" dirty="0">
                <a:solidFill>
                  <a:schemeClr val="bg2"/>
                </a:solidFill>
                <a:latin typeface="Courier New" pitchFamily="49" charset="0"/>
                <a:cs typeface="Times New Roman" pitchFamily="18" charset="0"/>
              </a:rPr>
              <a:t>}</a:t>
            </a:r>
          </a:p>
          <a:p>
            <a:pPr>
              <a:lnSpc>
                <a:spcPct val="50000"/>
              </a:lnSpc>
              <a:spcBef>
                <a:spcPct val="50000"/>
              </a:spcBef>
            </a:pPr>
            <a:r>
              <a:rPr lang="en-US" sz="1800" dirty="0">
                <a:solidFill>
                  <a:schemeClr val="bg2"/>
                </a:solidFill>
                <a:latin typeface="Courier New" pitchFamily="49" charset="0"/>
                <a:cs typeface="Times New Roman" pitchFamily="18" charset="0"/>
              </a:rPr>
              <a:t> </a:t>
            </a:r>
          </a:p>
          <a:p>
            <a:pPr>
              <a:lnSpc>
                <a:spcPct val="50000"/>
              </a:lnSpc>
              <a:spcBef>
                <a:spcPct val="50000"/>
              </a:spcBef>
            </a:pPr>
            <a:r>
              <a:rPr lang="en-US" sz="1800" dirty="0">
                <a:solidFill>
                  <a:schemeClr val="bg2"/>
                </a:solidFill>
                <a:latin typeface="Courier New" pitchFamily="49" charset="0"/>
                <a:cs typeface="Times New Roman" pitchFamily="18" charset="0"/>
              </a:rPr>
              <a:t>class Person {</a:t>
            </a:r>
          </a:p>
          <a:p>
            <a:pPr>
              <a:lnSpc>
                <a:spcPct val="50000"/>
              </a:lnSpc>
              <a:spcBef>
                <a:spcPct val="50000"/>
              </a:spcBef>
            </a:pPr>
            <a:r>
              <a:rPr lang="en-US" sz="1800" dirty="0">
                <a:solidFill>
                  <a:schemeClr val="bg2"/>
                </a:solidFill>
                <a:latin typeface="Courier New" pitchFamily="49" charset="0"/>
                <a:cs typeface="Times New Roman" pitchFamily="18" charset="0"/>
              </a:rPr>
              <a:t>  public Person() {</a:t>
            </a:r>
          </a:p>
          <a:p>
            <a:pPr>
              <a:lnSpc>
                <a:spcPct val="50000"/>
              </a:lnSpc>
              <a:spcBef>
                <a:spcPct val="50000"/>
              </a:spcBef>
            </a:pPr>
            <a:r>
              <a:rPr lang="en-US" sz="1800" dirty="0">
                <a:solidFill>
                  <a:schemeClr val="bg2"/>
                </a:solidFill>
                <a:latin typeface="Courier New" pitchFamily="49" charset="0"/>
                <a:cs typeface="Times New Roman" pitchFamily="18" charset="0"/>
              </a:rPr>
              <a:t>    </a:t>
            </a:r>
            <a:r>
              <a:rPr lang="en-US" sz="1800" dirty="0" err="1">
                <a:solidFill>
                  <a:schemeClr val="bg2"/>
                </a:solidFill>
                <a:latin typeface="Courier New" pitchFamily="49" charset="0"/>
                <a:cs typeface="Times New Roman" pitchFamily="18" charset="0"/>
              </a:rPr>
              <a:t>System.out.println</a:t>
            </a:r>
            <a:r>
              <a:rPr lang="en-US" sz="1800" dirty="0">
                <a:solidFill>
                  <a:schemeClr val="bg2"/>
                </a:solidFill>
                <a:latin typeface="Courier New" pitchFamily="49" charset="0"/>
                <a:cs typeface="Times New Roman" pitchFamily="18" charset="0"/>
              </a:rPr>
              <a:t>("(1) Person's no-</a:t>
            </a:r>
            <a:r>
              <a:rPr lang="en-US" sz="1800" dirty="0" err="1">
                <a:solidFill>
                  <a:schemeClr val="bg2"/>
                </a:solidFill>
                <a:latin typeface="Courier New" pitchFamily="49" charset="0"/>
                <a:cs typeface="Times New Roman" pitchFamily="18" charset="0"/>
              </a:rPr>
              <a:t>arg</a:t>
            </a:r>
            <a:r>
              <a:rPr lang="en-US" sz="1800" dirty="0">
                <a:solidFill>
                  <a:schemeClr val="bg2"/>
                </a:solidFill>
                <a:latin typeface="Courier New" pitchFamily="49" charset="0"/>
                <a:cs typeface="Times New Roman" pitchFamily="18" charset="0"/>
              </a:rPr>
              <a:t> constructor is invoked");</a:t>
            </a:r>
          </a:p>
          <a:p>
            <a:pPr>
              <a:lnSpc>
                <a:spcPct val="50000"/>
              </a:lnSpc>
              <a:spcBef>
                <a:spcPct val="50000"/>
              </a:spcBef>
            </a:pPr>
            <a:r>
              <a:rPr lang="en-US" sz="1800" dirty="0">
                <a:solidFill>
                  <a:schemeClr val="bg2"/>
                </a:solidFill>
                <a:latin typeface="Courier New" pitchFamily="49" charset="0"/>
                <a:cs typeface="Times New Roman" pitchFamily="18" charset="0"/>
              </a:rPr>
              <a:t>  }</a:t>
            </a:r>
          </a:p>
          <a:p>
            <a:pPr>
              <a:lnSpc>
                <a:spcPct val="50000"/>
              </a:lnSpc>
              <a:spcBef>
                <a:spcPct val="50000"/>
              </a:spcBef>
            </a:pPr>
            <a:r>
              <a:rPr lang="en-US" sz="1800" dirty="0">
                <a:solidFill>
                  <a:schemeClr val="bg2"/>
                </a:solidFill>
                <a:latin typeface="Courier New" pitchFamily="49" charset="0"/>
                <a:cs typeface="Times New Roman" pitchFamily="18" charset="0"/>
              </a:rPr>
              <a:t>}</a:t>
            </a:r>
          </a:p>
        </p:txBody>
      </p:sp>
      <p:sp>
        <p:nvSpPr>
          <p:cNvPr id="47109" name="Rectangle 4"/>
          <p:cNvSpPr>
            <a:spLocks noChangeArrowheads="1"/>
          </p:cNvSpPr>
          <p:nvPr/>
        </p:nvSpPr>
        <p:spPr bwMode="auto">
          <a:xfrm>
            <a:off x="896938" y="1223963"/>
            <a:ext cx="6270625" cy="300037"/>
          </a:xfrm>
          <a:prstGeom prst="rect">
            <a:avLst/>
          </a:prstGeom>
          <a:solidFill>
            <a:schemeClr val="accent1">
              <a:alpha val="45097"/>
            </a:schemeClr>
          </a:solidFill>
          <a:ln w="12700">
            <a:noFill/>
            <a:miter lim="800000"/>
            <a:headEnd type="none" w="sm" len="sm"/>
            <a:tailEnd type="none" w="sm" len="sm"/>
          </a:ln>
        </p:spPr>
        <p:txBody>
          <a:bodyPr wrap="none" lIns="129522" tIns="64764" rIns="129522" bIns="64764" anchor="ctr"/>
          <a:lstStyle/>
          <a:p>
            <a:endParaRPr lang="en-GB"/>
          </a:p>
        </p:txBody>
      </p:sp>
      <p:sp>
        <p:nvSpPr>
          <p:cNvPr id="47110" name="AutoShape 5"/>
          <p:cNvSpPr>
            <a:spLocks noChangeArrowheads="1"/>
          </p:cNvSpPr>
          <p:nvPr/>
        </p:nvSpPr>
        <p:spPr bwMode="auto">
          <a:xfrm>
            <a:off x="5468938" y="5516562"/>
            <a:ext cx="2532062" cy="1062037"/>
          </a:xfrm>
          <a:prstGeom prst="wedgeRoundRectCallout">
            <a:avLst>
              <a:gd name="adj1" fmla="val -99574"/>
              <a:gd name="adj2" fmla="val -48523"/>
              <a:gd name="adj3" fmla="val 16667"/>
            </a:avLst>
          </a:prstGeom>
          <a:solidFill>
            <a:schemeClr val="accent1"/>
          </a:solidFill>
          <a:ln w="12700">
            <a:solidFill>
              <a:schemeClr val="tx1"/>
            </a:solidFill>
            <a:miter lim="800000"/>
            <a:headEnd type="none" w="sm" len="sm"/>
            <a:tailEnd type="none" w="sm" len="sm"/>
          </a:ln>
        </p:spPr>
        <p:txBody>
          <a:bodyPr lIns="129522" tIns="64764" rIns="129522" bIns="64764"/>
          <a:lstStyle/>
          <a:p>
            <a:pPr algn="ctr"/>
            <a:r>
              <a:rPr lang="en-US" sz="2800" dirty="0">
                <a:latin typeface="Times New Roman" panose="02020603050405020304" pitchFamily="18" charset="0"/>
                <a:cs typeface="Times New Roman" panose="02020603050405020304" pitchFamily="18" charset="0"/>
              </a:rPr>
              <a:t>7. Execute </a:t>
            </a:r>
          </a:p>
          <a:p>
            <a:pPr algn="ct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println</a:t>
            </a:r>
            <a:endParaRPr lang="en-US" sz="2800" dirty="0">
              <a:latin typeface="Times New Roman" panose="02020603050405020304" pitchFamily="18" charset="0"/>
              <a:cs typeface="Times New Roman" panose="02020603050405020304" pitchFamily="18" charset="0"/>
            </a:endParaRPr>
          </a:p>
        </p:txBody>
      </p:sp>
      <p:sp>
        <p:nvSpPr>
          <p:cNvPr id="47111" name="Rectangle 6"/>
          <p:cNvSpPr>
            <a:spLocks noChangeArrowheads="1"/>
          </p:cNvSpPr>
          <p:nvPr/>
        </p:nvSpPr>
        <p:spPr bwMode="auto">
          <a:xfrm>
            <a:off x="896938" y="2290763"/>
            <a:ext cx="9982200" cy="381000"/>
          </a:xfrm>
          <a:prstGeom prst="rect">
            <a:avLst/>
          </a:prstGeom>
          <a:solidFill>
            <a:schemeClr val="accent1">
              <a:alpha val="45097"/>
            </a:schemeClr>
          </a:solidFill>
          <a:ln w="12700">
            <a:noFill/>
            <a:miter lim="800000"/>
            <a:headEnd type="none" w="sm" len="sm"/>
            <a:tailEnd type="none" w="sm" len="sm"/>
          </a:ln>
        </p:spPr>
        <p:txBody>
          <a:bodyPr wrap="none" lIns="129522" tIns="64764" rIns="129522" bIns="64764" anchor="ctr"/>
          <a:lstStyle/>
          <a:p>
            <a:endParaRPr lang="en-GB"/>
          </a:p>
        </p:txBody>
      </p:sp>
      <p:sp>
        <p:nvSpPr>
          <p:cNvPr id="47112" name="Rectangle 7"/>
          <p:cNvSpPr>
            <a:spLocks noChangeArrowheads="1"/>
          </p:cNvSpPr>
          <p:nvPr/>
        </p:nvSpPr>
        <p:spPr bwMode="auto">
          <a:xfrm>
            <a:off x="973138" y="3967163"/>
            <a:ext cx="7696200" cy="304800"/>
          </a:xfrm>
          <a:prstGeom prst="rect">
            <a:avLst/>
          </a:prstGeom>
          <a:solidFill>
            <a:schemeClr val="accent1">
              <a:alpha val="45097"/>
            </a:schemeClr>
          </a:solidFill>
          <a:ln w="12700">
            <a:noFill/>
            <a:miter lim="800000"/>
            <a:headEnd type="none" w="sm" len="sm"/>
            <a:tailEnd type="none" w="sm" len="sm"/>
          </a:ln>
        </p:spPr>
        <p:txBody>
          <a:bodyPr wrap="none" lIns="129522" tIns="64764" rIns="129522" bIns="64764" anchor="ctr"/>
          <a:lstStyle/>
          <a:p>
            <a:endParaRPr lang="en-GB"/>
          </a:p>
        </p:txBody>
      </p:sp>
      <p:sp>
        <p:nvSpPr>
          <p:cNvPr id="47113" name="Rectangle 9"/>
          <p:cNvSpPr>
            <a:spLocks noChangeArrowheads="1"/>
          </p:cNvSpPr>
          <p:nvPr/>
        </p:nvSpPr>
        <p:spPr bwMode="auto">
          <a:xfrm>
            <a:off x="985838" y="5338763"/>
            <a:ext cx="3263900" cy="304800"/>
          </a:xfrm>
          <a:prstGeom prst="rect">
            <a:avLst/>
          </a:prstGeom>
          <a:solidFill>
            <a:schemeClr val="accent1">
              <a:alpha val="45097"/>
            </a:schemeClr>
          </a:solidFill>
          <a:ln w="12700">
            <a:noFill/>
            <a:miter lim="800000"/>
            <a:headEnd type="none" w="sm" len="sm"/>
            <a:tailEnd type="none" w="sm" len="sm"/>
          </a:ln>
        </p:spPr>
        <p:txBody>
          <a:bodyPr wrap="none" lIns="129522" tIns="64764" rIns="129522" bIns="64764" anchor="ctr"/>
          <a:lstStyle/>
          <a:p>
            <a:endParaRPr lang="en-GB"/>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ext Box 3"/>
          <p:cNvSpPr txBox="1">
            <a:spLocks noChangeArrowheads="1"/>
          </p:cNvSpPr>
          <p:nvPr/>
        </p:nvSpPr>
        <p:spPr bwMode="auto">
          <a:xfrm>
            <a:off x="341313" y="766763"/>
            <a:ext cx="12998450" cy="7194550"/>
          </a:xfrm>
          <a:prstGeom prst="rect">
            <a:avLst/>
          </a:prstGeom>
          <a:solidFill>
            <a:schemeClr val="bg1"/>
          </a:solidFill>
          <a:ln w="12700">
            <a:noFill/>
            <a:miter lim="800000"/>
            <a:headEnd type="none" w="sm" len="sm"/>
            <a:tailEnd type="none" w="sm" len="sm"/>
          </a:ln>
        </p:spPr>
        <p:txBody>
          <a:bodyPr lIns="129522" tIns="64764" rIns="129522" bIns="64764">
            <a:spAutoFit/>
          </a:bodyPr>
          <a:lstStyle/>
          <a:p>
            <a:pPr>
              <a:lnSpc>
                <a:spcPct val="50000"/>
              </a:lnSpc>
              <a:spcBef>
                <a:spcPct val="50000"/>
              </a:spcBef>
              <a:defRPr/>
            </a:pPr>
            <a:r>
              <a:rPr lang="en-US" sz="1800" dirty="0">
                <a:solidFill>
                  <a:schemeClr val="bg2"/>
                </a:solidFill>
                <a:latin typeface="+mn-lt"/>
                <a:cs typeface="Times New Roman" pitchFamily="18" charset="0"/>
              </a:rPr>
              <a:t>public class Faculty extends Employee {</a:t>
            </a:r>
          </a:p>
          <a:p>
            <a:pPr>
              <a:lnSpc>
                <a:spcPct val="50000"/>
              </a:lnSpc>
              <a:spcBef>
                <a:spcPct val="50000"/>
              </a:spcBef>
              <a:defRPr/>
            </a:pPr>
            <a:r>
              <a:rPr lang="en-US" sz="1800" dirty="0">
                <a:solidFill>
                  <a:schemeClr val="bg2"/>
                </a:solidFill>
                <a:latin typeface="+mn-lt"/>
                <a:cs typeface="Times New Roman" pitchFamily="18" charset="0"/>
              </a:rPr>
              <a:t>  public static void main(String[] </a:t>
            </a:r>
            <a:r>
              <a:rPr lang="en-US" sz="1800" dirty="0" err="1">
                <a:solidFill>
                  <a:schemeClr val="bg2"/>
                </a:solidFill>
                <a:latin typeface="+mn-lt"/>
                <a:cs typeface="Times New Roman" pitchFamily="18" charset="0"/>
              </a:rPr>
              <a:t>args</a:t>
            </a:r>
            <a:r>
              <a:rPr lang="en-US" sz="1800" dirty="0">
                <a:solidFill>
                  <a:schemeClr val="bg2"/>
                </a:solidFill>
                <a:latin typeface="+mn-lt"/>
                <a:cs typeface="Times New Roman" pitchFamily="18" charset="0"/>
              </a:rPr>
              <a:t>) {</a:t>
            </a:r>
          </a:p>
          <a:p>
            <a:pPr>
              <a:lnSpc>
                <a:spcPct val="50000"/>
              </a:lnSpc>
              <a:spcBef>
                <a:spcPct val="50000"/>
              </a:spcBef>
              <a:defRPr/>
            </a:pPr>
            <a:r>
              <a:rPr lang="en-US" sz="1800" dirty="0">
                <a:solidFill>
                  <a:schemeClr val="bg2"/>
                </a:solidFill>
                <a:latin typeface="+mn-lt"/>
                <a:cs typeface="Times New Roman" pitchFamily="18" charset="0"/>
              </a:rPr>
              <a:t>    new Faculty();</a:t>
            </a:r>
          </a:p>
          <a:p>
            <a:pPr>
              <a:lnSpc>
                <a:spcPct val="50000"/>
              </a:lnSpc>
              <a:spcBef>
                <a:spcPct val="50000"/>
              </a:spcBef>
              <a:defRPr/>
            </a:pPr>
            <a:r>
              <a:rPr lang="en-US" sz="1800" dirty="0">
                <a:solidFill>
                  <a:schemeClr val="bg2"/>
                </a:solidFill>
                <a:latin typeface="+mn-lt"/>
                <a:cs typeface="Times New Roman" pitchFamily="18" charset="0"/>
              </a:rPr>
              <a:t>  }</a:t>
            </a:r>
          </a:p>
          <a:p>
            <a:pPr>
              <a:lnSpc>
                <a:spcPct val="50000"/>
              </a:lnSpc>
              <a:spcBef>
                <a:spcPct val="50000"/>
              </a:spcBef>
              <a:defRPr/>
            </a:pPr>
            <a:r>
              <a:rPr lang="en-US" sz="1800" dirty="0">
                <a:solidFill>
                  <a:schemeClr val="bg2"/>
                </a:solidFill>
                <a:latin typeface="+mn-lt"/>
                <a:cs typeface="Times New Roman" pitchFamily="18" charset="0"/>
              </a:rPr>
              <a:t>  </a:t>
            </a:r>
          </a:p>
          <a:p>
            <a:pPr>
              <a:lnSpc>
                <a:spcPct val="50000"/>
              </a:lnSpc>
              <a:spcBef>
                <a:spcPct val="50000"/>
              </a:spcBef>
              <a:defRPr/>
            </a:pPr>
            <a:r>
              <a:rPr lang="en-US" sz="1800" dirty="0">
                <a:solidFill>
                  <a:schemeClr val="bg2"/>
                </a:solidFill>
                <a:latin typeface="+mn-lt"/>
                <a:cs typeface="Times New Roman" pitchFamily="18" charset="0"/>
              </a:rPr>
              <a:t>  public Faculty() {</a:t>
            </a:r>
          </a:p>
          <a:p>
            <a:pPr>
              <a:lnSpc>
                <a:spcPct val="50000"/>
              </a:lnSpc>
              <a:spcBef>
                <a:spcPct val="50000"/>
              </a:spcBef>
              <a:defRPr/>
            </a:pPr>
            <a:r>
              <a:rPr lang="en-US" sz="1800" dirty="0">
                <a:solidFill>
                  <a:schemeClr val="bg2"/>
                </a:solidFill>
                <a:latin typeface="+mn-lt"/>
                <a:cs typeface="Times New Roman" pitchFamily="18" charset="0"/>
              </a:rPr>
              <a:t>    </a:t>
            </a:r>
            <a:r>
              <a:rPr lang="en-US" sz="1800" dirty="0" err="1">
                <a:solidFill>
                  <a:schemeClr val="bg2"/>
                </a:solidFill>
                <a:latin typeface="+mn-lt"/>
                <a:cs typeface="Times New Roman" pitchFamily="18" charset="0"/>
              </a:rPr>
              <a:t>System.out.println</a:t>
            </a:r>
            <a:r>
              <a:rPr lang="en-US" sz="1800" dirty="0">
                <a:solidFill>
                  <a:schemeClr val="bg2"/>
                </a:solidFill>
                <a:latin typeface="+mn-lt"/>
                <a:cs typeface="Times New Roman" pitchFamily="18" charset="0"/>
              </a:rPr>
              <a:t>("(4) Faculty's no-</a:t>
            </a:r>
            <a:r>
              <a:rPr lang="en-US" sz="1800" dirty="0" err="1">
                <a:solidFill>
                  <a:schemeClr val="bg2"/>
                </a:solidFill>
                <a:latin typeface="+mn-lt"/>
                <a:cs typeface="Times New Roman" pitchFamily="18" charset="0"/>
              </a:rPr>
              <a:t>arg</a:t>
            </a:r>
            <a:r>
              <a:rPr lang="en-US" sz="1800" dirty="0">
                <a:solidFill>
                  <a:schemeClr val="bg2"/>
                </a:solidFill>
                <a:latin typeface="+mn-lt"/>
                <a:cs typeface="Times New Roman" pitchFamily="18" charset="0"/>
              </a:rPr>
              <a:t> constructor is invoked");</a:t>
            </a:r>
          </a:p>
          <a:p>
            <a:pPr>
              <a:lnSpc>
                <a:spcPct val="50000"/>
              </a:lnSpc>
              <a:spcBef>
                <a:spcPct val="50000"/>
              </a:spcBef>
              <a:defRPr/>
            </a:pPr>
            <a:r>
              <a:rPr lang="en-US" sz="1800" dirty="0">
                <a:solidFill>
                  <a:schemeClr val="bg2"/>
                </a:solidFill>
                <a:latin typeface="+mn-lt"/>
                <a:cs typeface="Times New Roman" pitchFamily="18" charset="0"/>
              </a:rPr>
              <a:t>  }</a:t>
            </a:r>
          </a:p>
          <a:p>
            <a:pPr>
              <a:lnSpc>
                <a:spcPct val="50000"/>
              </a:lnSpc>
              <a:spcBef>
                <a:spcPct val="50000"/>
              </a:spcBef>
              <a:defRPr/>
            </a:pPr>
            <a:r>
              <a:rPr lang="en-US" sz="1800" dirty="0">
                <a:solidFill>
                  <a:schemeClr val="bg2"/>
                </a:solidFill>
                <a:latin typeface="+mn-lt"/>
                <a:cs typeface="Times New Roman" pitchFamily="18" charset="0"/>
              </a:rPr>
              <a:t>}</a:t>
            </a:r>
          </a:p>
          <a:p>
            <a:pPr>
              <a:lnSpc>
                <a:spcPct val="50000"/>
              </a:lnSpc>
              <a:spcBef>
                <a:spcPct val="50000"/>
              </a:spcBef>
              <a:defRPr/>
            </a:pPr>
            <a:r>
              <a:rPr lang="en-US" sz="1800" dirty="0">
                <a:solidFill>
                  <a:schemeClr val="bg2"/>
                </a:solidFill>
                <a:latin typeface="+mn-lt"/>
                <a:cs typeface="Times New Roman" pitchFamily="18" charset="0"/>
              </a:rPr>
              <a:t> </a:t>
            </a:r>
          </a:p>
          <a:p>
            <a:pPr>
              <a:lnSpc>
                <a:spcPct val="50000"/>
              </a:lnSpc>
              <a:spcBef>
                <a:spcPct val="50000"/>
              </a:spcBef>
              <a:defRPr/>
            </a:pPr>
            <a:r>
              <a:rPr lang="en-US" sz="1800" dirty="0">
                <a:solidFill>
                  <a:schemeClr val="bg2"/>
                </a:solidFill>
                <a:latin typeface="+mn-lt"/>
                <a:cs typeface="Times New Roman" pitchFamily="18" charset="0"/>
              </a:rPr>
              <a:t>class Employee extends Person {</a:t>
            </a:r>
          </a:p>
          <a:p>
            <a:pPr>
              <a:lnSpc>
                <a:spcPct val="50000"/>
              </a:lnSpc>
              <a:spcBef>
                <a:spcPct val="50000"/>
              </a:spcBef>
              <a:defRPr/>
            </a:pPr>
            <a:r>
              <a:rPr lang="en-US" sz="1800" dirty="0">
                <a:solidFill>
                  <a:schemeClr val="bg2"/>
                </a:solidFill>
                <a:latin typeface="+mn-lt"/>
                <a:cs typeface="Times New Roman" pitchFamily="18" charset="0"/>
              </a:rPr>
              <a:t>  public Employee() {</a:t>
            </a:r>
          </a:p>
          <a:p>
            <a:pPr>
              <a:lnSpc>
                <a:spcPct val="50000"/>
              </a:lnSpc>
              <a:spcBef>
                <a:spcPct val="50000"/>
              </a:spcBef>
              <a:defRPr/>
            </a:pPr>
            <a:r>
              <a:rPr lang="en-US" sz="1800" dirty="0">
                <a:solidFill>
                  <a:schemeClr val="bg2"/>
                </a:solidFill>
                <a:latin typeface="+mn-lt"/>
                <a:cs typeface="Times New Roman" pitchFamily="18" charset="0"/>
              </a:rPr>
              <a:t>    this("(2) Invoke Employee’s overloaded constructor");</a:t>
            </a:r>
          </a:p>
          <a:p>
            <a:pPr>
              <a:lnSpc>
                <a:spcPct val="50000"/>
              </a:lnSpc>
              <a:spcBef>
                <a:spcPct val="50000"/>
              </a:spcBef>
              <a:defRPr/>
            </a:pPr>
            <a:r>
              <a:rPr lang="en-US" sz="1800" dirty="0">
                <a:solidFill>
                  <a:schemeClr val="bg2"/>
                </a:solidFill>
                <a:latin typeface="+mn-lt"/>
                <a:cs typeface="Times New Roman" pitchFamily="18" charset="0"/>
              </a:rPr>
              <a:t>    </a:t>
            </a:r>
            <a:r>
              <a:rPr lang="en-US" sz="1800" dirty="0" err="1">
                <a:solidFill>
                  <a:schemeClr val="bg2"/>
                </a:solidFill>
                <a:latin typeface="+mn-lt"/>
                <a:cs typeface="Times New Roman" pitchFamily="18" charset="0"/>
              </a:rPr>
              <a:t>System.out.println</a:t>
            </a:r>
            <a:r>
              <a:rPr lang="en-US" sz="1800" dirty="0">
                <a:solidFill>
                  <a:schemeClr val="bg2"/>
                </a:solidFill>
                <a:latin typeface="+mn-lt"/>
                <a:cs typeface="Times New Roman" pitchFamily="18" charset="0"/>
              </a:rPr>
              <a:t>("(3) Employee's no-</a:t>
            </a:r>
            <a:r>
              <a:rPr lang="en-US" sz="1800" dirty="0" err="1">
                <a:solidFill>
                  <a:schemeClr val="bg2"/>
                </a:solidFill>
                <a:latin typeface="+mn-lt"/>
                <a:cs typeface="Times New Roman" pitchFamily="18" charset="0"/>
              </a:rPr>
              <a:t>arg</a:t>
            </a:r>
            <a:r>
              <a:rPr lang="en-US" sz="1800" dirty="0">
                <a:solidFill>
                  <a:schemeClr val="bg2"/>
                </a:solidFill>
                <a:latin typeface="+mn-lt"/>
                <a:cs typeface="Times New Roman" pitchFamily="18" charset="0"/>
              </a:rPr>
              <a:t> constructor is invoked");</a:t>
            </a:r>
          </a:p>
          <a:p>
            <a:pPr>
              <a:lnSpc>
                <a:spcPct val="50000"/>
              </a:lnSpc>
              <a:spcBef>
                <a:spcPct val="50000"/>
              </a:spcBef>
              <a:defRPr/>
            </a:pPr>
            <a:r>
              <a:rPr lang="en-US" sz="1800" dirty="0">
                <a:solidFill>
                  <a:schemeClr val="bg2"/>
                </a:solidFill>
                <a:latin typeface="+mn-lt"/>
                <a:cs typeface="Times New Roman" pitchFamily="18" charset="0"/>
              </a:rPr>
              <a:t>  }</a:t>
            </a:r>
          </a:p>
          <a:p>
            <a:pPr>
              <a:lnSpc>
                <a:spcPct val="50000"/>
              </a:lnSpc>
              <a:spcBef>
                <a:spcPct val="50000"/>
              </a:spcBef>
              <a:defRPr/>
            </a:pPr>
            <a:r>
              <a:rPr lang="en-US" sz="1800" dirty="0">
                <a:solidFill>
                  <a:schemeClr val="bg2"/>
                </a:solidFill>
                <a:latin typeface="+mn-lt"/>
                <a:cs typeface="Times New Roman" pitchFamily="18" charset="0"/>
              </a:rPr>
              <a:t> </a:t>
            </a:r>
          </a:p>
          <a:p>
            <a:pPr>
              <a:lnSpc>
                <a:spcPct val="50000"/>
              </a:lnSpc>
              <a:spcBef>
                <a:spcPct val="50000"/>
              </a:spcBef>
              <a:defRPr/>
            </a:pPr>
            <a:r>
              <a:rPr lang="en-US" sz="1800" dirty="0">
                <a:solidFill>
                  <a:schemeClr val="bg2"/>
                </a:solidFill>
                <a:latin typeface="+mn-lt"/>
                <a:cs typeface="Times New Roman" pitchFamily="18" charset="0"/>
              </a:rPr>
              <a:t>  public Employee(String s) {</a:t>
            </a:r>
          </a:p>
          <a:p>
            <a:pPr>
              <a:lnSpc>
                <a:spcPct val="50000"/>
              </a:lnSpc>
              <a:spcBef>
                <a:spcPct val="50000"/>
              </a:spcBef>
              <a:defRPr/>
            </a:pPr>
            <a:r>
              <a:rPr lang="en-US" sz="1800" dirty="0">
                <a:solidFill>
                  <a:schemeClr val="bg2"/>
                </a:solidFill>
                <a:latin typeface="+mn-lt"/>
                <a:cs typeface="Times New Roman" pitchFamily="18" charset="0"/>
              </a:rPr>
              <a:t>    </a:t>
            </a:r>
            <a:r>
              <a:rPr lang="en-US" sz="1800" dirty="0" err="1">
                <a:solidFill>
                  <a:schemeClr val="bg2"/>
                </a:solidFill>
                <a:latin typeface="+mn-lt"/>
                <a:cs typeface="Times New Roman" pitchFamily="18" charset="0"/>
              </a:rPr>
              <a:t>System.out.println</a:t>
            </a:r>
            <a:r>
              <a:rPr lang="en-US" sz="1800" dirty="0">
                <a:solidFill>
                  <a:schemeClr val="bg2"/>
                </a:solidFill>
                <a:latin typeface="+mn-lt"/>
                <a:cs typeface="Times New Roman" pitchFamily="18" charset="0"/>
              </a:rPr>
              <a:t>(s);</a:t>
            </a:r>
          </a:p>
          <a:p>
            <a:pPr>
              <a:lnSpc>
                <a:spcPct val="50000"/>
              </a:lnSpc>
              <a:spcBef>
                <a:spcPct val="50000"/>
              </a:spcBef>
              <a:defRPr/>
            </a:pPr>
            <a:r>
              <a:rPr lang="en-US" sz="1800" dirty="0">
                <a:solidFill>
                  <a:schemeClr val="bg2"/>
                </a:solidFill>
                <a:latin typeface="+mn-lt"/>
                <a:cs typeface="Times New Roman" pitchFamily="18" charset="0"/>
              </a:rPr>
              <a:t>  }</a:t>
            </a:r>
          </a:p>
          <a:p>
            <a:pPr>
              <a:lnSpc>
                <a:spcPct val="50000"/>
              </a:lnSpc>
              <a:spcBef>
                <a:spcPct val="50000"/>
              </a:spcBef>
              <a:defRPr/>
            </a:pPr>
            <a:r>
              <a:rPr lang="en-US" sz="1800" dirty="0">
                <a:solidFill>
                  <a:schemeClr val="bg2"/>
                </a:solidFill>
                <a:latin typeface="+mn-lt"/>
                <a:cs typeface="Times New Roman" pitchFamily="18" charset="0"/>
              </a:rPr>
              <a:t>}</a:t>
            </a:r>
          </a:p>
          <a:p>
            <a:pPr>
              <a:lnSpc>
                <a:spcPct val="50000"/>
              </a:lnSpc>
              <a:spcBef>
                <a:spcPct val="50000"/>
              </a:spcBef>
              <a:defRPr/>
            </a:pPr>
            <a:r>
              <a:rPr lang="en-US" sz="1800" dirty="0">
                <a:solidFill>
                  <a:schemeClr val="bg2"/>
                </a:solidFill>
                <a:latin typeface="+mn-lt"/>
                <a:cs typeface="Times New Roman" pitchFamily="18" charset="0"/>
              </a:rPr>
              <a:t> </a:t>
            </a:r>
          </a:p>
          <a:p>
            <a:pPr>
              <a:lnSpc>
                <a:spcPct val="50000"/>
              </a:lnSpc>
              <a:spcBef>
                <a:spcPct val="50000"/>
              </a:spcBef>
              <a:defRPr/>
            </a:pPr>
            <a:r>
              <a:rPr lang="en-US" sz="1800" dirty="0">
                <a:solidFill>
                  <a:schemeClr val="bg2"/>
                </a:solidFill>
                <a:latin typeface="+mn-lt"/>
                <a:cs typeface="Times New Roman" pitchFamily="18" charset="0"/>
              </a:rPr>
              <a:t>class Person {</a:t>
            </a:r>
          </a:p>
          <a:p>
            <a:pPr>
              <a:lnSpc>
                <a:spcPct val="50000"/>
              </a:lnSpc>
              <a:spcBef>
                <a:spcPct val="50000"/>
              </a:spcBef>
              <a:defRPr/>
            </a:pPr>
            <a:r>
              <a:rPr lang="en-US" sz="1800" dirty="0">
                <a:solidFill>
                  <a:schemeClr val="bg2"/>
                </a:solidFill>
                <a:latin typeface="+mn-lt"/>
                <a:cs typeface="Times New Roman" pitchFamily="18" charset="0"/>
              </a:rPr>
              <a:t>  public Person() {</a:t>
            </a:r>
          </a:p>
          <a:p>
            <a:pPr>
              <a:lnSpc>
                <a:spcPct val="50000"/>
              </a:lnSpc>
              <a:spcBef>
                <a:spcPct val="50000"/>
              </a:spcBef>
              <a:defRPr/>
            </a:pPr>
            <a:r>
              <a:rPr lang="en-US" sz="1800" dirty="0">
                <a:solidFill>
                  <a:schemeClr val="bg2"/>
                </a:solidFill>
                <a:latin typeface="+mn-lt"/>
                <a:cs typeface="Times New Roman" pitchFamily="18" charset="0"/>
              </a:rPr>
              <a:t>    </a:t>
            </a:r>
            <a:r>
              <a:rPr lang="en-US" sz="1800" dirty="0" err="1">
                <a:solidFill>
                  <a:schemeClr val="bg2"/>
                </a:solidFill>
                <a:latin typeface="+mn-lt"/>
                <a:cs typeface="Times New Roman" pitchFamily="18" charset="0"/>
              </a:rPr>
              <a:t>System.out.println</a:t>
            </a:r>
            <a:r>
              <a:rPr lang="en-US" sz="1800" dirty="0">
                <a:solidFill>
                  <a:schemeClr val="bg2"/>
                </a:solidFill>
                <a:latin typeface="+mn-lt"/>
                <a:cs typeface="Times New Roman" pitchFamily="18" charset="0"/>
              </a:rPr>
              <a:t>("(1) Person's no-</a:t>
            </a:r>
            <a:r>
              <a:rPr lang="en-US" sz="1800" dirty="0" err="1">
                <a:solidFill>
                  <a:schemeClr val="bg2"/>
                </a:solidFill>
                <a:latin typeface="+mn-lt"/>
                <a:cs typeface="Times New Roman" pitchFamily="18" charset="0"/>
              </a:rPr>
              <a:t>arg</a:t>
            </a:r>
            <a:r>
              <a:rPr lang="en-US" sz="1800" dirty="0">
                <a:solidFill>
                  <a:schemeClr val="bg2"/>
                </a:solidFill>
                <a:latin typeface="+mn-lt"/>
                <a:cs typeface="Times New Roman" pitchFamily="18" charset="0"/>
              </a:rPr>
              <a:t> constructor is invoked");</a:t>
            </a:r>
          </a:p>
          <a:p>
            <a:pPr>
              <a:lnSpc>
                <a:spcPct val="50000"/>
              </a:lnSpc>
              <a:spcBef>
                <a:spcPct val="50000"/>
              </a:spcBef>
              <a:defRPr/>
            </a:pPr>
            <a:r>
              <a:rPr lang="en-US" sz="1800" dirty="0">
                <a:solidFill>
                  <a:schemeClr val="bg2"/>
                </a:solidFill>
                <a:latin typeface="+mn-lt"/>
                <a:cs typeface="Times New Roman" pitchFamily="18" charset="0"/>
              </a:rPr>
              <a:t>  }</a:t>
            </a:r>
          </a:p>
          <a:p>
            <a:pPr>
              <a:lnSpc>
                <a:spcPct val="50000"/>
              </a:lnSpc>
              <a:spcBef>
                <a:spcPct val="50000"/>
              </a:spcBef>
              <a:defRPr/>
            </a:pPr>
            <a:r>
              <a:rPr lang="en-US" sz="1800" dirty="0">
                <a:solidFill>
                  <a:schemeClr val="bg2"/>
                </a:solidFill>
                <a:latin typeface="+mn-lt"/>
                <a:cs typeface="Times New Roman" pitchFamily="18" charset="0"/>
              </a:rPr>
              <a:t>}</a:t>
            </a:r>
          </a:p>
        </p:txBody>
      </p:sp>
      <p:sp>
        <p:nvSpPr>
          <p:cNvPr id="48133" name="Rectangle 4"/>
          <p:cNvSpPr>
            <a:spLocks noChangeArrowheads="1"/>
          </p:cNvSpPr>
          <p:nvPr/>
        </p:nvSpPr>
        <p:spPr bwMode="auto">
          <a:xfrm>
            <a:off x="592138" y="1266825"/>
            <a:ext cx="6270625" cy="300038"/>
          </a:xfrm>
          <a:prstGeom prst="rect">
            <a:avLst/>
          </a:prstGeom>
          <a:solidFill>
            <a:schemeClr val="accent1">
              <a:alpha val="45097"/>
            </a:schemeClr>
          </a:solidFill>
          <a:ln w="12700">
            <a:noFill/>
            <a:miter lim="800000"/>
            <a:headEnd type="none" w="sm" len="sm"/>
            <a:tailEnd type="none" w="sm" len="sm"/>
          </a:ln>
        </p:spPr>
        <p:txBody>
          <a:bodyPr wrap="none" lIns="129522" tIns="64764" rIns="129522" bIns="64764" anchor="ctr"/>
          <a:lstStyle/>
          <a:p>
            <a:endParaRPr lang="en-GB"/>
          </a:p>
        </p:txBody>
      </p:sp>
      <p:sp>
        <p:nvSpPr>
          <p:cNvPr id="48134" name="AutoShape 5"/>
          <p:cNvSpPr>
            <a:spLocks noChangeArrowheads="1"/>
          </p:cNvSpPr>
          <p:nvPr/>
        </p:nvSpPr>
        <p:spPr bwMode="auto">
          <a:xfrm>
            <a:off x="6916738" y="4856163"/>
            <a:ext cx="3192462" cy="706437"/>
          </a:xfrm>
          <a:prstGeom prst="wedgeRoundRectCallout">
            <a:avLst>
              <a:gd name="adj1" fmla="val -57088"/>
              <a:gd name="adj2" fmla="val -101773"/>
              <a:gd name="adj3" fmla="val 16667"/>
            </a:avLst>
          </a:prstGeom>
          <a:solidFill>
            <a:schemeClr val="accent1"/>
          </a:solidFill>
          <a:ln w="12700">
            <a:solidFill>
              <a:schemeClr val="tx1"/>
            </a:solidFill>
            <a:miter lim="800000"/>
            <a:headEnd type="none" w="sm" len="sm"/>
            <a:tailEnd type="none" w="sm" len="sm"/>
          </a:ln>
        </p:spPr>
        <p:txBody>
          <a:bodyPr lIns="129522" tIns="64764" rIns="129522" bIns="64764"/>
          <a:lstStyle/>
          <a:p>
            <a:pPr algn="ctr"/>
            <a:r>
              <a:rPr lang="en-US" sz="2800" dirty="0">
                <a:latin typeface="Times New Roman" panose="02020603050405020304" pitchFamily="18" charset="0"/>
                <a:cs typeface="Times New Roman" panose="02020603050405020304" pitchFamily="18" charset="0"/>
              </a:rPr>
              <a:t>8. Execute </a:t>
            </a:r>
            <a:r>
              <a:rPr lang="en-US" sz="2800" dirty="0" err="1">
                <a:latin typeface="Times New Roman" panose="02020603050405020304" pitchFamily="18" charset="0"/>
                <a:cs typeface="Times New Roman" panose="02020603050405020304" pitchFamily="18" charset="0"/>
              </a:rPr>
              <a:t>println</a:t>
            </a:r>
            <a:endParaRPr lang="en-US" sz="2800" dirty="0">
              <a:latin typeface="Times New Roman" panose="02020603050405020304" pitchFamily="18" charset="0"/>
              <a:cs typeface="Times New Roman" panose="02020603050405020304" pitchFamily="18" charset="0"/>
            </a:endParaRPr>
          </a:p>
        </p:txBody>
      </p:sp>
      <p:sp>
        <p:nvSpPr>
          <p:cNvPr id="48135" name="Rectangle 6"/>
          <p:cNvSpPr>
            <a:spLocks noChangeArrowheads="1"/>
          </p:cNvSpPr>
          <p:nvPr/>
        </p:nvSpPr>
        <p:spPr bwMode="auto">
          <a:xfrm>
            <a:off x="635000" y="2366963"/>
            <a:ext cx="6670675" cy="274637"/>
          </a:xfrm>
          <a:prstGeom prst="rect">
            <a:avLst/>
          </a:prstGeom>
          <a:solidFill>
            <a:schemeClr val="accent1">
              <a:alpha val="45097"/>
            </a:schemeClr>
          </a:solidFill>
          <a:ln w="12700">
            <a:noFill/>
            <a:miter lim="800000"/>
            <a:headEnd type="none" w="sm" len="sm"/>
            <a:tailEnd type="none" w="sm" len="sm"/>
          </a:ln>
        </p:spPr>
        <p:txBody>
          <a:bodyPr wrap="none" lIns="129522" tIns="64764" rIns="129522" bIns="64764" anchor="ctr"/>
          <a:lstStyle/>
          <a:p>
            <a:endParaRPr lang="en-GB"/>
          </a:p>
        </p:txBody>
      </p:sp>
      <p:sp>
        <p:nvSpPr>
          <p:cNvPr id="48136" name="Rectangle 8"/>
          <p:cNvSpPr>
            <a:spLocks noChangeArrowheads="1"/>
          </p:cNvSpPr>
          <p:nvPr/>
        </p:nvSpPr>
        <p:spPr bwMode="auto">
          <a:xfrm>
            <a:off x="592138" y="4241801"/>
            <a:ext cx="6977062" cy="279400"/>
          </a:xfrm>
          <a:prstGeom prst="rect">
            <a:avLst/>
          </a:prstGeom>
          <a:solidFill>
            <a:schemeClr val="accent1">
              <a:alpha val="45097"/>
            </a:schemeClr>
          </a:solidFill>
          <a:ln w="12700">
            <a:noFill/>
            <a:miter lim="800000"/>
            <a:headEnd type="none" w="sm" len="sm"/>
            <a:tailEnd type="none" w="sm" len="sm"/>
          </a:ln>
        </p:spPr>
        <p:txBody>
          <a:bodyPr wrap="none" lIns="129522" tIns="64764" rIns="129522" bIns="64764" anchor="ctr"/>
          <a:lstStyle/>
          <a:p>
            <a:endParaRPr lang="en-GB"/>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ext Box 3"/>
          <p:cNvSpPr txBox="1">
            <a:spLocks noChangeArrowheads="1"/>
          </p:cNvSpPr>
          <p:nvPr/>
        </p:nvSpPr>
        <p:spPr bwMode="auto">
          <a:xfrm>
            <a:off x="341313" y="787400"/>
            <a:ext cx="12998450" cy="7194265"/>
          </a:xfrm>
          <a:prstGeom prst="rect">
            <a:avLst/>
          </a:prstGeom>
          <a:solidFill>
            <a:schemeClr val="bg1"/>
          </a:solidFill>
          <a:ln w="12700">
            <a:noFill/>
            <a:miter lim="800000"/>
            <a:headEnd type="none" w="sm" len="sm"/>
            <a:tailEnd type="none" w="sm" len="sm"/>
          </a:ln>
        </p:spPr>
        <p:txBody>
          <a:bodyPr wrap="square" lIns="129522" tIns="64764" rIns="129522" bIns="64764">
            <a:spAutoFit/>
          </a:bodyPr>
          <a:lstStyle/>
          <a:p>
            <a:pPr>
              <a:lnSpc>
                <a:spcPct val="50000"/>
              </a:lnSpc>
              <a:spcBef>
                <a:spcPct val="50000"/>
              </a:spcBef>
              <a:defRPr/>
            </a:pPr>
            <a:r>
              <a:rPr lang="en-US" sz="1800" dirty="0">
                <a:solidFill>
                  <a:schemeClr val="bg2"/>
                </a:solidFill>
                <a:latin typeface="+mn-lt"/>
                <a:cs typeface="Times New Roman" pitchFamily="18" charset="0"/>
              </a:rPr>
              <a:t>public class Faculty extends Employee {</a:t>
            </a:r>
          </a:p>
          <a:p>
            <a:pPr>
              <a:lnSpc>
                <a:spcPct val="50000"/>
              </a:lnSpc>
              <a:spcBef>
                <a:spcPct val="50000"/>
              </a:spcBef>
              <a:defRPr/>
            </a:pPr>
            <a:r>
              <a:rPr lang="en-US" sz="1800" dirty="0">
                <a:solidFill>
                  <a:schemeClr val="bg2"/>
                </a:solidFill>
                <a:latin typeface="+mn-lt"/>
                <a:cs typeface="Times New Roman" pitchFamily="18" charset="0"/>
              </a:rPr>
              <a:t>  public static void main(String[] </a:t>
            </a:r>
            <a:r>
              <a:rPr lang="en-US" sz="1800" dirty="0" err="1">
                <a:solidFill>
                  <a:schemeClr val="bg2"/>
                </a:solidFill>
                <a:latin typeface="+mn-lt"/>
                <a:cs typeface="Times New Roman" pitchFamily="18" charset="0"/>
              </a:rPr>
              <a:t>args</a:t>
            </a:r>
            <a:r>
              <a:rPr lang="en-US" sz="1800" dirty="0">
                <a:solidFill>
                  <a:schemeClr val="bg2"/>
                </a:solidFill>
                <a:latin typeface="+mn-lt"/>
                <a:cs typeface="Times New Roman" pitchFamily="18" charset="0"/>
              </a:rPr>
              <a:t>) {</a:t>
            </a:r>
          </a:p>
          <a:p>
            <a:pPr>
              <a:lnSpc>
                <a:spcPct val="50000"/>
              </a:lnSpc>
              <a:spcBef>
                <a:spcPct val="50000"/>
              </a:spcBef>
              <a:defRPr/>
            </a:pPr>
            <a:r>
              <a:rPr lang="en-US" sz="1800" dirty="0">
                <a:solidFill>
                  <a:schemeClr val="bg2"/>
                </a:solidFill>
                <a:latin typeface="+mn-lt"/>
                <a:cs typeface="Times New Roman" pitchFamily="18" charset="0"/>
              </a:rPr>
              <a:t>    new Faculty();</a:t>
            </a:r>
          </a:p>
          <a:p>
            <a:pPr>
              <a:lnSpc>
                <a:spcPct val="50000"/>
              </a:lnSpc>
              <a:spcBef>
                <a:spcPct val="50000"/>
              </a:spcBef>
              <a:defRPr/>
            </a:pPr>
            <a:r>
              <a:rPr lang="en-US" sz="1800" dirty="0">
                <a:solidFill>
                  <a:schemeClr val="bg2"/>
                </a:solidFill>
                <a:latin typeface="+mn-lt"/>
                <a:cs typeface="Times New Roman" pitchFamily="18" charset="0"/>
              </a:rPr>
              <a:t>  }</a:t>
            </a:r>
          </a:p>
          <a:p>
            <a:pPr>
              <a:lnSpc>
                <a:spcPct val="50000"/>
              </a:lnSpc>
              <a:spcBef>
                <a:spcPct val="50000"/>
              </a:spcBef>
              <a:defRPr/>
            </a:pPr>
            <a:r>
              <a:rPr lang="en-US" sz="1800" dirty="0">
                <a:solidFill>
                  <a:schemeClr val="bg2"/>
                </a:solidFill>
                <a:latin typeface="+mn-lt"/>
                <a:cs typeface="Times New Roman" pitchFamily="18" charset="0"/>
              </a:rPr>
              <a:t>  </a:t>
            </a:r>
          </a:p>
          <a:p>
            <a:pPr>
              <a:lnSpc>
                <a:spcPct val="50000"/>
              </a:lnSpc>
              <a:spcBef>
                <a:spcPct val="50000"/>
              </a:spcBef>
              <a:defRPr/>
            </a:pPr>
            <a:r>
              <a:rPr lang="en-US" sz="1800" dirty="0">
                <a:solidFill>
                  <a:schemeClr val="bg2"/>
                </a:solidFill>
                <a:latin typeface="+mn-lt"/>
                <a:cs typeface="Times New Roman" pitchFamily="18" charset="0"/>
              </a:rPr>
              <a:t>  public Faculty() {</a:t>
            </a:r>
          </a:p>
          <a:p>
            <a:pPr>
              <a:lnSpc>
                <a:spcPct val="50000"/>
              </a:lnSpc>
              <a:spcBef>
                <a:spcPct val="50000"/>
              </a:spcBef>
              <a:defRPr/>
            </a:pPr>
            <a:r>
              <a:rPr lang="en-US" sz="1800" dirty="0">
                <a:solidFill>
                  <a:schemeClr val="bg2"/>
                </a:solidFill>
                <a:latin typeface="+mn-lt"/>
                <a:cs typeface="Times New Roman" pitchFamily="18" charset="0"/>
              </a:rPr>
              <a:t>    </a:t>
            </a:r>
            <a:r>
              <a:rPr lang="en-US" sz="1800" dirty="0" err="1">
                <a:solidFill>
                  <a:schemeClr val="bg2"/>
                </a:solidFill>
                <a:latin typeface="+mn-lt"/>
                <a:cs typeface="Times New Roman" pitchFamily="18" charset="0"/>
              </a:rPr>
              <a:t>System.out.println</a:t>
            </a:r>
            <a:r>
              <a:rPr lang="en-US" sz="1800" dirty="0">
                <a:solidFill>
                  <a:schemeClr val="bg2"/>
                </a:solidFill>
                <a:latin typeface="+mn-lt"/>
                <a:cs typeface="Times New Roman" pitchFamily="18" charset="0"/>
              </a:rPr>
              <a:t>("(4) Faculty's no-</a:t>
            </a:r>
            <a:r>
              <a:rPr lang="en-US" sz="1800" dirty="0" err="1">
                <a:solidFill>
                  <a:schemeClr val="bg2"/>
                </a:solidFill>
                <a:latin typeface="+mn-lt"/>
                <a:cs typeface="Times New Roman" pitchFamily="18" charset="0"/>
              </a:rPr>
              <a:t>arg</a:t>
            </a:r>
            <a:r>
              <a:rPr lang="en-US" sz="1800" dirty="0">
                <a:solidFill>
                  <a:schemeClr val="bg2"/>
                </a:solidFill>
                <a:latin typeface="+mn-lt"/>
                <a:cs typeface="Times New Roman" pitchFamily="18" charset="0"/>
              </a:rPr>
              <a:t> constructor is invoked");</a:t>
            </a:r>
          </a:p>
          <a:p>
            <a:pPr>
              <a:lnSpc>
                <a:spcPct val="50000"/>
              </a:lnSpc>
              <a:spcBef>
                <a:spcPct val="50000"/>
              </a:spcBef>
              <a:defRPr/>
            </a:pPr>
            <a:r>
              <a:rPr lang="en-US" sz="1800" dirty="0">
                <a:solidFill>
                  <a:schemeClr val="bg2"/>
                </a:solidFill>
                <a:latin typeface="+mn-lt"/>
                <a:cs typeface="Times New Roman" pitchFamily="18" charset="0"/>
              </a:rPr>
              <a:t>  }</a:t>
            </a:r>
          </a:p>
          <a:p>
            <a:pPr>
              <a:lnSpc>
                <a:spcPct val="50000"/>
              </a:lnSpc>
              <a:spcBef>
                <a:spcPct val="50000"/>
              </a:spcBef>
              <a:defRPr/>
            </a:pPr>
            <a:r>
              <a:rPr lang="en-US" sz="1800" dirty="0">
                <a:solidFill>
                  <a:schemeClr val="bg2"/>
                </a:solidFill>
                <a:latin typeface="+mn-lt"/>
                <a:cs typeface="Times New Roman" pitchFamily="18" charset="0"/>
              </a:rPr>
              <a:t>}</a:t>
            </a:r>
          </a:p>
          <a:p>
            <a:pPr>
              <a:lnSpc>
                <a:spcPct val="50000"/>
              </a:lnSpc>
              <a:spcBef>
                <a:spcPct val="50000"/>
              </a:spcBef>
              <a:defRPr/>
            </a:pPr>
            <a:r>
              <a:rPr lang="en-US" sz="1800" dirty="0">
                <a:solidFill>
                  <a:schemeClr val="bg2"/>
                </a:solidFill>
                <a:latin typeface="+mn-lt"/>
                <a:cs typeface="Times New Roman" pitchFamily="18" charset="0"/>
              </a:rPr>
              <a:t> </a:t>
            </a:r>
          </a:p>
          <a:p>
            <a:pPr>
              <a:lnSpc>
                <a:spcPct val="50000"/>
              </a:lnSpc>
              <a:spcBef>
                <a:spcPct val="50000"/>
              </a:spcBef>
              <a:defRPr/>
            </a:pPr>
            <a:r>
              <a:rPr lang="en-US" sz="1800" dirty="0">
                <a:solidFill>
                  <a:schemeClr val="bg2"/>
                </a:solidFill>
                <a:latin typeface="+mn-lt"/>
                <a:cs typeface="Times New Roman" pitchFamily="18" charset="0"/>
              </a:rPr>
              <a:t>class Employee extends Person {</a:t>
            </a:r>
          </a:p>
          <a:p>
            <a:pPr>
              <a:lnSpc>
                <a:spcPct val="50000"/>
              </a:lnSpc>
              <a:spcBef>
                <a:spcPct val="50000"/>
              </a:spcBef>
              <a:defRPr/>
            </a:pPr>
            <a:r>
              <a:rPr lang="en-US" sz="1800" dirty="0">
                <a:solidFill>
                  <a:schemeClr val="bg2"/>
                </a:solidFill>
                <a:latin typeface="+mn-lt"/>
                <a:cs typeface="Times New Roman" pitchFamily="18" charset="0"/>
              </a:rPr>
              <a:t>  public Employee() {</a:t>
            </a:r>
          </a:p>
          <a:p>
            <a:pPr>
              <a:lnSpc>
                <a:spcPct val="50000"/>
              </a:lnSpc>
              <a:spcBef>
                <a:spcPct val="50000"/>
              </a:spcBef>
              <a:defRPr/>
            </a:pPr>
            <a:r>
              <a:rPr lang="en-US" sz="1800" dirty="0">
                <a:solidFill>
                  <a:schemeClr val="bg2"/>
                </a:solidFill>
                <a:latin typeface="+mn-lt"/>
                <a:cs typeface="Times New Roman" pitchFamily="18" charset="0"/>
              </a:rPr>
              <a:t>    this("(2) Invoke Employee’s overloaded constructor");</a:t>
            </a:r>
          </a:p>
          <a:p>
            <a:pPr>
              <a:lnSpc>
                <a:spcPct val="50000"/>
              </a:lnSpc>
              <a:spcBef>
                <a:spcPct val="50000"/>
              </a:spcBef>
              <a:defRPr/>
            </a:pPr>
            <a:r>
              <a:rPr lang="en-US" sz="1800" dirty="0">
                <a:solidFill>
                  <a:schemeClr val="bg2"/>
                </a:solidFill>
                <a:latin typeface="+mn-lt"/>
                <a:cs typeface="Times New Roman" pitchFamily="18" charset="0"/>
              </a:rPr>
              <a:t>    </a:t>
            </a:r>
            <a:r>
              <a:rPr lang="en-US" sz="1800" dirty="0" err="1">
                <a:solidFill>
                  <a:schemeClr val="bg2"/>
                </a:solidFill>
                <a:latin typeface="+mn-lt"/>
                <a:cs typeface="Times New Roman" pitchFamily="18" charset="0"/>
              </a:rPr>
              <a:t>System.out.println</a:t>
            </a:r>
            <a:r>
              <a:rPr lang="en-US" sz="1800" dirty="0">
                <a:solidFill>
                  <a:schemeClr val="bg2"/>
                </a:solidFill>
                <a:latin typeface="+mn-lt"/>
                <a:cs typeface="Times New Roman" pitchFamily="18" charset="0"/>
              </a:rPr>
              <a:t>("(3) Employee's no-</a:t>
            </a:r>
            <a:r>
              <a:rPr lang="en-US" sz="1800" dirty="0" err="1">
                <a:solidFill>
                  <a:schemeClr val="bg2"/>
                </a:solidFill>
                <a:latin typeface="+mn-lt"/>
                <a:cs typeface="Times New Roman" pitchFamily="18" charset="0"/>
              </a:rPr>
              <a:t>arg</a:t>
            </a:r>
            <a:r>
              <a:rPr lang="en-US" sz="1800" dirty="0">
                <a:solidFill>
                  <a:schemeClr val="bg2"/>
                </a:solidFill>
                <a:latin typeface="+mn-lt"/>
                <a:cs typeface="Times New Roman" pitchFamily="18" charset="0"/>
              </a:rPr>
              <a:t> constructor is invoked");</a:t>
            </a:r>
          </a:p>
          <a:p>
            <a:pPr>
              <a:lnSpc>
                <a:spcPct val="50000"/>
              </a:lnSpc>
              <a:spcBef>
                <a:spcPct val="50000"/>
              </a:spcBef>
              <a:defRPr/>
            </a:pPr>
            <a:r>
              <a:rPr lang="en-US" sz="1800" dirty="0">
                <a:solidFill>
                  <a:schemeClr val="bg2"/>
                </a:solidFill>
                <a:latin typeface="+mn-lt"/>
                <a:cs typeface="Times New Roman" pitchFamily="18" charset="0"/>
              </a:rPr>
              <a:t>  }</a:t>
            </a:r>
          </a:p>
          <a:p>
            <a:pPr>
              <a:lnSpc>
                <a:spcPct val="50000"/>
              </a:lnSpc>
              <a:spcBef>
                <a:spcPct val="50000"/>
              </a:spcBef>
              <a:defRPr/>
            </a:pPr>
            <a:r>
              <a:rPr lang="en-US" sz="1800" dirty="0">
                <a:solidFill>
                  <a:schemeClr val="bg2"/>
                </a:solidFill>
                <a:latin typeface="+mn-lt"/>
                <a:cs typeface="Times New Roman" pitchFamily="18" charset="0"/>
              </a:rPr>
              <a:t> </a:t>
            </a:r>
          </a:p>
          <a:p>
            <a:pPr>
              <a:lnSpc>
                <a:spcPct val="50000"/>
              </a:lnSpc>
              <a:spcBef>
                <a:spcPct val="50000"/>
              </a:spcBef>
              <a:defRPr/>
            </a:pPr>
            <a:r>
              <a:rPr lang="en-US" sz="1800" dirty="0">
                <a:solidFill>
                  <a:schemeClr val="bg2"/>
                </a:solidFill>
                <a:latin typeface="+mn-lt"/>
                <a:cs typeface="Times New Roman" pitchFamily="18" charset="0"/>
              </a:rPr>
              <a:t>  public Employee(String s) {</a:t>
            </a:r>
          </a:p>
          <a:p>
            <a:pPr>
              <a:lnSpc>
                <a:spcPct val="50000"/>
              </a:lnSpc>
              <a:spcBef>
                <a:spcPct val="50000"/>
              </a:spcBef>
              <a:defRPr/>
            </a:pPr>
            <a:r>
              <a:rPr lang="en-US" sz="1800" dirty="0">
                <a:solidFill>
                  <a:schemeClr val="bg2"/>
                </a:solidFill>
                <a:latin typeface="+mn-lt"/>
                <a:cs typeface="Times New Roman" pitchFamily="18" charset="0"/>
              </a:rPr>
              <a:t>    </a:t>
            </a:r>
            <a:r>
              <a:rPr lang="en-US" sz="1800" dirty="0" err="1">
                <a:solidFill>
                  <a:schemeClr val="bg2"/>
                </a:solidFill>
                <a:latin typeface="+mn-lt"/>
                <a:cs typeface="Times New Roman" pitchFamily="18" charset="0"/>
              </a:rPr>
              <a:t>System.out.println</a:t>
            </a:r>
            <a:r>
              <a:rPr lang="en-US" sz="1800" dirty="0">
                <a:solidFill>
                  <a:schemeClr val="bg2"/>
                </a:solidFill>
                <a:latin typeface="+mn-lt"/>
                <a:cs typeface="Times New Roman" pitchFamily="18" charset="0"/>
              </a:rPr>
              <a:t>(s);</a:t>
            </a:r>
          </a:p>
          <a:p>
            <a:pPr>
              <a:lnSpc>
                <a:spcPct val="50000"/>
              </a:lnSpc>
              <a:spcBef>
                <a:spcPct val="50000"/>
              </a:spcBef>
              <a:defRPr/>
            </a:pPr>
            <a:r>
              <a:rPr lang="en-US" sz="1800" dirty="0">
                <a:solidFill>
                  <a:schemeClr val="bg2"/>
                </a:solidFill>
                <a:latin typeface="+mn-lt"/>
                <a:cs typeface="Times New Roman" pitchFamily="18" charset="0"/>
              </a:rPr>
              <a:t>  }</a:t>
            </a:r>
          </a:p>
          <a:p>
            <a:pPr>
              <a:lnSpc>
                <a:spcPct val="50000"/>
              </a:lnSpc>
              <a:spcBef>
                <a:spcPct val="50000"/>
              </a:spcBef>
              <a:defRPr/>
            </a:pPr>
            <a:r>
              <a:rPr lang="en-US" sz="1800" dirty="0">
                <a:solidFill>
                  <a:schemeClr val="bg2"/>
                </a:solidFill>
                <a:latin typeface="+mn-lt"/>
                <a:cs typeface="Times New Roman" pitchFamily="18" charset="0"/>
              </a:rPr>
              <a:t>}</a:t>
            </a:r>
          </a:p>
          <a:p>
            <a:pPr>
              <a:lnSpc>
                <a:spcPct val="50000"/>
              </a:lnSpc>
              <a:spcBef>
                <a:spcPct val="50000"/>
              </a:spcBef>
              <a:defRPr/>
            </a:pPr>
            <a:r>
              <a:rPr lang="en-US" sz="1800" dirty="0">
                <a:solidFill>
                  <a:schemeClr val="bg2"/>
                </a:solidFill>
                <a:latin typeface="+mn-lt"/>
                <a:cs typeface="Times New Roman" pitchFamily="18" charset="0"/>
              </a:rPr>
              <a:t> </a:t>
            </a:r>
          </a:p>
          <a:p>
            <a:pPr>
              <a:lnSpc>
                <a:spcPct val="50000"/>
              </a:lnSpc>
              <a:spcBef>
                <a:spcPct val="50000"/>
              </a:spcBef>
              <a:defRPr/>
            </a:pPr>
            <a:r>
              <a:rPr lang="en-US" sz="1800" dirty="0">
                <a:solidFill>
                  <a:schemeClr val="bg2"/>
                </a:solidFill>
                <a:latin typeface="+mn-lt"/>
                <a:cs typeface="Times New Roman" pitchFamily="18" charset="0"/>
              </a:rPr>
              <a:t>class Person {</a:t>
            </a:r>
          </a:p>
          <a:p>
            <a:pPr>
              <a:lnSpc>
                <a:spcPct val="50000"/>
              </a:lnSpc>
              <a:spcBef>
                <a:spcPct val="50000"/>
              </a:spcBef>
              <a:defRPr/>
            </a:pPr>
            <a:r>
              <a:rPr lang="en-US" sz="1800" dirty="0">
                <a:solidFill>
                  <a:schemeClr val="bg2"/>
                </a:solidFill>
                <a:latin typeface="+mn-lt"/>
                <a:cs typeface="Times New Roman" pitchFamily="18" charset="0"/>
              </a:rPr>
              <a:t>  public Person() {</a:t>
            </a:r>
          </a:p>
          <a:p>
            <a:pPr>
              <a:lnSpc>
                <a:spcPct val="50000"/>
              </a:lnSpc>
              <a:spcBef>
                <a:spcPct val="50000"/>
              </a:spcBef>
              <a:defRPr/>
            </a:pPr>
            <a:r>
              <a:rPr lang="en-US" sz="1800" dirty="0">
                <a:solidFill>
                  <a:schemeClr val="bg2"/>
                </a:solidFill>
                <a:latin typeface="+mn-lt"/>
                <a:cs typeface="Times New Roman" pitchFamily="18" charset="0"/>
              </a:rPr>
              <a:t>    </a:t>
            </a:r>
            <a:r>
              <a:rPr lang="en-US" sz="1800" dirty="0" err="1">
                <a:solidFill>
                  <a:schemeClr val="bg2"/>
                </a:solidFill>
                <a:latin typeface="+mn-lt"/>
                <a:cs typeface="Times New Roman" pitchFamily="18" charset="0"/>
              </a:rPr>
              <a:t>System.out.println</a:t>
            </a:r>
            <a:r>
              <a:rPr lang="en-US" sz="1800" dirty="0">
                <a:solidFill>
                  <a:schemeClr val="bg2"/>
                </a:solidFill>
                <a:latin typeface="+mn-lt"/>
                <a:cs typeface="Times New Roman" pitchFamily="18" charset="0"/>
              </a:rPr>
              <a:t>("(1) Person's no-</a:t>
            </a:r>
            <a:r>
              <a:rPr lang="en-US" sz="1800" dirty="0" err="1">
                <a:solidFill>
                  <a:schemeClr val="bg2"/>
                </a:solidFill>
                <a:latin typeface="+mn-lt"/>
                <a:cs typeface="Times New Roman" pitchFamily="18" charset="0"/>
              </a:rPr>
              <a:t>arg</a:t>
            </a:r>
            <a:r>
              <a:rPr lang="en-US" sz="1800" dirty="0">
                <a:solidFill>
                  <a:schemeClr val="bg2"/>
                </a:solidFill>
                <a:latin typeface="+mn-lt"/>
                <a:cs typeface="Times New Roman" pitchFamily="18" charset="0"/>
              </a:rPr>
              <a:t> constructor is invoked");</a:t>
            </a:r>
          </a:p>
          <a:p>
            <a:pPr>
              <a:lnSpc>
                <a:spcPct val="50000"/>
              </a:lnSpc>
              <a:spcBef>
                <a:spcPct val="50000"/>
              </a:spcBef>
              <a:defRPr/>
            </a:pPr>
            <a:r>
              <a:rPr lang="en-US" sz="1800" dirty="0">
                <a:solidFill>
                  <a:schemeClr val="bg2"/>
                </a:solidFill>
                <a:latin typeface="+mn-lt"/>
                <a:cs typeface="Times New Roman" pitchFamily="18" charset="0"/>
              </a:rPr>
              <a:t>  }</a:t>
            </a:r>
          </a:p>
          <a:p>
            <a:pPr>
              <a:lnSpc>
                <a:spcPct val="50000"/>
              </a:lnSpc>
              <a:spcBef>
                <a:spcPct val="50000"/>
              </a:spcBef>
              <a:defRPr/>
            </a:pPr>
            <a:r>
              <a:rPr lang="en-US" sz="1800" dirty="0">
                <a:solidFill>
                  <a:schemeClr val="bg2"/>
                </a:solidFill>
                <a:latin typeface="+mn-lt"/>
                <a:cs typeface="Times New Roman" pitchFamily="18" charset="0"/>
              </a:rPr>
              <a:t>}</a:t>
            </a:r>
          </a:p>
        </p:txBody>
      </p:sp>
      <p:sp>
        <p:nvSpPr>
          <p:cNvPr id="49157" name="Rectangle 4"/>
          <p:cNvSpPr>
            <a:spLocks noChangeArrowheads="1"/>
          </p:cNvSpPr>
          <p:nvPr/>
        </p:nvSpPr>
        <p:spPr bwMode="auto">
          <a:xfrm>
            <a:off x="592138" y="1300163"/>
            <a:ext cx="6270625" cy="300037"/>
          </a:xfrm>
          <a:prstGeom prst="rect">
            <a:avLst/>
          </a:prstGeom>
          <a:solidFill>
            <a:schemeClr val="accent1">
              <a:alpha val="45097"/>
            </a:schemeClr>
          </a:solidFill>
          <a:ln w="12700">
            <a:noFill/>
            <a:miter lim="800000"/>
            <a:headEnd type="none" w="sm" len="sm"/>
            <a:tailEnd type="none" w="sm" len="sm"/>
          </a:ln>
        </p:spPr>
        <p:txBody>
          <a:bodyPr wrap="none" lIns="129522" tIns="64764" rIns="129522" bIns="64764" anchor="ctr"/>
          <a:lstStyle/>
          <a:p>
            <a:endParaRPr lang="en-GB"/>
          </a:p>
        </p:txBody>
      </p:sp>
      <p:sp>
        <p:nvSpPr>
          <p:cNvPr id="49158" name="Rectangle 8"/>
          <p:cNvSpPr>
            <a:spLocks noChangeArrowheads="1"/>
          </p:cNvSpPr>
          <p:nvPr/>
        </p:nvSpPr>
        <p:spPr bwMode="auto">
          <a:xfrm>
            <a:off x="592138" y="2362201"/>
            <a:ext cx="6773862" cy="330200"/>
          </a:xfrm>
          <a:prstGeom prst="rect">
            <a:avLst/>
          </a:prstGeom>
          <a:solidFill>
            <a:schemeClr val="accent1">
              <a:alpha val="45097"/>
            </a:schemeClr>
          </a:solidFill>
          <a:ln w="12700">
            <a:noFill/>
            <a:miter lim="800000"/>
            <a:headEnd type="none" w="sm" len="sm"/>
            <a:tailEnd type="none" w="sm" len="sm"/>
          </a:ln>
        </p:spPr>
        <p:txBody>
          <a:bodyPr wrap="none" lIns="129522" tIns="64764" rIns="129522" bIns="64764" anchor="ctr"/>
          <a:lstStyle/>
          <a:p>
            <a:endParaRPr lang="en-GB"/>
          </a:p>
        </p:txBody>
      </p:sp>
      <p:sp>
        <p:nvSpPr>
          <p:cNvPr id="49159" name="AutoShape 5"/>
          <p:cNvSpPr>
            <a:spLocks noChangeArrowheads="1"/>
          </p:cNvSpPr>
          <p:nvPr/>
        </p:nvSpPr>
        <p:spPr bwMode="auto">
          <a:xfrm>
            <a:off x="7551738" y="3052763"/>
            <a:ext cx="2328862" cy="1138237"/>
          </a:xfrm>
          <a:prstGeom prst="wedgeRoundRectCallout">
            <a:avLst>
              <a:gd name="adj1" fmla="val -60403"/>
              <a:gd name="adj2" fmla="val -107926"/>
              <a:gd name="adj3" fmla="val 16667"/>
            </a:avLst>
          </a:prstGeom>
          <a:solidFill>
            <a:schemeClr val="accent1"/>
          </a:solidFill>
          <a:ln w="12700">
            <a:solidFill>
              <a:schemeClr val="tx1"/>
            </a:solidFill>
            <a:miter lim="800000"/>
            <a:headEnd type="none" w="sm" len="sm"/>
            <a:tailEnd type="none" w="sm" len="sm"/>
          </a:ln>
        </p:spPr>
        <p:txBody>
          <a:bodyPr lIns="129522" tIns="64764" rIns="129522" bIns="64764"/>
          <a:lstStyle/>
          <a:p>
            <a:pPr algn="ctr"/>
            <a:r>
              <a:rPr lang="en-US" sz="2800" dirty="0"/>
              <a:t>9. </a:t>
            </a:r>
            <a:r>
              <a:rPr lang="en-US" sz="2800" dirty="0">
                <a:latin typeface="Times New Roman" panose="02020603050405020304" pitchFamily="18" charset="0"/>
                <a:cs typeface="Times New Roman" panose="02020603050405020304" pitchFamily="18" charset="0"/>
              </a:rPr>
              <a:t>Execute</a:t>
            </a:r>
            <a:r>
              <a:rPr lang="en-US" sz="2800" dirty="0"/>
              <a:t> </a:t>
            </a:r>
          </a:p>
          <a:p>
            <a:pPr algn="ctr"/>
            <a:r>
              <a:rPr lang="en-US" sz="2800" dirty="0"/>
              <a:t>  </a:t>
            </a:r>
            <a:r>
              <a:rPr lang="en-US" sz="2800" dirty="0" err="1"/>
              <a:t>println</a:t>
            </a:r>
            <a:endParaRPr lang="en-US" sz="2800" dirty="0"/>
          </a:p>
        </p:txBody>
      </p:sp>
      <p:pic>
        <p:nvPicPr>
          <p:cNvPr id="8" name="Picture 3"/>
          <p:cNvPicPr>
            <a:picLocks noChangeAspect="1" noChangeArrowheads="1"/>
          </p:cNvPicPr>
          <p:nvPr/>
        </p:nvPicPr>
        <p:blipFill>
          <a:blip r:embed="rId3" cstate="print"/>
          <a:srcRect/>
          <a:stretch>
            <a:fillRect/>
          </a:stretch>
        </p:blipFill>
        <p:spPr bwMode="auto">
          <a:xfrm>
            <a:off x="7754939" y="4678363"/>
            <a:ext cx="5605462" cy="227376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0" y="4762"/>
            <a:ext cx="13681075" cy="1392237"/>
          </a:xfrm>
          <a:noFill/>
        </p:spPr>
        <p:txBody>
          <a:bodyPr/>
          <a:lstStyle/>
          <a:p>
            <a:pPr algn="ctr"/>
            <a:r>
              <a:rPr lang="en-US" sz="4800" b="1" dirty="0">
                <a:solidFill>
                  <a:schemeClr val="tx1"/>
                </a:solidFill>
                <a:latin typeface="Times New Roman" panose="02020603050405020304" pitchFamily="18" charset="0"/>
                <a:cs typeface="Times New Roman" panose="02020603050405020304" pitchFamily="18" charset="0"/>
              </a:rPr>
              <a:t>Example on the Impact of a Superclass </a:t>
            </a:r>
            <a:br>
              <a:rPr lang="en-US" sz="4800" b="1" dirty="0">
                <a:solidFill>
                  <a:schemeClr val="tx1"/>
                </a:solidFill>
                <a:latin typeface="Times New Roman" panose="02020603050405020304" pitchFamily="18" charset="0"/>
                <a:cs typeface="Times New Roman" panose="02020603050405020304" pitchFamily="18" charset="0"/>
              </a:rPr>
            </a:br>
            <a:r>
              <a:rPr lang="en-US" sz="4800" b="1" dirty="0">
                <a:solidFill>
                  <a:schemeClr val="tx1"/>
                </a:solidFill>
                <a:latin typeface="Times New Roman" panose="02020603050405020304" pitchFamily="18" charset="0"/>
                <a:cs typeface="Times New Roman" panose="02020603050405020304" pitchFamily="18" charset="0"/>
              </a:rPr>
              <a:t>without no-</a:t>
            </a:r>
            <a:r>
              <a:rPr lang="en-US" sz="4800" b="1" dirty="0" err="1">
                <a:solidFill>
                  <a:schemeClr val="tx1"/>
                </a:solidFill>
                <a:latin typeface="Times New Roman" panose="02020603050405020304" pitchFamily="18" charset="0"/>
                <a:cs typeface="Times New Roman" panose="02020603050405020304" pitchFamily="18" charset="0"/>
              </a:rPr>
              <a:t>arg</a:t>
            </a:r>
            <a:r>
              <a:rPr lang="en-US" sz="4800" b="1" dirty="0">
                <a:solidFill>
                  <a:schemeClr val="tx1"/>
                </a:solidFill>
                <a:latin typeface="Times New Roman" panose="02020603050405020304" pitchFamily="18" charset="0"/>
                <a:cs typeface="Times New Roman" panose="02020603050405020304" pitchFamily="18" charset="0"/>
              </a:rPr>
              <a:t> Constructor</a:t>
            </a:r>
          </a:p>
        </p:txBody>
      </p:sp>
      <p:sp>
        <p:nvSpPr>
          <p:cNvPr id="49156" name="Text Box 3"/>
          <p:cNvSpPr txBox="1">
            <a:spLocks noChangeArrowheads="1"/>
          </p:cNvSpPr>
          <p:nvPr/>
        </p:nvSpPr>
        <p:spPr bwMode="auto">
          <a:xfrm>
            <a:off x="684213" y="2500313"/>
            <a:ext cx="12176125" cy="3132137"/>
          </a:xfrm>
          <a:prstGeom prst="rect">
            <a:avLst/>
          </a:prstGeom>
          <a:solidFill>
            <a:schemeClr val="bg2">
              <a:lumMod val="10000"/>
              <a:lumOff val="90000"/>
            </a:schemeClr>
          </a:solidFill>
          <a:ln w="12700">
            <a:noFill/>
            <a:miter lim="800000"/>
            <a:headEnd type="none" w="sm" len="sm"/>
            <a:tailEnd type="none" w="sm" len="sm"/>
          </a:ln>
        </p:spPr>
        <p:txBody>
          <a:bodyPr lIns="129522" tIns="64764" rIns="129522" bIns="64764">
            <a:spAutoFit/>
          </a:bodyPr>
          <a:lstStyle/>
          <a:p>
            <a:pPr>
              <a:lnSpc>
                <a:spcPct val="50000"/>
              </a:lnSpc>
              <a:spcBef>
                <a:spcPct val="50000"/>
              </a:spcBef>
            </a:pPr>
            <a:r>
              <a:rPr lang="en-US" sz="2600" dirty="0">
                <a:solidFill>
                  <a:schemeClr val="bg2"/>
                </a:solidFill>
                <a:latin typeface="Courier New" pitchFamily="49" charset="0"/>
                <a:cs typeface="Times New Roman" pitchFamily="18" charset="0"/>
              </a:rPr>
              <a:t>public class Apple extends Fruit {</a:t>
            </a:r>
          </a:p>
          <a:p>
            <a:pPr>
              <a:lnSpc>
                <a:spcPct val="50000"/>
              </a:lnSpc>
              <a:spcBef>
                <a:spcPct val="50000"/>
              </a:spcBef>
            </a:pPr>
            <a:r>
              <a:rPr lang="en-US" sz="2600" dirty="0">
                <a:solidFill>
                  <a:schemeClr val="bg2"/>
                </a:solidFill>
                <a:latin typeface="Courier New" pitchFamily="49" charset="0"/>
                <a:cs typeface="Times New Roman" pitchFamily="18" charset="0"/>
              </a:rPr>
              <a:t>}</a:t>
            </a:r>
          </a:p>
          <a:p>
            <a:pPr>
              <a:lnSpc>
                <a:spcPct val="50000"/>
              </a:lnSpc>
              <a:spcBef>
                <a:spcPct val="50000"/>
              </a:spcBef>
            </a:pPr>
            <a:r>
              <a:rPr lang="en-US" sz="2600" dirty="0">
                <a:solidFill>
                  <a:schemeClr val="bg2"/>
                </a:solidFill>
                <a:latin typeface="Courier New" pitchFamily="49" charset="0"/>
                <a:cs typeface="Times New Roman" pitchFamily="18" charset="0"/>
              </a:rPr>
              <a:t> </a:t>
            </a:r>
          </a:p>
          <a:p>
            <a:pPr>
              <a:lnSpc>
                <a:spcPct val="50000"/>
              </a:lnSpc>
              <a:spcBef>
                <a:spcPct val="50000"/>
              </a:spcBef>
            </a:pPr>
            <a:r>
              <a:rPr lang="en-US" sz="2600" dirty="0">
                <a:solidFill>
                  <a:schemeClr val="bg2"/>
                </a:solidFill>
                <a:latin typeface="Courier New" pitchFamily="49" charset="0"/>
                <a:cs typeface="Times New Roman" pitchFamily="18" charset="0"/>
              </a:rPr>
              <a:t>class Fruit {</a:t>
            </a:r>
          </a:p>
          <a:p>
            <a:pPr>
              <a:lnSpc>
                <a:spcPct val="50000"/>
              </a:lnSpc>
              <a:spcBef>
                <a:spcPct val="50000"/>
              </a:spcBef>
            </a:pPr>
            <a:r>
              <a:rPr lang="en-US" sz="2600" dirty="0">
                <a:solidFill>
                  <a:schemeClr val="bg2"/>
                </a:solidFill>
                <a:latin typeface="Courier New" pitchFamily="49" charset="0"/>
                <a:cs typeface="Times New Roman" pitchFamily="18" charset="0"/>
              </a:rPr>
              <a:t>    public Fruit(String name) {</a:t>
            </a:r>
          </a:p>
          <a:p>
            <a:pPr>
              <a:lnSpc>
                <a:spcPct val="50000"/>
              </a:lnSpc>
              <a:spcBef>
                <a:spcPct val="50000"/>
              </a:spcBef>
            </a:pPr>
            <a:r>
              <a:rPr lang="en-US" sz="2600" dirty="0">
                <a:solidFill>
                  <a:schemeClr val="bg2"/>
                </a:solidFill>
                <a:latin typeface="Courier New" pitchFamily="49" charset="0"/>
                <a:cs typeface="Times New Roman" pitchFamily="18" charset="0"/>
              </a:rPr>
              <a:t>      </a:t>
            </a:r>
            <a:r>
              <a:rPr lang="en-US" sz="2600" dirty="0" err="1">
                <a:solidFill>
                  <a:schemeClr val="bg2"/>
                </a:solidFill>
                <a:latin typeface="Courier New" pitchFamily="49" charset="0"/>
                <a:cs typeface="Times New Roman" pitchFamily="18" charset="0"/>
              </a:rPr>
              <a:t>System.out.println</a:t>
            </a:r>
            <a:r>
              <a:rPr lang="en-US" sz="2600" dirty="0">
                <a:solidFill>
                  <a:schemeClr val="bg2"/>
                </a:solidFill>
                <a:latin typeface="Courier New" pitchFamily="49" charset="0"/>
                <a:cs typeface="Times New Roman" pitchFamily="18" charset="0"/>
              </a:rPr>
              <a:t>("Fruit's constructor is invoked");</a:t>
            </a:r>
          </a:p>
          <a:p>
            <a:pPr>
              <a:lnSpc>
                <a:spcPct val="50000"/>
              </a:lnSpc>
              <a:spcBef>
                <a:spcPct val="50000"/>
              </a:spcBef>
            </a:pPr>
            <a:r>
              <a:rPr lang="en-US" sz="2600" dirty="0">
                <a:solidFill>
                  <a:schemeClr val="bg2"/>
                </a:solidFill>
                <a:latin typeface="Courier New" pitchFamily="49" charset="0"/>
                <a:cs typeface="Times New Roman" pitchFamily="18" charset="0"/>
              </a:rPr>
              <a:t>    }</a:t>
            </a:r>
          </a:p>
          <a:p>
            <a:pPr>
              <a:lnSpc>
                <a:spcPct val="50000"/>
              </a:lnSpc>
              <a:spcBef>
                <a:spcPct val="50000"/>
              </a:spcBef>
            </a:pPr>
            <a:r>
              <a:rPr lang="en-US" sz="2600" dirty="0">
                <a:solidFill>
                  <a:schemeClr val="bg2"/>
                </a:solidFill>
                <a:latin typeface="Courier New" pitchFamily="49" charset="0"/>
                <a:cs typeface="Times New Roman" pitchFamily="18" charset="0"/>
              </a:rPr>
              <a:t>}</a:t>
            </a:r>
          </a:p>
        </p:txBody>
      </p:sp>
      <p:sp>
        <p:nvSpPr>
          <p:cNvPr id="49157" name="Text Box 4"/>
          <p:cNvSpPr txBox="1">
            <a:spLocks noChangeArrowheads="1"/>
          </p:cNvSpPr>
          <p:nvPr/>
        </p:nvSpPr>
        <p:spPr bwMode="auto">
          <a:xfrm>
            <a:off x="304801" y="1700213"/>
            <a:ext cx="12395200" cy="746125"/>
          </a:xfrm>
          <a:prstGeom prst="rect">
            <a:avLst/>
          </a:prstGeom>
          <a:noFill/>
          <a:ln w="12700">
            <a:noFill/>
            <a:miter lim="800000"/>
            <a:headEnd type="none" w="sm" len="sm"/>
            <a:tailEnd type="none" w="sm" len="sm"/>
          </a:ln>
        </p:spPr>
        <p:txBody>
          <a:bodyPr wrap="square" lIns="129522" tIns="64764" rIns="129522" bIns="64764">
            <a:spAutoFit/>
          </a:bodyPr>
          <a:lstStyle/>
          <a:p>
            <a:pPr marL="355600" indent="-355600">
              <a:spcBef>
                <a:spcPct val="50000"/>
              </a:spcBef>
              <a:buClr>
                <a:srgbClr val="0000FF"/>
              </a:buClr>
              <a:buFont typeface="Wingdings" pitchFamily="2" charset="2"/>
              <a:buChar char="§"/>
            </a:pPr>
            <a:r>
              <a:rPr lang="en-US" sz="4000" dirty="0">
                <a:latin typeface="Times New Roman" panose="02020603050405020304" pitchFamily="18" charset="0"/>
                <a:cs typeface="Times New Roman" panose="02020603050405020304" pitchFamily="18" charset="0"/>
              </a:rPr>
              <a:t>Find out the errors in the program:</a:t>
            </a:r>
            <a:r>
              <a:rPr lang="en-US" sz="4000" i="1" dirty="0">
                <a:latin typeface="Times New Roman" panose="02020603050405020304" pitchFamily="18" charset="0"/>
                <a:cs typeface="Times New Roman" panose="02020603050405020304" pitchFamily="18" charset="0"/>
              </a:rPr>
              <a:t> </a:t>
            </a:r>
          </a:p>
        </p:txBody>
      </p:sp>
      <p:sp>
        <p:nvSpPr>
          <p:cNvPr id="49158" name="Rectangle 6"/>
          <p:cNvSpPr>
            <a:spLocks noGrp="1" noChangeArrowheads="1"/>
          </p:cNvSpPr>
          <p:nvPr>
            <p:ph type="body" idx="1"/>
          </p:nvPr>
        </p:nvSpPr>
        <p:spPr>
          <a:xfrm>
            <a:off x="341313" y="5634038"/>
            <a:ext cx="12655550" cy="2600325"/>
          </a:xfrm>
        </p:spPr>
        <p:txBody>
          <a:bodyPr/>
          <a:lstStyle/>
          <a:p>
            <a:pPr>
              <a:lnSpc>
                <a:spcPct val="80000"/>
              </a:lnSpc>
            </a:pPr>
            <a:r>
              <a:rPr lang="en-US" sz="4000" dirty="0">
                <a:latin typeface="Times New Roman" panose="02020603050405020304" pitchFamily="18" charset="0"/>
                <a:cs typeface="Times New Roman" panose="02020603050405020304" pitchFamily="18" charset="0"/>
              </a:rPr>
              <a:t>Since no constructor is explicitly defined in Apple.</a:t>
            </a:r>
          </a:p>
          <a:p>
            <a:pPr lvl="1">
              <a:lnSpc>
                <a:spcPct val="80000"/>
              </a:lnSpc>
            </a:pPr>
            <a:r>
              <a:rPr lang="en-US" sz="3500" dirty="0">
                <a:latin typeface="Times New Roman" panose="02020603050405020304" pitchFamily="18" charset="0"/>
                <a:cs typeface="Times New Roman" panose="02020603050405020304" pitchFamily="18" charset="0"/>
              </a:rPr>
              <a:t>Apple’s default no-</a:t>
            </a:r>
            <a:r>
              <a:rPr lang="en-US" sz="3500" dirty="0" err="1">
                <a:latin typeface="Times New Roman" panose="02020603050405020304" pitchFamily="18" charset="0"/>
                <a:cs typeface="Times New Roman" panose="02020603050405020304" pitchFamily="18" charset="0"/>
              </a:rPr>
              <a:t>arg</a:t>
            </a:r>
            <a:r>
              <a:rPr lang="en-US" sz="3500" dirty="0">
                <a:latin typeface="Times New Roman" panose="02020603050405020304" pitchFamily="18" charset="0"/>
                <a:cs typeface="Times New Roman" panose="02020603050405020304" pitchFamily="18" charset="0"/>
              </a:rPr>
              <a:t> constructor is declared implicitly</a:t>
            </a:r>
          </a:p>
          <a:p>
            <a:pPr>
              <a:lnSpc>
                <a:spcPct val="80000"/>
              </a:lnSpc>
            </a:pPr>
            <a:r>
              <a:rPr lang="en-US" sz="4000" dirty="0">
                <a:latin typeface="Times New Roman" panose="02020603050405020304" pitchFamily="18" charset="0"/>
                <a:cs typeface="Times New Roman" panose="02020603050405020304" pitchFamily="18" charset="0"/>
              </a:rPr>
              <a:t>Fruit does not has no-</a:t>
            </a:r>
            <a:r>
              <a:rPr lang="en-US" sz="4000" dirty="0" err="1">
                <a:latin typeface="Times New Roman" panose="02020603050405020304" pitchFamily="18" charset="0"/>
                <a:cs typeface="Times New Roman" panose="02020603050405020304" pitchFamily="18" charset="0"/>
              </a:rPr>
              <a:t>arg</a:t>
            </a:r>
            <a:r>
              <a:rPr lang="en-US" sz="4000" dirty="0">
                <a:latin typeface="Times New Roman" panose="02020603050405020304" pitchFamily="18" charset="0"/>
                <a:cs typeface="Times New Roman" panose="02020603050405020304" pitchFamily="18" charset="0"/>
              </a:rPr>
              <a:t> constructor because Fruit has an explicit constructor.</a:t>
            </a:r>
          </a:p>
          <a:p>
            <a:pPr>
              <a:lnSpc>
                <a:spcPct val="80000"/>
              </a:lnSpc>
            </a:pPr>
            <a:r>
              <a:rPr lang="en-US" sz="4000" dirty="0">
                <a:latin typeface="Times New Roman" panose="02020603050405020304" pitchFamily="18" charset="0"/>
                <a:cs typeface="Times New Roman" panose="02020603050405020304" pitchFamily="18" charset="0"/>
              </a:rPr>
              <a:t>Therefore, the program cannot be compiled.</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157"/>
                                        </p:tgtEl>
                                        <p:attrNameLst>
                                          <p:attrName>style.visibility</p:attrName>
                                        </p:attrNameLst>
                                      </p:cBhvr>
                                      <p:to>
                                        <p:strVal val="visible"/>
                                      </p:to>
                                    </p:set>
                                    <p:anim calcmode="lin" valueType="num">
                                      <p:cBhvr additive="base">
                                        <p:cTn id="7" dur="500" fill="hold"/>
                                        <p:tgtEl>
                                          <p:spTgt spid="49157"/>
                                        </p:tgtEl>
                                        <p:attrNameLst>
                                          <p:attrName>ppt_x</p:attrName>
                                        </p:attrNameLst>
                                      </p:cBhvr>
                                      <p:tavLst>
                                        <p:tav tm="0">
                                          <p:val>
                                            <p:strVal val="#ppt_x"/>
                                          </p:val>
                                        </p:tav>
                                        <p:tav tm="100000">
                                          <p:val>
                                            <p:strVal val="#ppt_x"/>
                                          </p:val>
                                        </p:tav>
                                      </p:tavLst>
                                    </p:anim>
                                    <p:anim calcmode="lin" valueType="num">
                                      <p:cBhvr additive="base">
                                        <p:cTn id="8" dur="500" fill="hold"/>
                                        <p:tgtEl>
                                          <p:spTgt spid="4915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9156"/>
                                        </p:tgtEl>
                                        <p:attrNameLst>
                                          <p:attrName>style.visibility</p:attrName>
                                        </p:attrNameLst>
                                      </p:cBhvr>
                                      <p:to>
                                        <p:strVal val="visible"/>
                                      </p:to>
                                    </p:set>
                                    <p:anim calcmode="lin" valueType="num">
                                      <p:cBhvr additive="base">
                                        <p:cTn id="11" dur="500" fill="hold"/>
                                        <p:tgtEl>
                                          <p:spTgt spid="49156"/>
                                        </p:tgtEl>
                                        <p:attrNameLst>
                                          <p:attrName>ppt_x</p:attrName>
                                        </p:attrNameLst>
                                      </p:cBhvr>
                                      <p:tavLst>
                                        <p:tav tm="0">
                                          <p:val>
                                            <p:strVal val="#ppt_x"/>
                                          </p:val>
                                        </p:tav>
                                        <p:tav tm="100000">
                                          <p:val>
                                            <p:strVal val="#ppt_x"/>
                                          </p:val>
                                        </p:tav>
                                      </p:tavLst>
                                    </p:anim>
                                    <p:anim calcmode="lin" valueType="num">
                                      <p:cBhvr additive="base">
                                        <p:cTn id="12" dur="500" fill="hold"/>
                                        <p:tgtEl>
                                          <p:spTgt spid="4915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9158">
                                            <p:txEl>
                                              <p:pRg st="0" end="0"/>
                                            </p:txEl>
                                          </p:spTgt>
                                        </p:tgtEl>
                                        <p:attrNameLst>
                                          <p:attrName>style.visibility</p:attrName>
                                        </p:attrNameLst>
                                      </p:cBhvr>
                                      <p:to>
                                        <p:strVal val="visible"/>
                                      </p:to>
                                    </p:set>
                                    <p:anim calcmode="lin" valueType="num">
                                      <p:cBhvr additive="base">
                                        <p:cTn id="17" dur="500" fill="hold"/>
                                        <p:tgtEl>
                                          <p:spTgt spid="49158">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915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49158">
                                            <p:txEl>
                                              <p:pRg st="1" end="1"/>
                                            </p:txEl>
                                          </p:spTgt>
                                        </p:tgtEl>
                                        <p:attrNameLst>
                                          <p:attrName>style.visibility</p:attrName>
                                        </p:attrNameLst>
                                      </p:cBhvr>
                                      <p:to>
                                        <p:strVal val="visible"/>
                                      </p:to>
                                    </p:set>
                                    <p:animEffect transition="in" filter="wipe(down)">
                                      <p:cBhvr>
                                        <p:cTn id="23" dur="500"/>
                                        <p:tgtEl>
                                          <p:spTgt spid="49158">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49158">
                                            <p:txEl>
                                              <p:pRg st="2" end="2"/>
                                            </p:txEl>
                                          </p:spTgt>
                                        </p:tgtEl>
                                        <p:attrNameLst>
                                          <p:attrName>style.visibility</p:attrName>
                                        </p:attrNameLst>
                                      </p:cBhvr>
                                      <p:to>
                                        <p:strVal val="visible"/>
                                      </p:to>
                                    </p:set>
                                    <p:animEffect transition="in" filter="wipe(down)">
                                      <p:cBhvr>
                                        <p:cTn id="28" dur="500"/>
                                        <p:tgtEl>
                                          <p:spTgt spid="49158">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49158">
                                            <p:txEl>
                                              <p:pRg st="3" end="3"/>
                                            </p:txEl>
                                          </p:spTgt>
                                        </p:tgtEl>
                                        <p:attrNameLst>
                                          <p:attrName>style.visibility</p:attrName>
                                        </p:attrNameLst>
                                      </p:cBhvr>
                                      <p:to>
                                        <p:strVal val="visible"/>
                                      </p:to>
                                    </p:set>
                                    <p:animEffect transition="in" filter="wipe(down)">
                                      <p:cBhvr>
                                        <p:cTn id="33" dur="500"/>
                                        <p:tgtEl>
                                          <p:spTgt spid="4915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animBg="1"/>
      <p:bldP spid="4915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BBEC6040-A867-0B41-AAAD-A052A743496A}"/>
              </a:ext>
            </a:extLst>
          </p:cNvPr>
          <p:cNvSpPr>
            <a:spLocks noGrp="1" noChangeArrowheads="1"/>
          </p:cNvSpPr>
          <p:nvPr>
            <p:ph type="title"/>
          </p:nvPr>
        </p:nvSpPr>
        <p:spPr>
          <a:xfrm>
            <a:off x="1739900" y="500062"/>
            <a:ext cx="10201275" cy="1000125"/>
          </a:xfrm>
        </p:spPr>
        <p:txBody>
          <a:bodyPr/>
          <a:lstStyle/>
          <a:p>
            <a:pPr algn="ctr"/>
            <a:r>
              <a:rPr lang="en-US" altLang="en-US" sz="4800" b="1" dirty="0">
                <a:solidFill>
                  <a:schemeClr val="tx1"/>
                </a:solidFill>
                <a:latin typeface="Times New Roman" panose="02020603050405020304" pitchFamily="18" charset="0"/>
                <a:cs typeface="Times New Roman" panose="02020603050405020304" pitchFamily="18" charset="0"/>
              </a:rPr>
              <a:t>Defining a Subclass</a:t>
            </a:r>
          </a:p>
        </p:txBody>
      </p:sp>
      <p:sp>
        <p:nvSpPr>
          <p:cNvPr id="23556" name="Rectangle 3">
            <a:extLst>
              <a:ext uri="{FF2B5EF4-FFF2-40B4-BE49-F238E27FC236}">
                <a16:creationId xmlns:a16="http://schemas.microsoft.com/office/drawing/2014/main" id="{4A477CF4-39C7-BE44-943C-8768FD29328C}"/>
              </a:ext>
            </a:extLst>
          </p:cNvPr>
          <p:cNvSpPr>
            <a:spLocks noGrp="1" noChangeArrowheads="1"/>
          </p:cNvSpPr>
          <p:nvPr>
            <p:ph type="body" idx="1"/>
          </p:nvPr>
        </p:nvSpPr>
        <p:spPr>
          <a:xfrm>
            <a:off x="1239837" y="1800225"/>
            <a:ext cx="11101388" cy="3600450"/>
          </a:xfrm>
        </p:spPr>
        <p:txBody>
          <a:bodyPr/>
          <a:lstStyle/>
          <a:p>
            <a:pPr marL="2084" indent="-2084">
              <a:buNone/>
            </a:pPr>
            <a:r>
              <a:rPr lang="en-US" altLang="en-US" sz="3600" dirty="0">
                <a:latin typeface="Times New Roman" panose="02020603050405020304" pitchFamily="18" charset="0"/>
                <a:cs typeface="Times New Roman" panose="02020603050405020304" pitchFamily="18" charset="0"/>
              </a:rPr>
              <a:t>A subclass inherits from a superclass. You can also:</a:t>
            </a:r>
          </a:p>
          <a:p>
            <a:pPr marL="604242" lvl="1" indent="-600075">
              <a:spcBef>
                <a:spcPct val="50000"/>
              </a:spcBef>
              <a:buClr>
                <a:schemeClr val="tx2"/>
              </a:buClr>
              <a:buSzPct val="75000"/>
              <a:buFont typeface="Wingdings" pitchFamily="2" charset="2"/>
              <a:buChar char="q"/>
            </a:pPr>
            <a:r>
              <a:rPr lang="en-US" altLang="en-US" sz="3600" dirty="0">
                <a:latin typeface="Times New Roman" panose="02020603050405020304" pitchFamily="18" charset="0"/>
                <a:cs typeface="Times New Roman" panose="02020603050405020304" pitchFamily="18" charset="0"/>
              </a:rPr>
              <a:t>Add new properties</a:t>
            </a:r>
          </a:p>
          <a:p>
            <a:pPr marL="604242" lvl="1" indent="-600075">
              <a:spcBef>
                <a:spcPct val="50000"/>
              </a:spcBef>
              <a:buClr>
                <a:schemeClr val="tx2"/>
              </a:buClr>
              <a:buSzPct val="75000"/>
              <a:buFont typeface="Wingdings" pitchFamily="2" charset="2"/>
              <a:buChar char="q"/>
            </a:pPr>
            <a:r>
              <a:rPr lang="en-US" altLang="en-US" sz="3600" dirty="0">
                <a:latin typeface="Times New Roman" panose="02020603050405020304" pitchFamily="18" charset="0"/>
                <a:cs typeface="Times New Roman" panose="02020603050405020304" pitchFamily="18" charset="0"/>
              </a:rPr>
              <a:t>Add new methods</a:t>
            </a:r>
          </a:p>
          <a:p>
            <a:pPr marL="604242" lvl="1" indent="-600075">
              <a:spcBef>
                <a:spcPct val="50000"/>
              </a:spcBef>
              <a:buClr>
                <a:schemeClr val="tx2"/>
              </a:buClr>
              <a:buSzPct val="75000"/>
              <a:buFont typeface="Wingdings" pitchFamily="2" charset="2"/>
              <a:buChar char="q"/>
            </a:pPr>
            <a:r>
              <a:rPr lang="en-US" altLang="en-US" sz="3600" dirty="0">
                <a:latin typeface="Times New Roman" panose="02020603050405020304" pitchFamily="18" charset="0"/>
                <a:cs typeface="Times New Roman" panose="02020603050405020304" pitchFamily="18" charset="0"/>
              </a:rPr>
              <a:t>Override the methods of the superclass</a:t>
            </a:r>
          </a:p>
        </p:txBody>
      </p:sp>
    </p:spTree>
    <p:extLst>
      <p:ext uri="{BB962C8B-B14F-4D97-AF65-F5344CB8AC3E}">
        <p14:creationId xmlns:p14="http://schemas.microsoft.com/office/powerpoint/2010/main" val="2819165945"/>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1025525" y="4763"/>
            <a:ext cx="11630025" cy="1000125"/>
          </a:xfrm>
          <a:noFill/>
        </p:spPr>
        <p:txBody>
          <a:bodyPr/>
          <a:lstStyle/>
          <a:p>
            <a:pPr algn="ctr"/>
            <a:r>
              <a:rPr lang="en-US" sz="4800" b="1" dirty="0">
                <a:solidFill>
                  <a:schemeClr val="tx1"/>
                </a:solidFill>
                <a:latin typeface="Times New Roman" panose="02020603050405020304" pitchFamily="18" charset="0"/>
                <a:cs typeface="Times New Roman" panose="02020603050405020304" pitchFamily="18" charset="0"/>
              </a:rPr>
              <a:t>Defining a Subclass, cont.</a:t>
            </a:r>
          </a:p>
        </p:txBody>
      </p:sp>
      <p:sp>
        <p:nvSpPr>
          <p:cNvPr id="53252" name="Rectangle 3"/>
          <p:cNvSpPr>
            <a:spLocks noGrp="1" noChangeArrowheads="1"/>
          </p:cNvSpPr>
          <p:nvPr>
            <p:ph type="body" idx="1"/>
          </p:nvPr>
        </p:nvSpPr>
        <p:spPr>
          <a:xfrm>
            <a:off x="455613" y="1168400"/>
            <a:ext cx="12655550" cy="7218363"/>
          </a:xfrm>
          <a:noFill/>
        </p:spPr>
        <p:txBody>
          <a:bodyPr/>
          <a:lstStyle/>
          <a:p>
            <a:pPr marL="457200" indent="-457200">
              <a:lnSpc>
                <a:spcPct val="90000"/>
              </a:lnSpc>
            </a:pPr>
            <a:r>
              <a:rPr lang="en-US" sz="4300" dirty="0">
                <a:latin typeface="Times New Roman" panose="02020603050405020304" pitchFamily="18" charset="0"/>
                <a:cs typeface="Times New Roman" panose="02020603050405020304" pitchFamily="18" charset="0"/>
              </a:rPr>
              <a:t>When  defining the methods for subclass, there are three possibilities:</a:t>
            </a:r>
            <a:endParaRPr lang="en-US" dirty="0">
              <a:latin typeface="Times New Roman" panose="02020603050405020304" pitchFamily="18" charset="0"/>
              <a:cs typeface="Times New Roman" panose="02020603050405020304" pitchFamily="18" charset="0"/>
            </a:endParaRPr>
          </a:p>
          <a:p>
            <a:pPr marL="944562" lvl="2" indent="-481013">
              <a:lnSpc>
                <a:spcPct val="90000"/>
              </a:lnSpc>
              <a:spcBef>
                <a:spcPct val="50000"/>
              </a:spcBef>
              <a:buClr>
                <a:schemeClr val="tx2"/>
              </a:buClr>
              <a:buSzPct val="75000"/>
              <a:buFont typeface="Monotype Sorts" pitchFamily="2" charset="2"/>
              <a:buChar char="F"/>
            </a:pPr>
            <a:r>
              <a:rPr lang="en-US" sz="3500" dirty="0">
                <a:latin typeface="Times New Roman" panose="02020603050405020304" pitchFamily="18" charset="0"/>
                <a:cs typeface="Times New Roman" panose="02020603050405020304" pitchFamily="18" charset="0"/>
              </a:rPr>
              <a:t>You can change/override methods from the </a:t>
            </a:r>
            <a:r>
              <a:rPr lang="en-US" sz="3500" dirty="0" err="1">
                <a:latin typeface="Times New Roman" panose="02020603050405020304" pitchFamily="18" charset="0"/>
                <a:cs typeface="Times New Roman" panose="02020603050405020304" pitchFamily="18" charset="0"/>
              </a:rPr>
              <a:t>superclass</a:t>
            </a:r>
            <a:endParaRPr lang="en-US" sz="3500" dirty="0">
              <a:latin typeface="Times New Roman" panose="02020603050405020304" pitchFamily="18" charset="0"/>
              <a:cs typeface="Times New Roman" panose="02020603050405020304" pitchFamily="18" charset="0"/>
            </a:endParaRPr>
          </a:p>
          <a:p>
            <a:pPr marL="944562" lvl="2" indent="-481013">
              <a:lnSpc>
                <a:spcPct val="90000"/>
              </a:lnSpc>
              <a:spcBef>
                <a:spcPct val="50000"/>
              </a:spcBef>
              <a:buClr>
                <a:schemeClr val="tx2"/>
              </a:buClr>
              <a:buSzPct val="75000"/>
              <a:buFont typeface="Monotype Sorts" pitchFamily="2" charset="2"/>
              <a:buChar char="F"/>
            </a:pPr>
            <a:r>
              <a:rPr lang="en-US" sz="3500" dirty="0">
                <a:latin typeface="Times New Roman" panose="02020603050405020304" pitchFamily="18" charset="0"/>
                <a:cs typeface="Times New Roman" panose="02020603050405020304" pitchFamily="18" charset="0"/>
              </a:rPr>
              <a:t>You can inherit methods from the </a:t>
            </a:r>
            <a:r>
              <a:rPr lang="en-US" sz="3500" dirty="0" err="1">
                <a:latin typeface="Times New Roman" panose="02020603050405020304" pitchFamily="18" charset="0"/>
                <a:cs typeface="Times New Roman" panose="02020603050405020304" pitchFamily="18" charset="0"/>
              </a:rPr>
              <a:t>superclass</a:t>
            </a:r>
            <a:endParaRPr lang="en-US" sz="3500" dirty="0">
              <a:latin typeface="Times New Roman" panose="02020603050405020304" pitchFamily="18" charset="0"/>
              <a:cs typeface="Times New Roman" panose="02020603050405020304" pitchFamily="18" charset="0"/>
            </a:endParaRPr>
          </a:p>
          <a:p>
            <a:pPr marL="944562" lvl="2" indent="-481013">
              <a:lnSpc>
                <a:spcPct val="90000"/>
              </a:lnSpc>
              <a:spcBef>
                <a:spcPct val="50000"/>
              </a:spcBef>
              <a:buClr>
                <a:schemeClr val="tx2"/>
              </a:buClr>
              <a:buSzPct val="75000"/>
              <a:buFont typeface="Monotype Sorts" pitchFamily="2" charset="2"/>
              <a:buChar char="F"/>
            </a:pPr>
            <a:r>
              <a:rPr lang="en-US" sz="3500" dirty="0">
                <a:latin typeface="Times New Roman" panose="02020603050405020304" pitchFamily="18" charset="0"/>
                <a:cs typeface="Times New Roman" panose="02020603050405020304" pitchFamily="18" charset="0"/>
              </a:rPr>
              <a:t>You can define new methods</a:t>
            </a:r>
          </a:p>
          <a:p>
            <a:pPr marL="457200" indent="-457200">
              <a:lnSpc>
                <a:spcPct val="90000"/>
              </a:lnSpc>
            </a:pPr>
            <a:r>
              <a:rPr lang="en-US" sz="4300" dirty="0">
                <a:latin typeface="Times New Roman" panose="02020603050405020304" pitchFamily="18" charset="0"/>
                <a:cs typeface="Times New Roman" panose="02020603050405020304" pitchFamily="18" charset="0"/>
              </a:rPr>
              <a:t>When  defining  the fields  in a subclass,  there are only two cases:</a:t>
            </a:r>
            <a:endParaRPr lang="en-US" dirty="0">
              <a:latin typeface="Times New Roman" panose="02020603050405020304" pitchFamily="18" charset="0"/>
              <a:cs typeface="Times New Roman" panose="02020603050405020304" pitchFamily="18" charset="0"/>
            </a:endParaRPr>
          </a:p>
          <a:p>
            <a:pPr marL="944562" lvl="2" indent="-481013">
              <a:lnSpc>
                <a:spcPct val="90000"/>
              </a:lnSpc>
              <a:spcBef>
                <a:spcPct val="50000"/>
              </a:spcBef>
              <a:buClr>
                <a:schemeClr val="tx2"/>
              </a:buClr>
              <a:buSzPct val="75000"/>
              <a:buFont typeface="Monotype Sorts" pitchFamily="2" charset="2"/>
              <a:buChar char="F"/>
            </a:pPr>
            <a:r>
              <a:rPr lang="en-US" sz="3500" dirty="0">
                <a:latin typeface="Times New Roman" panose="02020603050405020304" pitchFamily="18" charset="0"/>
                <a:cs typeface="Times New Roman" panose="02020603050405020304" pitchFamily="18" charset="0"/>
              </a:rPr>
              <a:t>The subclass inherits all fields from the </a:t>
            </a:r>
            <a:r>
              <a:rPr lang="en-US" sz="3500" dirty="0" err="1">
                <a:latin typeface="Times New Roman" panose="02020603050405020304" pitchFamily="18" charset="0"/>
                <a:cs typeface="Times New Roman" panose="02020603050405020304" pitchFamily="18" charset="0"/>
              </a:rPr>
              <a:t>superclass</a:t>
            </a:r>
            <a:endParaRPr lang="en-US" sz="3500" dirty="0">
              <a:latin typeface="Times New Roman" panose="02020603050405020304" pitchFamily="18" charset="0"/>
              <a:cs typeface="Times New Roman" panose="02020603050405020304" pitchFamily="18" charset="0"/>
            </a:endParaRPr>
          </a:p>
          <a:p>
            <a:pPr marL="944562" lvl="2" indent="-481013">
              <a:lnSpc>
                <a:spcPct val="90000"/>
              </a:lnSpc>
              <a:spcBef>
                <a:spcPct val="50000"/>
              </a:spcBef>
              <a:buClr>
                <a:schemeClr val="tx2"/>
              </a:buClr>
              <a:buSzPct val="75000"/>
              <a:buFont typeface="Monotype Sorts" pitchFamily="2" charset="2"/>
              <a:buChar char="F"/>
            </a:pPr>
            <a:r>
              <a:rPr lang="en-US" sz="3500" dirty="0">
                <a:latin typeface="Times New Roman" panose="02020603050405020304" pitchFamily="18" charset="0"/>
                <a:cs typeface="Times New Roman" panose="02020603050405020304" pitchFamily="18" charset="0"/>
              </a:rPr>
              <a:t>Any new instance fields that you define in the subclass are present only in subclass objects.</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3252">
                                            <p:txEl>
                                              <p:pRg st="0" end="0"/>
                                            </p:txEl>
                                          </p:spTgt>
                                        </p:tgtEl>
                                        <p:attrNameLst>
                                          <p:attrName>style.visibility</p:attrName>
                                        </p:attrNameLst>
                                      </p:cBhvr>
                                      <p:to>
                                        <p:strVal val="visible"/>
                                      </p:to>
                                    </p:set>
                                    <p:animEffect transition="in" filter="slide(fromBottom)">
                                      <p:cBhvr>
                                        <p:cTn id="7" dur="500"/>
                                        <p:tgtEl>
                                          <p:spTgt spid="532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53252">
                                            <p:txEl>
                                              <p:pRg st="1" end="1"/>
                                            </p:txEl>
                                          </p:spTgt>
                                        </p:tgtEl>
                                        <p:attrNameLst>
                                          <p:attrName>style.visibility</p:attrName>
                                        </p:attrNameLst>
                                      </p:cBhvr>
                                      <p:to>
                                        <p:strVal val="visible"/>
                                      </p:to>
                                    </p:set>
                                    <p:animEffect transition="in" filter="strips(downLeft)">
                                      <p:cBhvr>
                                        <p:cTn id="12" dur="500"/>
                                        <p:tgtEl>
                                          <p:spTgt spid="53252">
                                            <p:txEl>
                                              <p:pRg st="1" end="1"/>
                                            </p:txEl>
                                          </p:spTgt>
                                        </p:tgtEl>
                                      </p:cBhvr>
                                    </p:animEffect>
                                  </p:childTnLst>
                                </p:cTn>
                              </p:par>
                              <p:par>
                                <p:cTn id="13" presetID="18" presetClass="entr" presetSubtype="12" fill="hold" nodeType="withEffect">
                                  <p:stCondLst>
                                    <p:cond delay="0"/>
                                  </p:stCondLst>
                                  <p:childTnLst>
                                    <p:set>
                                      <p:cBhvr>
                                        <p:cTn id="14" dur="1" fill="hold">
                                          <p:stCondLst>
                                            <p:cond delay="0"/>
                                          </p:stCondLst>
                                        </p:cTn>
                                        <p:tgtEl>
                                          <p:spTgt spid="53252">
                                            <p:txEl>
                                              <p:pRg st="2" end="2"/>
                                            </p:txEl>
                                          </p:spTgt>
                                        </p:tgtEl>
                                        <p:attrNameLst>
                                          <p:attrName>style.visibility</p:attrName>
                                        </p:attrNameLst>
                                      </p:cBhvr>
                                      <p:to>
                                        <p:strVal val="visible"/>
                                      </p:to>
                                    </p:set>
                                    <p:animEffect transition="in" filter="strips(downLeft)">
                                      <p:cBhvr>
                                        <p:cTn id="15" dur="500"/>
                                        <p:tgtEl>
                                          <p:spTgt spid="53252">
                                            <p:txEl>
                                              <p:pRg st="2" end="2"/>
                                            </p:txEl>
                                          </p:spTgt>
                                        </p:tgtEl>
                                      </p:cBhvr>
                                    </p:animEffect>
                                  </p:childTnLst>
                                </p:cTn>
                              </p:par>
                              <p:par>
                                <p:cTn id="16" presetID="18" presetClass="entr" presetSubtype="12" fill="hold" nodeType="withEffect">
                                  <p:stCondLst>
                                    <p:cond delay="0"/>
                                  </p:stCondLst>
                                  <p:childTnLst>
                                    <p:set>
                                      <p:cBhvr>
                                        <p:cTn id="17" dur="1" fill="hold">
                                          <p:stCondLst>
                                            <p:cond delay="0"/>
                                          </p:stCondLst>
                                        </p:cTn>
                                        <p:tgtEl>
                                          <p:spTgt spid="53252">
                                            <p:txEl>
                                              <p:pRg st="3" end="3"/>
                                            </p:txEl>
                                          </p:spTgt>
                                        </p:tgtEl>
                                        <p:attrNameLst>
                                          <p:attrName>style.visibility</p:attrName>
                                        </p:attrNameLst>
                                      </p:cBhvr>
                                      <p:to>
                                        <p:strVal val="visible"/>
                                      </p:to>
                                    </p:set>
                                    <p:animEffect transition="in" filter="strips(downLeft)">
                                      <p:cBhvr>
                                        <p:cTn id="18" dur="500"/>
                                        <p:tgtEl>
                                          <p:spTgt spid="5325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53252">
                                            <p:txEl>
                                              <p:pRg st="4" end="4"/>
                                            </p:txEl>
                                          </p:spTgt>
                                        </p:tgtEl>
                                        <p:attrNameLst>
                                          <p:attrName>style.visibility</p:attrName>
                                        </p:attrNameLst>
                                      </p:cBhvr>
                                      <p:to>
                                        <p:strVal val="visible"/>
                                      </p:to>
                                    </p:set>
                                    <p:animEffect transition="in" filter="slide(fromBottom)">
                                      <p:cBhvr>
                                        <p:cTn id="23" dur="500"/>
                                        <p:tgtEl>
                                          <p:spTgt spid="5325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nodeType="clickEffect">
                                  <p:stCondLst>
                                    <p:cond delay="0"/>
                                  </p:stCondLst>
                                  <p:childTnLst>
                                    <p:set>
                                      <p:cBhvr>
                                        <p:cTn id="27" dur="1" fill="hold">
                                          <p:stCondLst>
                                            <p:cond delay="0"/>
                                          </p:stCondLst>
                                        </p:cTn>
                                        <p:tgtEl>
                                          <p:spTgt spid="53252">
                                            <p:txEl>
                                              <p:pRg st="5" end="5"/>
                                            </p:txEl>
                                          </p:spTgt>
                                        </p:tgtEl>
                                        <p:attrNameLst>
                                          <p:attrName>style.visibility</p:attrName>
                                        </p:attrNameLst>
                                      </p:cBhvr>
                                      <p:to>
                                        <p:strVal val="visible"/>
                                      </p:to>
                                    </p:set>
                                    <p:animEffect transition="in" filter="strips(downLeft)">
                                      <p:cBhvr>
                                        <p:cTn id="28" dur="500"/>
                                        <p:tgtEl>
                                          <p:spTgt spid="53252">
                                            <p:txEl>
                                              <p:pRg st="5" end="5"/>
                                            </p:txEl>
                                          </p:spTgt>
                                        </p:tgtEl>
                                      </p:cBhvr>
                                    </p:animEffect>
                                  </p:childTnLst>
                                </p:cTn>
                              </p:par>
                              <p:par>
                                <p:cTn id="29" presetID="18" presetClass="entr" presetSubtype="12" fill="hold" nodeType="withEffect">
                                  <p:stCondLst>
                                    <p:cond delay="0"/>
                                  </p:stCondLst>
                                  <p:childTnLst>
                                    <p:set>
                                      <p:cBhvr>
                                        <p:cTn id="30" dur="1" fill="hold">
                                          <p:stCondLst>
                                            <p:cond delay="0"/>
                                          </p:stCondLst>
                                        </p:cTn>
                                        <p:tgtEl>
                                          <p:spTgt spid="53252">
                                            <p:txEl>
                                              <p:pRg st="6" end="6"/>
                                            </p:txEl>
                                          </p:spTgt>
                                        </p:tgtEl>
                                        <p:attrNameLst>
                                          <p:attrName>style.visibility</p:attrName>
                                        </p:attrNameLst>
                                      </p:cBhvr>
                                      <p:to>
                                        <p:strVal val="visible"/>
                                      </p:to>
                                    </p:set>
                                    <p:animEffect transition="in" filter="strips(downLeft)">
                                      <p:cBhvr>
                                        <p:cTn id="31" dur="500"/>
                                        <p:tgtEl>
                                          <p:spTgt spid="5325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1025525" y="4763"/>
            <a:ext cx="11630025" cy="900112"/>
          </a:xfrm>
          <a:noFill/>
        </p:spPr>
        <p:txBody>
          <a:bodyPr/>
          <a:lstStyle/>
          <a:p>
            <a:pPr algn="ctr"/>
            <a:r>
              <a:rPr lang="en-US" sz="4800" b="1" dirty="0">
                <a:solidFill>
                  <a:schemeClr val="tx1"/>
                </a:solidFill>
                <a:latin typeface="Times New Roman" panose="02020603050405020304" pitchFamily="18" charset="0"/>
                <a:cs typeface="Times New Roman" panose="02020603050405020304" pitchFamily="18" charset="0"/>
              </a:rPr>
              <a:t>Calling </a:t>
            </a:r>
            <a:r>
              <a:rPr lang="en-US" sz="4800" b="1" dirty="0" err="1">
                <a:solidFill>
                  <a:schemeClr val="tx1"/>
                </a:solidFill>
                <a:latin typeface="Times New Roman" panose="02020603050405020304" pitchFamily="18" charset="0"/>
                <a:cs typeface="Times New Roman" panose="02020603050405020304" pitchFamily="18" charset="0"/>
              </a:rPr>
              <a:t>Superclass</a:t>
            </a:r>
            <a:r>
              <a:rPr lang="en-US" sz="4800" b="1" dirty="0">
                <a:solidFill>
                  <a:schemeClr val="tx1"/>
                </a:solidFill>
                <a:latin typeface="Times New Roman" panose="02020603050405020304" pitchFamily="18" charset="0"/>
                <a:cs typeface="Times New Roman" panose="02020603050405020304" pitchFamily="18" charset="0"/>
              </a:rPr>
              <a:t> Methods</a:t>
            </a:r>
          </a:p>
        </p:txBody>
      </p:sp>
      <p:sp>
        <p:nvSpPr>
          <p:cNvPr id="55300" name="Text Box 7"/>
          <p:cNvSpPr txBox="1">
            <a:spLocks noChangeArrowheads="1"/>
          </p:cNvSpPr>
          <p:nvPr/>
        </p:nvSpPr>
        <p:spPr bwMode="auto">
          <a:xfrm>
            <a:off x="341313" y="1400175"/>
            <a:ext cx="12884150" cy="2823838"/>
          </a:xfrm>
          <a:prstGeom prst="rect">
            <a:avLst/>
          </a:prstGeom>
          <a:noFill/>
          <a:ln w="12700">
            <a:noFill/>
            <a:miter lim="800000"/>
            <a:headEnd type="none" w="sm" len="sm"/>
            <a:tailEnd type="none" w="sm" len="sm"/>
          </a:ln>
        </p:spPr>
        <p:txBody>
          <a:bodyPr lIns="129522" tIns="64764" rIns="129522" bIns="64764">
            <a:spAutoFit/>
          </a:bodyPr>
          <a:lstStyle/>
          <a:p>
            <a:pPr marL="465138" indent="-465138">
              <a:spcBef>
                <a:spcPct val="50000"/>
              </a:spcBef>
              <a:buFont typeface="Wingdings" pitchFamily="2" charset="2"/>
              <a:buChar char="ü"/>
            </a:pPr>
            <a:r>
              <a:rPr lang="en-US" sz="3600" dirty="0">
                <a:latin typeface="Times New Roman" panose="02020603050405020304" pitchFamily="18" charset="0"/>
                <a:cs typeface="Times New Roman" panose="02020603050405020304" pitchFamily="18" charset="0"/>
              </a:rPr>
              <a:t>Syntax:</a:t>
            </a:r>
          </a:p>
          <a:p>
            <a:pPr marL="465138" indent="-465138">
              <a:spcBef>
                <a:spcPct val="50000"/>
              </a:spcBef>
            </a:pPr>
            <a:r>
              <a:rPr lang="en-US" sz="3500"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super.method</a:t>
            </a:r>
            <a:r>
              <a:rPr lang="en-US" sz="3500" b="1" dirty="0">
                <a:latin typeface="Times New Roman" panose="02020603050405020304" pitchFamily="18" charset="0"/>
                <a:cs typeface="Times New Roman" panose="02020603050405020304" pitchFamily="18" charset="0"/>
              </a:rPr>
              <a:t>(parameters);</a:t>
            </a:r>
          </a:p>
          <a:p>
            <a:pPr marL="465138" indent="-465138">
              <a:spcBef>
                <a:spcPct val="50000"/>
              </a:spcBef>
              <a:buFont typeface="Wingdings" pitchFamily="2" charset="2"/>
              <a:buChar char="ü"/>
            </a:pPr>
            <a:r>
              <a:rPr lang="en-US" sz="3500" dirty="0">
                <a:latin typeface="Times New Roman" panose="02020603050405020304" pitchFamily="18" charset="0"/>
                <a:cs typeface="Times New Roman" panose="02020603050405020304" pitchFamily="18" charset="0"/>
              </a:rPr>
              <a:t>You could rewrite the </a:t>
            </a:r>
            <a:r>
              <a:rPr lang="en-US" sz="3500" u="sng" dirty="0" err="1">
                <a:latin typeface="Times New Roman" panose="02020603050405020304" pitchFamily="18" charset="0"/>
                <a:cs typeface="Times New Roman" panose="02020603050405020304" pitchFamily="18" charset="0"/>
              </a:rPr>
              <a:t>printCircle</a:t>
            </a:r>
            <a:r>
              <a:rPr lang="en-US" sz="3500" u="sng" dirty="0">
                <a:latin typeface="Times New Roman" panose="02020603050405020304" pitchFamily="18" charset="0"/>
                <a:cs typeface="Times New Roman" panose="02020603050405020304" pitchFamily="18" charset="0"/>
              </a:rPr>
              <a:t>()</a:t>
            </a:r>
            <a:r>
              <a:rPr lang="en-US" sz="3500" dirty="0">
                <a:latin typeface="Times New Roman" panose="02020603050405020304" pitchFamily="18" charset="0"/>
                <a:cs typeface="Times New Roman" panose="02020603050405020304" pitchFamily="18" charset="0"/>
              </a:rPr>
              <a:t> method in the </a:t>
            </a:r>
            <a:r>
              <a:rPr lang="en-US" sz="3500" u="sng" dirty="0">
                <a:latin typeface="Times New Roman" panose="02020603050405020304" pitchFamily="18" charset="0"/>
                <a:cs typeface="Times New Roman" panose="02020603050405020304" pitchFamily="18" charset="0"/>
              </a:rPr>
              <a:t>Circle</a:t>
            </a:r>
            <a:r>
              <a:rPr lang="en-US" sz="3500" dirty="0">
                <a:latin typeface="Times New Roman" panose="02020603050405020304" pitchFamily="18" charset="0"/>
                <a:cs typeface="Times New Roman" panose="02020603050405020304" pitchFamily="18" charset="0"/>
              </a:rPr>
              <a:t> class as follows:</a:t>
            </a:r>
          </a:p>
        </p:txBody>
      </p:sp>
      <p:sp>
        <p:nvSpPr>
          <p:cNvPr id="55301" name="Text Box 9"/>
          <p:cNvSpPr txBox="1">
            <a:spLocks noChangeArrowheads="1"/>
          </p:cNvSpPr>
          <p:nvPr/>
        </p:nvSpPr>
        <p:spPr bwMode="auto">
          <a:xfrm>
            <a:off x="341313" y="5248275"/>
            <a:ext cx="12998450" cy="1608120"/>
          </a:xfrm>
          <a:prstGeom prst="rect">
            <a:avLst/>
          </a:prstGeom>
          <a:solidFill>
            <a:schemeClr val="bg1"/>
          </a:solidFill>
          <a:ln w="12700">
            <a:noFill/>
            <a:miter lim="800000"/>
            <a:headEnd type="none" w="sm" len="sm"/>
            <a:tailEnd type="none" w="sm" len="sm"/>
          </a:ln>
        </p:spPr>
        <p:txBody>
          <a:bodyPr lIns="129522" tIns="64764" rIns="129522" bIns="64764">
            <a:spAutoFit/>
          </a:bodyPr>
          <a:lstStyle/>
          <a:p>
            <a:r>
              <a:rPr lang="en-US" sz="2400" dirty="0">
                <a:solidFill>
                  <a:schemeClr val="bg2"/>
                </a:solidFill>
                <a:latin typeface="Courier" pitchFamily="2" charset="0"/>
              </a:rPr>
              <a:t>public void </a:t>
            </a:r>
            <a:r>
              <a:rPr lang="en-US" sz="2400" dirty="0" err="1">
                <a:solidFill>
                  <a:schemeClr val="bg2"/>
                </a:solidFill>
                <a:latin typeface="Courier" pitchFamily="2" charset="0"/>
              </a:rPr>
              <a:t>printCircle</a:t>
            </a:r>
            <a:r>
              <a:rPr lang="en-US" sz="2400" dirty="0">
                <a:solidFill>
                  <a:schemeClr val="bg2"/>
                </a:solidFill>
                <a:latin typeface="Courier" pitchFamily="2" charset="0"/>
              </a:rPr>
              <a:t>() {</a:t>
            </a:r>
          </a:p>
          <a:p>
            <a:r>
              <a:rPr lang="en-US" sz="2400" dirty="0">
                <a:solidFill>
                  <a:schemeClr val="bg2"/>
                </a:solidFill>
                <a:latin typeface="Courier" pitchFamily="2" charset="0"/>
              </a:rPr>
              <a:t>   </a:t>
            </a:r>
            <a:r>
              <a:rPr lang="en-US" sz="2400" dirty="0" err="1">
                <a:solidFill>
                  <a:schemeClr val="bg2"/>
                </a:solidFill>
                <a:latin typeface="Courier" pitchFamily="2" charset="0"/>
              </a:rPr>
              <a:t>System.out.println</a:t>
            </a:r>
            <a:r>
              <a:rPr lang="en-US" sz="2400" dirty="0">
                <a:solidFill>
                  <a:schemeClr val="bg2"/>
                </a:solidFill>
                <a:latin typeface="Courier" pitchFamily="2" charset="0"/>
              </a:rPr>
              <a:t>("The circle is created " + </a:t>
            </a:r>
          </a:p>
          <a:p>
            <a:r>
              <a:rPr lang="en-US" sz="2400" dirty="0">
                <a:solidFill>
                  <a:schemeClr val="bg2"/>
                </a:solidFill>
                <a:latin typeface="Courier" pitchFamily="2" charset="0"/>
              </a:rPr>
              <a:t>    	</a:t>
            </a:r>
            <a:r>
              <a:rPr lang="en-US" sz="2400" dirty="0" err="1">
                <a:solidFill>
                  <a:schemeClr val="bg2"/>
                </a:solidFill>
                <a:latin typeface="Courier" pitchFamily="2" charset="0"/>
              </a:rPr>
              <a:t>super.getDateCreated</a:t>
            </a:r>
            <a:r>
              <a:rPr lang="en-US" sz="2400" dirty="0">
                <a:solidFill>
                  <a:schemeClr val="bg2"/>
                </a:solidFill>
                <a:latin typeface="Courier" pitchFamily="2" charset="0"/>
              </a:rPr>
              <a:t>() + " and the radius is " + radius);</a:t>
            </a:r>
          </a:p>
          <a:p>
            <a:r>
              <a:rPr lang="en-US" sz="2400" dirty="0">
                <a:solidFill>
                  <a:schemeClr val="bg2"/>
                </a:solidFill>
                <a:latin typeface="Courier" pitchFamily="2" charset="0"/>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55300">
                                            <p:txEl>
                                              <p:pRg st="0" end="0"/>
                                            </p:txEl>
                                          </p:spTgt>
                                        </p:tgtEl>
                                        <p:attrNameLst>
                                          <p:attrName>style.visibility</p:attrName>
                                        </p:attrNameLst>
                                      </p:cBhvr>
                                      <p:to>
                                        <p:strVal val="visible"/>
                                      </p:to>
                                    </p:set>
                                    <p:animEffect transition="in" filter="barn(inHorizontal)">
                                      <p:cBhvr>
                                        <p:cTn id="7" dur="500"/>
                                        <p:tgtEl>
                                          <p:spTgt spid="55300">
                                            <p:txEl>
                                              <p:pRg st="0" end="0"/>
                                            </p:txEl>
                                          </p:spTgt>
                                        </p:tgtEl>
                                      </p:cBhvr>
                                    </p:animEffect>
                                  </p:childTnLst>
                                </p:cTn>
                              </p:par>
                              <p:par>
                                <p:cTn id="8" presetID="16" presetClass="entr" presetSubtype="26" fill="hold" nodeType="withEffect">
                                  <p:stCondLst>
                                    <p:cond delay="0"/>
                                  </p:stCondLst>
                                  <p:childTnLst>
                                    <p:set>
                                      <p:cBhvr>
                                        <p:cTn id="9" dur="1" fill="hold">
                                          <p:stCondLst>
                                            <p:cond delay="0"/>
                                          </p:stCondLst>
                                        </p:cTn>
                                        <p:tgtEl>
                                          <p:spTgt spid="55300">
                                            <p:txEl>
                                              <p:pRg st="1" end="1"/>
                                            </p:txEl>
                                          </p:spTgt>
                                        </p:tgtEl>
                                        <p:attrNameLst>
                                          <p:attrName>style.visibility</p:attrName>
                                        </p:attrNameLst>
                                      </p:cBhvr>
                                      <p:to>
                                        <p:strVal val="visible"/>
                                      </p:to>
                                    </p:set>
                                    <p:animEffect transition="in" filter="barn(inHorizontal)">
                                      <p:cBhvr>
                                        <p:cTn id="10" dur="500"/>
                                        <p:tgtEl>
                                          <p:spTgt spid="5530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6" fill="hold" nodeType="clickEffect">
                                  <p:stCondLst>
                                    <p:cond delay="0"/>
                                  </p:stCondLst>
                                  <p:childTnLst>
                                    <p:set>
                                      <p:cBhvr>
                                        <p:cTn id="14" dur="1" fill="hold">
                                          <p:stCondLst>
                                            <p:cond delay="0"/>
                                          </p:stCondLst>
                                        </p:cTn>
                                        <p:tgtEl>
                                          <p:spTgt spid="55300">
                                            <p:txEl>
                                              <p:pRg st="2" end="2"/>
                                            </p:txEl>
                                          </p:spTgt>
                                        </p:tgtEl>
                                        <p:attrNameLst>
                                          <p:attrName>style.visibility</p:attrName>
                                        </p:attrNameLst>
                                      </p:cBhvr>
                                      <p:to>
                                        <p:strVal val="visible"/>
                                      </p:to>
                                    </p:set>
                                    <p:animEffect transition="in" filter="barn(inHorizontal)">
                                      <p:cBhvr>
                                        <p:cTn id="15" dur="500"/>
                                        <p:tgtEl>
                                          <p:spTgt spid="5530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55301"/>
                                        </p:tgtEl>
                                        <p:attrNameLst>
                                          <p:attrName>style.visibility</p:attrName>
                                        </p:attrNameLst>
                                      </p:cBhvr>
                                      <p:to>
                                        <p:strVal val="visible"/>
                                      </p:to>
                                    </p:set>
                                    <p:anim calcmode="lin" valueType="num">
                                      <p:cBhvr additive="base">
                                        <p:cTn id="20" dur="500" fill="hold"/>
                                        <p:tgtEl>
                                          <p:spTgt spid="55301"/>
                                        </p:tgtEl>
                                        <p:attrNameLst>
                                          <p:attrName>ppt_x</p:attrName>
                                        </p:attrNameLst>
                                      </p:cBhvr>
                                      <p:tavLst>
                                        <p:tav tm="0">
                                          <p:val>
                                            <p:strVal val="#ppt_x"/>
                                          </p:val>
                                        </p:tav>
                                        <p:tav tm="100000">
                                          <p:val>
                                            <p:strVal val="#ppt_x"/>
                                          </p:val>
                                        </p:tav>
                                      </p:tavLst>
                                    </p:anim>
                                    <p:anim calcmode="lin" valueType="num">
                                      <p:cBhvr additive="base">
                                        <p:cTn id="21" dur="500" fill="hold"/>
                                        <p:tgtEl>
                                          <p:spTgt spid="553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1025525" y="80963"/>
            <a:ext cx="11630025" cy="900112"/>
          </a:xfrm>
          <a:noFill/>
        </p:spPr>
        <p:txBody>
          <a:bodyPr/>
          <a:lstStyle/>
          <a:p>
            <a:pPr algn="ctr"/>
            <a:r>
              <a:rPr lang="en-US" sz="4800" b="1" dirty="0">
                <a:solidFill>
                  <a:schemeClr val="tx1"/>
                </a:solidFill>
                <a:latin typeface="Times New Roman" panose="02020603050405020304" pitchFamily="18" charset="0"/>
                <a:cs typeface="Times New Roman" panose="02020603050405020304" pitchFamily="18" charset="0"/>
              </a:rPr>
              <a:t>Overriding Methods in the </a:t>
            </a:r>
            <a:r>
              <a:rPr lang="en-US" sz="4800" b="1" dirty="0" err="1">
                <a:solidFill>
                  <a:schemeClr val="tx1"/>
                </a:solidFill>
                <a:latin typeface="Times New Roman" panose="02020603050405020304" pitchFamily="18" charset="0"/>
                <a:cs typeface="Times New Roman" panose="02020603050405020304" pitchFamily="18" charset="0"/>
              </a:rPr>
              <a:t>Superclass</a:t>
            </a:r>
            <a:endParaRPr lang="en-US" sz="4800" b="1" dirty="0">
              <a:solidFill>
                <a:schemeClr val="tx1"/>
              </a:solidFill>
              <a:latin typeface="Times New Roman" panose="02020603050405020304" pitchFamily="18" charset="0"/>
              <a:cs typeface="Times New Roman" panose="02020603050405020304" pitchFamily="18" charset="0"/>
            </a:endParaRPr>
          </a:p>
        </p:txBody>
      </p:sp>
      <p:sp>
        <p:nvSpPr>
          <p:cNvPr id="57348" name="Text Box 3"/>
          <p:cNvSpPr txBox="1">
            <a:spLocks noChangeArrowheads="1"/>
          </p:cNvSpPr>
          <p:nvPr/>
        </p:nvSpPr>
        <p:spPr bwMode="auto">
          <a:xfrm>
            <a:off x="341313" y="993775"/>
            <a:ext cx="12884150" cy="1792786"/>
          </a:xfrm>
          <a:prstGeom prst="rect">
            <a:avLst/>
          </a:prstGeom>
          <a:noFill/>
          <a:ln w="12700">
            <a:noFill/>
            <a:miter lim="800000"/>
            <a:headEnd type="none" w="sm" len="sm"/>
            <a:tailEnd type="none" w="sm" len="sm"/>
          </a:ln>
        </p:spPr>
        <p:txBody>
          <a:bodyPr lIns="129522" tIns="64764" rIns="129522" bIns="64764">
            <a:spAutoFit/>
          </a:bodyPr>
          <a:lstStyle/>
          <a:p>
            <a:pPr algn="just">
              <a:spcBef>
                <a:spcPct val="50000"/>
              </a:spcBef>
            </a:pPr>
            <a:r>
              <a:rPr lang="en-US" sz="3600" dirty="0">
                <a:latin typeface="Times New Roman" panose="02020603050405020304" pitchFamily="18" charset="0"/>
                <a:cs typeface="Times New Roman" panose="02020603050405020304" pitchFamily="18" charset="0"/>
              </a:rPr>
              <a:t>A subclass inherits methods from a </a:t>
            </a:r>
            <a:r>
              <a:rPr lang="en-US" sz="3600" dirty="0" err="1">
                <a:latin typeface="Times New Roman" panose="02020603050405020304" pitchFamily="18" charset="0"/>
                <a:cs typeface="Times New Roman" panose="02020603050405020304" pitchFamily="18" charset="0"/>
              </a:rPr>
              <a:t>superclass</a:t>
            </a:r>
            <a:r>
              <a:rPr lang="en-US" sz="3600" dirty="0">
                <a:latin typeface="Times New Roman" panose="02020603050405020304" pitchFamily="18" charset="0"/>
                <a:cs typeface="Times New Roman" panose="02020603050405020304" pitchFamily="18" charset="0"/>
              </a:rPr>
              <a:t>. Sometimes it is necessary for the subclass to modify the implementation of a method defined in the </a:t>
            </a:r>
            <a:r>
              <a:rPr lang="en-US" sz="3600" dirty="0" err="1">
                <a:latin typeface="Times New Roman" panose="02020603050405020304" pitchFamily="18" charset="0"/>
                <a:cs typeface="Times New Roman" panose="02020603050405020304" pitchFamily="18" charset="0"/>
              </a:rPr>
              <a:t>superclass</a:t>
            </a:r>
            <a:r>
              <a:rPr lang="en-US" sz="3600" dirty="0">
                <a:latin typeface="Times New Roman" panose="02020603050405020304" pitchFamily="18" charset="0"/>
                <a:cs typeface="Times New Roman" panose="02020603050405020304" pitchFamily="18" charset="0"/>
              </a:rPr>
              <a:t>. This is referred to as </a:t>
            </a:r>
            <a:r>
              <a:rPr lang="en-US" sz="3600" i="1" dirty="0">
                <a:latin typeface="Times New Roman" panose="02020603050405020304" pitchFamily="18" charset="0"/>
                <a:cs typeface="Times New Roman" panose="02020603050405020304" pitchFamily="18" charset="0"/>
              </a:rPr>
              <a:t>method overriding</a:t>
            </a:r>
            <a:r>
              <a:rPr lang="en-US" sz="3600" dirty="0">
                <a:latin typeface="Times New Roman" panose="02020603050405020304" pitchFamily="18" charset="0"/>
                <a:cs typeface="Times New Roman" panose="02020603050405020304" pitchFamily="18" charset="0"/>
              </a:rPr>
              <a:t>. </a:t>
            </a:r>
          </a:p>
        </p:txBody>
      </p:sp>
      <p:sp>
        <p:nvSpPr>
          <p:cNvPr id="57349" name="Text Box 4"/>
          <p:cNvSpPr txBox="1">
            <a:spLocks noChangeArrowheads="1"/>
          </p:cNvSpPr>
          <p:nvPr/>
        </p:nvSpPr>
        <p:spPr bwMode="auto">
          <a:xfrm>
            <a:off x="533401" y="3630613"/>
            <a:ext cx="12141200" cy="4008778"/>
          </a:xfrm>
          <a:prstGeom prst="rect">
            <a:avLst/>
          </a:prstGeom>
          <a:solidFill>
            <a:schemeClr val="bg1"/>
          </a:solidFill>
          <a:ln w="12700">
            <a:noFill/>
            <a:miter lim="800000"/>
            <a:headEnd type="none" w="sm" len="sm"/>
            <a:tailEnd type="none" w="sm" len="sm"/>
          </a:ln>
        </p:spPr>
        <p:txBody>
          <a:bodyPr wrap="square" lIns="129522" tIns="64764" rIns="129522" bIns="64764">
            <a:spAutoFit/>
          </a:bodyPr>
          <a:lstStyle/>
          <a:p>
            <a:pPr>
              <a:spcBef>
                <a:spcPts val="0"/>
              </a:spcBef>
            </a:pPr>
            <a:r>
              <a:rPr lang="en-US" sz="2800" dirty="0">
                <a:solidFill>
                  <a:schemeClr val="bg2"/>
                </a:solidFill>
                <a:latin typeface="Courier New" pitchFamily="49" charset="0"/>
                <a:cs typeface="Courier New" pitchFamily="49" charset="0"/>
              </a:rPr>
              <a:t>public class Circle extends </a:t>
            </a:r>
            <a:r>
              <a:rPr lang="en-US" sz="2800" dirty="0" err="1">
                <a:solidFill>
                  <a:schemeClr val="bg2"/>
                </a:solidFill>
                <a:latin typeface="Courier New" pitchFamily="49" charset="0"/>
                <a:cs typeface="Courier New" pitchFamily="49" charset="0"/>
              </a:rPr>
              <a:t>GeometricObject</a:t>
            </a:r>
            <a:r>
              <a:rPr lang="en-US" sz="2800" dirty="0">
                <a:solidFill>
                  <a:schemeClr val="bg2"/>
                </a:solidFill>
                <a:latin typeface="Courier New" pitchFamily="49" charset="0"/>
                <a:cs typeface="Courier New" pitchFamily="49" charset="0"/>
              </a:rPr>
              <a:t> {</a:t>
            </a:r>
          </a:p>
          <a:p>
            <a:pPr>
              <a:spcBef>
                <a:spcPts val="0"/>
              </a:spcBef>
            </a:pPr>
            <a:r>
              <a:rPr lang="en-US" sz="2800" dirty="0">
                <a:solidFill>
                  <a:schemeClr val="bg2"/>
                </a:solidFill>
                <a:latin typeface="Courier New" pitchFamily="49" charset="0"/>
                <a:cs typeface="Courier New" pitchFamily="49" charset="0"/>
              </a:rPr>
              <a:t>  // Other methods are omitted</a:t>
            </a:r>
          </a:p>
          <a:p>
            <a:pPr>
              <a:spcBef>
                <a:spcPts val="0"/>
              </a:spcBef>
            </a:pPr>
            <a:endParaRPr lang="en-US" sz="2800" dirty="0">
              <a:solidFill>
                <a:schemeClr val="bg2"/>
              </a:solidFill>
              <a:latin typeface="Courier New" pitchFamily="49" charset="0"/>
              <a:cs typeface="Courier New" pitchFamily="49" charset="0"/>
            </a:endParaRPr>
          </a:p>
          <a:p>
            <a:pPr>
              <a:spcBef>
                <a:spcPts val="0"/>
              </a:spcBef>
            </a:pPr>
            <a:r>
              <a:rPr lang="en-US" sz="2800" dirty="0">
                <a:solidFill>
                  <a:schemeClr val="bg2"/>
                </a:solidFill>
                <a:latin typeface="Courier New" pitchFamily="49" charset="0"/>
                <a:cs typeface="Courier New" pitchFamily="49" charset="0"/>
              </a:rPr>
              <a:t>  // Override the </a:t>
            </a:r>
            <a:r>
              <a:rPr lang="en-US" sz="2800" dirty="0" err="1">
                <a:solidFill>
                  <a:schemeClr val="bg2"/>
                </a:solidFill>
                <a:latin typeface="Courier New" pitchFamily="49" charset="0"/>
                <a:cs typeface="Courier New" pitchFamily="49" charset="0"/>
              </a:rPr>
              <a:t>toString</a:t>
            </a:r>
            <a:r>
              <a:rPr lang="en-US" sz="2800" dirty="0">
                <a:solidFill>
                  <a:schemeClr val="bg2"/>
                </a:solidFill>
                <a:latin typeface="Courier New" pitchFamily="49" charset="0"/>
                <a:cs typeface="Courier New" pitchFamily="49" charset="0"/>
              </a:rPr>
              <a:t> method defined in</a:t>
            </a:r>
          </a:p>
          <a:p>
            <a:pPr>
              <a:spcBef>
                <a:spcPts val="0"/>
              </a:spcBef>
            </a:pPr>
            <a:r>
              <a:rPr lang="en-US" sz="2800" dirty="0">
                <a:solidFill>
                  <a:schemeClr val="bg2"/>
                </a:solidFill>
                <a:latin typeface="Courier New" pitchFamily="49" charset="0"/>
                <a:cs typeface="Courier New" pitchFamily="49" charset="0"/>
              </a:rPr>
              <a:t>  // </a:t>
            </a:r>
            <a:r>
              <a:rPr lang="en-US" sz="2800" dirty="0" err="1">
                <a:solidFill>
                  <a:schemeClr val="bg2"/>
                </a:solidFill>
                <a:latin typeface="Courier New" pitchFamily="49" charset="0"/>
                <a:cs typeface="Courier New" pitchFamily="49" charset="0"/>
              </a:rPr>
              <a:t>GeometricObject</a:t>
            </a:r>
            <a:endParaRPr lang="en-US" sz="2800" dirty="0">
              <a:solidFill>
                <a:schemeClr val="bg2"/>
              </a:solidFill>
              <a:latin typeface="Courier New" pitchFamily="49" charset="0"/>
              <a:cs typeface="Courier New" pitchFamily="49" charset="0"/>
            </a:endParaRPr>
          </a:p>
          <a:p>
            <a:pPr>
              <a:spcBef>
                <a:spcPts val="0"/>
              </a:spcBef>
            </a:pPr>
            <a:r>
              <a:rPr lang="en-US" sz="2800" dirty="0">
                <a:solidFill>
                  <a:schemeClr val="bg2"/>
                </a:solidFill>
                <a:latin typeface="Courier New" pitchFamily="49" charset="0"/>
                <a:cs typeface="Courier New" pitchFamily="49" charset="0"/>
              </a:rPr>
              <a:t>  public String </a:t>
            </a:r>
            <a:r>
              <a:rPr lang="en-US" sz="2800" dirty="0" err="1">
                <a:solidFill>
                  <a:schemeClr val="bg2"/>
                </a:solidFill>
                <a:latin typeface="Courier New" pitchFamily="49" charset="0"/>
                <a:cs typeface="Courier New" pitchFamily="49" charset="0"/>
              </a:rPr>
              <a:t>toString</a:t>
            </a:r>
            <a:r>
              <a:rPr lang="en-US" sz="2800" dirty="0">
                <a:solidFill>
                  <a:schemeClr val="bg2"/>
                </a:solidFill>
                <a:latin typeface="Courier New" pitchFamily="49" charset="0"/>
                <a:cs typeface="Courier New" pitchFamily="49" charset="0"/>
              </a:rPr>
              <a:t>() {</a:t>
            </a:r>
          </a:p>
          <a:p>
            <a:pPr>
              <a:spcBef>
                <a:spcPts val="0"/>
              </a:spcBef>
            </a:pPr>
            <a:r>
              <a:rPr lang="en-US" sz="2800" dirty="0">
                <a:solidFill>
                  <a:schemeClr val="bg2"/>
                </a:solidFill>
                <a:latin typeface="Courier New" pitchFamily="49" charset="0"/>
                <a:cs typeface="Courier New" pitchFamily="49" charset="0"/>
              </a:rPr>
              <a:t>    return </a:t>
            </a:r>
            <a:r>
              <a:rPr lang="en-US" sz="2800" dirty="0" err="1">
                <a:solidFill>
                  <a:schemeClr val="bg2"/>
                </a:solidFill>
                <a:latin typeface="Courier New" pitchFamily="49" charset="0"/>
                <a:cs typeface="Courier New" pitchFamily="49" charset="0"/>
              </a:rPr>
              <a:t>super.toString</a:t>
            </a:r>
            <a:r>
              <a:rPr lang="en-US" sz="2800" dirty="0">
                <a:solidFill>
                  <a:schemeClr val="bg2"/>
                </a:solidFill>
                <a:latin typeface="Courier New" pitchFamily="49" charset="0"/>
                <a:cs typeface="Courier New" pitchFamily="49" charset="0"/>
              </a:rPr>
              <a:t>() + "\</a:t>
            </a:r>
            <a:r>
              <a:rPr lang="en-US" sz="2800" dirty="0" err="1">
                <a:solidFill>
                  <a:schemeClr val="bg2"/>
                </a:solidFill>
                <a:latin typeface="Courier New" pitchFamily="49" charset="0"/>
                <a:cs typeface="Courier New" pitchFamily="49" charset="0"/>
              </a:rPr>
              <a:t>nradius</a:t>
            </a:r>
            <a:r>
              <a:rPr lang="en-US" sz="2800" dirty="0">
                <a:solidFill>
                  <a:schemeClr val="bg2"/>
                </a:solidFill>
                <a:latin typeface="Courier New" pitchFamily="49" charset="0"/>
                <a:cs typeface="Courier New" pitchFamily="49" charset="0"/>
              </a:rPr>
              <a:t> is " + radius;</a:t>
            </a:r>
          </a:p>
          <a:p>
            <a:pPr>
              <a:spcBef>
                <a:spcPts val="0"/>
              </a:spcBef>
            </a:pPr>
            <a:r>
              <a:rPr lang="en-US" sz="2800" dirty="0">
                <a:solidFill>
                  <a:schemeClr val="bg2"/>
                </a:solidFill>
                <a:latin typeface="Courier New" pitchFamily="49" charset="0"/>
                <a:cs typeface="Courier New" pitchFamily="49" charset="0"/>
              </a:rPr>
              <a:t>  } </a:t>
            </a:r>
          </a:p>
          <a:p>
            <a:pPr>
              <a:spcBef>
                <a:spcPts val="0"/>
              </a:spcBef>
            </a:pPr>
            <a:r>
              <a:rPr lang="en-US" sz="2800" dirty="0">
                <a:solidFill>
                  <a:schemeClr val="bg2"/>
                </a:solidFill>
                <a:latin typeface="Courier New" pitchFamily="49" charset="0"/>
                <a:cs typeface="Courier New" pitchFamily="49" charset="0"/>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7348">
                                            <p:txEl>
                                              <p:pRg st="0" end="0"/>
                                            </p:txEl>
                                          </p:spTgt>
                                        </p:tgtEl>
                                        <p:attrNameLst>
                                          <p:attrName>style.visibility</p:attrName>
                                        </p:attrNameLst>
                                      </p:cBhvr>
                                      <p:to>
                                        <p:strVal val="visible"/>
                                      </p:to>
                                    </p:set>
                                    <p:animEffect transition="in" filter="strips(downLeft)">
                                      <p:cBhvr>
                                        <p:cTn id="7" dur="500"/>
                                        <p:tgtEl>
                                          <p:spTgt spid="573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grpId="0" nodeType="clickEffect">
                                  <p:stCondLst>
                                    <p:cond delay="0"/>
                                  </p:stCondLst>
                                  <p:childTnLst>
                                    <p:set>
                                      <p:cBhvr>
                                        <p:cTn id="11" dur="1" fill="hold">
                                          <p:stCondLst>
                                            <p:cond delay="0"/>
                                          </p:stCondLst>
                                        </p:cTn>
                                        <p:tgtEl>
                                          <p:spTgt spid="57349"/>
                                        </p:tgtEl>
                                        <p:attrNameLst>
                                          <p:attrName>style.visibility</p:attrName>
                                        </p:attrNameLst>
                                      </p:cBhvr>
                                      <p:to>
                                        <p:strVal val="visible"/>
                                      </p:to>
                                    </p:set>
                                    <p:anim calcmode="lin" valueType="num">
                                      <p:cBhvr>
                                        <p:cTn id="12" dur="500" fill="hold"/>
                                        <p:tgtEl>
                                          <p:spTgt spid="57349"/>
                                        </p:tgtEl>
                                        <p:attrNameLst>
                                          <p:attrName>ppt_w</p:attrName>
                                        </p:attrNameLst>
                                      </p:cBhvr>
                                      <p:tavLst>
                                        <p:tav tm="0">
                                          <p:val>
                                            <p:fltVal val="0"/>
                                          </p:val>
                                        </p:tav>
                                        <p:tav tm="100000">
                                          <p:val>
                                            <p:strVal val="#ppt_w"/>
                                          </p:val>
                                        </p:tav>
                                      </p:tavLst>
                                    </p:anim>
                                    <p:anim calcmode="lin" valueType="num">
                                      <p:cBhvr>
                                        <p:cTn id="13" dur="500" fill="hold"/>
                                        <p:tgtEl>
                                          <p:spTgt spid="57349"/>
                                        </p:tgtEl>
                                        <p:attrNameLst>
                                          <p:attrName>ppt_h</p:attrName>
                                        </p:attrNameLst>
                                      </p:cBhvr>
                                      <p:tavLst>
                                        <p:tav tm="0">
                                          <p:val>
                                            <p:fltVal val="0"/>
                                          </p:val>
                                        </p:tav>
                                        <p:tav tm="100000">
                                          <p:val>
                                            <p:strVal val="#ppt_h"/>
                                          </p:val>
                                        </p:tav>
                                      </p:tavLst>
                                    </p:anim>
                                    <p:animEffect transition="in" filter="fade">
                                      <p:cBhvr>
                                        <p:cTn id="14" dur="500"/>
                                        <p:tgtEl>
                                          <p:spTgt spid="57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a:xfrm>
            <a:off x="1025525" y="4763"/>
            <a:ext cx="11630025" cy="900112"/>
          </a:xfrm>
          <a:noFill/>
        </p:spPr>
        <p:txBody>
          <a:bodyPr anchor="ctr"/>
          <a:lstStyle/>
          <a:p>
            <a:pPr algn="ctr"/>
            <a:r>
              <a:rPr lang="en-US" sz="4800" b="1" dirty="0">
                <a:solidFill>
                  <a:schemeClr val="tx1"/>
                </a:solidFill>
                <a:latin typeface="Times New Roman" panose="02020603050405020304" pitchFamily="18" charset="0"/>
                <a:cs typeface="Times New Roman" panose="02020603050405020304" pitchFamily="18" charset="0"/>
              </a:rPr>
              <a:t>NOTE</a:t>
            </a:r>
          </a:p>
        </p:txBody>
      </p:sp>
      <p:sp>
        <p:nvSpPr>
          <p:cNvPr id="58372" name="Text Box 3"/>
          <p:cNvSpPr txBox="1">
            <a:spLocks noChangeArrowheads="1"/>
          </p:cNvSpPr>
          <p:nvPr/>
        </p:nvSpPr>
        <p:spPr bwMode="auto">
          <a:xfrm>
            <a:off x="274079" y="1345883"/>
            <a:ext cx="13111162" cy="6732600"/>
          </a:xfrm>
          <a:prstGeom prst="rect">
            <a:avLst/>
          </a:prstGeom>
          <a:noFill/>
          <a:ln w="12700">
            <a:noFill/>
            <a:miter lim="800000"/>
            <a:headEnd type="none" w="sm" len="sm"/>
            <a:tailEnd type="none" w="sm" len="sm"/>
          </a:ln>
        </p:spPr>
        <p:txBody>
          <a:bodyPr wrap="square" lIns="129522" tIns="64764" rIns="129522" bIns="64764">
            <a:spAutoFit/>
          </a:bodyPr>
          <a:lstStyle/>
          <a:p>
            <a:pPr marL="627063" indent="-538163">
              <a:buFont typeface="Wingdings" pitchFamily="2" charset="2"/>
              <a:buChar char="ü"/>
            </a:pPr>
            <a:r>
              <a:rPr lang="en-US" sz="3300" dirty="0">
                <a:latin typeface="Times New Roman" panose="02020603050405020304" pitchFamily="18" charset="0"/>
                <a:cs typeface="Times New Roman" panose="02020603050405020304" pitchFamily="18" charset="0"/>
              </a:rPr>
              <a:t>Java supports method overriding. Method overriding means replacing the implementation of an inherited method with another implementation.</a:t>
            </a:r>
          </a:p>
          <a:p>
            <a:pPr marL="627063" indent="-538163">
              <a:buFont typeface="Wingdings" pitchFamily="2" charset="2"/>
              <a:buChar char="ü"/>
            </a:pPr>
            <a:r>
              <a:rPr lang="en-US" sz="3300" dirty="0">
                <a:latin typeface="Times New Roman" panose="02020603050405020304" pitchFamily="18" charset="0"/>
                <a:cs typeface="Times New Roman" panose="02020603050405020304" pitchFamily="18" charset="0"/>
              </a:rPr>
              <a:t>To override a method, we simply redefine the method in the subclass</a:t>
            </a:r>
          </a:p>
          <a:p>
            <a:pPr marL="627063" indent="-538163">
              <a:buFont typeface="Wingdings" pitchFamily="2" charset="2"/>
              <a:buChar char="ü"/>
            </a:pPr>
            <a:r>
              <a:rPr lang="en-US" sz="3300" dirty="0">
                <a:latin typeface="Times New Roman" panose="02020603050405020304" pitchFamily="18" charset="0"/>
                <a:cs typeface="Times New Roman" panose="02020603050405020304" pitchFamily="18" charset="0"/>
              </a:rPr>
              <a:t>An instance method can be overridden only if it is accessible. </a:t>
            </a:r>
          </a:p>
          <a:p>
            <a:pPr marL="627063" indent="-538163">
              <a:buFont typeface="Wingdings" pitchFamily="2" charset="2"/>
              <a:buChar char="ü"/>
            </a:pPr>
            <a:r>
              <a:rPr lang="en-US" sz="3300" dirty="0">
                <a:latin typeface="Times New Roman" panose="02020603050405020304" pitchFamily="18" charset="0"/>
                <a:cs typeface="Times New Roman" panose="02020603050405020304" pitchFamily="18" charset="0"/>
              </a:rPr>
              <a:t>Thus,  a private method cannot be overridden, because it is not accessible outside its own class. </a:t>
            </a:r>
          </a:p>
          <a:p>
            <a:pPr marL="627063" indent="-538163">
              <a:buFont typeface="Wingdings" pitchFamily="2" charset="2"/>
              <a:buChar char="ü"/>
            </a:pPr>
            <a:r>
              <a:rPr lang="en-US" sz="3300" dirty="0">
                <a:latin typeface="Times New Roman" panose="02020603050405020304" pitchFamily="18" charset="0"/>
                <a:cs typeface="Times New Roman" panose="02020603050405020304" pitchFamily="18" charset="0"/>
              </a:rPr>
              <a:t>If a method defined in a subclass is private in its </a:t>
            </a:r>
            <a:r>
              <a:rPr lang="en-US" sz="3300" dirty="0" err="1">
                <a:latin typeface="Times New Roman" panose="02020603050405020304" pitchFamily="18" charset="0"/>
                <a:cs typeface="Times New Roman" panose="02020603050405020304" pitchFamily="18" charset="0"/>
              </a:rPr>
              <a:t>superclass</a:t>
            </a:r>
            <a:r>
              <a:rPr lang="en-US" sz="3300" dirty="0">
                <a:latin typeface="Times New Roman" panose="02020603050405020304" pitchFamily="18" charset="0"/>
                <a:cs typeface="Times New Roman" panose="02020603050405020304" pitchFamily="18" charset="0"/>
              </a:rPr>
              <a:t>, the two methods are completely unrelated.</a:t>
            </a:r>
          </a:p>
          <a:p>
            <a:pPr marL="627063" indent="-538163">
              <a:buFont typeface="Wingdings" pitchFamily="2" charset="2"/>
              <a:buChar char="ü"/>
            </a:pPr>
            <a:r>
              <a:rPr lang="en-US" sz="3300" dirty="0">
                <a:latin typeface="Times New Roman" panose="02020603050405020304" pitchFamily="18" charset="0"/>
                <a:cs typeface="Times New Roman" panose="02020603050405020304" pitchFamily="18" charset="0"/>
              </a:rPr>
              <a:t>Like an instance method, a static method:</a:t>
            </a:r>
          </a:p>
          <a:p>
            <a:pPr marL="1153457" lvl="1" indent="-539642">
              <a:spcBef>
                <a:spcPts val="0"/>
              </a:spcBef>
              <a:buFont typeface="Wingdings" pitchFamily="2" charset="2"/>
              <a:buChar char="ü"/>
              <a:defRPr/>
            </a:pPr>
            <a:r>
              <a:rPr lang="en-US" sz="3300" dirty="0">
                <a:latin typeface="Times New Roman" panose="02020603050405020304" pitchFamily="18" charset="0"/>
                <a:cs typeface="Times New Roman" panose="02020603050405020304" pitchFamily="18" charset="0"/>
              </a:rPr>
              <a:t>can be inherited. </a:t>
            </a:r>
          </a:p>
          <a:p>
            <a:pPr marL="1153457" lvl="1" indent="-539642">
              <a:spcBef>
                <a:spcPts val="0"/>
              </a:spcBef>
              <a:buFont typeface="Wingdings" pitchFamily="2" charset="2"/>
              <a:buChar char="ü"/>
              <a:defRPr/>
            </a:pPr>
            <a:r>
              <a:rPr lang="en-US" sz="3300" dirty="0">
                <a:latin typeface="Times New Roman" panose="02020603050405020304" pitchFamily="18" charset="0"/>
                <a:cs typeface="Times New Roman" panose="02020603050405020304" pitchFamily="18" charset="0"/>
              </a:rPr>
              <a:t>cannot be overridden. </a:t>
            </a:r>
          </a:p>
          <a:p>
            <a:pPr marL="1153457" lvl="1" indent="-539642">
              <a:spcBef>
                <a:spcPts val="0"/>
              </a:spcBef>
              <a:buFont typeface="Wingdings" pitchFamily="2" charset="2"/>
              <a:buChar char="ü"/>
              <a:defRPr/>
            </a:pPr>
            <a:r>
              <a:rPr lang="en-US" sz="3300" dirty="0">
                <a:latin typeface="Times New Roman" panose="02020603050405020304" pitchFamily="18" charset="0"/>
                <a:cs typeface="Times New Roman" panose="02020603050405020304" pitchFamily="18" charset="0"/>
              </a:rPr>
              <a:t>If a static method defined in the </a:t>
            </a:r>
            <a:r>
              <a:rPr lang="en-US" sz="3300" dirty="0" err="1">
                <a:latin typeface="Times New Roman" panose="02020603050405020304" pitchFamily="18" charset="0"/>
                <a:cs typeface="Times New Roman" panose="02020603050405020304" pitchFamily="18" charset="0"/>
              </a:rPr>
              <a:t>superclass</a:t>
            </a:r>
            <a:r>
              <a:rPr lang="en-US" sz="3300" dirty="0">
                <a:latin typeface="Times New Roman" panose="02020603050405020304" pitchFamily="18" charset="0"/>
                <a:cs typeface="Times New Roman" panose="02020603050405020304" pitchFamily="18" charset="0"/>
              </a:rPr>
              <a:t> is redefined in a subclass, the method defined in the </a:t>
            </a:r>
            <a:r>
              <a:rPr lang="en-US" sz="3300" dirty="0" err="1">
                <a:latin typeface="Times New Roman" panose="02020603050405020304" pitchFamily="18" charset="0"/>
                <a:cs typeface="Times New Roman" panose="02020603050405020304" pitchFamily="18" charset="0"/>
              </a:rPr>
              <a:t>superclass</a:t>
            </a:r>
            <a:r>
              <a:rPr lang="en-US" sz="3300" dirty="0">
                <a:latin typeface="Times New Roman" panose="02020603050405020304" pitchFamily="18" charset="0"/>
                <a:cs typeface="Times New Roman" panose="02020603050405020304" pitchFamily="18" charset="0"/>
              </a:rPr>
              <a:t> is hidden.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8372">
                                            <p:txEl>
                                              <p:pRg st="2" end="2"/>
                                            </p:txEl>
                                          </p:spTgt>
                                        </p:tgtEl>
                                        <p:attrNameLst>
                                          <p:attrName>style.visibility</p:attrName>
                                        </p:attrNameLst>
                                      </p:cBhvr>
                                      <p:to>
                                        <p:strVal val="visible"/>
                                      </p:to>
                                    </p:set>
                                    <p:animEffect transition="in" filter="strips(downLeft)">
                                      <p:cBhvr>
                                        <p:cTn id="7" dur="500"/>
                                        <p:tgtEl>
                                          <p:spTgt spid="5837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58372">
                                            <p:txEl>
                                              <p:pRg st="0" end="0"/>
                                            </p:txEl>
                                          </p:spTgt>
                                        </p:tgtEl>
                                        <p:attrNameLst>
                                          <p:attrName>style.visibility</p:attrName>
                                        </p:attrNameLst>
                                      </p:cBhvr>
                                      <p:to>
                                        <p:strVal val="visible"/>
                                      </p:to>
                                    </p:set>
                                    <p:animEffect transition="in" filter="strips(downLeft)">
                                      <p:cBhvr>
                                        <p:cTn id="12" dur="500"/>
                                        <p:tgtEl>
                                          <p:spTgt spid="5837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58372">
                                            <p:txEl>
                                              <p:pRg st="1" end="1"/>
                                            </p:txEl>
                                          </p:spTgt>
                                        </p:tgtEl>
                                        <p:attrNameLst>
                                          <p:attrName>style.visibility</p:attrName>
                                        </p:attrNameLst>
                                      </p:cBhvr>
                                      <p:to>
                                        <p:strVal val="visible"/>
                                      </p:to>
                                    </p:set>
                                    <p:animEffect transition="in" filter="strips(downLeft)">
                                      <p:cBhvr>
                                        <p:cTn id="17" dur="500"/>
                                        <p:tgtEl>
                                          <p:spTgt spid="5837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58372">
                                            <p:txEl>
                                              <p:pRg st="3" end="3"/>
                                            </p:txEl>
                                          </p:spTgt>
                                        </p:tgtEl>
                                        <p:attrNameLst>
                                          <p:attrName>style.visibility</p:attrName>
                                        </p:attrNameLst>
                                      </p:cBhvr>
                                      <p:to>
                                        <p:strVal val="visible"/>
                                      </p:to>
                                    </p:set>
                                    <p:anim calcmode="lin" valueType="num">
                                      <p:cBhvr additive="base">
                                        <p:cTn id="22" dur="500" fill="hold"/>
                                        <p:tgtEl>
                                          <p:spTgt spid="58372">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837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6" fill="hold" nodeType="clickEffect">
                                  <p:stCondLst>
                                    <p:cond delay="0"/>
                                  </p:stCondLst>
                                  <p:childTnLst>
                                    <p:set>
                                      <p:cBhvr>
                                        <p:cTn id="27" dur="1" fill="hold">
                                          <p:stCondLst>
                                            <p:cond delay="0"/>
                                          </p:stCondLst>
                                        </p:cTn>
                                        <p:tgtEl>
                                          <p:spTgt spid="58372">
                                            <p:txEl>
                                              <p:pRg st="4" end="4"/>
                                            </p:txEl>
                                          </p:spTgt>
                                        </p:tgtEl>
                                        <p:attrNameLst>
                                          <p:attrName>style.visibility</p:attrName>
                                        </p:attrNameLst>
                                      </p:cBhvr>
                                      <p:to>
                                        <p:strVal val="visible"/>
                                      </p:to>
                                    </p:set>
                                    <p:animEffect transition="in" filter="barn(inHorizontal)">
                                      <p:cBhvr>
                                        <p:cTn id="28" dur="500"/>
                                        <p:tgtEl>
                                          <p:spTgt spid="58372">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6" fill="hold" nodeType="clickEffect">
                                  <p:stCondLst>
                                    <p:cond delay="0"/>
                                  </p:stCondLst>
                                  <p:childTnLst>
                                    <p:set>
                                      <p:cBhvr>
                                        <p:cTn id="32" dur="1" fill="hold">
                                          <p:stCondLst>
                                            <p:cond delay="0"/>
                                          </p:stCondLst>
                                        </p:cTn>
                                        <p:tgtEl>
                                          <p:spTgt spid="58372">
                                            <p:txEl>
                                              <p:pRg st="5" end="5"/>
                                            </p:txEl>
                                          </p:spTgt>
                                        </p:tgtEl>
                                        <p:attrNameLst>
                                          <p:attrName>style.visibility</p:attrName>
                                        </p:attrNameLst>
                                      </p:cBhvr>
                                      <p:to>
                                        <p:strVal val="visible"/>
                                      </p:to>
                                    </p:set>
                                    <p:animEffect transition="in" filter="barn(inHorizontal)">
                                      <p:cBhvr>
                                        <p:cTn id="33" dur="500"/>
                                        <p:tgtEl>
                                          <p:spTgt spid="58372">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6" fill="hold" nodeType="clickEffect">
                                  <p:stCondLst>
                                    <p:cond delay="0"/>
                                  </p:stCondLst>
                                  <p:childTnLst>
                                    <p:set>
                                      <p:cBhvr>
                                        <p:cTn id="37" dur="1" fill="hold">
                                          <p:stCondLst>
                                            <p:cond delay="0"/>
                                          </p:stCondLst>
                                        </p:cTn>
                                        <p:tgtEl>
                                          <p:spTgt spid="58372">
                                            <p:txEl>
                                              <p:pRg st="6" end="6"/>
                                            </p:txEl>
                                          </p:spTgt>
                                        </p:tgtEl>
                                        <p:attrNameLst>
                                          <p:attrName>style.visibility</p:attrName>
                                        </p:attrNameLst>
                                      </p:cBhvr>
                                      <p:to>
                                        <p:strVal val="visible"/>
                                      </p:to>
                                    </p:set>
                                    <p:animEffect transition="in" filter="barn(inHorizontal)">
                                      <p:cBhvr>
                                        <p:cTn id="38" dur="500"/>
                                        <p:tgtEl>
                                          <p:spTgt spid="58372">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6" fill="hold" nodeType="clickEffect">
                                  <p:stCondLst>
                                    <p:cond delay="0"/>
                                  </p:stCondLst>
                                  <p:childTnLst>
                                    <p:set>
                                      <p:cBhvr>
                                        <p:cTn id="42" dur="1" fill="hold">
                                          <p:stCondLst>
                                            <p:cond delay="0"/>
                                          </p:stCondLst>
                                        </p:cTn>
                                        <p:tgtEl>
                                          <p:spTgt spid="58372">
                                            <p:txEl>
                                              <p:pRg st="7" end="7"/>
                                            </p:txEl>
                                          </p:spTgt>
                                        </p:tgtEl>
                                        <p:attrNameLst>
                                          <p:attrName>style.visibility</p:attrName>
                                        </p:attrNameLst>
                                      </p:cBhvr>
                                      <p:to>
                                        <p:strVal val="visible"/>
                                      </p:to>
                                    </p:set>
                                    <p:animEffect transition="in" filter="barn(inHorizontal)">
                                      <p:cBhvr>
                                        <p:cTn id="43" dur="500"/>
                                        <p:tgtEl>
                                          <p:spTgt spid="58372">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6" fill="hold" nodeType="clickEffect">
                                  <p:stCondLst>
                                    <p:cond delay="0"/>
                                  </p:stCondLst>
                                  <p:childTnLst>
                                    <p:set>
                                      <p:cBhvr>
                                        <p:cTn id="47" dur="1" fill="hold">
                                          <p:stCondLst>
                                            <p:cond delay="0"/>
                                          </p:stCondLst>
                                        </p:cTn>
                                        <p:tgtEl>
                                          <p:spTgt spid="58372">
                                            <p:txEl>
                                              <p:pRg st="8" end="8"/>
                                            </p:txEl>
                                          </p:spTgt>
                                        </p:tgtEl>
                                        <p:attrNameLst>
                                          <p:attrName>style.visibility</p:attrName>
                                        </p:attrNameLst>
                                      </p:cBhvr>
                                      <p:to>
                                        <p:strVal val="visible"/>
                                      </p:to>
                                    </p:set>
                                    <p:animEffect transition="in" filter="barn(inHorizontal)">
                                      <p:cBhvr>
                                        <p:cTn id="48" dur="500"/>
                                        <p:tgtEl>
                                          <p:spTgt spid="5837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228018" y="300038"/>
            <a:ext cx="13111030" cy="1180419"/>
          </a:xfrm>
        </p:spPr>
        <p:txBody>
          <a:bodyPr lIns="129607" tIns="64804" rIns="129607" bIns="64804"/>
          <a:lstStyle/>
          <a:p>
            <a:pPr algn="ctr"/>
            <a:r>
              <a:rPr lang="en-US" altLang="en-US" b="1" dirty="0">
                <a:solidFill>
                  <a:schemeClr val="tx1"/>
                </a:solidFill>
                <a:latin typeface="Times New Roman" panose="02020603050405020304" pitchFamily="18" charset="0"/>
                <a:cs typeface="Times New Roman" panose="02020603050405020304" pitchFamily="18" charset="0"/>
              </a:rPr>
              <a:t>Motivations</a:t>
            </a:r>
          </a:p>
        </p:txBody>
      </p:sp>
      <p:sp>
        <p:nvSpPr>
          <p:cNvPr id="15364" name="Rectangle 3"/>
          <p:cNvSpPr>
            <a:spLocks noGrp="1" noChangeArrowheads="1"/>
          </p:cNvSpPr>
          <p:nvPr>
            <p:ph type="body" idx="1"/>
          </p:nvPr>
        </p:nvSpPr>
        <p:spPr>
          <a:xfrm>
            <a:off x="456036" y="1800225"/>
            <a:ext cx="12883012" cy="5400675"/>
          </a:xfrm>
        </p:spPr>
        <p:txBody>
          <a:bodyPr/>
          <a:lstStyle/>
          <a:p>
            <a:pPr marL="0" indent="0" algn="just">
              <a:buNone/>
            </a:pPr>
            <a:r>
              <a:rPr lang="en-US" altLang="en-US" sz="4000" dirty="0">
                <a:latin typeface="Times New Roman" panose="02020603050405020304" pitchFamily="18" charset="0"/>
                <a:cs typeface="Times New Roman" panose="02020603050405020304" pitchFamily="18" charset="0"/>
              </a:rPr>
              <a:t>Suppose you will define classes to model circles, rectangles, and triangles. These classes have many common features. What is the best way to design these classes so to avoid redundancy? The answer is to use inheritance. </a:t>
            </a:r>
          </a:p>
        </p:txBody>
      </p:sp>
    </p:spTree>
    <p:extLst>
      <p:ext uri="{BB962C8B-B14F-4D97-AF65-F5344CB8AC3E}">
        <p14:creationId xmlns:p14="http://schemas.microsoft.com/office/powerpoint/2010/main" val="2436662282"/>
      </p:ext>
    </p:extLst>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EC813179-51BC-4E44-B68E-28B2E02A9ED7}"/>
              </a:ext>
            </a:extLst>
          </p:cNvPr>
          <p:cNvSpPr>
            <a:spLocks noGrp="1" noChangeArrowheads="1"/>
          </p:cNvSpPr>
          <p:nvPr>
            <p:ph type="title"/>
          </p:nvPr>
        </p:nvSpPr>
        <p:spPr>
          <a:xfrm>
            <a:off x="1739900" y="300037"/>
            <a:ext cx="10201275" cy="800100"/>
          </a:xfrm>
        </p:spPr>
        <p:txBody>
          <a:bodyPr/>
          <a:lstStyle/>
          <a:p>
            <a:pPr algn="ctr"/>
            <a:r>
              <a:rPr lang="en-US" altLang="en-US" sz="4800" b="1" dirty="0">
                <a:solidFill>
                  <a:schemeClr val="tx1"/>
                </a:solidFill>
                <a:latin typeface="Times New Roman" panose="02020603050405020304" pitchFamily="18" charset="0"/>
                <a:cs typeface="Times New Roman" panose="02020603050405020304" pitchFamily="18" charset="0"/>
              </a:rPr>
              <a:t>Overriding vs. Overloading</a:t>
            </a:r>
          </a:p>
        </p:txBody>
      </p:sp>
      <p:sp>
        <p:nvSpPr>
          <p:cNvPr id="28676" name="Rectangle 5">
            <a:extLst>
              <a:ext uri="{FF2B5EF4-FFF2-40B4-BE49-F238E27FC236}">
                <a16:creationId xmlns:a16="http://schemas.microsoft.com/office/drawing/2014/main" id="{9059F4FC-68E9-654D-909F-B239521942B8}"/>
              </a:ext>
            </a:extLst>
          </p:cNvPr>
          <p:cNvSpPr>
            <a:spLocks noChangeArrowheads="1"/>
          </p:cNvSpPr>
          <p:nvPr/>
        </p:nvSpPr>
        <p:spPr bwMode="auto">
          <a:xfrm>
            <a:off x="3840162" y="4150519"/>
            <a:ext cx="12001500" cy="577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3150"/>
          </a:p>
        </p:txBody>
      </p:sp>
      <p:sp>
        <p:nvSpPr>
          <p:cNvPr id="28677" name="Rectangle 7">
            <a:extLst>
              <a:ext uri="{FF2B5EF4-FFF2-40B4-BE49-F238E27FC236}">
                <a16:creationId xmlns:a16="http://schemas.microsoft.com/office/drawing/2014/main" id="{F670A548-9F98-4741-AEF6-38290CAB7090}"/>
              </a:ext>
            </a:extLst>
          </p:cNvPr>
          <p:cNvSpPr>
            <a:spLocks noChangeArrowheads="1"/>
          </p:cNvSpPr>
          <p:nvPr/>
        </p:nvSpPr>
        <p:spPr bwMode="auto">
          <a:xfrm>
            <a:off x="839788" y="2801431"/>
            <a:ext cx="184731" cy="577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3150"/>
          </a:p>
        </p:txBody>
      </p:sp>
      <p:sp>
        <p:nvSpPr>
          <p:cNvPr id="28678" name="Rectangle 10">
            <a:extLst>
              <a:ext uri="{FF2B5EF4-FFF2-40B4-BE49-F238E27FC236}">
                <a16:creationId xmlns:a16="http://schemas.microsoft.com/office/drawing/2014/main" id="{29DF8187-E2B3-3D41-8693-F2CFF476220B}"/>
              </a:ext>
            </a:extLst>
          </p:cNvPr>
          <p:cNvSpPr>
            <a:spLocks noChangeArrowheads="1"/>
          </p:cNvSpPr>
          <p:nvPr/>
        </p:nvSpPr>
        <p:spPr bwMode="auto">
          <a:xfrm>
            <a:off x="839788" y="2657662"/>
            <a:ext cx="184731" cy="577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3150"/>
          </a:p>
        </p:txBody>
      </p:sp>
      <p:graphicFrame>
        <p:nvGraphicFramePr>
          <p:cNvPr id="28679" name="Object 9">
            <a:extLst>
              <a:ext uri="{FF2B5EF4-FFF2-40B4-BE49-F238E27FC236}">
                <a16:creationId xmlns:a16="http://schemas.microsoft.com/office/drawing/2014/main" id="{6AFA55EE-BF61-6E4A-BEF3-D54F48B4A2CF}"/>
              </a:ext>
            </a:extLst>
          </p:cNvPr>
          <p:cNvGraphicFramePr>
            <a:graphicFrameLocks noChangeAspect="1"/>
          </p:cNvGraphicFramePr>
          <p:nvPr/>
        </p:nvGraphicFramePr>
        <p:xfrm>
          <a:off x="839787" y="1500188"/>
          <a:ext cx="12001500" cy="5371505"/>
        </p:xfrm>
        <a:graphic>
          <a:graphicData uri="http://schemas.openxmlformats.org/presentationml/2006/ole">
            <mc:AlternateContent xmlns:mc="http://schemas.openxmlformats.org/markup-compatibility/2006">
              <mc:Choice xmlns:v="urn:schemas-microsoft-com:vml" Requires="v">
                <p:oleObj spid="_x0000_s172041" name="Picture" r:id="rId2" imgW="8343900" imgH="3111500" progId="Word.Picture.8">
                  <p:embed/>
                </p:oleObj>
              </mc:Choice>
              <mc:Fallback>
                <p:oleObj name="Picture" r:id="rId2" imgW="8343900" imgH="3111500" progId="Word.Picture.8">
                  <p:embed/>
                  <p:pic>
                    <p:nvPicPr>
                      <p:cNvPr id="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787" y="1500188"/>
                        <a:ext cx="12001500" cy="53715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58477084"/>
      </p:ext>
    </p:extLst>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1025525" y="300038"/>
            <a:ext cx="11630025" cy="800100"/>
          </a:xfrm>
        </p:spPr>
        <p:txBody>
          <a:bodyPr/>
          <a:lstStyle/>
          <a:p>
            <a:pPr algn="ctr"/>
            <a:r>
              <a:rPr lang="en-US" sz="4800" b="1" dirty="0">
                <a:solidFill>
                  <a:schemeClr val="tx1"/>
                </a:solidFill>
                <a:latin typeface="Times New Roman" panose="02020603050405020304" pitchFamily="18" charset="0"/>
                <a:cs typeface="Times New Roman" panose="02020603050405020304" pitchFamily="18" charset="0"/>
              </a:rPr>
              <a:t>The Object Class and Its Methods</a:t>
            </a:r>
          </a:p>
        </p:txBody>
      </p:sp>
      <p:sp>
        <p:nvSpPr>
          <p:cNvPr id="3077" name="Rectangle 3"/>
          <p:cNvSpPr>
            <a:spLocks noGrp="1" noChangeArrowheads="1"/>
          </p:cNvSpPr>
          <p:nvPr>
            <p:ph type="body" idx="1"/>
          </p:nvPr>
        </p:nvSpPr>
        <p:spPr>
          <a:xfrm>
            <a:off x="455613" y="1400174"/>
            <a:ext cx="12884150" cy="5366385"/>
          </a:xfrm>
        </p:spPr>
        <p:txBody>
          <a:bodyPr/>
          <a:lstStyle/>
          <a:p>
            <a:pPr marL="531813" indent="-514350" algn="just">
              <a:spcBef>
                <a:spcPct val="0"/>
              </a:spcBef>
              <a:buFont typeface="Wingdings" pitchFamily="2" charset="2"/>
              <a:buChar char="ü"/>
            </a:pPr>
            <a:r>
              <a:rPr lang="en-US" sz="4000" dirty="0">
                <a:latin typeface="Times New Roman" panose="02020603050405020304" pitchFamily="18" charset="0"/>
                <a:cs typeface="Times New Roman" panose="02020603050405020304" pitchFamily="18" charset="0"/>
              </a:rPr>
              <a:t>Every class in Java is descended from the </a:t>
            </a:r>
            <a:r>
              <a:rPr lang="en-US" sz="4000" u="sng" dirty="0" err="1">
                <a:latin typeface="Times New Roman" panose="02020603050405020304" pitchFamily="18" charset="0"/>
                <a:cs typeface="Times New Roman" panose="02020603050405020304" pitchFamily="18" charset="0"/>
              </a:rPr>
              <a:t>java.lang.Object</a:t>
            </a:r>
            <a:r>
              <a:rPr lang="en-US" sz="4000" dirty="0">
                <a:latin typeface="Times New Roman" panose="02020603050405020304" pitchFamily="18" charset="0"/>
                <a:cs typeface="Times New Roman" panose="02020603050405020304" pitchFamily="18" charset="0"/>
              </a:rPr>
              <a:t> class.</a:t>
            </a:r>
          </a:p>
          <a:p>
            <a:pPr marL="531813" indent="-514350" algn="just">
              <a:spcBef>
                <a:spcPct val="0"/>
              </a:spcBef>
              <a:buFont typeface="Wingdings" pitchFamily="2" charset="2"/>
              <a:buChar char="ü"/>
            </a:pPr>
            <a:r>
              <a:rPr lang="en-US" sz="4000" dirty="0">
                <a:latin typeface="Times New Roman" panose="02020603050405020304" pitchFamily="18" charset="0"/>
                <a:cs typeface="Times New Roman" panose="02020603050405020304" pitchFamily="18" charset="0"/>
              </a:rPr>
              <a:t>If no inheritance is specified when a class is defined, the superclass of the class is </a:t>
            </a:r>
            <a:r>
              <a:rPr lang="en-US" sz="4000" u="sng" dirty="0">
                <a:latin typeface="Times New Roman" panose="02020603050405020304" pitchFamily="18" charset="0"/>
                <a:cs typeface="Times New Roman" panose="02020603050405020304" pitchFamily="18" charset="0"/>
              </a:rPr>
              <a:t>Object</a:t>
            </a:r>
            <a:r>
              <a:rPr lang="en-US" sz="4000" dirty="0">
                <a:latin typeface="Times New Roman" panose="02020603050405020304" pitchFamily="18" charset="0"/>
                <a:cs typeface="Times New Roman" panose="02020603050405020304" pitchFamily="18" charset="0"/>
              </a:rPr>
              <a:t>. </a:t>
            </a:r>
          </a:p>
        </p:txBody>
      </p:sp>
      <p:sp>
        <p:nvSpPr>
          <p:cNvPr id="3078" name="Rectangle 4"/>
          <p:cNvSpPr>
            <a:spLocks noChangeArrowheads="1"/>
          </p:cNvSpPr>
          <p:nvPr/>
        </p:nvSpPr>
        <p:spPr bwMode="auto">
          <a:xfrm>
            <a:off x="3421063" y="4151313"/>
            <a:ext cx="13681075" cy="654050"/>
          </a:xfrm>
          <a:prstGeom prst="rect">
            <a:avLst/>
          </a:prstGeom>
          <a:noFill/>
          <a:ln w="12700">
            <a:noFill/>
            <a:miter lim="800000"/>
            <a:headEnd type="none" w="sm" len="sm"/>
            <a:tailEnd type="none" w="sm" len="sm"/>
          </a:ln>
        </p:spPr>
        <p:txBody>
          <a:bodyPr lIns="129522" tIns="64764" rIns="129522" bIns="64764">
            <a:spAutoFit/>
          </a:bodyPr>
          <a:lstStyle/>
          <a:p>
            <a:endParaRPr lang="en-GB"/>
          </a:p>
        </p:txBody>
      </p:sp>
      <p:graphicFrame>
        <p:nvGraphicFramePr>
          <p:cNvPr id="6" name="Object 5">
            <a:extLst>
              <a:ext uri="{FF2B5EF4-FFF2-40B4-BE49-F238E27FC236}">
                <a16:creationId xmlns:a16="http://schemas.microsoft.com/office/drawing/2014/main" id="{521C358E-C933-664D-A6A1-9CE26BFC8F95}"/>
              </a:ext>
            </a:extLst>
          </p:cNvPr>
          <p:cNvGraphicFramePr>
            <a:graphicFrameLocks noChangeAspect="1"/>
          </p:cNvGraphicFramePr>
          <p:nvPr>
            <p:extLst>
              <p:ext uri="{D42A27DB-BD31-4B8C-83A1-F6EECF244321}">
                <p14:modId xmlns:p14="http://schemas.microsoft.com/office/powerpoint/2010/main" val="3155224199"/>
              </p:ext>
            </p:extLst>
          </p:nvPr>
        </p:nvGraphicFramePr>
        <p:xfrm>
          <a:off x="1085173" y="4821872"/>
          <a:ext cx="12140289" cy="1416367"/>
        </p:xfrm>
        <a:graphic>
          <a:graphicData uri="http://schemas.openxmlformats.org/presentationml/2006/ole">
            <mc:AlternateContent xmlns:mc="http://schemas.openxmlformats.org/markup-compatibility/2006">
              <mc:Choice xmlns:v="urn:schemas-microsoft-com:vml" Requires="v">
                <p:oleObj spid="_x0000_s173065" name="Picture" r:id="rId3" imgW="28409900" imgH="3302000" progId="Word.Picture.8">
                  <p:embed/>
                </p:oleObj>
              </mc:Choice>
              <mc:Fallback>
                <p:oleObj name="Picture" r:id="rId3" imgW="28409900" imgH="3302000" progId="Word.Picture.8">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173" y="4821872"/>
                        <a:ext cx="12140289" cy="14163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animEffect transition="in" filter="strips(downLeft)">
                                      <p:cBhvr>
                                        <p:cTn id="7" dur="500"/>
                                        <p:tgtEl>
                                          <p:spTgt spid="30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077">
                                            <p:txEl>
                                              <p:pRg st="1" end="1"/>
                                            </p:txEl>
                                          </p:spTgt>
                                        </p:tgtEl>
                                        <p:attrNameLst>
                                          <p:attrName>style.visibility</p:attrName>
                                        </p:attrNameLst>
                                      </p:cBhvr>
                                      <p:to>
                                        <p:strVal val="visible"/>
                                      </p:to>
                                    </p:set>
                                    <p:anim calcmode="lin" valueType="num">
                                      <p:cBhvr additive="base">
                                        <p:cTn id="12" dur="500" fill="hold"/>
                                        <p:tgtEl>
                                          <p:spTgt spid="307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07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a:xfrm>
            <a:off x="1025525" y="173038"/>
            <a:ext cx="11630025" cy="900112"/>
          </a:xfrm>
        </p:spPr>
        <p:txBody>
          <a:bodyPr/>
          <a:lstStyle/>
          <a:p>
            <a:pPr algn="ctr"/>
            <a:r>
              <a:rPr lang="en-US" sz="4800" b="1" dirty="0">
                <a:solidFill>
                  <a:schemeClr val="tx1"/>
                </a:solidFill>
                <a:latin typeface="Times New Roman" panose="02020603050405020304" pitchFamily="18" charset="0"/>
                <a:cs typeface="Times New Roman" panose="02020603050405020304" pitchFamily="18" charset="0"/>
              </a:rPr>
              <a:t>The </a:t>
            </a:r>
            <a:r>
              <a:rPr lang="en-US" sz="4800" b="1" dirty="0" err="1">
                <a:solidFill>
                  <a:schemeClr val="tx1"/>
                </a:solidFill>
                <a:latin typeface="Times New Roman" panose="02020603050405020304" pitchFamily="18" charset="0"/>
                <a:cs typeface="Times New Roman" panose="02020603050405020304" pitchFamily="18" charset="0"/>
              </a:rPr>
              <a:t>toString</a:t>
            </a:r>
            <a:r>
              <a:rPr lang="en-US" sz="4800" b="1" dirty="0">
                <a:solidFill>
                  <a:schemeClr val="tx1"/>
                </a:solidFill>
                <a:latin typeface="Times New Roman" panose="02020603050405020304" pitchFamily="18" charset="0"/>
                <a:cs typeface="Times New Roman" panose="02020603050405020304" pitchFamily="18" charset="0"/>
              </a:rPr>
              <a:t>() method in Object</a:t>
            </a:r>
          </a:p>
        </p:txBody>
      </p:sp>
      <p:sp>
        <p:nvSpPr>
          <p:cNvPr id="64516" name="Rectangle 3"/>
          <p:cNvSpPr>
            <a:spLocks noGrp="1" noChangeArrowheads="1"/>
          </p:cNvSpPr>
          <p:nvPr>
            <p:ph type="body" idx="1"/>
          </p:nvPr>
        </p:nvSpPr>
        <p:spPr>
          <a:xfrm>
            <a:off x="455613" y="1500188"/>
            <a:ext cx="12769850" cy="2200275"/>
          </a:xfrm>
        </p:spPr>
        <p:txBody>
          <a:bodyPr/>
          <a:lstStyle/>
          <a:p>
            <a:pPr marL="0" indent="0">
              <a:lnSpc>
                <a:spcPct val="90000"/>
              </a:lnSpc>
              <a:spcBef>
                <a:spcPct val="75000"/>
              </a:spcBef>
              <a:buFont typeface="Monotype Sorts" pitchFamily="2" charset="2"/>
              <a:buNone/>
            </a:pPr>
            <a:r>
              <a:rPr lang="en-US" sz="3700" dirty="0">
                <a:latin typeface="Times New Roman" panose="02020603050405020304" pitchFamily="18" charset="0"/>
                <a:cs typeface="Times New Roman" panose="02020603050405020304" pitchFamily="18" charset="0"/>
              </a:rPr>
              <a:t>The </a:t>
            </a:r>
            <a:r>
              <a:rPr lang="en-US" sz="3400" dirty="0" err="1">
                <a:latin typeface="Times New Roman" panose="02020603050405020304" pitchFamily="18" charset="0"/>
                <a:cs typeface="Times New Roman" panose="02020603050405020304" pitchFamily="18" charset="0"/>
              </a:rPr>
              <a:t>toString</a:t>
            </a:r>
            <a:r>
              <a:rPr lang="en-US" sz="3400" dirty="0">
                <a:latin typeface="Times New Roman" panose="02020603050405020304" pitchFamily="18" charset="0"/>
                <a:cs typeface="Times New Roman" panose="02020603050405020304" pitchFamily="18" charset="0"/>
              </a:rPr>
              <a:t>()</a:t>
            </a:r>
            <a:r>
              <a:rPr lang="en-US" sz="3700" dirty="0">
                <a:latin typeface="Times New Roman" panose="02020603050405020304" pitchFamily="18" charset="0"/>
                <a:cs typeface="Times New Roman" panose="02020603050405020304" pitchFamily="18" charset="0"/>
              </a:rPr>
              <a:t> method returns a string representation of the object. The default implementation returns a string consisting of a class name of which the object is an instance, the at sign (@), and a number representing this object. </a:t>
            </a:r>
            <a:endParaRPr lang="en-US" sz="4000" dirty="0">
              <a:latin typeface="Times New Roman" panose="02020603050405020304" pitchFamily="18" charset="0"/>
              <a:cs typeface="Times New Roman" panose="02020603050405020304" pitchFamily="18" charset="0"/>
            </a:endParaRPr>
          </a:p>
        </p:txBody>
      </p:sp>
      <p:sp>
        <p:nvSpPr>
          <p:cNvPr id="64517" name="Rectangle 4"/>
          <p:cNvSpPr>
            <a:spLocks noChangeArrowheads="1"/>
          </p:cNvSpPr>
          <p:nvPr/>
        </p:nvSpPr>
        <p:spPr bwMode="auto">
          <a:xfrm>
            <a:off x="912813" y="4000500"/>
            <a:ext cx="10829925" cy="1400175"/>
          </a:xfrm>
          <a:prstGeom prst="rect">
            <a:avLst/>
          </a:prstGeom>
          <a:solidFill>
            <a:schemeClr val="bg1"/>
          </a:solidFill>
          <a:ln w="9525">
            <a:noFill/>
            <a:miter lim="800000"/>
            <a:headEnd/>
            <a:tailEnd/>
          </a:ln>
        </p:spPr>
        <p:txBody>
          <a:bodyPr lIns="130421" tIns="65212" rIns="130421" bIns="65212"/>
          <a:lstStyle/>
          <a:p>
            <a:pPr>
              <a:spcBef>
                <a:spcPct val="20000"/>
              </a:spcBef>
              <a:buClr>
                <a:schemeClr val="tx2"/>
              </a:buClr>
              <a:buSzPct val="75000"/>
              <a:buFont typeface="Monotype Sorts" pitchFamily="2" charset="2"/>
              <a:buNone/>
            </a:pPr>
            <a:r>
              <a:rPr lang="en-US" sz="3200" dirty="0">
                <a:solidFill>
                  <a:schemeClr val="bg2"/>
                </a:solidFill>
                <a:latin typeface="Courier" pitchFamily="2" charset="0"/>
              </a:rPr>
              <a:t>Loan </a:t>
            </a:r>
            <a:r>
              <a:rPr lang="en-US" sz="3200" dirty="0" err="1">
                <a:solidFill>
                  <a:schemeClr val="bg2"/>
                </a:solidFill>
                <a:latin typeface="Courier" pitchFamily="2" charset="0"/>
              </a:rPr>
              <a:t>loan</a:t>
            </a:r>
            <a:r>
              <a:rPr lang="en-US" sz="3200" dirty="0">
                <a:solidFill>
                  <a:schemeClr val="bg2"/>
                </a:solidFill>
                <a:latin typeface="Courier" pitchFamily="2" charset="0"/>
              </a:rPr>
              <a:t> = new Loan();</a:t>
            </a:r>
          </a:p>
          <a:p>
            <a:pPr>
              <a:spcBef>
                <a:spcPct val="20000"/>
              </a:spcBef>
              <a:buClr>
                <a:schemeClr val="tx2"/>
              </a:buClr>
              <a:buSzPct val="75000"/>
              <a:buFont typeface="Monotype Sorts" pitchFamily="2" charset="2"/>
              <a:buNone/>
            </a:pPr>
            <a:r>
              <a:rPr lang="en-US" sz="3200" dirty="0" err="1">
                <a:solidFill>
                  <a:schemeClr val="bg2"/>
                </a:solidFill>
                <a:latin typeface="Courier" pitchFamily="2" charset="0"/>
              </a:rPr>
              <a:t>System.out.println</a:t>
            </a:r>
            <a:r>
              <a:rPr lang="en-US" sz="3200" dirty="0">
                <a:solidFill>
                  <a:schemeClr val="bg2"/>
                </a:solidFill>
                <a:latin typeface="Courier" pitchFamily="2" charset="0"/>
              </a:rPr>
              <a:t>(</a:t>
            </a:r>
            <a:r>
              <a:rPr lang="en-US" sz="3200" dirty="0" err="1">
                <a:solidFill>
                  <a:schemeClr val="bg2"/>
                </a:solidFill>
                <a:latin typeface="Courier" pitchFamily="2" charset="0"/>
              </a:rPr>
              <a:t>loan.toString</a:t>
            </a:r>
            <a:r>
              <a:rPr lang="en-US" sz="3200" dirty="0">
                <a:solidFill>
                  <a:schemeClr val="bg2"/>
                </a:solidFill>
                <a:latin typeface="Courier" pitchFamily="2" charset="0"/>
              </a:rPr>
              <a:t>());</a:t>
            </a:r>
          </a:p>
        </p:txBody>
      </p:sp>
      <p:sp>
        <p:nvSpPr>
          <p:cNvPr id="64518" name="Rectangle 5"/>
          <p:cNvSpPr>
            <a:spLocks noChangeArrowheads="1"/>
          </p:cNvSpPr>
          <p:nvPr/>
        </p:nvSpPr>
        <p:spPr bwMode="auto">
          <a:xfrm>
            <a:off x="684213" y="5800725"/>
            <a:ext cx="12312650" cy="2200275"/>
          </a:xfrm>
          <a:prstGeom prst="rect">
            <a:avLst/>
          </a:prstGeom>
          <a:noFill/>
          <a:ln w="9525">
            <a:noFill/>
            <a:miter lim="800000"/>
            <a:headEnd/>
            <a:tailEnd/>
          </a:ln>
        </p:spPr>
        <p:txBody>
          <a:bodyPr lIns="130421" tIns="65212" rIns="130421" bIns="65212"/>
          <a:lstStyle/>
          <a:p>
            <a:pPr algn="just">
              <a:lnSpc>
                <a:spcPct val="90000"/>
              </a:lnSpc>
              <a:spcBef>
                <a:spcPct val="75000"/>
              </a:spcBef>
              <a:buClr>
                <a:schemeClr val="tx2"/>
              </a:buClr>
              <a:buSzPct val="75000"/>
              <a:buFont typeface="Monotype Sorts" pitchFamily="2" charset="2"/>
              <a:buNone/>
            </a:pPr>
            <a:r>
              <a:rPr lang="en-US" sz="3600" dirty="0">
                <a:latin typeface="Times New Roman" panose="02020603050405020304" pitchFamily="18" charset="0"/>
                <a:cs typeface="Times New Roman" panose="02020603050405020304" pitchFamily="18" charset="0"/>
              </a:rPr>
              <a:t>The code displays something like </a:t>
            </a:r>
            <a:r>
              <a:rPr lang="en-US" sz="3600" u="sng" dirty="0">
                <a:latin typeface="Times New Roman" panose="02020603050405020304" pitchFamily="18" charset="0"/>
                <a:cs typeface="Times New Roman" panose="02020603050405020304" pitchFamily="18" charset="0"/>
              </a:rPr>
              <a:t>Loan@15037e5</a:t>
            </a:r>
            <a:r>
              <a:rPr lang="en-US" sz="3600" dirty="0">
                <a:latin typeface="Times New Roman" panose="02020603050405020304" pitchFamily="18" charset="0"/>
                <a:cs typeface="Times New Roman" panose="02020603050405020304" pitchFamily="18" charset="0"/>
              </a:rPr>
              <a:t> . This message is not very helpful or informative. Usually you should override the </a:t>
            </a:r>
            <a:r>
              <a:rPr lang="en-US" sz="3600" u="sng" dirty="0" err="1">
                <a:latin typeface="Times New Roman" panose="02020603050405020304" pitchFamily="18" charset="0"/>
                <a:cs typeface="Times New Roman" panose="02020603050405020304" pitchFamily="18" charset="0"/>
              </a:rPr>
              <a:t>toString</a:t>
            </a:r>
            <a:r>
              <a:rPr lang="en-US" sz="3600" dirty="0">
                <a:latin typeface="Times New Roman" panose="02020603050405020304" pitchFamily="18" charset="0"/>
                <a:cs typeface="Times New Roman" panose="02020603050405020304" pitchFamily="18" charset="0"/>
              </a:rPr>
              <a:t> method so that it returns a digestible string representation of the object.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64516">
                                            <p:txEl>
                                              <p:pRg st="0" end="0"/>
                                            </p:txEl>
                                          </p:spTgt>
                                        </p:tgtEl>
                                        <p:attrNameLst>
                                          <p:attrName>style.visibility</p:attrName>
                                        </p:attrNameLst>
                                      </p:cBhvr>
                                      <p:to>
                                        <p:strVal val="visible"/>
                                      </p:to>
                                    </p:set>
                                    <p:animEffect transition="in" filter="strips(downLeft)">
                                      <p:cBhvr>
                                        <p:cTn id="7" dur="500"/>
                                        <p:tgtEl>
                                          <p:spTgt spid="645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64517"/>
                                        </p:tgtEl>
                                        <p:attrNameLst>
                                          <p:attrName>style.visibility</p:attrName>
                                        </p:attrNameLst>
                                      </p:cBhvr>
                                      <p:to>
                                        <p:strVal val="visible"/>
                                      </p:to>
                                    </p:set>
                                    <p:animEffect transition="in" filter="barn(inHorizontal)">
                                      <p:cBhvr>
                                        <p:cTn id="12" dur="500"/>
                                        <p:tgtEl>
                                          <p:spTgt spid="64517"/>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0" fill="hold" nodeType="clickEffect">
                                  <p:stCondLst>
                                    <p:cond delay="0"/>
                                  </p:stCondLst>
                                  <p:childTnLst>
                                    <p:set>
                                      <p:cBhvr>
                                        <p:cTn id="16" dur="1" fill="hold">
                                          <p:stCondLst>
                                            <p:cond delay="0"/>
                                          </p:stCondLst>
                                        </p:cTn>
                                        <p:tgtEl>
                                          <p:spTgt spid="64518">
                                            <p:txEl>
                                              <p:pRg st="0" end="0"/>
                                            </p:txEl>
                                          </p:spTgt>
                                        </p:tgtEl>
                                        <p:attrNameLst>
                                          <p:attrName>style.visibility</p:attrName>
                                        </p:attrNameLst>
                                      </p:cBhvr>
                                      <p:to>
                                        <p:strVal val="visible"/>
                                      </p:to>
                                    </p:set>
                                    <p:anim calcmode="lin" valueType="num">
                                      <p:cBhvr>
                                        <p:cTn id="17" dur="500" fill="hold"/>
                                        <p:tgtEl>
                                          <p:spTgt spid="64518">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64518">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645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a:xfrm>
            <a:off x="1025525" y="6788"/>
            <a:ext cx="11630025" cy="900112"/>
          </a:xfrm>
        </p:spPr>
        <p:txBody>
          <a:bodyPr/>
          <a:lstStyle/>
          <a:p>
            <a:pPr algn="ctr"/>
            <a:r>
              <a:rPr lang="en-US" sz="4800" b="1" dirty="0">
                <a:solidFill>
                  <a:schemeClr val="tx1"/>
                </a:solidFill>
                <a:latin typeface="Times New Roman" panose="02020603050405020304" pitchFamily="18" charset="0"/>
                <a:cs typeface="Times New Roman" panose="02020603050405020304" pitchFamily="18" charset="0"/>
              </a:rPr>
              <a:t>Benefits of Inheritance</a:t>
            </a:r>
          </a:p>
        </p:txBody>
      </p:sp>
      <p:sp>
        <p:nvSpPr>
          <p:cNvPr id="64516" name="Rectangle 3"/>
          <p:cNvSpPr>
            <a:spLocks noGrp="1" noChangeArrowheads="1"/>
          </p:cNvSpPr>
          <p:nvPr>
            <p:ph type="body" idx="1"/>
          </p:nvPr>
        </p:nvSpPr>
        <p:spPr>
          <a:xfrm>
            <a:off x="240461" y="1021976"/>
            <a:ext cx="13225462" cy="7315200"/>
          </a:xfrm>
        </p:spPr>
        <p:txBody>
          <a:bodyPr/>
          <a:lstStyle/>
          <a:p>
            <a:pPr marL="349250" indent="-349250" algn="just">
              <a:spcBef>
                <a:spcPts val="0"/>
              </a:spcBef>
              <a:buSzPct val="100000"/>
              <a:buFont typeface="Wingdings" pitchFamily="2" charset="2"/>
              <a:buChar char="§"/>
            </a:pPr>
            <a:r>
              <a:rPr lang="en-US" sz="3200" dirty="0">
                <a:latin typeface="Times New Roman" panose="02020603050405020304" pitchFamily="18" charset="0"/>
                <a:cs typeface="Times New Roman" panose="02020603050405020304" pitchFamily="18" charset="0"/>
              </a:rPr>
              <a:t>Reduces redundant code and code modifications</a:t>
            </a:r>
          </a:p>
          <a:p>
            <a:pPr marL="809625" lvl="1" indent="-349250" algn="just">
              <a:spcBef>
                <a:spcPts val="0"/>
              </a:spcBef>
              <a:buSzPct val="100000"/>
              <a:buFont typeface="Wingdings" pitchFamily="2" charset="2"/>
              <a:buChar char="§"/>
            </a:pPr>
            <a:r>
              <a:rPr lang="en-US" dirty="0">
                <a:latin typeface="Times New Roman" panose="02020603050405020304" pitchFamily="18" charset="0"/>
                <a:cs typeface="Times New Roman" panose="02020603050405020304" pitchFamily="18" charset="0"/>
              </a:rPr>
              <a:t>A base class defines attributes and methods which are inherited by all of its subclasses. This leads to a reduction of redundant code and code modifications.</a:t>
            </a:r>
          </a:p>
          <a:p>
            <a:pPr marL="349250" indent="-349250" algn="just">
              <a:spcBef>
                <a:spcPts val="0"/>
              </a:spcBef>
              <a:buSzPct val="100000"/>
              <a:buFont typeface="Wingdings" pitchFamily="2" charset="2"/>
              <a:buChar char="§"/>
            </a:pPr>
            <a:r>
              <a:rPr lang="en-US" sz="3200" dirty="0">
                <a:latin typeface="Times New Roman" panose="02020603050405020304" pitchFamily="18" charset="0"/>
                <a:cs typeface="Times New Roman" panose="02020603050405020304" pitchFamily="18" charset="0"/>
              </a:rPr>
              <a:t>Makes your program easier to extend</a:t>
            </a:r>
          </a:p>
          <a:p>
            <a:pPr marL="809625" lvl="1" indent="-349250" algn="just">
              <a:spcBef>
                <a:spcPts val="0"/>
              </a:spcBef>
              <a:buSzPct val="100000"/>
              <a:buFont typeface="Wingdings" pitchFamily="2" charset="2"/>
              <a:buChar char="§"/>
            </a:pPr>
            <a:r>
              <a:rPr lang="en-US" dirty="0">
                <a:latin typeface="Times New Roman" panose="02020603050405020304" pitchFamily="18" charset="0"/>
                <a:cs typeface="Times New Roman" panose="02020603050405020304" pitchFamily="18" charset="0"/>
              </a:rPr>
              <a:t>When adding a new subclass, we only need to define attributes and methods which are specific to objects of that class.</a:t>
            </a:r>
          </a:p>
          <a:p>
            <a:pPr marL="349250" indent="-349250" algn="just">
              <a:spcBef>
                <a:spcPts val="0"/>
              </a:spcBef>
              <a:buSzPct val="100000"/>
              <a:buFont typeface="Wingdings" pitchFamily="2" charset="2"/>
              <a:buChar char="§"/>
            </a:pPr>
            <a:r>
              <a:rPr lang="en-US" sz="3200" dirty="0">
                <a:latin typeface="Times New Roman" panose="02020603050405020304" pitchFamily="18" charset="0"/>
                <a:cs typeface="Times New Roman" panose="02020603050405020304" pitchFamily="18" charset="0"/>
              </a:rPr>
              <a:t>Increases code reuse</a:t>
            </a:r>
          </a:p>
          <a:p>
            <a:pPr marL="809625" lvl="1" indent="-349250" algn="just">
              <a:spcBef>
                <a:spcPts val="0"/>
              </a:spcBef>
              <a:buSzPct val="100000"/>
              <a:buFont typeface="Wingdings" pitchFamily="2" charset="2"/>
              <a:buChar char="§"/>
            </a:pPr>
            <a:r>
              <a:rPr lang="en-US" dirty="0">
                <a:latin typeface="Times New Roman" panose="02020603050405020304" pitchFamily="18" charset="0"/>
                <a:cs typeface="Times New Roman" panose="02020603050405020304" pitchFamily="18" charset="0"/>
              </a:rPr>
              <a:t>Example: The Java Library has a Button class. We can create a subclass of the Button class to define objects which are like Button objects but with additional attributes and methods.</a:t>
            </a:r>
          </a:p>
          <a:p>
            <a:pPr marL="809625" lvl="1" indent="-349250" algn="just">
              <a:spcBef>
                <a:spcPts val="0"/>
              </a:spcBef>
              <a:buSzPct val="100000"/>
              <a:buFont typeface="Wingdings" pitchFamily="2" charset="2"/>
              <a:buChar char="§"/>
            </a:pPr>
            <a:r>
              <a:rPr lang="en-US" dirty="0">
                <a:latin typeface="Times New Roman" panose="02020603050405020304" pitchFamily="18" charset="0"/>
                <a:cs typeface="Times New Roman" panose="02020603050405020304" pitchFamily="18" charset="0"/>
              </a:rPr>
              <a:t>This is possible even though we do not have access to the source code for the Button class.</a:t>
            </a:r>
            <a:r>
              <a:rPr lang="en-US" sz="3300" dirty="0"/>
              <a:t> </a:t>
            </a:r>
          </a:p>
          <a:p>
            <a:pPr marL="349250" indent="-349250">
              <a:spcBef>
                <a:spcPts val="0"/>
              </a:spcBef>
              <a:buSzPct val="100000"/>
              <a:buFont typeface="Wingdings" pitchFamily="2" charset="2"/>
              <a:buChar char="§"/>
            </a:pPr>
            <a:endParaRPr lang="en-US" sz="330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64516">
                                            <p:txEl>
                                              <p:pRg st="0" end="0"/>
                                            </p:txEl>
                                          </p:spTgt>
                                        </p:tgtEl>
                                        <p:attrNameLst>
                                          <p:attrName>style.visibility</p:attrName>
                                        </p:attrNameLst>
                                      </p:cBhvr>
                                      <p:to>
                                        <p:strVal val="visible"/>
                                      </p:to>
                                    </p:set>
                                    <p:animEffect transition="in" filter="strips(downLeft)">
                                      <p:cBhvr>
                                        <p:cTn id="7" dur="500"/>
                                        <p:tgtEl>
                                          <p:spTgt spid="645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64516">
                                            <p:txEl>
                                              <p:pRg st="1" end="1"/>
                                            </p:txEl>
                                          </p:spTgt>
                                        </p:tgtEl>
                                        <p:attrNameLst>
                                          <p:attrName>style.visibility</p:attrName>
                                        </p:attrNameLst>
                                      </p:cBhvr>
                                      <p:to>
                                        <p:strVal val="visible"/>
                                      </p:to>
                                    </p:set>
                                    <p:animEffect transition="in" filter="strips(downLeft)">
                                      <p:cBhvr>
                                        <p:cTn id="12" dur="500"/>
                                        <p:tgtEl>
                                          <p:spTgt spid="645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64516">
                                            <p:txEl>
                                              <p:pRg st="2" end="2"/>
                                            </p:txEl>
                                          </p:spTgt>
                                        </p:tgtEl>
                                        <p:attrNameLst>
                                          <p:attrName>style.visibility</p:attrName>
                                        </p:attrNameLst>
                                      </p:cBhvr>
                                      <p:to>
                                        <p:strVal val="visible"/>
                                      </p:to>
                                    </p:set>
                                    <p:animEffect transition="in" filter="strips(downLeft)">
                                      <p:cBhvr>
                                        <p:cTn id="17" dur="500"/>
                                        <p:tgtEl>
                                          <p:spTgt spid="645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64516">
                                            <p:txEl>
                                              <p:pRg st="3" end="3"/>
                                            </p:txEl>
                                          </p:spTgt>
                                        </p:tgtEl>
                                        <p:attrNameLst>
                                          <p:attrName>style.visibility</p:attrName>
                                        </p:attrNameLst>
                                      </p:cBhvr>
                                      <p:to>
                                        <p:strVal val="visible"/>
                                      </p:to>
                                    </p:set>
                                    <p:animEffect transition="in" filter="strips(downLeft)">
                                      <p:cBhvr>
                                        <p:cTn id="22" dur="500"/>
                                        <p:tgtEl>
                                          <p:spTgt spid="645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64516">
                                            <p:txEl>
                                              <p:pRg st="4" end="4"/>
                                            </p:txEl>
                                          </p:spTgt>
                                        </p:tgtEl>
                                        <p:attrNameLst>
                                          <p:attrName>style.visibility</p:attrName>
                                        </p:attrNameLst>
                                      </p:cBhvr>
                                      <p:to>
                                        <p:strVal val="visible"/>
                                      </p:to>
                                    </p:set>
                                    <p:animEffect transition="in" filter="strips(downLeft)">
                                      <p:cBhvr>
                                        <p:cTn id="27" dur="500"/>
                                        <p:tgtEl>
                                          <p:spTgt spid="6451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nodeType="clickEffect">
                                  <p:stCondLst>
                                    <p:cond delay="0"/>
                                  </p:stCondLst>
                                  <p:childTnLst>
                                    <p:set>
                                      <p:cBhvr>
                                        <p:cTn id="31" dur="1" fill="hold">
                                          <p:stCondLst>
                                            <p:cond delay="0"/>
                                          </p:stCondLst>
                                        </p:cTn>
                                        <p:tgtEl>
                                          <p:spTgt spid="64516">
                                            <p:txEl>
                                              <p:pRg st="5" end="5"/>
                                            </p:txEl>
                                          </p:spTgt>
                                        </p:tgtEl>
                                        <p:attrNameLst>
                                          <p:attrName>style.visibility</p:attrName>
                                        </p:attrNameLst>
                                      </p:cBhvr>
                                      <p:to>
                                        <p:strVal val="visible"/>
                                      </p:to>
                                    </p:set>
                                    <p:animEffect transition="in" filter="strips(downLeft)">
                                      <p:cBhvr>
                                        <p:cTn id="32" dur="500"/>
                                        <p:tgtEl>
                                          <p:spTgt spid="6451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nodeType="clickEffect">
                                  <p:stCondLst>
                                    <p:cond delay="0"/>
                                  </p:stCondLst>
                                  <p:childTnLst>
                                    <p:set>
                                      <p:cBhvr>
                                        <p:cTn id="36" dur="1" fill="hold">
                                          <p:stCondLst>
                                            <p:cond delay="0"/>
                                          </p:stCondLst>
                                        </p:cTn>
                                        <p:tgtEl>
                                          <p:spTgt spid="64516">
                                            <p:txEl>
                                              <p:pRg st="6" end="6"/>
                                            </p:txEl>
                                          </p:spTgt>
                                        </p:tgtEl>
                                        <p:attrNameLst>
                                          <p:attrName>style.visibility</p:attrName>
                                        </p:attrNameLst>
                                      </p:cBhvr>
                                      <p:to>
                                        <p:strVal val="visible"/>
                                      </p:to>
                                    </p:set>
                                    <p:animEffect transition="in" filter="strips(downLeft)">
                                      <p:cBhvr>
                                        <p:cTn id="37" dur="500"/>
                                        <p:tgtEl>
                                          <p:spTgt spid="6451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Inheritance</a:t>
            </a:r>
          </a:p>
          <a:p>
            <a:r>
              <a:rPr lang="en-US" dirty="0"/>
              <a:t>Constructor chaining</a:t>
            </a:r>
          </a:p>
          <a:p>
            <a:pPr lvl="1"/>
            <a:r>
              <a:rPr lang="en-US" dirty="0"/>
              <a:t>‘this’ keyword</a:t>
            </a:r>
          </a:p>
          <a:p>
            <a:r>
              <a:rPr lang="en-US" dirty="0"/>
              <a:t>Overriding &amp; overloading</a:t>
            </a:r>
          </a:p>
          <a:p>
            <a:pPr lvl="1"/>
            <a:r>
              <a:rPr lang="en-US" dirty="0"/>
              <a:t>‘super’ keyword</a:t>
            </a:r>
          </a:p>
          <a:p>
            <a:r>
              <a:rPr lang="en-US" dirty="0"/>
              <a:t>The Object class</a:t>
            </a:r>
          </a:p>
        </p:txBody>
      </p:sp>
      <p:sp>
        <p:nvSpPr>
          <p:cNvPr id="68610" name="Rectangle 2"/>
          <p:cNvSpPr>
            <a:spLocks noGrp="1" noChangeArrowheads="1"/>
          </p:cNvSpPr>
          <p:nvPr>
            <p:ph type="ctrTitle" idx="4294967295"/>
          </p:nvPr>
        </p:nvSpPr>
        <p:spPr>
          <a:xfrm>
            <a:off x="9246353" y="738606"/>
            <a:ext cx="10450512" cy="1700213"/>
          </a:xfrm>
          <a:prstGeom prst="rect">
            <a:avLst/>
          </a:prstGeom>
          <a:noFill/>
        </p:spPr>
        <p:txBody>
          <a:bodyPr/>
          <a:lstStyle/>
          <a:p>
            <a:pPr eaLnBrk="1" hangingPunct="1"/>
            <a:r>
              <a:rPr lang="en-US" b="1" dirty="0">
                <a:solidFill>
                  <a:srgbClr val="0000FF"/>
                </a:solidFill>
                <a:latin typeface="Antique Olive Roman" pitchFamily="34" charset="0"/>
                <a:cs typeface="David Transparent" pitchFamily="2" charset="-79"/>
              </a:rPr>
              <a:t>Summary</a:t>
            </a:r>
          </a:p>
        </p:txBody>
      </p:sp>
    </p:spTree>
    <p:custDataLst>
      <p:tags r:id="rId1"/>
    </p:custDataLst>
    <p:extLst>
      <p:ext uri="{BB962C8B-B14F-4D97-AF65-F5344CB8AC3E}">
        <p14:creationId xmlns:p14="http://schemas.microsoft.com/office/powerpoint/2010/main" val="247840760"/>
      </p:ext>
    </p:extLst>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a:xfrm>
            <a:off x="1709738" y="2200275"/>
            <a:ext cx="10450512" cy="1700213"/>
          </a:xfrm>
          <a:noFill/>
        </p:spPr>
        <p:txBody>
          <a:bodyPr/>
          <a:lstStyle/>
          <a:p>
            <a:pPr algn="ctr" eaLnBrk="1" hangingPunct="1"/>
            <a:r>
              <a:rPr lang="en-US" b="1" dirty="0">
                <a:solidFill>
                  <a:schemeClr val="tx1"/>
                </a:solidFill>
                <a:latin typeface="Times New Roman" panose="02020603050405020304" pitchFamily="18" charset="0"/>
                <a:cs typeface="Times New Roman" panose="02020603050405020304" pitchFamily="18" charset="0"/>
              </a:rPr>
              <a:t>End of Chapter 3</a:t>
            </a:r>
          </a:p>
        </p:txBody>
      </p:sp>
    </p:spTree>
    <p:custDataLst>
      <p:tags r:id="rId1"/>
    </p:custDataLst>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1025523" y="340059"/>
            <a:ext cx="11630025" cy="914400"/>
          </a:xfrm>
          <a:noFill/>
        </p:spPr>
        <p:txBody>
          <a:bodyPr/>
          <a:lstStyle/>
          <a:p>
            <a:pPr algn="ctr"/>
            <a:r>
              <a:rPr lang="en-US" sz="4800" b="1" dirty="0">
                <a:solidFill>
                  <a:schemeClr val="tx1"/>
                </a:solidFill>
                <a:latin typeface="Times New Roman" panose="02020603050405020304" pitchFamily="18" charset="0"/>
                <a:cs typeface="Times New Roman" panose="02020603050405020304" pitchFamily="18" charset="0"/>
              </a:rPr>
              <a:t>Class Inheritance</a:t>
            </a:r>
          </a:p>
        </p:txBody>
      </p:sp>
      <p:sp>
        <p:nvSpPr>
          <p:cNvPr id="17412" name="Text Box 4"/>
          <p:cNvSpPr txBox="1">
            <a:spLocks noChangeArrowheads="1"/>
          </p:cNvSpPr>
          <p:nvPr/>
        </p:nvSpPr>
        <p:spPr bwMode="auto">
          <a:xfrm>
            <a:off x="114297" y="1462723"/>
            <a:ext cx="13452475" cy="6778767"/>
          </a:xfrm>
          <a:prstGeom prst="rect">
            <a:avLst/>
          </a:prstGeom>
          <a:noFill/>
          <a:ln w="12700">
            <a:noFill/>
            <a:miter lim="800000"/>
            <a:headEnd type="none" w="sm" len="sm"/>
            <a:tailEnd type="none" w="sm" len="sm"/>
          </a:ln>
        </p:spPr>
        <p:txBody>
          <a:bodyPr lIns="129522" tIns="64764" rIns="129522" bIns="64764">
            <a:spAutoFit/>
          </a:bodyPr>
          <a:lstStyle/>
          <a:p>
            <a:pPr marL="627063" indent="-538163" algn="just">
              <a:buFont typeface="Wingdings" pitchFamily="2" charset="2"/>
              <a:buChar char="ü"/>
            </a:pPr>
            <a:r>
              <a:rPr lang="en-US" sz="3600" i="1" dirty="0">
                <a:latin typeface="Times New Roman" panose="02020603050405020304" pitchFamily="18" charset="0"/>
                <a:cs typeface="Times New Roman" panose="02020603050405020304" pitchFamily="18" charset="0"/>
              </a:rPr>
              <a:t>Inheritance</a:t>
            </a:r>
            <a:r>
              <a:rPr lang="en-US" sz="3600" dirty="0">
                <a:latin typeface="Times New Roman" panose="02020603050405020304" pitchFamily="18" charset="0"/>
                <a:cs typeface="Times New Roman" panose="02020603050405020304" pitchFamily="18" charset="0"/>
              </a:rPr>
              <a:t> models the </a:t>
            </a:r>
            <a:r>
              <a:rPr lang="en-US" sz="3600" b="1" i="1" dirty="0">
                <a:latin typeface="Times New Roman" panose="02020603050405020304" pitchFamily="18" charset="0"/>
                <a:cs typeface="Times New Roman" panose="02020603050405020304" pitchFamily="18" charset="0"/>
              </a:rPr>
              <a:t>is-an-extension-of</a:t>
            </a:r>
            <a:r>
              <a:rPr lang="en-US" sz="3600" b="1"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relationship between two classes. </a:t>
            </a:r>
            <a:endParaRPr lang="en-GB" sz="3600" dirty="0">
              <a:latin typeface="Times New Roman" panose="02020603050405020304" pitchFamily="18" charset="0"/>
              <a:cs typeface="Times New Roman" panose="02020603050405020304" pitchFamily="18" charset="0"/>
            </a:endParaRPr>
          </a:p>
          <a:p>
            <a:pPr marL="627063" indent="-538163" algn="just">
              <a:buFont typeface="Wingdings" pitchFamily="2" charset="2"/>
              <a:buChar char="ü"/>
            </a:pPr>
            <a:r>
              <a:rPr lang="en-GB" sz="3600" b="1" dirty="0">
                <a:latin typeface="Times New Roman" panose="02020603050405020304" pitchFamily="18" charset="0"/>
                <a:cs typeface="Times New Roman" panose="02020603050405020304" pitchFamily="18" charset="0"/>
              </a:rPr>
              <a:t>Class inheritance</a:t>
            </a:r>
            <a:r>
              <a:rPr lang="en-GB" sz="3600" dirty="0">
                <a:latin typeface="Times New Roman" panose="02020603050405020304" pitchFamily="18" charset="0"/>
                <a:cs typeface="Times New Roman" panose="02020603050405020304" pitchFamily="18" charset="0"/>
              </a:rPr>
              <a:t> is a mechanism for enhancing existing classes by adding fields and methods.</a:t>
            </a:r>
          </a:p>
          <a:p>
            <a:pPr marL="1150938" lvl="1" indent="-538163" algn="just">
              <a:buFont typeface="Wingdings" pitchFamily="2" charset="2"/>
              <a:buChar char="ü"/>
            </a:pPr>
            <a:r>
              <a:rPr lang="en-GB" sz="3600" dirty="0">
                <a:latin typeface="Times New Roman" panose="02020603050405020304" pitchFamily="18" charset="0"/>
                <a:cs typeface="Times New Roman" panose="02020603050405020304" pitchFamily="18" charset="0"/>
              </a:rPr>
              <a:t>I</a:t>
            </a:r>
            <a:r>
              <a:rPr lang="en-US" sz="3600" dirty="0" err="1">
                <a:latin typeface="Times New Roman" panose="02020603050405020304" pitchFamily="18" charset="0"/>
                <a:cs typeface="Times New Roman" panose="02020603050405020304" pitchFamily="18" charset="0"/>
              </a:rPr>
              <a:t>nheritance</a:t>
            </a:r>
            <a:r>
              <a:rPr lang="en-US" sz="3600" dirty="0">
                <a:latin typeface="Times New Roman" panose="02020603050405020304" pitchFamily="18" charset="0"/>
                <a:cs typeface="Times New Roman" panose="02020603050405020304" pitchFamily="18" charset="0"/>
              </a:rPr>
              <a:t> makes it possible to build new classes from existing classes thus facilitating the reuse of methods and data from one class in another.  </a:t>
            </a:r>
          </a:p>
          <a:p>
            <a:pPr marL="1674813" lvl="2" indent="-538163" algn="just">
              <a:buFont typeface="Wingdings" pitchFamily="2" charset="2"/>
              <a:buChar char="ü"/>
            </a:pPr>
            <a:r>
              <a:rPr lang="en-US" sz="3600" dirty="0">
                <a:latin typeface="Times New Roman" panose="02020603050405020304" pitchFamily="18" charset="0"/>
                <a:cs typeface="Times New Roman" panose="02020603050405020304" pitchFamily="18" charset="0"/>
              </a:rPr>
              <a:t>A programmer can use a class, along with its function and data, to create a subclass, which saves time and coding.</a:t>
            </a:r>
          </a:p>
          <a:p>
            <a:pPr marL="1150938" lvl="1" indent="-538163" algn="just">
              <a:buFont typeface="Wingdings" pitchFamily="2" charset="2"/>
              <a:buChar char="ü"/>
            </a:pPr>
            <a:r>
              <a:rPr lang="en-US" sz="3600" dirty="0">
                <a:latin typeface="Times New Roman" panose="02020603050405020304" pitchFamily="18" charset="0"/>
                <a:cs typeface="Times New Roman" panose="02020603050405020304" pitchFamily="18" charset="0"/>
              </a:rPr>
              <a:t>If you need to implement a new class and a class representing a more general concept is already available, then the new class can inherit from the existing class.</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animEffect transition="in" filter="wipe(down)">
                                      <p:cBhvr>
                                        <p:cTn id="7" dur="500"/>
                                        <p:tgtEl>
                                          <p:spTgt spid="174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7412">
                                            <p:txEl>
                                              <p:pRg st="1" end="1"/>
                                            </p:txEl>
                                          </p:spTgt>
                                        </p:tgtEl>
                                        <p:attrNameLst>
                                          <p:attrName>style.visibility</p:attrName>
                                        </p:attrNameLst>
                                      </p:cBhvr>
                                      <p:to>
                                        <p:strVal val="visible"/>
                                      </p:to>
                                    </p:set>
                                    <p:anim calcmode="lin" valueType="num">
                                      <p:cBhvr additive="base">
                                        <p:cTn id="12" dur="500" fill="hold"/>
                                        <p:tgtEl>
                                          <p:spTgt spid="1741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74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7412">
                                            <p:txEl>
                                              <p:pRg st="2" end="2"/>
                                            </p:txEl>
                                          </p:spTgt>
                                        </p:tgtEl>
                                        <p:attrNameLst>
                                          <p:attrName>style.visibility</p:attrName>
                                        </p:attrNameLst>
                                      </p:cBhvr>
                                      <p:to>
                                        <p:strVal val="visible"/>
                                      </p:to>
                                    </p:set>
                                    <p:animEffect transition="in" filter="wipe(down)">
                                      <p:cBhvr>
                                        <p:cTn id="18" dur="500"/>
                                        <p:tgtEl>
                                          <p:spTgt spid="17412">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7412">
                                            <p:txEl>
                                              <p:pRg st="3" end="3"/>
                                            </p:txEl>
                                          </p:spTgt>
                                        </p:tgtEl>
                                        <p:attrNameLst>
                                          <p:attrName>style.visibility</p:attrName>
                                        </p:attrNameLst>
                                      </p:cBhvr>
                                      <p:to>
                                        <p:strVal val="visible"/>
                                      </p:to>
                                    </p:set>
                                    <p:animEffect transition="in" filter="wipe(down)">
                                      <p:cBhvr>
                                        <p:cTn id="23" dur="500"/>
                                        <p:tgtEl>
                                          <p:spTgt spid="17412">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7412">
                                            <p:txEl>
                                              <p:pRg st="4" end="4"/>
                                            </p:txEl>
                                          </p:spTgt>
                                        </p:tgtEl>
                                        <p:attrNameLst>
                                          <p:attrName>style.visibility</p:attrName>
                                        </p:attrNameLst>
                                      </p:cBhvr>
                                      <p:to>
                                        <p:strVal val="visible"/>
                                      </p:to>
                                    </p:set>
                                    <p:anim calcmode="lin" valueType="num">
                                      <p:cBhvr additive="base">
                                        <p:cTn id="28" dur="500" fill="hold"/>
                                        <p:tgtEl>
                                          <p:spTgt spid="17412">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741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1025524" y="152400"/>
            <a:ext cx="11630025" cy="1147763"/>
          </a:xfrm>
          <a:noFill/>
        </p:spPr>
        <p:txBody>
          <a:bodyPr/>
          <a:lstStyle/>
          <a:p>
            <a:pPr algn="ctr"/>
            <a:r>
              <a:rPr lang="en-US" sz="4800" b="1" dirty="0">
                <a:solidFill>
                  <a:schemeClr val="tx1"/>
                </a:solidFill>
                <a:latin typeface="Times" pitchFamily="2" charset="0"/>
              </a:rPr>
              <a:t>Class Inheritance</a:t>
            </a:r>
          </a:p>
        </p:txBody>
      </p:sp>
      <p:sp>
        <p:nvSpPr>
          <p:cNvPr id="18436" name="Text Box 4"/>
          <p:cNvSpPr txBox="1">
            <a:spLocks noChangeArrowheads="1"/>
          </p:cNvSpPr>
          <p:nvPr/>
        </p:nvSpPr>
        <p:spPr bwMode="auto">
          <a:xfrm>
            <a:off x="228600" y="1300163"/>
            <a:ext cx="12784138" cy="6286324"/>
          </a:xfrm>
          <a:prstGeom prst="rect">
            <a:avLst/>
          </a:prstGeom>
          <a:noFill/>
          <a:ln w="12700">
            <a:noFill/>
            <a:miter lim="800000"/>
            <a:headEnd type="none" w="sm" len="sm"/>
            <a:tailEnd type="none" w="sm" len="sm"/>
          </a:ln>
        </p:spPr>
        <p:txBody>
          <a:bodyPr lIns="129522" tIns="64764" rIns="129522" bIns="64764">
            <a:spAutoFit/>
          </a:bodyPr>
          <a:lstStyle/>
          <a:p>
            <a:pPr marL="627063" indent="-538163" algn="just">
              <a:buFont typeface="Wingdings" pitchFamily="2" charset="2"/>
              <a:buChar char="ü"/>
            </a:pPr>
            <a:r>
              <a:rPr lang="en-US" sz="4000" dirty="0">
                <a:latin typeface="Times New Roman" panose="02020603050405020304" pitchFamily="18" charset="0"/>
                <a:cs typeface="Times New Roman" panose="02020603050405020304" pitchFamily="18" charset="0"/>
              </a:rPr>
              <a:t>Inheritance allows data of one type to be treated as data of a more general type. </a:t>
            </a:r>
          </a:p>
          <a:p>
            <a:pPr marL="627063" indent="-538163" algn="just">
              <a:buFont typeface="Wingdings" pitchFamily="2" charset="2"/>
              <a:buChar char="ü"/>
            </a:pPr>
            <a:r>
              <a:rPr lang="en-US" sz="4000" dirty="0">
                <a:latin typeface="Times New Roman" panose="02020603050405020304" pitchFamily="18" charset="0"/>
                <a:cs typeface="Times New Roman" panose="02020603050405020304" pitchFamily="18" charset="0"/>
              </a:rPr>
              <a:t>If you let a subclass inherit from a </a:t>
            </a:r>
            <a:r>
              <a:rPr lang="en-US" sz="4000" dirty="0" err="1">
                <a:latin typeface="Times New Roman" panose="02020603050405020304" pitchFamily="18" charset="0"/>
                <a:cs typeface="Times New Roman" panose="02020603050405020304" pitchFamily="18" charset="0"/>
              </a:rPr>
              <a:t>superclass</a:t>
            </a:r>
            <a:r>
              <a:rPr lang="en-US" sz="4000" dirty="0">
                <a:latin typeface="Times New Roman" panose="02020603050405020304" pitchFamily="18" charset="0"/>
                <a:cs typeface="Times New Roman" panose="02020603050405020304" pitchFamily="18" charset="0"/>
              </a:rPr>
              <a:t>, it automatically will have all the data and methods of the </a:t>
            </a:r>
            <a:r>
              <a:rPr lang="en-US" sz="4000" dirty="0" err="1">
                <a:latin typeface="Times New Roman" panose="02020603050405020304" pitchFamily="18" charset="0"/>
                <a:cs typeface="Times New Roman" panose="02020603050405020304" pitchFamily="18" charset="0"/>
              </a:rPr>
              <a:t>superclass</a:t>
            </a:r>
            <a:r>
              <a:rPr lang="en-US" sz="4000" dirty="0">
                <a:latin typeface="Times New Roman" panose="02020603050405020304" pitchFamily="18" charset="0"/>
                <a:cs typeface="Times New Roman" panose="02020603050405020304" pitchFamily="18" charset="0"/>
              </a:rPr>
              <a:t>.</a:t>
            </a:r>
          </a:p>
          <a:p>
            <a:pPr marL="627063" indent="-538163" algn="just">
              <a:buFont typeface="Wingdings" pitchFamily="2" charset="2"/>
              <a:buChar char="ü"/>
            </a:pPr>
            <a:r>
              <a:rPr lang="en-US" sz="4000" dirty="0">
                <a:latin typeface="Times New Roman" panose="02020603050405020304" pitchFamily="18" charset="0"/>
                <a:cs typeface="Times New Roman" panose="02020603050405020304" pitchFamily="18" charset="0"/>
              </a:rPr>
              <a:t>For example:</a:t>
            </a:r>
          </a:p>
          <a:p>
            <a:pPr marL="1276350" lvl="1" indent="-538163" algn="just">
              <a:buFont typeface="Wingdings" pitchFamily="2" charset="2"/>
              <a:buChar char="ü"/>
            </a:pPr>
            <a:r>
              <a:rPr lang="en-GB" sz="4000" dirty="0">
                <a:latin typeface="Times New Roman" panose="02020603050405020304" pitchFamily="18" charset="0"/>
                <a:cs typeface="Times New Roman" panose="02020603050405020304" pitchFamily="18" charset="0"/>
              </a:rPr>
              <a:t>Just as horses inherit the attributes and behaviors associated with mammals and vertebrates, a Java subclass inherits the attributes and behaviors of its superclasses.</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animEffect transition="in" filter="wipe(down)">
                                      <p:cBhvr>
                                        <p:cTn id="7" dur="500"/>
                                        <p:tgtEl>
                                          <p:spTgt spid="184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8436">
                                            <p:txEl>
                                              <p:pRg st="1" end="1"/>
                                            </p:txEl>
                                          </p:spTgt>
                                        </p:tgtEl>
                                        <p:attrNameLst>
                                          <p:attrName>style.visibility</p:attrName>
                                        </p:attrNameLst>
                                      </p:cBhvr>
                                      <p:to>
                                        <p:strVal val="visible"/>
                                      </p:to>
                                    </p:set>
                                    <p:animEffect transition="in" filter="wipe(down)">
                                      <p:cBhvr>
                                        <p:cTn id="12" dur="500"/>
                                        <p:tgtEl>
                                          <p:spTgt spid="184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0" fill="hold" nodeType="clickEffect">
                                  <p:stCondLst>
                                    <p:cond delay="0"/>
                                  </p:stCondLst>
                                  <p:childTnLst>
                                    <p:set>
                                      <p:cBhvr>
                                        <p:cTn id="16" dur="1" fill="hold">
                                          <p:stCondLst>
                                            <p:cond delay="0"/>
                                          </p:stCondLst>
                                        </p:cTn>
                                        <p:tgtEl>
                                          <p:spTgt spid="18436">
                                            <p:txEl>
                                              <p:pRg st="2" end="2"/>
                                            </p:txEl>
                                          </p:spTgt>
                                        </p:tgtEl>
                                        <p:attrNameLst>
                                          <p:attrName>style.visibility</p:attrName>
                                        </p:attrNameLst>
                                      </p:cBhvr>
                                      <p:to>
                                        <p:strVal val="visible"/>
                                      </p:to>
                                    </p:set>
                                    <p:anim calcmode="lin" valueType="num">
                                      <p:cBhvr>
                                        <p:cTn id="17" dur="500" fill="hold"/>
                                        <p:tgtEl>
                                          <p:spTgt spid="18436">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18436">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18436">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0" fill="hold" nodeType="clickEffect">
                                  <p:stCondLst>
                                    <p:cond delay="0"/>
                                  </p:stCondLst>
                                  <p:childTnLst>
                                    <p:set>
                                      <p:cBhvr>
                                        <p:cTn id="23" dur="1" fill="hold">
                                          <p:stCondLst>
                                            <p:cond delay="0"/>
                                          </p:stCondLst>
                                        </p:cTn>
                                        <p:tgtEl>
                                          <p:spTgt spid="18436">
                                            <p:txEl>
                                              <p:pRg st="3" end="3"/>
                                            </p:txEl>
                                          </p:spTgt>
                                        </p:tgtEl>
                                        <p:attrNameLst>
                                          <p:attrName>style.visibility</p:attrName>
                                        </p:attrNameLst>
                                      </p:cBhvr>
                                      <p:to>
                                        <p:strVal val="visible"/>
                                      </p:to>
                                    </p:set>
                                    <p:anim calcmode="lin" valueType="num">
                                      <p:cBhvr>
                                        <p:cTn id="24" dur="500" fill="hold"/>
                                        <p:tgtEl>
                                          <p:spTgt spid="18436">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18436">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1843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1025524" y="269008"/>
            <a:ext cx="11630025" cy="1147763"/>
          </a:xfrm>
          <a:noFill/>
        </p:spPr>
        <p:txBody>
          <a:bodyPr/>
          <a:lstStyle/>
          <a:p>
            <a:pPr algn="ctr"/>
            <a:r>
              <a:rPr lang="en-GB" sz="4800" b="1" dirty="0">
                <a:solidFill>
                  <a:schemeClr val="tx1"/>
                </a:solidFill>
                <a:latin typeface="Times New Roman" panose="02020603050405020304" pitchFamily="18" charset="0"/>
                <a:cs typeface="Times New Roman" panose="02020603050405020304" pitchFamily="18" charset="0"/>
              </a:rPr>
              <a:t>A class hierarchy for horses</a:t>
            </a:r>
            <a:endParaRPr lang="en-US" sz="4800" b="1" dirty="0">
              <a:solidFill>
                <a:schemeClr val="tx1"/>
              </a:solidFill>
              <a:latin typeface="Times New Roman" panose="02020603050405020304" pitchFamily="18" charset="0"/>
              <a:cs typeface="Times New Roman" panose="02020603050405020304" pitchFamily="18" charset="0"/>
            </a:endParaRPr>
          </a:p>
        </p:txBody>
      </p:sp>
      <p:pic>
        <p:nvPicPr>
          <p:cNvPr id="19460" name="Picture 2"/>
          <p:cNvPicPr>
            <a:picLocks noChangeAspect="1" noChangeArrowheads="1"/>
          </p:cNvPicPr>
          <p:nvPr/>
        </p:nvPicPr>
        <p:blipFill>
          <a:blip r:embed="rId3" cstate="print"/>
          <a:srcRect/>
          <a:stretch>
            <a:fillRect/>
          </a:stretch>
        </p:blipFill>
        <p:spPr bwMode="auto">
          <a:xfrm>
            <a:off x="5513388" y="1682750"/>
            <a:ext cx="3079750" cy="6542088"/>
          </a:xfrm>
          <a:prstGeom prst="rect">
            <a:avLst/>
          </a:prstGeom>
          <a:noFill/>
          <a:ln w="12700">
            <a:noFill/>
            <a:miter lim="800000"/>
            <a:headEnd type="none" w="sm" len="sm"/>
            <a:tailEnd type="none" w="sm" len="sm"/>
          </a:ln>
        </p:spPr>
      </p:pic>
      <p:sp>
        <p:nvSpPr>
          <p:cNvPr id="5" name="Line Callout 1 (Border and Accent Bar) 4"/>
          <p:cNvSpPr/>
          <p:nvPr/>
        </p:nvSpPr>
        <p:spPr bwMode="auto">
          <a:xfrm>
            <a:off x="9386604" y="6419439"/>
            <a:ext cx="2519265" cy="933061"/>
          </a:xfrm>
          <a:prstGeom prst="accentBorderCallout1">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800" dirty="0">
                <a:latin typeface="Times New Roman" panose="02020603050405020304" pitchFamily="18" charset="0"/>
                <a:cs typeface="Times New Roman" panose="02020603050405020304" pitchFamily="18" charset="0"/>
              </a:rPr>
              <a:t>Horse inherit </a:t>
            </a:r>
          </a:p>
          <a:p>
            <a:pPr marL="0" marR="0" indent="0" algn="l" defTabSz="914400" rtl="0" eaLnBrk="0" fontAlgn="base" latinLnBrk="0" hangingPunct="0">
              <a:lnSpc>
                <a:spcPct val="100000"/>
              </a:lnSpc>
              <a:spcBef>
                <a:spcPct val="0"/>
              </a:spcBef>
              <a:spcAft>
                <a:spcPct val="0"/>
              </a:spcAft>
              <a:buClrTx/>
              <a:buSzTx/>
              <a:buFontTx/>
              <a:buNone/>
              <a:tabLst/>
            </a:pPr>
            <a:r>
              <a:rPr lang="en-US" sz="2800" dirty="0">
                <a:latin typeface="Times New Roman" panose="02020603050405020304" pitchFamily="18" charset="0"/>
                <a:cs typeface="Times New Roman" panose="02020603050405020304" pitchFamily="18" charset="0"/>
              </a:rPr>
              <a:t>from Mammal</a:t>
            </a:r>
            <a:endParaRPr kumimoji="0" lang="en-GB"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Line Callout 1 (Border and Accent Bar) 5"/>
          <p:cNvSpPr/>
          <p:nvPr/>
        </p:nvSpPr>
        <p:spPr bwMode="auto">
          <a:xfrm>
            <a:off x="9539004" y="4481807"/>
            <a:ext cx="2628114" cy="933061"/>
          </a:xfrm>
          <a:prstGeom prst="accentBorderCallout1">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800" dirty="0">
                <a:latin typeface="Times New Roman" panose="02020603050405020304" pitchFamily="18" charset="0"/>
                <a:cs typeface="Times New Roman" panose="02020603050405020304" pitchFamily="18" charset="0"/>
              </a:rPr>
              <a:t>Mammal inherit </a:t>
            </a:r>
          </a:p>
          <a:p>
            <a:pPr marL="0" marR="0" indent="0" algn="l" defTabSz="914400" rtl="0" eaLnBrk="0" fontAlgn="base" latinLnBrk="0" hangingPunct="0">
              <a:lnSpc>
                <a:spcPct val="100000"/>
              </a:lnSpc>
              <a:spcBef>
                <a:spcPct val="0"/>
              </a:spcBef>
              <a:spcAft>
                <a:spcPct val="0"/>
              </a:spcAft>
              <a:buClrTx/>
              <a:buSzTx/>
              <a:buFontTx/>
              <a:buNone/>
              <a:tabLst/>
            </a:pPr>
            <a:r>
              <a:rPr lang="en-US" sz="2800" dirty="0">
                <a:latin typeface="Times New Roman" panose="02020603050405020304" pitchFamily="18" charset="0"/>
                <a:cs typeface="Times New Roman" panose="02020603050405020304" pitchFamily="18" charset="0"/>
              </a:rPr>
              <a:t>from Vertebrate</a:t>
            </a:r>
            <a:endParaRPr kumimoji="0" lang="en-GB"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Line Callout 1 (Border and Accent Bar) 6"/>
          <p:cNvSpPr/>
          <p:nvPr/>
        </p:nvSpPr>
        <p:spPr bwMode="auto">
          <a:xfrm>
            <a:off x="9517228" y="2817818"/>
            <a:ext cx="2892482" cy="933061"/>
          </a:xfrm>
          <a:prstGeom prst="accentBorderCallout1">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800" dirty="0">
                <a:latin typeface="Times New Roman" panose="02020603050405020304" pitchFamily="18" charset="0"/>
                <a:cs typeface="Times New Roman" panose="02020603050405020304" pitchFamily="18" charset="0"/>
              </a:rPr>
              <a:t>Vertebrate inherit</a:t>
            </a:r>
          </a:p>
          <a:p>
            <a:pPr marL="0" marR="0" indent="0" algn="l" defTabSz="914400" rtl="0" eaLnBrk="0" fontAlgn="base" latinLnBrk="0" hangingPunct="0">
              <a:lnSpc>
                <a:spcPct val="100000"/>
              </a:lnSpc>
              <a:spcBef>
                <a:spcPct val="0"/>
              </a:spcBef>
              <a:spcAft>
                <a:spcPct val="0"/>
              </a:spcAft>
              <a:buClrTx/>
              <a:buSzTx/>
              <a:buFontTx/>
              <a:buNone/>
              <a:tabLst/>
            </a:pPr>
            <a:r>
              <a:rPr lang="en-US" sz="2800" dirty="0">
                <a:latin typeface="Times New Roman" panose="02020603050405020304" pitchFamily="18" charset="0"/>
                <a:cs typeface="Times New Roman" panose="02020603050405020304" pitchFamily="18" charset="0"/>
              </a:rPr>
              <a:t>f</a:t>
            </a:r>
            <a:r>
              <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rom</a:t>
            </a:r>
            <a:r>
              <a:rPr kumimoji="0" lang="en-US" sz="2800"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Animal</a:t>
            </a:r>
            <a:endParaRPr kumimoji="0" lang="en-GB"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nvGrpSpPr>
          <p:cNvPr id="11" name="Group 10"/>
          <p:cNvGrpSpPr/>
          <p:nvPr/>
        </p:nvGrpSpPr>
        <p:grpSpPr>
          <a:xfrm>
            <a:off x="2967135" y="1791478"/>
            <a:ext cx="2855167" cy="1045028"/>
            <a:chOff x="2967135" y="1791478"/>
            <a:chExt cx="2855167" cy="1045028"/>
          </a:xfrm>
        </p:grpSpPr>
        <p:sp>
          <p:nvSpPr>
            <p:cNvPr id="9" name="Rounded Rectangle 8"/>
            <p:cNvSpPr/>
            <p:nvPr/>
          </p:nvSpPr>
          <p:spPr bwMode="auto">
            <a:xfrm>
              <a:off x="2967135" y="1847461"/>
              <a:ext cx="1996751" cy="989045"/>
            </a:xfrm>
            <a:prstGeom prst="roundRect">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800" dirty="0">
                  <a:latin typeface="Times New Roman" panose="02020603050405020304" pitchFamily="18" charset="0"/>
                  <a:cs typeface="Times New Roman" panose="02020603050405020304" pitchFamily="18" charset="0"/>
                </a:rPr>
                <a:t>Animal is </a:t>
              </a:r>
            </a:p>
            <a:p>
              <a:pPr marL="0" marR="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superclass</a:t>
              </a:r>
              <a:endParaRPr kumimoji="0" lang="en-GB"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Right Arrow 9"/>
            <p:cNvSpPr/>
            <p:nvPr/>
          </p:nvSpPr>
          <p:spPr bwMode="auto">
            <a:xfrm>
              <a:off x="4963885" y="1791478"/>
              <a:ext cx="858417" cy="447869"/>
            </a:xfrm>
            <a:prstGeom prst="rightArrow">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1025524" y="152400"/>
            <a:ext cx="11630025" cy="1147763"/>
          </a:xfrm>
          <a:noFill/>
        </p:spPr>
        <p:txBody>
          <a:bodyPr/>
          <a:lstStyle/>
          <a:p>
            <a:pPr algn="ctr"/>
            <a:r>
              <a:rPr lang="en-US" sz="4800" b="1" dirty="0">
                <a:solidFill>
                  <a:schemeClr val="tx1"/>
                </a:solidFill>
                <a:latin typeface="Times New Roman" panose="02020603050405020304" pitchFamily="18" charset="0"/>
                <a:cs typeface="Times New Roman" panose="02020603050405020304" pitchFamily="18" charset="0"/>
              </a:rPr>
              <a:t>Class Inheritance</a:t>
            </a:r>
          </a:p>
        </p:txBody>
      </p:sp>
      <p:sp>
        <p:nvSpPr>
          <p:cNvPr id="20484" name="Text Box 4"/>
          <p:cNvSpPr txBox="1">
            <a:spLocks noChangeArrowheads="1"/>
          </p:cNvSpPr>
          <p:nvPr/>
        </p:nvSpPr>
        <p:spPr bwMode="auto">
          <a:xfrm>
            <a:off x="114298" y="1480510"/>
            <a:ext cx="13452475" cy="6040103"/>
          </a:xfrm>
          <a:prstGeom prst="rect">
            <a:avLst/>
          </a:prstGeom>
          <a:noFill/>
          <a:ln w="12700">
            <a:noFill/>
            <a:miter lim="800000"/>
            <a:headEnd type="none" w="sm" len="sm"/>
            <a:tailEnd type="none" w="sm" len="sm"/>
          </a:ln>
        </p:spPr>
        <p:txBody>
          <a:bodyPr lIns="129522" tIns="64764" rIns="129522" bIns="64764">
            <a:spAutoFit/>
          </a:bodyPr>
          <a:lstStyle/>
          <a:p>
            <a:pPr marL="627063" indent="-538163"/>
            <a:r>
              <a:rPr lang="en-US" sz="3200" dirty="0">
                <a:latin typeface="Times New Roman" panose="02020603050405020304" pitchFamily="18" charset="0"/>
                <a:cs typeface="Times New Roman" panose="02020603050405020304" pitchFamily="18" charset="0"/>
              </a:rPr>
              <a:t>Syntax </a:t>
            </a:r>
          </a:p>
          <a:p>
            <a:pPr marL="627063" indent="-538163"/>
            <a:r>
              <a:rPr lang="en-US" sz="3200" dirty="0">
                <a:latin typeface="Times New Roman" panose="02020603050405020304" pitchFamily="18" charset="0"/>
                <a:cs typeface="Times New Roman" panose="02020603050405020304" pitchFamily="18" charset="0"/>
              </a:rPr>
              <a:t>	public class </a:t>
            </a:r>
            <a:r>
              <a:rPr lang="en-US" sz="3200" dirty="0" err="1">
                <a:latin typeface="Times New Roman" panose="02020603050405020304" pitchFamily="18" charset="0"/>
                <a:cs typeface="Times New Roman" panose="02020603050405020304" pitchFamily="18" charset="0"/>
              </a:rPr>
              <a:t>SuperclassName</a:t>
            </a:r>
            <a:r>
              <a:rPr lang="en-US" sz="3200" dirty="0">
                <a:latin typeface="Times New Roman" panose="02020603050405020304" pitchFamily="18" charset="0"/>
                <a:cs typeface="Times New Roman" panose="02020603050405020304" pitchFamily="18" charset="0"/>
              </a:rPr>
              <a:t>{</a:t>
            </a:r>
          </a:p>
          <a:p>
            <a:pPr marL="627063" indent="-538163"/>
            <a:r>
              <a:rPr lang="en-US" sz="3200" dirty="0">
                <a:latin typeface="Times New Roman" panose="02020603050405020304" pitchFamily="18" charset="0"/>
                <a:cs typeface="Times New Roman" panose="02020603050405020304" pitchFamily="18" charset="0"/>
              </a:rPr>
              <a:t>			instance fields</a:t>
            </a:r>
          </a:p>
          <a:p>
            <a:pPr marL="627063" indent="-538163"/>
            <a:r>
              <a:rPr lang="en-US" sz="3200" dirty="0">
                <a:latin typeface="Times New Roman" panose="02020603050405020304" pitchFamily="18" charset="0"/>
                <a:cs typeface="Times New Roman" panose="02020603050405020304" pitchFamily="18" charset="0"/>
              </a:rPr>
              <a:t>			methods</a:t>
            </a:r>
          </a:p>
          <a:p>
            <a:pPr marL="627063" indent="-538163"/>
            <a:r>
              <a:rPr lang="en-US" sz="3200" dirty="0">
                <a:latin typeface="Times New Roman" panose="02020603050405020304" pitchFamily="18" charset="0"/>
                <a:cs typeface="Times New Roman" panose="02020603050405020304" pitchFamily="18" charset="0"/>
              </a:rPr>
              <a:t>	}</a:t>
            </a:r>
          </a:p>
          <a:p>
            <a:pPr marL="627063" indent="-538163"/>
            <a:endParaRPr lang="en-US" sz="3200" dirty="0">
              <a:latin typeface="Times New Roman" panose="02020603050405020304" pitchFamily="18" charset="0"/>
              <a:cs typeface="Times New Roman" panose="02020603050405020304" pitchFamily="18" charset="0"/>
            </a:endParaRPr>
          </a:p>
          <a:p>
            <a:pPr marL="627063" indent="-538163"/>
            <a:r>
              <a:rPr lang="en-US" sz="3200" dirty="0">
                <a:latin typeface="Times New Roman" panose="02020603050405020304" pitchFamily="18" charset="0"/>
                <a:cs typeface="Times New Roman" panose="02020603050405020304" pitchFamily="18" charset="0"/>
              </a:rPr>
              <a:t>    public class </a:t>
            </a:r>
            <a:r>
              <a:rPr lang="en-US" sz="3200" dirty="0" err="1">
                <a:latin typeface="Times New Roman" panose="02020603050405020304" pitchFamily="18" charset="0"/>
                <a:cs typeface="Times New Roman" panose="02020603050405020304" pitchFamily="18" charset="0"/>
              </a:rPr>
              <a:t>SubclassName</a:t>
            </a:r>
            <a:r>
              <a:rPr lang="en-US" sz="3200" dirty="0">
                <a:latin typeface="Times New Roman" panose="02020603050405020304" pitchFamily="18" charset="0"/>
                <a:cs typeface="Times New Roman" panose="02020603050405020304" pitchFamily="18" charset="0"/>
              </a:rPr>
              <a:t> extends </a:t>
            </a:r>
            <a:r>
              <a:rPr lang="en-US" sz="3200" dirty="0" err="1">
                <a:latin typeface="Times New Roman" panose="02020603050405020304" pitchFamily="18" charset="0"/>
                <a:cs typeface="Times New Roman" panose="02020603050405020304" pitchFamily="18" charset="0"/>
              </a:rPr>
              <a:t>SuperclassName</a:t>
            </a:r>
            <a:r>
              <a:rPr lang="en-US" sz="3200" dirty="0">
                <a:latin typeface="Times New Roman" panose="02020603050405020304" pitchFamily="18" charset="0"/>
                <a:cs typeface="Times New Roman" panose="02020603050405020304" pitchFamily="18" charset="0"/>
              </a:rPr>
              <a:t>{</a:t>
            </a:r>
          </a:p>
          <a:p>
            <a:pPr marL="627063" indent="-538163"/>
            <a:r>
              <a:rPr lang="en-US" sz="3200" dirty="0">
                <a:latin typeface="Times New Roman" panose="02020603050405020304" pitchFamily="18" charset="0"/>
                <a:cs typeface="Times New Roman" panose="02020603050405020304" pitchFamily="18" charset="0"/>
              </a:rPr>
              <a:t>			instance fields</a:t>
            </a:r>
          </a:p>
          <a:p>
            <a:pPr marL="627063" indent="-538163"/>
            <a:r>
              <a:rPr lang="en-US" sz="3200" dirty="0">
                <a:latin typeface="Times New Roman" panose="02020603050405020304" pitchFamily="18" charset="0"/>
                <a:cs typeface="Times New Roman" panose="02020603050405020304" pitchFamily="18" charset="0"/>
              </a:rPr>
              <a:t>			methods</a:t>
            </a:r>
          </a:p>
          <a:p>
            <a:pPr marL="627063" indent="-538163"/>
            <a:r>
              <a:rPr lang="en-US" sz="3200" dirty="0">
                <a:latin typeface="Times New Roman" panose="02020603050405020304" pitchFamily="18" charset="0"/>
                <a:cs typeface="Times New Roman" panose="02020603050405020304" pitchFamily="18" charset="0"/>
              </a:rPr>
              <a:t>	}</a:t>
            </a:r>
          </a:p>
          <a:p>
            <a:pPr marL="627063" indent="-538163"/>
            <a:endParaRPr lang="en-US" sz="3200" dirty="0">
              <a:latin typeface="Times New Roman" panose="02020603050405020304" pitchFamily="18" charset="0"/>
              <a:cs typeface="Times New Roman" panose="02020603050405020304" pitchFamily="18" charset="0"/>
            </a:endParaRPr>
          </a:p>
          <a:p>
            <a:pPr marL="627063" indent="-538163">
              <a:buFont typeface="Wingdings" pitchFamily="2" charset="2"/>
              <a:buChar char="ü"/>
            </a:pPr>
            <a:r>
              <a:rPr lang="en-US" sz="3200" dirty="0">
                <a:latin typeface="Times New Roman" panose="02020603050405020304" pitchFamily="18" charset="0"/>
                <a:cs typeface="Times New Roman" panose="02020603050405020304" pitchFamily="18" charset="0"/>
              </a:rPr>
              <a:t>A subclass has no access to private fields of its </a:t>
            </a:r>
            <a:r>
              <a:rPr lang="en-US" sz="3200" dirty="0" err="1">
                <a:latin typeface="Times New Roman" panose="02020603050405020304" pitchFamily="18" charset="0"/>
                <a:cs typeface="Times New Roman" panose="02020603050405020304" pitchFamily="18" charset="0"/>
              </a:rPr>
              <a:t>superclass</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anim calcmode="lin" valueType="num">
                                      <p:cBhvr additive="base">
                                        <p:cTn id="7" dur="500" fill="hold"/>
                                        <p:tgtEl>
                                          <p:spTgt spid="2048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484">
                                            <p:txEl>
                                              <p:pRg st="1" end="1"/>
                                            </p:txEl>
                                          </p:spTgt>
                                        </p:tgtEl>
                                        <p:attrNameLst>
                                          <p:attrName>style.visibility</p:attrName>
                                        </p:attrNameLst>
                                      </p:cBhvr>
                                      <p:to>
                                        <p:strVal val="visible"/>
                                      </p:to>
                                    </p:set>
                                    <p:anim calcmode="lin" valueType="num">
                                      <p:cBhvr additive="base">
                                        <p:cTn id="11" dur="500" fill="hold"/>
                                        <p:tgtEl>
                                          <p:spTgt spid="2048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48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484">
                                            <p:txEl>
                                              <p:pRg st="2" end="2"/>
                                            </p:txEl>
                                          </p:spTgt>
                                        </p:tgtEl>
                                        <p:attrNameLst>
                                          <p:attrName>style.visibility</p:attrName>
                                        </p:attrNameLst>
                                      </p:cBhvr>
                                      <p:to>
                                        <p:strVal val="visible"/>
                                      </p:to>
                                    </p:set>
                                    <p:anim calcmode="lin" valueType="num">
                                      <p:cBhvr additive="base">
                                        <p:cTn id="15" dur="500" fill="hold"/>
                                        <p:tgtEl>
                                          <p:spTgt spid="2048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48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0484">
                                            <p:txEl>
                                              <p:pRg st="3" end="3"/>
                                            </p:txEl>
                                          </p:spTgt>
                                        </p:tgtEl>
                                        <p:attrNameLst>
                                          <p:attrName>style.visibility</p:attrName>
                                        </p:attrNameLst>
                                      </p:cBhvr>
                                      <p:to>
                                        <p:strVal val="visible"/>
                                      </p:to>
                                    </p:set>
                                    <p:anim calcmode="lin" valueType="num">
                                      <p:cBhvr additive="base">
                                        <p:cTn id="19" dur="500" fill="hold"/>
                                        <p:tgtEl>
                                          <p:spTgt spid="2048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0484">
                                            <p:txEl>
                                              <p:pRg st="4" end="4"/>
                                            </p:txEl>
                                          </p:spTgt>
                                        </p:tgtEl>
                                        <p:attrNameLst>
                                          <p:attrName>style.visibility</p:attrName>
                                        </p:attrNameLst>
                                      </p:cBhvr>
                                      <p:to>
                                        <p:strVal val="visible"/>
                                      </p:to>
                                    </p:set>
                                    <p:anim calcmode="lin" valueType="num">
                                      <p:cBhvr additive="base">
                                        <p:cTn id="23" dur="500" fill="hold"/>
                                        <p:tgtEl>
                                          <p:spTgt spid="2048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048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0484">
                                            <p:txEl>
                                              <p:pRg st="6" end="6"/>
                                            </p:txEl>
                                          </p:spTgt>
                                        </p:tgtEl>
                                        <p:attrNameLst>
                                          <p:attrName>style.visibility</p:attrName>
                                        </p:attrNameLst>
                                      </p:cBhvr>
                                      <p:to>
                                        <p:strVal val="visible"/>
                                      </p:to>
                                    </p:set>
                                    <p:animEffect transition="in" filter="wipe(down)">
                                      <p:cBhvr>
                                        <p:cTn id="29" dur="500"/>
                                        <p:tgtEl>
                                          <p:spTgt spid="20484">
                                            <p:txEl>
                                              <p:pRg st="6" end="6"/>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20484">
                                            <p:txEl>
                                              <p:pRg st="7" end="7"/>
                                            </p:txEl>
                                          </p:spTgt>
                                        </p:tgtEl>
                                        <p:attrNameLst>
                                          <p:attrName>style.visibility</p:attrName>
                                        </p:attrNameLst>
                                      </p:cBhvr>
                                      <p:to>
                                        <p:strVal val="visible"/>
                                      </p:to>
                                    </p:set>
                                    <p:animEffect transition="in" filter="wipe(down)">
                                      <p:cBhvr>
                                        <p:cTn id="32" dur="500"/>
                                        <p:tgtEl>
                                          <p:spTgt spid="20484">
                                            <p:txEl>
                                              <p:pRg st="7" end="7"/>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20484">
                                            <p:txEl>
                                              <p:pRg st="8" end="8"/>
                                            </p:txEl>
                                          </p:spTgt>
                                        </p:tgtEl>
                                        <p:attrNameLst>
                                          <p:attrName>style.visibility</p:attrName>
                                        </p:attrNameLst>
                                      </p:cBhvr>
                                      <p:to>
                                        <p:strVal val="visible"/>
                                      </p:to>
                                    </p:set>
                                    <p:animEffect transition="in" filter="wipe(down)">
                                      <p:cBhvr>
                                        <p:cTn id="35" dur="500"/>
                                        <p:tgtEl>
                                          <p:spTgt spid="20484">
                                            <p:txEl>
                                              <p:pRg st="8" end="8"/>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20484">
                                            <p:txEl>
                                              <p:pRg st="9" end="9"/>
                                            </p:txEl>
                                          </p:spTgt>
                                        </p:tgtEl>
                                        <p:attrNameLst>
                                          <p:attrName>style.visibility</p:attrName>
                                        </p:attrNameLst>
                                      </p:cBhvr>
                                      <p:to>
                                        <p:strVal val="visible"/>
                                      </p:to>
                                    </p:set>
                                    <p:animEffect transition="in" filter="wipe(down)">
                                      <p:cBhvr>
                                        <p:cTn id="38" dur="500"/>
                                        <p:tgtEl>
                                          <p:spTgt spid="20484">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0484">
                                            <p:txEl>
                                              <p:pRg st="11" end="11"/>
                                            </p:txEl>
                                          </p:spTgt>
                                        </p:tgtEl>
                                        <p:attrNameLst>
                                          <p:attrName>style.visibility</p:attrName>
                                        </p:attrNameLst>
                                      </p:cBhvr>
                                      <p:to>
                                        <p:strVal val="visible"/>
                                      </p:to>
                                    </p:set>
                                    <p:anim calcmode="lin" valueType="num">
                                      <p:cBhvr additive="base">
                                        <p:cTn id="43" dur="500" fill="hold"/>
                                        <p:tgtEl>
                                          <p:spTgt spid="20484">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0484">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684054" y="300038"/>
            <a:ext cx="11628914" cy="600075"/>
          </a:xfrm>
        </p:spPr>
        <p:txBody>
          <a:bodyPr lIns="129607" tIns="64804" rIns="129607" bIns="64804"/>
          <a:lstStyle/>
          <a:p>
            <a:pPr algn="ctr"/>
            <a:r>
              <a:rPr lang="en-US" altLang="en-US" sz="4800" b="1" dirty="0" err="1">
                <a:solidFill>
                  <a:schemeClr val="tx1"/>
                </a:solidFill>
                <a:latin typeface="Times New Roman" panose="02020603050405020304" pitchFamily="18" charset="0"/>
                <a:cs typeface="Times New Roman" panose="02020603050405020304" pitchFamily="18" charset="0"/>
              </a:rPr>
              <a:t>Superclasses</a:t>
            </a:r>
            <a:r>
              <a:rPr lang="en-US" altLang="en-US" sz="4800" b="1" dirty="0">
                <a:solidFill>
                  <a:schemeClr val="tx1"/>
                </a:solidFill>
                <a:latin typeface="Times New Roman" panose="02020603050405020304" pitchFamily="18" charset="0"/>
                <a:cs typeface="Times New Roman" panose="02020603050405020304" pitchFamily="18" charset="0"/>
              </a:rPr>
              <a:t> and Subclasses</a:t>
            </a:r>
          </a:p>
        </p:txBody>
      </p:sp>
      <p:sp>
        <p:nvSpPr>
          <p:cNvPr id="1029" name="Rectangle 7"/>
          <p:cNvSpPr>
            <a:spLocks noChangeArrowheads="1"/>
          </p:cNvSpPr>
          <p:nvPr/>
        </p:nvSpPr>
        <p:spPr bwMode="auto">
          <a:xfrm>
            <a:off x="0" y="1670970"/>
            <a:ext cx="261810" cy="50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29607" tIns="64804" rIns="129607" bIns="64804" anchor="ctr">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1030" name="Rectangle 14"/>
          <p:cNvSpPr>
            <a:spLocks noChangeArrowheads="1"/>
          </p:cNvSpPr>
          <p:nvPr/>
        </p:nvSpPr>
        <p:spPr bwMode="auto">
          <a:xfrm>
            <a:off x="0" y="1225081"/>
            <a:ext cx="261810" cy="50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29607" tIns="64804" rIns="129607" bIns="64804" anchor="ctr">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graphicFrame>
        <p:nvGraphicFramePr>
          <p:cNvPr id="1026" name="Object 13"/>
          <p:cNvGraphicFramePr>
            <a:graphicFrameLocks noChangeAspect="1"/>
          </p:cNvGraphicFramePr>
          <p:nvPr/>
        </p:nvGraphicFramePr>
        <p:xfrm>
          <a:off x="342028" y="1100137"/>
          <a:ext cx="8149266" cy="7300913"/>
        </p:xfrm>
        <a:graphic>
          <a:graphicData uri="http://schemas.openxmlformats.org/presentationml/2006/ole">
            <mc:AlternateContent xmlns:mc="http://schemas.openxmlformats.org/markup-compatibility/2006">
              <mc:Choice xmlns:v="urn:schemas-microsoft-com:vml" Requires="v">
                <p:oleObj spid="_x0000_s168980" name="Picture" r:id="rId2" imgW="4526280" imgH="4608576" progId="Word.Picture.8">
                  <p:embed/>
                </p:oleObj>
              </mc:Choice>
              <mc:Fallback>
                <p:oleObj name="Picture" r:id="rId2" imgW="4526280" imgH="4608576" progId="Word.Picture.8">
                  <p:embed/>
                  <p:pic>
                    <p:nvPicPr>
                      <p:cNvPr id="0"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028" y="1100137"/>
                        <a:ext cx="8149266" cy="7300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1" name="AutoShape 10">
            <a:hlinkClick r:id="rId4" action="ppaction://program" highlightClick="1"/>
          </p:cNvPr>
          <p:cNvSpPr>
            <a:spLocks noChangeArrowheads="1"/>
          </p:cNvSpPr>
          <p:nvPr/>
        </p:nvSpPr>
        <p:spPr bwMode="auto">
          <a:xfrm>
            <a:off x="11655042" y="7813477"/>
            <a:ext cx="1045082" cy="445889"/>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lIns="129607" tIns="64804" rIns="129607" bIns="64804" anchor="ct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a:r>
              <a:rPr lang="en-US" altLang="en-US" sz="2600">
                <a:latin typeface="Book Antiqua" pitchFamily="18" charset="0"/>
              </a:rPr>
              <a:t>Run</a:t>
            </a:r>
            <a:endParaRPr lang="en-US" altLang="en-US" sz="2600"/>
          </a:p>
        </p:txBody>
      </p:sp>
      <p:sp>
        <p:nvSpPr>
          <p:cNvPr id="1032" name="Rectangle 16">
            <a:hlinkClick r:id="rId5"/>
          </p:cNvPr>
          <p:cNvSpPr>
            <a:spLocks noChangeArrowheads="1"/>
          </p:cNvSpPr>
          <p:nvPr/>
        </p:nvSpPr>
        <p:spPr bwMode="auto">
          <a:xfrm>
            <a:off x="7866618" y="6000750"/>
            <a:ext cx="3420269" cy="500063"/>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lIns="129607" tIns="64804" rIns="129607" bIns="64804"/>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a:r>
              <a:rPr lang="en-US" altLang="en-US" sz="2800"/>
              <a:t>GeometricObject</a:t>
            </a:r>
          </a:p>
        </p:txBody>
      </p:sp>
      <p:sp>
        <p:nvSpPr>
          <p:cNvPr id="1033" name="Rectangle 17">
            <a:hlinkClick r:id="rId6"/>
          </p:cNvPr>
          <p:cNvSpPr>
            <a:spLocks noChangeArrowheads="1"/>
          </p:cNvSpPr>
          <p:nvPr/>
        </p:nvSpPr>
        <p:spPr bwMode="auto">
          <a:xfrm>
            <a:off x="7861869" y="6600825"/>
            <a:ext cx="3425019" cy="500063"/>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lIns="129607" tIns="64804" rIns="129607" bIns="64804"/>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a:r>
              <a:rPr lang="en-US" altLang="en-US" sz="2600"/>
              <a:t>Circle</a:t>
            </a:r>
          </a:p>
        </p:txBody>
      </p:sp>
      <p:sp>
        <p:nvSpPr>
          <p:cNvPr id="1034" name="Rectangle 18">
            <a:hlinkClick r:id="rId7"/>
          </p:cNvPr>
          <p:cNvSpPr>
            <a:spLocks noChangeArrowheads="1"/>
          </p:cNvSpPr>
          <p:nvPr/>
        </p:nvSpPr>
        <p:spPr bwMode="auto">
          <a:xfrm>
            <a:off x="7866618" y="7200900"/>
            <a:ext cx="3420269" cy="500063"/>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lIns="129607" tIns="64804" rIns="129607" bIns="64804"/>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a:r>
              <a:rPr lang="en-US" altLang="en-US" sz="2600"/>
              <a:t>Rectangle</a:t>
            </a:r>
          </a:p>
        </p:txBody>
      </p:sp>
      <p:sp>
        <p:nvSpPr>
          <p:cNvPr id="1035" name="Rectangle 19">
            <a:hlinkClick r:id="rId8"/>
          </p:cNvPr>
          <p:cNvSpPr>
            <a:spLocks noChangeArrowheads="1"/>
          </p:cNvSpPr>
          <p:nvPr/>
        </p:nvSpPr>
        <p:spPr bwMode="auto">
          <a:xfrm>
            <a:off x="7861869" y="7786390"/>
            <a:ext cx="3425019" cy="500063"/>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lIns="129607" tIns="64804" rIns="129607" bIns="64804"/>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a:r>
              <a:rPr lang="en-US" altLang="en-US" sz="2800"/>
              <a:t>TestCircleRectangle</a:t>
            </a:r>
          </a:p>
        </p:txBody>
      </p:sp>
    </p:spTree>
    <p:extLst>
      <p:ext uri="{BB962C8B-B14F-4D97-AF65-F5344CB8AC3E}">
        <p14:creationId xmlns:p14="http://schemas.microsoft.com/office/powerpoint/2010/main" val="657559919"/>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363538" y="233363"/>
            <a:ext cx="13165137" cy="8305800"/>
          </a:xfrm>
        </p:spPr>
        <p:txBody>
          <a:bodyPr/>
          <a:lstStyle/>
          <a:p>
            <a:pPr marL="485452" indent="-485452">
              <a:defRPr/>
            </a:pPr>
            <a:r>
              <a:rPr lang="en-US" sz="3200" dirty="0">
                <a:latin typeface="Times New Roman" panose="02020603050405020304" pitchFamily="18" charset="0"/>
                <a:cs typeface="Times New Roman" panose="02020603050405020304" pitchFamily="18" charset="0"/>
              </a:rPr>
              <a:t>The more general class is called a superclass. </a:t>
            </a:r>
          </a:p>
          <a:p>
            <a:pPr marL="485452" indent="-485452">
              <a:defRPr/>
            </a:pPr>
            <a:r>
              <a:rPr lang="en-US" sz="3200" dirty="0">
                <a:latin typeface="Times New Roman" panose="02020603050405020304" pitchFamily="18" charset="0"/>
                <a:cs typeface="Times New Roman" panose="02020603050405020304" pitchFamily="18" charset="0"/>
              </a:rPr>
              <a:t>The more specialized class that inherits from the superclass is called the subclass</a:t>
            </a:r>
          </a:p>
          <a:p>
            <a:pPr marL="485452" indent="-485452">
              <a:defRPr/>
            </a:pPr>
            <a:r>
              <a:rPr lang="en-US" sz="3200" dirty="0">
                <a:latin typeface="Times New Roman" panose="02020603050405020304" pitchFamily="18" charset="0"/>
                <a:cs typeface="Times New Roman" panose="02020603050405020304" pitchFamily="18" charset="0"/>
              </a:rPr>
              <a:t>For example:</a:t>
            </a:r>
          </a:p>
          <a:p>
            <a:pPr marL="1051814" lvl="1" indent="-404544">
              <a:defRPr/>
            </a:pPr>
            <a:r>
              <a:rPr lang="en-US" dirty="0">
                <a:latin typeface="Courier" pitchFamily="2" charset="0"/>
                <a:cs typeface="Times New Roman" panose="02020603050405020304" pitchFamily="18" charset="0"/>
              </a:rPr>
              <a:t>Circle</a:t>
            </a:r>
            <a:r>
              <a:rPr lang="en-US" dirty="0">
                <a:latin typeface="Times New Roman" panose="02020603050405020304" pitchFamily="18" charset="0"/>
                <a:cs typeface="Times New Roman" panose="02020603050405020304" pitchFamily="18" charset="0"/>
              </a:rPr>
              <a:t> and </a:t>
            </a:r>
            <a:r>
              <a:rPr lang="en-US" dirty="0">
                <a:latin typeface="Courier" pitchFamily="2" charset="0"/>
                <a:cs typeface="Times New Roman" panose="02020603050405020304" pitchFamily="18" charset="0"/>
              </a:rPr>
              <a:t>Rectangle </a:t>
            </a:r>
            <a:r>
              <a:rPr lang="en-US" dirty="0">
                <a:latin typeface="Times New Roman" panose="02020603050405020304" pitchFamily="18" charset="0"/>
                <a:cs typeface="Times New Roman" panose="02020603050405020304" pitchFamily="18" charset="0"/>
              </a:rPr>
              <a:t>class inherits all accessible data fields and methods from </a:t>
            </a:r>
            <a:r>
              <a:rPr lang="en-US" dirty="0" err="1">
                <a:latin typeface="Courier" pitchFamily="2" charset="0"/>
                <a:cs typeface="Times New Roman" panose="02020603050405020304" pitchFamily="18" charset="0"/>
              </a:rPr>
              <a:t>GeometricObject</a:t>
            </a:r>
            <a:r>
              <a:rPr lang="en-US" dirty="0">
                <a:latin typeface="Courier" pitchFamily="2"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class. </a:t>
            </a:r>
          </a:p>
          <a:p>
            <a:pPr marL="1051814" lvl="1" indent="-404544">
              <a:buFontTx/>
              <a:buNone/>
              <a:defRPr/>
            </a:pPr>
            <a:r>
              <a:rPr lang="en-US" dirty="0">
                <a:latin typeface="Times New Roman" panose="02020603050405020304" pitchFamily="18" charset="0"/>
                <a:cs typeface="Times New Roman" panose="02020603050405020304" pitchFamily="18" charset="0"/>
              </a:rPr>
              <a:t>	Therefore,</a:t>
            </a:r>
          </a:p>
          <a:p>
            <a:pPr marL="1618175" lvl="2" indent="-323635">
              <a:defRPr/>
            </a:pPr>
            <a:r>
              <a:rPr lang="en-GB" sz="3200" b="1" dirty="0">
                <a:latin typeface="Times New Roman" panose="02020603050405020304" pitchFamily="18" charset="0"/>
                <a:cs typeface="Times New Roman" panose="02020603050405020304" pitchFamily="18" charset="0"/>
              </a:rPr>
              <a:t> the </a:t>
            </a:r>
            <a:r>
              <a:rPr lang="en-GB" sz="3200" b="1" dirty="0">
                <a:latin typeface="Courier" pitchFamily="2" charset="0"/>
                <a:ea typeface="+mn-ea"/>
                <a:cs typeface="Times New Roman" panose="02020603050405020304" pitchFamily="18" charset="0"/>
              </a:rPr>
              <a:t>GeometricObject</a:t>
            </a:r>
            <a:r>
              <a:rPr lang="en-GB" sz="3200" b="1" dirty="0">
                <a:latin typeface="Courier" pitchFamily="2" charset="0"/>
                <a:cs typeface="Times New Roman" panose="02020603050405020304" pitchFamily="18" charset="0"/>
              </a:rPr>
              <a:t> </a:t>
            </a:r>
            <a:r>
              <a:rPr lang="en-GB" sz="3200" b="1" dirty="0">
                <a:latin typeface="Times New Roman" panose="02020603050405020304" pitchFamily="18" charset="0"/>
                <a:cs typeface="Times New Roman" panose="02020603050405020304" pitchFamily="18" charset="0"/>
              </a:rPr>
              <a:t>class is the superclass for </a:t>
            </a:r>
            <a:r>
              <a:rPr lang="en-GB" sz="3200" b="1" dirty="0">
                <a:latin typeface="Courier" pitchFamily="2" charset="0"/>
                <a:ea typeface="+mn-ea"/>
                <a:cs typeface="Times New Roman" panose="02020603050405020304" pitchFamily="18" charset="0"/>
              </a:rPr>
              <a:t>Circle</a:t>
            </a:r>
            <a:r>
              <a:rPr lang="en-GB" sz="3200" b="1" dirty="0">
                <a:latin typeface="Times New Roman" panose="02020603050405020304" pitchFamily="18" charset="0"/>
                <a:cs typeface="Times New Roman" panose="02020603050405020304" pitchFamily="18" charset="0"/>
              </a:rPr>
              <a:t> and </a:t>
            </a:r>
            <a:r>
              <a:rPr lang="en-GB" sz="3200" b="1" dirty="0">
                <a:latin typeface="Courier" pitchFamily="2" charset="0"/>
                <a:ea typeface="+mn-ea"/>
                <a:cs typeface="Times New Roman" panose="02020603050405020304" pitchFamily="18" charset="0"/>
              </a:rPr>
              <a:t>Rectangle</a:t>
            </a:r>
            <a:r>
              <a:rPr lang="en-GB" sz="3200" b="1" dirty="0">
                <a:latin typeface="Times New Roman" panose="02020603050405020304" pitchFamily="18" charset="0"/>
                <a:cs typeface="Times New Roman" panose="02020603050405020304" pitchFamily="18" charset="0"/>
              </a:rPr>
              <a:t>.</a:t>
            </a:r>
            <a:r>
              <a:rPr lang="en-GB" sz="3200" b="1" dirty="0">
                <a:latin typeface="Times New Roman" panose="02020603050405020304" pitchFamily="18" charset="0"/>
                <a:ea typeface="+mn-ea"/>
                <a:cs typeface="Times New Roman" panose="02020603050405020304" pitchFamily="18" charset="0"/>
              </a:rPr>
              <a:t> </a:t>
            </a:r>
          </a:p>
          <a:p>
            <a:pPr marL="1618175" lvl="2" indent="-323635">
              <a:defRPr/>
            </a:pPr>
            <a:r>
              <a:rPr lang="en-US" sz="3200" b="1" dirty="0">
                <a:latin typeface="Times New Roman" panose="02020603050405020304" pitchFamily="18" charset="0"/>
                <a:ea typeface="+mn-ea"/>
                <a:cs typeface="Times New Roman" panose="02020603050405020304" pitchFamily="18" charset="0"/>
              </a:rPr>
              <a:t>The </a:t>
            </a:r>
            <a:r>
              <a:rPr lang="en-US" sz="3200" b="1" dirty="0">
                <a:latin typeface="Courier" pitchFamily="2" charset="0"/>
                <a:ea typeface="+mn-ea"/>
                <a:cs typeface="Times New Roman" panose="02020603050405020304" pitchFamily="18" charset="0"/>
              </a:rPr>
              <a:t>Circle </a:t>
            </a:r>
            <a:r>
              <a:rPr lang="en-US" sz="3200" b="1" dirty="0">
                <a:latin typeface="Times New Roman" panose="02020603050405020304" pitchFamily="18" charset="0"/>
                <a:ea typeface="+mn-ea"/>
                <a:cs typeface="Times New Roman" panose="02020603050405020304" pitchFamily="18" charset="0"/>
              </a:rPr>
              <a:t>and </a:t>
            </a:r>
            <a:r>
              <a:rPr lang="en-US" sz="3200" b="1" dirty="0">
                <a:latin typeface="Courier" pitchFamily="2" charset="0"/>
                <a:ea typeface="+mn-ea"/>
                <a:cs typeface="Times New Roman" panose="02020603050405020304" pitchFamily="18" charset="0"/>
              </a:rPr>
              <a:t>Rectangle</a:t>
            </a:r>
            <a:r>
              <a:rPr lang="en-US" sz="3200" b="1" dirty="0">
                <a:latin typeface="Times New Roman" panose="02020603050405020304" pitchFamily="18" charset="0"/>
                <a:ea typeface="+mn-ea"/>
                <a:cs typeface="Times New Roman" panose="02020603050405020304" pitchFamily="18" charset="0"/>
              </a:rPr>
              <a:t> are subclass.</a:t>
            </a:r>
            <a:endParaRPr lang="en-GB" sz="3200" b="1" dirty="0">
              <a:latin typeface="Times New Roman" panose="02020603050405020304" pitchFamily="18" charset="0"/>
              <a:ea typeface="+mn-ea"/>
              <a:cs typeface="Times New Roman" panose="02020603050405020304" pitchFamily="18" charset="0"/>
            </a:endParaRPr>
          </a:p>
          <a:p>
            <a:pPr marL="485452" indent="-485452">
              <a:defRPr/>
            </a:pPr>
            <a:r>
              <a:rPr lang="en-US" sz="3200" dirty="0">
                <a:latin typeface="Times New Roman" panose="02020603050405020304" pitchFamily="18" charset="0"/>
                <a:cs typeface="Times New Roman" panose="02020603050405020304" pitchFamily="18" charset="0"/>
              </a:rPr>
              <a:t>Every class extends the </a:t>
            </a:r>
            <a:r>
              <a:rPr lang="en-US" sz="3200" b="1" dirty="0">
                <a:latin typeface="Times New Roman" panose="02020603050405020304" pitchFamily="18" charset="0"/>
                <a:cs typeface="Times New Roman" panose="02020603050405020304" pitchFamily="18" charset="0"/>
              </a:rPr>
              <a:t>Object class </a:t>
            </a:r>
            <a:r>
              <a:rPr lang="en-US" sz="3200" dirty="0">
                <a:latin typeface="Times New Roman" panose="02020603050405020304" pitchFamily="18" charset="0"/>
                <a:cs typeface="Times New Roman" panose="02020603050405020304" pitchFamily="18" charset="0"/>
              </a:rPr>
              <a:t>either directly or indirectly.</a:t>
            </a:r>
          </a:p>
          <a:p>
            <a:pPr marL="485452" indent="-485452">
              <a:buFont typeface="Monotype Sorts" pitchFamily="2" charset="2"/>
              <a:buNone/>
              <a:defRPr/>
            </a:pPr>
            <a:endParaRPr lang="en-US" dirty="0"/>
          </a:p>
          <a:p>
            <a:pPr marL="485452" indent="-485452">
              <a:defRPr/>
            </a:pPr>
            <a:endParaRPr 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wipe(down)">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 calcmode="lin" valueType="num">
                                      <p:cBhvr additive="base">
                                        <p:cTn id="12" dur="5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84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8435">
                                            <p:txEl>
                                              <p:pRg st="2" end="2"/>
                                            </p:txEl>
                                          </p:spTgt>
                                        </p:tgtEl>
                                        <p:attrNameLst>
                                          <p:attrName>style.visibility</p:attrName>
                                        </p:attrNameLst>
                                      </p:cBhvr>
                                      <p:to>
                                        <p:strVal val="visible"/>
                                      </p:to>
                                    </p:set>
                                    <p:anim calcmode="lin" valueType="num">
                                      <p:cBhvr additive="base">
                                        <p:cTn id="18"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84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0" fill="hold" nodeType="clickEffect">
                                  <p:stCondLst>
                                    <p:cond delay="0"/>
                                  </p:stCondLst>
                                  <p:childTnLst>
                                    <p:set>
                                      <p:cBhvr>
                                        <p:cTn id="23" dur="1" fill="hold">
                                          <p:stCondLst>
                                            <p:cond delay="0"/>
                                          </p:stCondLst>
                                        </p:cTn>
                                        <p:tgtEl>
                                          <p:spTgt spid="18435">
                                            <p:txEl>
                                              <p:pRg st="3" end="3"/>
                                            </p:txEl>
                                          </p:spTgt>
                                        </p:tgtEl>
                                        <p:attrNameLst>
                                          <p:attrName>style.visibility</p:attrName>
                                        </p:attrNameLst>
                                      </p:cBhvr>
                                      <p:to>
                                        <p:strVal val="visible"/>
                                      </p:to>
                                    </p:set>
                                    <p:anim calcmode="lin" valueType="num">
                                      <p:cBhvr>
                                        <p:cTn id="24" dur="500" fill="hold"/>
                                        <p:tgtEl>
                                          <p:spTgt spid="18435">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18435">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1843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0" fill="hold" nodeType="clickEffect">
                                  <p:stCondLst>
                                    <p:cond delay="0"/>
                                  </p:stCondLst>
                                  <p:childTnLst>
                                    <p:set>
                                      <p:cBhvr>
                                        <p:cTn id="30" dur="1" fill="hold">
                                          <p:stCondLst>
                                            <p:cond delay="0"/>
                                          </p:stCondLst>
                                        </p:cTn>
                                        <p:tgtEl>
                                          <p:spTgt spid="18435">
                                            <p:txEl>
                                              <p:pRg st="4" end="4"/>
                                            </p:txEl>
                                          </p:spTgt>
                                        </p:tgtEl>
                                        <p:attrNameLst>
                                          <p:attrName>style.visibility</p:attrName>
                                        </p:attrNameLst>
                                      </p:cBhvr>
                                      <p:to>
                                        <p:strVal val="visible"/>
                                      </p:to>
                                    </p:set>
                                    <p:anim calcmode="lin" valueType="num">
                                      <p:cBhvr>
                                        <p:cTn id="31" dur="500" fill="hold"/>
                                        <p:tgtEl>
                                          <p:spTgt spid="18435">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18435">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18435">
                                            <p:txEl>
                                              <p:pRg st="4" end="4"/>
                                            </p:txEl>
                                          </p:spTgt>
                                        </p:tgtEl>
                                      </p:cBhvr>
                                    </p:animEffect>
                                  </p:childTnLst>
                                </p:cTn>
                              </p:par>
                              <p:par>
                                <p:cTn id="34" presetID="53" presetClass="entr" presetSubtype="0" fill="hold" nodeType="withEffect">
                                  <p:stCondLst>
                                    <p:cond delay="0"/>
                                  </p:stCondLst>
                                  <p:childTnLst>
                                    <p:set>
                                      <p:cBhvr>
                                        <p:cTn id="35" dur="1" fill="hold">
                                          <p:stCondLst>
                                            <p:cond delay="0"/>
                                          </p:stCondLst>
                                        </p:cTn>
                                        <p:tgtEl>
                                          <p:spTgt spid="18435">
                                            <p:txEl>
                                              <p:pRg st="5" end="5"/>
                                            </p:txEl>
                                          </p:spTgt>
                                        </p:tgtEl>
                                        <p:attrNameLst>
                                          <p:attrName>style.visibility</p:attrName>
                                        </p:attrNameLst>
                                      </p:cBhvr>
                                      <p:to>
                                        <p:strVal val="visible"/>
                                      </p:to>
                                    </p:set>
                                    <p:anim calcmode="lin" valueType="num">
                                      <p:cBhvr>
                                        <p:cTn id="36" dur="500" fill="hold"/>
                                        <p:tgtEl>
                                          <p:spTgt spid="18435">
                                            <p:txEl>
                                              <p:pRg st="5" end="5"/>
                                            </p:txEl>
                                          </p:spTgt>
                                        </p:tgtEl>
                                        <p:attrNameLst>
                                          <p:attrName>ppt_w</p:attrName>
                                        </p:attrNameLst>
                                      </p:cBhvr>
                                      <p:tavLst>
                                        <p:tav tm="0">
                                          <p:val>
                                            <p:fltVal val="0"/>
                                          </p:val>
                                        </p:tav>
                                        <p:tav tm="100000">
                                          <p:val>
                                            <p:strVal val="#ppt_w"/>
                                          </p:val>
                                        </p:tav>
                                      </p:tavLst>
                                    </p:anim>
                                    <p:anim calcmode="lin" valueType="num">
                                      <p:cBhvr>
                                        <p:cTn id="37" dur="500" fill="hold"/>
                                        <p:tgtEl>
                                          <p:spTgt spid="18435">
                                            <p:txEl>
                                              <p:pRg st="5" end="5"/>
                                            </p:txEl>
                                          </p:spTgt>
                                        </p:tgtEl>
                                        <p:attrNameLst>
                                          <p:attrName>ppt_h</p:attrName>
                                        </p:attrNameLst>
                                      </p:cBhvr>
                                      <p:tavLst>
                                        <p:tav tm="0">
                                          <p:val>
                                            <p:fltVal val="0"/>
                                          </p:val>
                                        </p:tav>
                                        <p:tav tm="100000">
                                          <p:val>
                                            <p:strVal val="#ppt_h"/>
                                          </p:val>
                                        </p:tav>
                                      </p:tavLst>
                                    </p:anim>
                                    <p:animEffect transition="in" filter="fade">
                                      <p:cBhvr>
                                        <p:cTn id="38" dur="500"/>
                                        <p:tgtEl>
                                          <p:spTgt spid="18435">
                                            <p:txEl>
                                              <p:pRg st="5" end="5"/>
                                            </p:txEl>
                                          </p:spTgt>
                                        </p:tgtEl>
                                      </p:cBhvr>
                                    </p:animEffect>
                                  </p:childTnLst>
                                </p:cTn>
                              </p:par>
                              <p:par>
                                <p:cTn id="39" presetID="53" presetClass="entr" presetSubtype="0" fill="hold" nodeType="withEffect">
                                  <p:stCondLst>
                                    <p:cond delay="0"/>
                                  </p:stCondLst>
                                  <p:childTnLst>
                                    <p:set>
                                      <p:cBhvr>
                                        <p:cTn id="40" dur="1" fill="hold">
                                          <p:stCondLst>
                                            <p:cond delay="0"/>
                                          </p:stCondLst>
                                        </p:cTn>
                                        <p:tgtEl>
                                          <p:spTgt spid="18435">
                                            <p:txEl>
                                              <p:pRg st="6" end="6"/>
                                            </p:txEl>
                                          </p:spTgt>
                                        </p:tgtEl>
                                        <p:attrNameLst>
                                          <p:attrName>style.visibility</p:attrName>
                                        </p:attrNameLst>
                                      </p:cBhvr>
                                      <p:to>
                                        <p:strVal val="visible"/>
                                      </p:to>
                                    </p:set>
                                    <p:anim calcmode="lin" valueType="num">
                                      <p:cBhvr>
                                        <p:cTn id="41" dur="500" fill="hold"/>
                                        <p:tgtEl>
                                          <p:spTgt spid="18435">
                                            <p:txEl>
                                              <p:pRg st="6" end="6"/>
                                            </p:txEl>
                                          </p:spTgt>
                                        </p:tgtEl>
                                        <p:attrNameLst>
                                          <p:attrName>ppt_w</p:attrName>
                                        </p:attrNameLst>
                                      </p:cBhvr>
                                      <p:tavLst>
                                        <p:tav tm="0">
                                          <p:val>
                                            <p:fltVal val="0"/>
                                          </p:val>
                                        </p:tav>
                                        <p:tav tm="100000">
                                          <p:val>
                                            <p:strVal val="#ppt_w"/>
                                          </p:val>
                                        </p:tav>
                                      </p:tavLst>
                                    </p:anim>
                                    <p:anim calcmode="lin" valueType="num">
                                      <p:cBhvr>
                                        <p:cTn id="42" dur="500" fill="hold"/>
                                        <p:tgtEl>
                                          <p:spTgt spid="18435">
                                            <p:txEl>
                                              <p:pRg st="6" end="6"/>
                                            </p:txEl>
                                          </p:spTgt>
                                        </p:tgtEl>
                                        <p:attrNameLst>
                                          <p:attrName>ppt_h</p:attrName>
                                        </p:attrNameLst>
                                      </p:cBhvr>
                                      <p:tavLst>
                                        <p:tav tm="0">
                                          <p:val>
                                            <p:fltVal val="0"/>
                                          </p:val>
                                        </p:tav>
                                        <p:tav tm="100000">
                                          <p:val>
                                            <p:strVal val="#ppt_h"/>
                                          </p:val>
                                        </p:tav>
                                      </p:tavLst>
                                    </p:anim>
                                    <p:animEffect transition="in" filter="fade">
                                      <p:cBhvr>
                                        <p:cTn id="43" dur="500"/>
                                        <p:tgtEl>
                                          <p:spTgt spid="18435">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8435">
                                            <p:txEl>
                                              <p:pRg st="7" end="7"/>
                                            </p:txEl>
                                          </p:spTgt>
                                        </p:tgtEl>
                                        <p:attrNameLst>
                                          <p:attrName>style.visibility</p:attrName>
                                        </p:attrNameLst>
                                      </p:cBhvr>
                                      <p:to>
                                        <p:strVal val="visible"/>
                                      </p:to>
                                    </p:set>
                                    <p:anim calcmode="lin" valueType="num">
                                      <p:cBhvr additive="base">
                                        <p:cTn id="48" dur="500" fill="hold"/>
                                        <p:tgtEl>
                                          <p:spTgt spid="18435">
                                            <p:txEl>
                                              <p:pRg st="7" end="7"/>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843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OWER3D TRANSITION" val="DemoPipes.p3d 0"/>
  <p:tag name="POWER3D OPTIONS" val="Medium "/>
  <p:tag name="POWER3D IMAGE0" val="Pwrtrans.tga"/>
  <p:tag name="POWER3D SOUND" val="Pipes"/>
</p:tagLst>
</file>

<file path=ppt/tags/tag2.xml><?xml version="1.0" encoding="utf-8"?>
<p:tagLst xmlns:a="http://schemas.openxmlformats.org/drawingml/2006/main" xmlns:r="http://schemas.openxmlformats.org/officeDocument/2006/relationships" xmlns:p="http://schemas.openxmlformats.org/presentationml/2006/main">
  <p:tag name="POWER3D TRANSITION" val="DemoPipes.p3d 0"/>
  <p:tag name="POWER3D OPTIONS" val="Medium "/>
  <p:tag name="POWER3D IMAGE0" val="Pwrtrans.tga"/>
  <p:tag name="POWER3D SOUND" val="Pipes"/>
</p:tagLst>
</file>

<file path=ppt/tags/tag3.xml><?xml version="1.0" encoding="utf-8"?>
<p:tagLst xmlns:a="http://schemas.openxmlformats.org/drawingml/2006/main" xmlns:r="http://schemas.openxmlformats.org/officeDocument/2006/relationships" xmlns:p="http://schemas.openxmlformats.org/presentationml/2006/main">
  <p:tag name="POWER3D TRANSITION" val="DemoPipes.p3d 0"/>
  <p:tag name="POWER3D OPTIONS" val="Medium "/>
  <p:tag name="POWER3D IMAGE0" val="Pwrtrans.tga"/>
  <p:tag name="POWER3D SOUND" val="Pipes"/>
</p:tagLst>
</file>

<file path=ppt/tags/tag4.xml><?xml version="1.0" encoding="utf-8"?>
<p:tagLst xmlns:a="http://schemas.openxmlformats.org/drawingml/2006/main" xmlns:r="http://schemas.openxmlformats.org/officeDocument/2006/relationships" xmlns:p="http://schemas.openxmlformats.org/presentationml/2006/main">
  <p:tag name="POWER3D TRANSITION" val="DemoPipes.p3d 0"/>
  <p:tag name="POWER3D OPTIONS" val="Medium "/>
  <p:tag name="POWER3D IMAGE0" val="Pwrtrans.tga"/>
  <p:tag name="POWER3D SOUND" val="Pipes"/>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20748</TotalTime>
  <Words>2834</Words>
  <Application>Microsoft Office PowerPoint</Application>
  <PresentationFormat>Custom</PresentationFormat>
  <Paragraphs>467</Paragraphs>
  <Slides>35</Slides>
  <Notes>31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8" baseType="lpstr">
      <vt:lpstr>Antique Olive Roman</vt:lpstr>
      <vt:lpstr>Arial</vt:lpstr>
      <vt:lpstr>Book Antiqua</vt:lpstr>
      <vt:lpstr>Courier</vt:lpstr>
      <vt:lpstr>Courier New</vt:lpstr>
      <vt:lpstr>Monotype Sorts</vt:lpstr>
      <vt:lpstr>Tahoma</vt:lpstr>
      <vt:lpstr>Times</vt:lpstr>
      <vt:lpstr>Times New Roman</vt:lpstr>
      <vt:lpstr>Tw Cen MT Condensed Extra Bold</vt:lpstr>
      <vt:lpstr>Wingdings</vt:lpstr>
      <vt:lpstr>Blends</vt:lpstr>
      <vt:lpstr>Picture</vt:lpstr>
      <vt:lpstr>PowerPoint Presentation</vt:lpstr>
      <vt:lpstr>Learning Objectives</vt:lpstr>
      <vt:lpstr>Motivations</vt:lpstr>
      <vt:lpstr>Class Inheritance</vt:lpstr>
      <vt:lpstr>Class Inheritance</vt:lpstr>
      <vt:lpstr>A class hierarchy for horses</vt:lpstr>
      <vt:lpstr>Class Inheritance</vt:lpstr>
      <vt:lpstr>Superclasses and Subclasses</vt:lpstr>
      <vt:lpstr>PowerPoint Presentation</vt:lpstr>
      <vt:lpstr>Are superclass’s Constructor Inherited?</vt:lpstr>
      <vt:lpstr>Superclass’s Constructor Is Always Invoked</vt:lpstr>
      <vt:lpstr>Using the Keyword super</vt:lpstr>
      <vt:lpstr>CAUTION</vt:lpstr>
      <vt:lpstr>Constructor Chaining</vt:lpstr>
      <vt:lpstr>Trace Execution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on the Impact of a Superclass  without no-arg Constructor</vt:lpstr>
      <vt:lpstr>Defining a Subclass</vt:lpstr>
      <vt:lpstr>Defining a Subclass, cont.</vt:lpstr>
      <vt:lpstr>Calling Superclass Methods</vt:lpstr>
      <vt:lpstr>Overriding Methods in the Superclass</vt:lpstr>
      <vt:lpstr>NOTE</vt:lpstr>
      <vt:lpstr>Overriding vs. Overloading</vt:lpstr>
      <vt:lpstr>The Object Class and Its Methods</vt:lpstr>
      <vt:lpstr>The toString() method in Object</vt:lpstr>
      <vt:lpstr>Benefits of Inheritance</vt:lpstr>
      <vt:lpstr>Summary</vt:lpstr>
      <vt:lpstr>End of Chapter 3</vt:lpstr>
    </vt:vector>
  </TitlesOfParts>
  <Company>Minotaur Research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Computer System</dc:title>
  <dc:subject>SAK 3100 Computer Programming</dc:subject>
  <dc:creator>Mohd Taufik Abdullah</dc:creator>
  <cp:lastModifiedBy>KHAIRUL AZHAR BIN KASMIRAN</cp:lastModifiedBy>
  <cp:revision>3993</cp:revision>
  <dcterms:created xsi:type="dcterms:W3CDTF">2003-01-02T20:11:59Z</dcterms:created>
  <dcterms:modified xsi:type="dcterms:W3CDTF">2025-04-08T02:45:38Z</dcterms:modified>
</cp:coreProperties>
</file>