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8" r:id="rId3"/>
    <p:sldId id="309" r:id="rId4"/>
    <p:sldId id="259" r:id="rId5"/>
    <p:sldId id="263" r:id="rId6"/>
    <p:sldId id="264" r:id="rId7"/>
    <p:sldId id="265" r:id="rId8"/>
    <p:sldId id="266" r:id="rId9"/>
    <p:sldId id="310" r:id="rId10"/>
    <p:sldId id="267" r:id="rId11"/>
    <p:sldId id="268" r:id="rId12"/>
    <p:sldId id="269" r:id="rId13"/>
    <p:sldId id="271" r:id="rId14"/>
    <p:sldId id="272" r:id="rId15"/>
    <p:sldId id="304" r:id="rId16"/>
    <p:sldId id="311" r:id="rId17"/>
    <p:sldId id="312" r:id="rId18"/>
    <p:sldId id="305" r:id="rId19"/>
    <p:sldId id="308" r:id="rId20"/>
    <p:sldId id="306" r:id="rId21"/>
    <p:sldId id="307" r:id="rId22"/>
    <p:sldId id="273" r:id="rId23"/>
    <p:sldId id="260" r:id="rId24"/>
    <p:sldId id="276" r:id="rId25"/>
    <p:sldId id="290" r:id="rId26"/>
    <p:sldId id="293" r:id="rId27"/>
    <p:sldId id="294" r:id="rId28"/>
    <p:sldId id="296" r:id="rId29"/>
    <p:sldId id="298" r:id="rId30"/>
    <p:sldId id="277" r:id="rId31"/>
    <p:sldId id="278" r:id="rId32"/>
    <p:sldId id="279" r:id="rId33"/>
    <p:sldId id="300" r:id="rId34"/>
    <p:sldId id="280" r:id="rId35"/>
    <p:sldId id="281" r:id="rId36"/>
    <p:sldId id="261" r:id="rId37"/>
    <p:sldId id="282" r:id="rId38"/>
    <p:sldId id="313" r:id="rId39"/>
    <p:sldId id="283" r:id="rId40"/>
    <p:sldId id="284" r:id="rId41"/>
    <p:sldId id="301" r:id="rId42"/>
    <p:sldId id="285" r:id="rId43"/>
    <p:sldId id="286" r:id="rId44"/>
    <p:sldId id="288" r:id="rId45"/>
    <p:sldId id="28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25C2-B405-4AD1-B62F-B7B5D215C52B}" type="datetimeFigureOut">
              <a:rPr lang="en-MY" smtClean="0"/>
              <a:t>9/11/2023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FA8C9-717D-4DE9-A8C4-97656F7E44A4}" type="slidenum">
              <a:rPr lang="en-MY" smtClean="0"/>
              <a:t>‹#›</a:t>
            </a:fld>
            <a:endParaRPr lang="en-MY"/>
          </a:p>
        </p:txBody>
      </p:sp>
    </p:spTree>
    <p:extLst>
      <p:ext uri="{BB962C8B-B14F-4D97-AF65-F5344CB8AC3E}">
        <p14:creationId xmlns:p14="http://schemas.microsoft.com/office/powerpoint/2010/main" val="352513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F3FA8C9-717D-4DE9-A8C4-97656F7E44A4}" type="slidenum">
              <a:rPr lang="en-MY" smtClean="0"/>
              <a:t>42</a:t>
            </a:fld>
            <a:endParaRPr lang="en-MY"/>
          </a:p>
        </p:txBody>
      </p:sp>
    </p:spTree>
    <p:extLst>
      <p:ext uri="{BB962C8B-B14F-4D97-AF65-F5344CB8AC3E}">
        <p14:creationId xmlns:p14="http://schemas.microsoft.com/office/powerpoint/2010/main" val="2375874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22012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D8C6F-65FC-4A9D-AD5B-29F668F9D584}" type="datetimeFigureOut">
              <a:rPr lang="en-MY" smtClean="0"/>
              <a:t>9/11/2023</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320112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1468873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4179043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139830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D8C6F-65FC-4A9D-AD5B-29F668F9D584}" type="datetimeFigureOut">
              <a:rPr lang="en-MY" smtClean="0"/>
              <a:t>9/11/2023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344143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D8C6F-65FC-4A9D-AD5B-29F668F9D584}" type="datetimeFigureOut">
              <a:rPr lang="en-MY" smtClean="0"/>
              <a:t>9/11/2023</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1570252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3572409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327336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13198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D8C6F-65FC-4A9D-AD5B-29F668F9D584}" type="datetimeFigureOut">
              <a:rPr lang="en-MY" smtClean="0"/>
              <a:t>9/11/2023</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322868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D8C6F-65FC-4A9D-AD5B-29F668F9D584}" type="datetimeFigureOut">
              <a:rPr lang="en-MY" smtClean="0"/>
              <a:t>9/11/2023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255678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6D8C6F-65FC-4A9D-AD5B-29F668F9D584}" type="datetimeFigureOut">
              <a:rPr lang="en-MY" smtClean="0"/>
              <a:t>9/11/2023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83091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6D8C6F-65FC-4A9D-AD5B-29F668F9D584}" type="datetimeFigureOut">
              <a:rPr lang="en-MY" smtClean="0"/>
              <a:t>9/11/2023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214012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D8C6F-65FC-4A9D-AD5B-29F668F9D584}" type="datetimeFigureOut">
              <a:rPr lang="en-MY" smtClean="0"/>
              <a:t>9/11/2023</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60622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D8C6F-65FC-4A9D-AD5B-29F668F9D584}" type="datetimeFigureOut">
              <a:rPr lang="en-MY" smtClean="0"/>
              <a:t>9/11/2023</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189702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D8C6F-65FC-4A9D-AD5B-29F668F9D584}" type="datetimeFigureOut">
              <a:rPr lang="en-MY" smtClean="0"/>
              <a:t>9/11/2023</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0110C3-0A46-4559-BA8F-69B893257F96}" type="slidenum">
              <a:rPr lang="en-MY" smtClean="0"/>
              <a:t>‹#›</a:t>
            </a:fld>
            <a:endParaRPr lang="en-MY"/>
          </a:p>
        </p:txBody>
      </p:sp>
    </p:spTree>
    <p:extLst>
      <p:ext uri="{BB962C8B-B14F-4D97-AF65-F5344CB8AC3E}">
        <p14:creationId xmlns:p14="http://schemas.microsoft.com/office/powerpoint/2010/main" val="262121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D8C6F-65FC-4A9D-AD5B-29F668F9D584}" type="datetimeFigureOut">
              <a:rPr lang="en-MY" smtClean="0"/>
              <a:t>9/11/2023</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0110C3-0A46-4559-BA8F-69B893257F96}" type="slidenum">
              <a:rPr lang="en-MY" smtClean="0"/>
              <a:t>‹#›</a:t>
            </a:fld>
            <a:endParaRPr lang="en-MY"/>
          </a:p>
        </p:txBody>
      </p:sp>
    </p:spTree>
    <p:extLst>
      <p:ext uri="{BB962C8B-B14F-4D97-AF65-F5344CB8AC3E}">
        <p14:creationId xmlns:p14="http://schemas.microsoft.com/office/powerpoint/2010/main" val="3337292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D04A-6424-45AE-B5E7-7F06300B0972}"/>
              </a:ext>
            </a:extLst>
          </p:cNvPr>
          <p:cNvSpPr>
            <a:spLocks noGrp="1"/>
          </p:cNvSpPr>
          <p:nvPr>
            <p:ph type="ctrTitle"/>
          </p:nvPr>
        </p:nvSpPr>
        <p:spPr>
          <a:xfrm>
            <a:off x="797442" y="853555"/>
            <a:ext cx="10526232" cy="3431365"/>
          </a:xfrm>
        </p:spPr>
        <p:txBody>
          <a:bodyPr>
            <a:normAutofit fontScale="90000"/>
          </a:bodyPr>
          <a:lstStyle/>
          <a:p>
            <a:pPr algn="ctr"/>
            <a:r>
              <a:rPr lang="en-US" sz="4400" dirty="0"/>
              <a:t>FEM2401 Malaysian Politics and Society</a:t>
            </a:r>
            <a:br>
              <a:rPr lang="en-US" sz="4400" dirty="0"/>
            </a:br>
            <a:br>
              <a:rPr lang="en-US" sz="4400" dirty="0"/>
            </a:br>
            <a:r>
              <a:rPr lang="en-US" sz="4400" dirty="0"/>
              <a:t>TOPIC 2: INDEPENDENCE OF MALAYSIA </a:t>
            </a:r>
            <a:endParaRPr lang="en-MY" dirty="0"/>
          </a:p>
        </p:txBody>
      </p:sp>
      <p:sp>
        <p:nvSpPr>
          <p:cNvPr id="3" name="Subtitle 2">
            <a:extLst>
              <a:ext uri="{FF2B5EF4-FFF2-40B4-BE49-F238E27FC236}">
                <a16:creationId xmlns:a16="http://schemas.microsoft.com/office/drawing/2014/main" id="{81C0A348-4F31-4359-AF21-1556C1BD4406}"/>
              </a:ext>
            </a:extLst>
          </p:cNvPr>
          <p:cNvSpPr>
            <a:spLocks noGrp="1"/>
          </p:cNvSpPr>
          <p:nvPr>
            <p:ph type="subTitle" idx="1"/>
          </p:nvPr>
        </p:nvSpPr>
        <p:spPr>
          <a:xfrm>
            <a:off x="1777464" y="4646428"/>
            <a:ext cx="8637072" cy="1358016"/>
          </a:xfrm>
        </p:spPr>
        <p:txBody>
          <a:bodyPr>
            <a:normAutofit/>
          </a:bodyPr>
          <a:lstStyle/>
          <a:p>
            <a:pPr algn="ctr"/>
            <a:r>
              <a:rPr lang="en-US" sz="2000" dirty="0">
                <a:solidFill>
                  <a:schemeClr val="bg1"/>
                </a:solidFill>
              </a:rPr>
              <a:t>By:</a:t>
            </a:r>
          </a:p>
          <a:p>
            <a:pPr algn="ctr"/>
            <a:r>
              <a:rPr lang="en-US" sz="2000" dirty="0">
                <a:solidFill>
                  <a:schemeClr val="bg1"/>
                </a:solidFill>
              </a:rPr>
              <a:t>MUHAMMAD AMIR BIN MUNSHI</a:t>
            </a:r>
          </a:p>
        </p:txBody>
      </p:sp>
    </p:spTree>
    <p:extLst>
      <p:ext uri="{BB962C8B-B14F-4D97-AF65-F5344CB8AC3E}">
        <p14:creationId xmlns:p14="http://schemas.microsoft.com/office/powerpoint/2010/main" val="406479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7E76-84D2-4B56-830E-EAFD4B8FD5A6}"/>
              </a:ext>
            </a:extLst>
          </p:cNvPr>
          <p:cNvSpPr>
            <a:spLocks noGrp="1"/>
          </p:cNvSpPr>
          <p:nvPr>
            <p:ph type="title"/>
          </p:nvPr>
        </p:nvSpPr>
        <p:spPr/>
        <p:txBody>
          <a:bodyPr/>
          <a:lstStyle/>
          <a:p>
            <a:r>
              <a:rPr lang="en-MY" dirty="0"/>
              <a:t>Straits Settlements</a:t>
            </a:r>
          </a:p>
        </p:txBody>
      </p:sp>
      <p:sp>
        <p:nvSpPr>
          <p:cNvPr id="5" name="Content Placeholder 4">
            <a:extLst>
              <a:ext uri="{FF2B5EF4-FFF2-40B4-BE49-F238E27FC236}">
                <a16:creationId xmlns:a16="http://schemas.microsoft.com/office/drawing/2014/main" id="{0345DBA6-8E8C-416C-A829-A319B2335EF4}"/>
              </a:ext>
            </a:extLst>
          </p:cNvPr>
          <p:cNvSpPr>
            <a:spLocks noGrp="1"/>
          </p:cNvSpPr>
          <p:nvPr>
            <p:ph idx="1"/>
          </p:nvPr>
        </p:nvSpPr>
        <p:spPr>
          <a:xfrm>
            <a:off x="1154954" y="2603500"/>
            <a:ext cx="10530227" cy="3416300"/>
          </a:xfrm>
        </p:spPr>
        <p:txBody>
          <a:bodyPr>
            <a:normAutofit/>
          </a:bodyPr>
          <a:lstStyle/>
          <a:p>
            <a:r>
              <a:rPr lang="en-MY" dirty="0"/>
              <a:t>In 1786, following the treaty between Kedah and the East India Company, Francis Light raised the Union Jack flag in </a:t>
            </a:r>
            <a:r>
              <a:rPr lang="en-MY" b="1" dirty="0"/>
              <a:t>Penang Island</a:t>
            </a:r>
            <a:endParaRPr lang="en-MY" dirty="0"/>
          </a:p>
          <a:p>
            <a:r>
              <a:rPr lang="en-MY" dirty="0"/>
              <a:t>In 1800, </a:t>
            </a:r>
            <a:r>
              <a:rPr lang="en-MY" dirty="0" err="1"/>
              <a:t>Prai</a:t>
            </a:r>
            <a:r>
              <a:rPr lang="en-MY" dirty="0"/>
              <a:t> (later renamed Province Wellesley) taken over by British</a:t>
            </a:r>
          </a:p>
          <a:p>
            <a:r>
              <a:rPr lang="en-MY" dirty="0"/>
              <a:t>In 1819, Stamford Raffles, a clerk for the EIC, became the mediator between two claimants to the throne of Johor. The British were allowed to set up a trading post in </a:t>
            </a:r>
            <a:r>
              <a:rPr lang="en-MY" b="1" dirty="0"/>
              <a:t>Singapore.</a:t>
            </a:r>
          </a:p>
          <a:p>
            <a:r>
              <a:rPr lang="en-MY" dirty="0"/>
              <a:t>In 1824, the Anglo-Dutch Treaty. The British took over </a:t>
            </a:r>
            <a:r>
              <a:rPr lang="en-MY" b="1" dirty="0"/>
              <a:t>Malacca</a:t>
            </a:r>
            <a:r>
              <a:rPr lang="en-MY" dirty="0"/>
              <a:t> from the Dutch.</a:t>
            </a:r>
          </a:p>
          <a:p>
            <a:r>
              <a:rPr lang="en-MY" dirty="0"/>
              <a:t>In 1867, these Straits Settlements became British Crown Colonies</a:t>
            </a:r>
          </a:p>
        </p:txBody>
      </p:sp>
    </p:spTree>
    <p:extLst>
      <p:ext uri="{BB962C8B-B14F-4D97-AF65-F5344CB8AC3E}">
        <p14:creationId xmlns:p14="http://schemas.microsoft.com/office/powerpoint/2010/main" val="104421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A9E8-E650-4DDD-9BFC-AF9F95D095DB}"/>
              </a:ext>
            </a:extLst>
          </p:cNvPr>
          <p:cNvSpPr>
            <a:spLocks noGrp="1"/>
          </p:cNvSpPr>
          <p:nvPr>
            <p:ph type="title"/>
          </p:nvPr>
        </p:nvSpPr>
        <p:spPr/>
        <p:txBody>
          <a:bodyPr/>
          <a:lstStyle/>
          <a:p>
            <a:r>
              <a:rPr lang="en-MY" dirty="0"/>
              <a:t>Federated Malay States (FMS)</a:t>
            </a:r>
          </a:p>
        </p:txBody>
      </p:sp>
      <p:sp>
        <p:nvSpPr>
          <p:cNvPr id="7" name="Content Placeholder 6">
            <a:extLst>
              <a:ext uri="{FF2B5EF4-FFF2-40B4-BE49-F238E27FC236}">
                <a16:creationId xmlns:a16="http://schemas.microsoft.com/office/drawing/2014/main" id="{CBDEB44E-D9E8-4458-9E53-742848465EEB}"/>
              </a:ext>
            </a:extLst>
          </p:cNvPr>
          <p:cNvSpPr>
            <a:spLocks noGrp="1"/>
          </p:cNvSpPr>
          <p:nvPr>
            <p:ph idx="1"/>
          </p:nvPr>
        </p:nvSpPr>
        <p:spPr>
          <a:xfrm>
            <a:off x="233916" y="2381693"/>
            <a:ext cx="11695814" cy="4306185"/>
          </a:xfrm>
        </p:spPr>
        <p:txBody>
          <a:bodyPr>
            <a:normAutofit/>
          </a:bodyPr>
          <a:lstStyle/>
          <a:p>
            <a:pPr algn="just"/>
            <a:r>
              <a:rPr lang="en-US" dirty="0"/>
              <a:t>British direct involvement in the Malay States began in 1874. The British placed a </a:t>
            </a:r>
            <a:r>
              <a:rPr lang="en-US" b="1" dirty="0">
                <a:effectLst>
                  <a:outerShdw blurRad="38100" dist="38100" dir="2700000" algn="tl">
                    <a:srgbClr val="000000">
                      <a:alpha val="43137"/>
                    </a:srgbClr>
                  </a:outerShdw>
                </a:effectLst>
              </a:rPr>
              <a:t>resident</a:t>
            </a:r>
            <a:r>
              <a:rPr lang="en-US" dirty="0"/>
              <a:t> in </a:t>
            </a:r>
            <a:r>
              <a:rPr lang="en-US" b="1" dirty="0"/>
              <a:t>Perak</a:t>
            </a:r>
            <a:r>
              <a:rPr lang="en-US" dirty="0"/>
              <a:t> (J.W.W. Birch, 1874), </a:t>
            </a:r>
            <a:r>
              <a:rPr lang="en-US" b="1" dirty="0"/>
              <a:t>Selangor</a:t>
            </a:r>
            <a:r>
              <a:rPr lang="en-US" dirty="0"/>
              <a:t> (J.G. Davidson, 1874), </a:t>
            </a:r>
            <a:r>
              <a:rPr lang="en-US" b="1" dirty="0"/>
              <a:t>Pahang</a:t>
            </a:r>
            <a:r>
              <a:rPr lang="en-US" dirty="0"/>
              <a:t> (J.P. Rodger, 1888), and </a:t>
            </a:r>
            <a:r>
              <a:rPr lang="en-US" b="1" dirty="0"/>
              <a:t>Negeri Sembilan </a:t>
            </a:r>
            <a:r>
              <a:rPr lang="en-US" dirty="0"/>
              <a:t>(Martin Lister, 1889).</a:t>
            </a:r>
          </a:p>
          <a:p>
            <a:pPr algn="just"/>
            <a:r>
              <a:rPr lang="en-US" dirty="0"/>
              <a:t>Residential system (1874 – 1895) </a:t>
            </a:r>
            <a:r>
              <a:rPr lang="en-US" dirty="0">
                <a:sym typeface="Wingdings" panose="05000000000000000000" pitchFamily="2" charset="2"/>
              </a:rPr>
              <a:t> </a:t>
            </a:r>
            <a:r>
              <a:rPr lang="en-US" dirty="0" err="1"/>
              <a:t>Pangkor</a:t>
            </a:r>
            <a:r>
              <a:rPr lang="en-US" dirty="0"/>
              <a:t> Agreement 1874</a:t>
            </a:r>
          </a:p>
          <a:p>
            <a:pPr lvl="1" algn="just"/>
            <a:r>
              <a:rPr lang="en-US" sz="1800" dirty="0"/>
              <a:t>Official intervention of British into the state administration / indirect rule </a:t>
            </a:r>
          </a:p>
          <a:p>
            <a:pPr lvl="1" algn="just"/>
            <a:r>
              <a:rPr lang="en-US" sz="1800" dirty="0"/>
              <a:t>The result of agreement between British and Sultan Abdullah (of Perak) regarding the throne dispute</a:t>
            </a:r>
          </a:p>
          <a:p>
            <a:pPr algn="just"/>
            <a:r>
              <a:rPr lang="en-US" dirty="0"/>
              <a:t>On 1 July 1896, these states were federated into the FMS, led by a Resident-General (Frank Swettenham), its capital in Kuala Lumpur. This federated system was implemented to streamline the administrative system in these states</a:t>
            </a:r>
          </a:p>
          <a:p>
            <a:pPr algn="just"/>
            <a:r>
              <a:rPr lang="en-US" dirty="0"/>
              <a:t>In the 1920s, </a:t>
            </a:r>
            <a:r>
              <a:rPr lang="en-US" b="1" dirty="0"/>
              <a:t>decentralization </a:t>
            </a:r>
            <a:r>
              <a:rPr lang="en-US" dirty="0"/>
              <a:t>was introduced due to concerns of over-centralization of power to KL, and to return powers to the state governments</a:t>
            </a:r>
          </a:p>
          <a:p>
            <a:endParaRPr lang="en-US" dirty="0"/>
          </a:p>
          <a:p>
            <a:endParaRPr lang="en-MY" dirty="0"/>
          </a:p>
        </p:txBody>
      </p:sp>
      <p:pic>
        <p:nvPicPr>
          <p:cNvPr id="1026" name="Picture 2">
            <a:extLst>
              <a:ext uri="{FF2B5EF4-FFF2-40B4-BE49-F238E27FC236}">
                <a16:creationId xmlns:a16="http://schemas.microsoft.com/office/drawing/2014/main" id="{EC16F849-805B-41FA-ADD8-4B992FC17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474" y="838199"/>
            <a:ext cx="2190474" cy="1095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3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D668-48AC-473A-92BC-C2C0BD69851B}"/>
              </a:ext>
            </a:extLst>
          </p:cNvPr>
          <p:cNvSpPr>
            <a:spLocks noGrp="1"/>
          </p:cNvSpPr>
          <p:nvPr>
            <p:ph type="title"/>
          </p:nvPr>
        </p:nvSpPr>
        <p:spPr/>
        <p:txBody>
          <a:bodyPr/>
          <a:lstStyle/>
          <a:p>
            <a:r>
              <a:rPr lang="en-MY" dirty="0"/>
              <a:t>Unfederated Malay States (UMS)</a:t>
            </a:r>
          </a:p>
        </p:txBody>
      </p:sp>
      <p:sp>
        <p:nvSpPr>
          <p:cNvPr id="5" name="Content Placeholder 4">
            <a:extLst>
              <a:ext uri="{FF2B5EF4-FFF2-40B4-BE49-F238E27FC236}">
                <a16:creationId xmlns:a16="http://schemas.microsoft.com/office/drawing/2014/main" id="{75FA6155-05A4-4D8A-A5B7-923667F993EA}"/>
              </a:ext>
            </a:extLst>
          </p:cNvPr>
          <p:cNvSpPr>
            <a:spLocks noGrp="1"/>
          </p:cNvSpPr>
          <p:nvPr>
            <p:ph idx="1"/>
          </p:nvPr>
        </p:nvSpPr>
        <p:spPr>
          <a:xfrm>
            <a:off x="340242" y="2603500"/>
            <a:ext cx="11174818" cy="3416300"/>
          </a:xfrm>
        </p:spPr>
        <p:txBody>
          <a:bodyPr/>
          <a:lstStyle/>
          <a:p>
            <a:r>
              <a:rPr lang="en-US" dirty="0"/>
              <a:t>Consists of states not part of the FMS. These states were British protectorates, but received British </a:t>
            </a:r>
            <a:r>
              <a:rPr lang="en-US" b="1" dirty="0"/>
              <a:t>Advisors </a:t>
            </a:r>
            <a:r>
              <a:rPr lang="en-US" dirty="0"/>
              <a:t>instead of residents, and most state administration was run by British-educated Malay elites</a:t>
            </a:r>
          </a:p>
          <a:p>
            <a:r>
              <a:rPr lang="en-US" dirty="0"/>
              <a:t>Anglo-Siamese Treaty of 1909 placed the states of </a:t>
            </a:r>
            <a:r>
              <a:rPr lang="en-US" b="1" dirty="0"/>
              <a:t>Kedah</a:t>
            </a:r>
            <a:r>
              <a:rPr lang="en-US" dirty="0"/>
              <a:t>, </a:t>
            </a:r>
            <a:r>
              <a:rPr lang="en-US" b="1" dirty="0"/>
              <a:t>Perlis</a:t>
            </a:r>
            <a:r>
              <a:rPr lang="en-US" dirty="0"/>
              <a:t>, </a:t>
            </a:r>
            <a:r>
              <a:rPr lang="en-US" b="1" dirty="0"/>
              <a:t>Kelantan</a:t>
            </a:r>
            <a:r>
              <a:rPr lang="en-US" dirty="0"/>
              <a:t>, and </a:t>
            </a:r>
            <a:r>
              <a:rPr lang="en-US" b="1" dirty="0"/>
              <a:t>Terengganu</a:t>
            </a:r>
            <a:r>
              <a:rPr lang="en-US" dirty="0"/>
              <a:t> under British protection</a:t>
            </a:r>
          </a:p>
          <a:p>
            <a:r>
              <a:rPr lang="en-US" dirty="0"/>
              <a:t>In 1914, </a:t>
            </a:r>
            <a:r>
              <a:rPr lang="en-US" b="1" dirty="0"/>
              <a:t>Johor</a:t>
            </a:r>
            <a:r>
              <a:rPr lang="en-US" dirty="0"/>
              <a:t> agreed to accept a British Advisor</a:t>
            </a:r>
          </a:p>
          <a:p>
            <a:endParaRPr lang="en-MY" dirty="0"/>
          </a:p>
        </p:txBody>
      </p:sp>
    </p:spTree>
    <p:extLst>
      <p:ext uri="{BB962C8B-B14F-4D97-AF65-F5344CB8AC3E}">
        <p14:creationId xmlns:p14="http://schemas.microsoft.com/office/powerpoint/2010/main" val="67567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E31E-B8DA-438C-A80E-8F9D2FECD329}"/>
              </a:ext>
            </a:extLst>
          </p:cNvPr>
          <p:cNvSpPr>
            <a:spLocks noGrp="1"/>
          </p:cNvSpPr>
          <p:nvPr>
            <p:ph type="title"/>
          </p:nvPr>
        </p:nvSpPr>
        <p:spPr/>
        <p:txBody>
          <a:bodyPr/>
          <a:lstStyle/>
          <a:p>
            <a:r>
              <a:rPr lang="en-MY" dirty="0"/>
              <a:t>The British in Sarawak</a:t>
            </a:r>
          </a:p>
        </p:txBody>
      </p:sp>
      <p:sp>
        <p:nvSpPr>
          <p:cNvPr id="5" name="Content Placeholder 4">
            <a:extLst>
              <a:ext uri="{FF2B5EF4-FFF2-40B4-BE49-F238E27FC236}">
                <a16:creationId xmlns:a16="http://schemas.microsoft.com/office/drawing/2014/main" id="{E7B29D0F-3D63-46F0-8741-02EFF83BAC1E}"/>
              </a:ext>
            </a:extLst>
          </p:cNvPr>
          <p:cNvSpPr>
            <a:spLocks noGrp="1"/>
          </p:cNvSpPr>
          <p:nvPr>
            <p:ph idx="1"/>
          </p:nvPr>
        </p:nvSpPr>
        <p:spPr>
          <a:xfrm>
            <a:off x="340242" y="2603500"/>
            <a:ext cx="11525693" cy="3416300"/>
          </a:xfrm>
        </p:spPr>
        <p:txBody>
          <a:bodyPr/>
          <a:lstStyle/>
          <a:p>
            <a:r>
              <a:rPr lang="en-US" dirty="0"/>
              <a:t>In 1841, James Brooke, a British adventurer, aided the Raja Muda Hashim to quell a rebellion in Sarawak. He was appointed as Raja or governor of Sarawak. This began the age of the White Rajahs of Sarawak (1841-1946)</a:t>
            </a:r>
          </a:p>
          <a:p>
            <a:r>
              <a:rPr lang="en-US" dirty="0"/>
              <a:t>These White Rajahs were James Brooke (1841-1868), Charles Brooke (1868-1917), and Charles </a:t>
            </a:r>
            <a:r>
              <a:rPr lang="en-US" dirty="0" err="1"/>
              <a:t>Vyner</a:t>
            </a:r>
            <a:r>
              <a:rPr lang="en-US" dirty="0"/>
              <a:t> Brooke (1917-1946)</a:t>
            </a:r>
          </a:p>
          <a:p>
            <a:r>
              <a:rPr lang="en-US" dirty="0"/>
              <a:t>In 1946, Charles </a:t>
            </a:r>
            <a:r>
              <a:rPr lang="en-US" dirty="0" err="1"/>
              <a:t>Vyner</a:t>
            </a:r>
            <a:r>
              <a:rPr lang="en-US" dirty="0"/>
              <a:t> Brooke ceded Sarawak to the British, which now became a British Crown Colony</a:t>
            </a:r>
            <a:endParaRPr lang="en-MY" dirty="0"/>
          </a:p>
        </p:txBody>
      </p:sp>
    </p:spTree>
    <p:extLst>
      <p:ext uri="{BB962C8B-B14F-4D97-AF65-F5344CB8AC3E}">
        <p14:creationId xmlns:p14="http://schemas.microsoft.com/office/powerpoint/2010/main" val="297585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3454-9D24-4655-9A70-21D41DFDECB9}"/>
              </a:ext>
            </a:extLst>
          </p:cNvPr>
          <p:cNvSpPr>
            <a:spLocks noGrp="1"/>
          </p:cNvSpPr>
          <p:nvPr>
            <p:ph type="title"/>
          </p:nvPr>
        </p:nvSpPr>
        <p:spPr/>
        <p:txBody>
          <a:bodyPr/>
          <a:lstStyle/>
          <a:p>
            <a:r>
              <a:rPr lang="en-US" dirty="0"/>
              <a:t>The British in Sabah</a:t>
            </a:r>
            <a:endParaRPr lang="en-MY" dirty="0"/>
          </a:p>
        </p:txBody>
      </p:sp>
      <p:sp>
        <p:nvSpPr>
          <p:cNvPr id="5" name="Content Placeholder 4">
            <a:extLst>
              <a:ext uri="{FF2B5EF4-FFF2-40B4-BE49-F238E27FC236}">
                <a16:creationId xmlns:a16="http://schemas.microsoft.com/office/drawing/2014/main" id="{4A2CA6C7-2524-47CE-A8D9-F64EBAA05BEB}"/>
              </a:ext>
            </a:extLst>
          </p:cNvPr>
          <p:cNvSpPr>
            <a:spLocks noGrp="1"/>
          </p:cNvSpPr>
          <p:nvPr>
            <p:ph idx="1"/>
          </p:nvPr>
        </p:nvSpPr>
        <p:spPr/>
        <p:txBody>
          <a:bodyPr/>
          <a:lstStyle/>
          <a:p>
            <a:r>
              <a:rPr lang="en-US" dirty="0"/>
              <a:t>In 1881, The British North Borneo Chartered Company was established to administer Sabah</a:t>
            </a:r>
          </a:p>
          <a:p>
            <a:r>
              <a:rPr lang="en-US" dirty="0"/>
              <a:t>W.H. </a:t>
            </a:r>
            <a:r>
              <a:rPr lang="en-US" dirty="0" err="1"/>
              <a:t>Treacher</a:t>
            </a:r>
            <a:r>
              <a:rPr lang="en-US" dirty="0"/>
              <a:t> was appointed first Governor of North Borneo</a:t>
            </a:r>
          </a:p>
          <a:p>
            <a:r>
              <a:rPr lang="en-US" dirty="0"/>
              <a:t>In 1888, North Borneo became a British protectorate</a:t>
            </a:r>
          </a:p>
          <a:p>
            <a:r>
              <a:rPr lang="en-US" dirty="0"/>
              <a:t>BNBCC administration extended to Labuan island in 1890</a:t>
            </a:r>
          </a:p>
          <a:p>
            <a:r>
              <a:rPr lang="en-US" dirty="0"/>
              <a:t>BNBCC administration continued until WWII, when Sabah was occupied by the Japanese</a:t>
            </a:r>
          </a:p>
          <a:p>
            <a:r>
              <a:rPr lang="en-US" dirty="0"/>
              <a:t>In 1946, North Borneo became a British Crown Colony</a:t>
            </a:r>
            <a:endParaRPr lang="en-MY" dirty="0"/>
          </a:p>
        </p:txBody>
      </p:sp>
    </p:spTree>
    <p:extLst>
      <p:ext uri="{BB962C8B-B14F-4D97-AF65-F5344CB8AC3E}">
        <p14:creationId xmlns:p14="http://schemas.microsoft.com/office/powerpoint/2010/main" val="42045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77F8-5B27-4341-BA09-A3E565BE9DBC}"/>
              </a:ext>
            </a:extLst>
          </p:cNvPr>
          <p:cNvSpPr>
            <a:spLocks noGrp="1"/>
          </p:cNvSpPr>
          <p:nvPr>
            <p:ph type="title"/>
          </p:nvPr>
        </p:nvSpPr>
        <p:spPr/>
        <p:txBody>
          <a:bodyPr/>
          <a:lstStyle/>
          <a:p>
            <a:pPr algn="ctr"/>
            <a:r>
              <a:rPr lang="en-MY" b="1" dirty="0"/>
              <a:t>NASIONALISM</a:t>
            </a:r>
            <a:r>
              <a:rPr lang="en-MY" dirty="0"/>
              <a:t> </a:t>
            </a:r>
          </a:p>
        </p:txBody>
      </p:sp>
      <p:sp>
        <p:nvSpPr>
          <p:cNvPr id="3" name="Content Placeholder 2">
            <a:extLst>
              <a:ext uri="{FF2B5EF4-FFF2-40B4-BE49-F238E27FC236}">
                <a16:creationId xmlns:a16="http://schemas.microsoft.com/office/drawing/2014/main" id="{6217F94C-7562-4F1F-94C2-C0553D186CA1}"/>
              </a:ext>
            </a:extLst>
          </p:cNvPr>
          <p:cNvSpPr>
            <a:spLocks noGrp="1"/>
          </p:cNvSpPr>
          <p:nvPr>
            <p:ph idx="1"/>
          </p:nvPr>
        </p:nvSpPr>
        <p:spPr>
          <a:xfrm>
            <a:off x="287079" y="2603500"/>
            <a:ext cx="11663916" cy="2085458"/>
          </a:xfrm>
        </p:spPr>
        <p:txBody>
          <a:bodyPr>
            <a:normAutofit fontScale="92500" lnSpcReduction="20000"/>
          </a:bodyPr>
          <a:lstStyle/>
          <a:p>
            <a:r>
              <a:rPr lang="en-US" sz="1900" b="1" u="sng" dirty="0"/>
              <a:t>Loyalty and devotion to a nation </a:t>
            </a:r>
            <a:r>
              <a:rPr lang="en-US" sz="1900" dirty="0"/>
              <a:t>especially a sense of </a:t>
            </a:r>
            <a:r>
              <a:rPr lang="en-US" sz="1900" b="1" u="sng" dirty="0"/>
              <a:t>national consciousness </a:t>
            </a:r>
            <a:r>
              <a:rPr lang="en-US" sz="1900" dirty="0"/>
              <a:t>exalting one nation above all others and placing primary emphasis on promotion of its </a:t>
            </a:r>
            <a:r>
              <a:rPr lang="en-US" sz="1900" b="1" u="sng" dirty="0"/>
              <a:t>culture</a:t>
            </a:r>
            <a:r>
              <a:rPr lang="en-US" sz="1900" dirty="0"/>
              <a:t>, </a:t>
            </a:r>
            <a:r>
              <a:rPr lang="en-US" sz="1900" b="1" u="sng" dirty="0"/>
              <a:t>identity</a:t>
            </a:r>
            <a:r>
              <a:rPr lang="en-US" sz="1900" dirty="0"/>
              <a:t> and </a:t>
            </a:r>
            <a:r>
              <a:rPr lang="en-US" sz="1900" b="1" u="sng" dirty="0"/>
              <a:t>interests</a:t>
            </a:r>
            <a:r>
              <a:rPr lang="en-US" sz="1900" dirty="0"/>
              <a:t> as opposed to those of other nations or supranational groups</a:t>
            </a:r>
          </a:p>
          <a:p>
            <a:r>
              <a:rPr lang="en-US" sz="1900" dirty="0"/>
              <a:t>The process involves:</a:t>
            </a:r>
          </a:p>
          <a:p>
            <a:pPr lvl="1"/>
            <a:r>
              <a:rPr lang="en-US" sz="1900" dirty="0"/>
              <a:t>The </a:t>
            </a:r>
            <a:r>
              <a:rPr lang="en-US" sz="1900" b="1" dirty="0"/>
              <a:t>attitude</a:t>
            </a:r>
            <a:r>
              <a:rPr lang="en-US" sz="1900" dirty="0"/>
              <a:t> that the members of a nation have when they care about their national identity</a:t>
            </a:r>
          </a:p>
          <a:p>
            <a:pPr lvl="1"/>
            <a:r>
              <a:rPr lang="en-US" sz="1900" dirty="0"/>
              <a:t>The </a:t>
            </a:r>
            <a:r>
              <a:rPr lang="en-US" sz="1900" b="1" dirty="0"/>
              <a:t>actions</a:t>
            </a:r>
            <a:r>
              <a:rPr lang="en-US" sz="1900" dirty="0"/>
              <a:t> that the members of a nation take when seeking to achieve (or sustain) self-determination.</a:t>
            </a:r>
          </a:p>
        </p:txBody>
      </p:sp>
    </p:spTree>
    <p:extLst>
      <p:ext uri="{BB962C8B-B14F-4D97-AF65-F5344CB8AC3E}">
        <p14:creationId xmlns:p14="http://schemas.microsoft.com/office/powerpoint/2010/main" val="314871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2777-0FCB-0475-AA69-1C6D0631073D}"/>
              </a:ext>
            </a:extLst>
          </p:cNvPr>
          <p:cNvSpPr>
            <a:spLocks noGrp="1"/>
          </p:cNvSpPr>
          <p:nvPr>
            <p:ph type="title"/>
          </p:nvPr>
        </p:nvSpPr>
        <p:spPr/>
        <p:txBody>
          <a:bodyPr/>
          <a:lstStyle/>
          <a:p>
            <a:pPr algn="ctr"/>
            <a:r>
              <a:rPr lang="en-MY" b="1" dirty="0"/>
              <a:t>NATIONALIST MOVEMENT IN MALAYA </a:t>
            </a:r>
          </a:p>
        </p:txBody>
      </p:sp>
      <p:sp>
        <p:nvSpPr>
          <p:cNvPr id="3" name="Content Placeholder 2">
            <a:extLst>
              <a:ext uri="{FF2B5EF4-FFF2-40B4-BE49-F238E27FC236}">
                <a16:creationId xmlns:a16="http://schemas.microsoft.com/office/drawing/2014/main" id="{F847D739-C502-46C6-A4CA-944A72944984}"/>
              </a:ext>
            </a:extLst>
          </p:cNvPr>
          <p:cNvSpPr>
            <a:spLocks noGrp="1"/>
          </p:cNvSpPr>
          <p:nvPr>
            <p:ph idx="1"/>
          </p:nvPr>
        </p:nvSpPr>
        <p:spPr>
          <a:xfrm>
            <a:off x="138223" y="2339163"/>
            <a:ext cx="12053777" cy="4391246"/>
          </a:xfrm>
        </p:spPr>
        <p:txBody>
          <a:bodyPr>
            <a:normAutofit/>
          </a:bodyPr>
          <a:lstStyle/>
          <a:p>
            <a:r>
              <a:rPr lang="en-US" dirty="0"/>
              <a:t>Focus on the era of British colonial </a:t>
            </a:r>
          </a:p>
          <a:p>
            <a:r>
              <a:rPr lang="en-US" b="1" dirty="0"/>
              <a:t>1821-1942: Two phases of nationalist movement </a:t>
            </a:r>
          </a:p>
          <a:p>
            <a:pPr lvl="1"/>
            <a:r>
              <a:rPr lang="en-US" dirty="0"/>
              <a:t>Before 20th century/Before the World War 1- physical </a:t>
            </a:r>
            <a:r>
              <a:rPr lang="en-US" dirty="0" err="1"/>
              <a:t>struggle.resistance</a:t>
            </a:r>
            <a:r>
              <a:rPr lang="en-US" dirty="0"/>
              <a:t> </a:t>
            </a:r>
          </a:p>
          <a:p>
            <a:pPr lvl="1"/>
            <a:r>
              <a:rPr lang="en-US" dirty="0"/>
              <a:t>After World War 1 – diplomatic approach or non-physical resistance </a:t>
            </a:r>
          </a:p>
          <a:p>
            <a:r>
              <a:rPr lang="en-US" b="1" dirty="0"/>
              <a:t>Before 20th century :</a:t>
            </a:r>
          </a:p>
          <a:p>
            <a:pPr lvl="1"/>
            <a:r>
              <a:rPr lang="en-US" dirty="0"/>
              <a:t>Method: Armed/physical aggression and violence </a:t>
            </a:r>
          </a:p>
          <a:p>
            <a:pPr lvl="1"/>
            <a:r>
              <a:rPr lang="en-US" dirty="0"/>
              <a:t>Nationalists: Malay Rulers, local dignitaries, chief/leader of community, head of religious groups (led by people who held a position in the society) </a:t>
            </a:r>
          </a:p>
          <a:p>
            <a:r>
              <a:rPr lang="en-US" b="1" dirty="0"/>
              <a:t>After 20th century: </a:t>
            </a:r>
          </a:p>
          <a:p>
            <a:pPr lvl="1"/>
            <a:r>
              <a:rPr lang="en-US" dirty="0"/>
              <a:t>Method: Diplomatic approach (writing, media, arts and literature) </a:t>
            </a:r>
          </a:p>
          <a:p>
            <a:pPr lvl="1"/>
            <a:r>
              <a:rPr lang="en-US" dirty="0"/>
              <a:t>Nationalists: Educated groups, religious groups, journalists, writers, members of the public </a:t>
            </a:r>
          </a:p>
          <a:p>
            <a:endParaRPr lang="en-MY" dirty="0"/>
          </a:p>
        </p:txBody>
      </p:sp>
    </p:spTree>
    <p:extLst>
      <p:ext uri="{BB962C8B-B14F-4D97-AF65-F5344CB8AC3E}">
        <p14:creationId xmlns:p14="http://schemas.microsoft.com/office/powerpoint/2010/main" val="114781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09BC-C8EE-DA78-B27C-8C26297D375E}"/>
              </a:ext>
            </a:extLst>
          </p:cNvPr>
          <p:cNvSpPr>
            <a:spLocks noGrp="1"/>
          </p:cNvSpPr>
          <p:nvPr>
            <p:ph type="title"/>
          </p:nvPr>
        </p:nvSpPr>
        <p:spPr>
          <a:xfrm>
            <a:off x="1154954" y="973668"/>
            <a:ext cx="9413809" cy="706964"/>
          </a:xfrm>
        </p:spPr>
        <p:txBody>
          <a:bodyPr/>
          <a:lstStyle/>
          <a:p>
            <a:pPr algn="ctr"/>
            <a:r>
              <a:rPr lang="en-US" sz="3200" b="1" dirty="0">
                <a:effectLst/>
                <a:latin typeface="Times New Roman" panose="02020603050405020304" pitchFamily="18" charset="0"/>
                <a:ea typeface="Times New Roman" panose="02020603050405020304" pitchFamily="18" charset="0"/>
              </a:rPr>
              <a:t>THE IMPACT OF BRITISH ADMINISTRATION BEFORE FIRST WORLD WAR </a:t>
            </a:r>
            <a:endParaRPr lang="en-MY" sz="5400" b="1" dirty="0"/>
          </a:p>
        </p:txBody>
      </p:sp>
      <p:sp>
        <p:nvSpPr>
          <p:cNvPr id="3" name="Content Placeholder 2">
            <a:extLst>
              <a:ext uri="{FF2B5EF4-FFF2-40B4-BE49-F238E27FC236}">
                <a16:creationId xmlns:a16="http://schemas.microsoft.com/office/drawing/2014/main" id="{50AF236A-0D55-866F-F3F3-E50A172862D2}"/>
              </a:ext>
            </a:extLst>
          </p:cNvPr>
          <p:cNvSpPr>
            <a:spLocks noGrp="1"/>
          </p:cNvSpPr>
          <p:nvPr>
            <p:ph idx="1"/>
          </p:nvPr>
        </p:nvSpPr>
        <p:spPr>
          <a:xfrm>
            <a:off x="680484" y="2603500"/>
            <a:ext cx="9962707" cy="3416300"/>
          </a:xfrm>
        </p:spPr>
        <p:txBody>
          <a:bodyPr>
            <a:normAutofit fontScale="92500" lnSpcReduction="20000"/>
          </a:bodyPr>
          <a:lstStyle/>
          <a:p>
            <a:pPr marL="342900" lvl="0" indent="-342900" algn="just">
              <a:spcAft>
                <a:spcPts val="800"/>
              </a:spcAft>
              <a:buFont typeface="Arial" panose="020B0604020202020204" pitchFamily="34" charset="0"/>
              <a:buChar char="●"/>
            </a:pPr>
            <a:r>
              <a:rPr lang="en-US" sz="2600" dirty="0">
                <a:solidFill>
                  <a:srgbClr val="000000"/>
                </a:solidFill>
                <a:effectLst/>
                <a:latin typeface="Noto Sans Symbols"/>
                <a:ea typeface="Noto Sans Symbols"/>
                <a:cs typeface="Noto Sans Symbols"/>
              </a:rPr>
              <a:t>Local leaders and rulers lost their traditional position </a:t>
            </a:r>
            <a:endParaRPr lang="en-MY" sz="2600" dirty="0">
              <a:effectLst/>
              <a:latin typeface="Noto Sans Symbols"/>
              <a:ea typeface="Noto Sans Symbols"/>
              <a:cs typeface="Noto Sans Symbols"/>
            </a:endParaRPr>
          </a:p>
          <a:p>
            <a:pPr marL="342900" lvl="0" indent="-342900" algn="just">
              <a:spcAft>
                <a:spcPts val="800"/>
              </a:spcAft>
              <a:buFont typeface="Arial" panose="020B0604020202020204" pitchFamily="34" charset="0"/>
              <a:buChar char="●"/>
            </a:pPr>
            <a:r>
              <a:rPr lang="en-US" sz="2600" dirty="0">
                <a:solidFill>
                  <a:srgbClr val="000000"/>
                </a:solidFill>
                <a:effectLst/>
                <a:latin typeface="Noto Sans Symbols"/>
                <a:ea typeface="Noto Sans Symbols"/>
                <a:cs typeface="Noto Sans Symbols"/>
              </a:rPr>
              <a:t>Local people suffered – high taxes </a:t>
            </a:r>
            <a:endParaRPr lang="en-MY" sz="2600" dirty="0">
              <a:effectLst/>
              <a:latin typeface="Noto Sans Symbols"/>
              <a:ea typeface="Noto Sans Symbols"/>
              <a:cs typeface="Noto Sans Symbols"/>
            </a:endParaRPr>
          </a:p>
          <a:p>
            <a:pPr marL="342900" lvl="0" indent="-342900" algn="just">
              <a:spcAft>
                <a:spcPts val="800"/>
              </a:spcAft>
              <a:buFont typeface="Arial" panose="020B0604020202020204" pitchFamily="34" charset="0"/>
              <a:buChar char="●"/>
            </a:pPr>
            <a:r>
              <a:rPr lang="en-US" sz="2600" dirty="0">
                <a:solidFill>
                  <a:srgbClr val="000000"/>
                </a:solidFill>
                <a:effectLst/>
                <a:latin typeface="Noto Sans Symbols"/>
                <a:ea typeface="Noto Sans Symbols"/>
                <a:cs typeface="Noto Sans Symbols"/>
              </a:rPr>
              <a:t>Local resources were exploited </a:t>
            </a:r>
            <a:endParaRPr lang="en-MY" sz="2600" dirty="0">
              <a:effectLst/>
              <a:latin typeface="Noto Sans Symbols"/>
              <a:ea typeface="Noto Sans Symbols"/>
              <a:cs typeface="Noto Sans Symbols"/>
            </a:endParaRPr>
          </a:p>
          <a:p>
            <a:pPr marL="342900" lvl="0" indent="-342900" algn="just">
              <a:spcAft>
                <a:spcPts val="800"/>
              </a:spcAft>
              <a:buFont typeface="Arial" panose="020B0604020202020204" pitchFamily="34" charset="0"/>
              <a:buChar char="●"/>
            </a:pPr>
            <a:r>
              <a:rPr lang="en-US" sz="2600" dirty="0">
                <a:solidFill>
                  <a:srgbClr val="000000"/>
                </a:solidFill>
                <a:effectLst/>
                <a:latin typeface="Noto Sans Symbols"/>
                <a:ea typeface="Noto Sans Symbols"/>
                <a:cs typeface="Noto Sans Symbols"/>
              </a:rPr>
              <a:t>British introduced: </a:t>
            </a:r>
            <a:endParaRPr lang="en-MY" sz="2600" dirty="0">
              <a:effectLst/>
              <a:latin typeface="Noto Sans Symbols"/>
              <a:ea typeface="Noto Sans Symbols"/>
              <a:cs typeface="Noto Sans Symbols"/>
            </a:endParaRPr>
          </a:p>
          <a:p>
            <a:pPr lvl="1" indent="-342900" algn="just">
              <a:spcAft>
                <a:spcPts val="800"/>
              </a:spcAft>
              <a:buFont typeface="Arial" panose="020B0604020202020204" pitchFamily="34" charset="0"/>
              <a:buChar char="▪"/>
            </a:pPr>
            <a:r>
              <a:rPr lang="en-US" sz="2600" dirty="0">
                <a:solidFill>
                  <a:srgbClr val="000000"/>
                </a:solidFill>
                <a:effectLst/>
                <a:latin typeface="Noto Sans Symbols"/>
                <a:ea typeface="Noto Sans Symbols"/>
                <a:cs typeface="Noto Sans Symbols"/>
              </a:rPr>
              <a:t>Unsuitable policy with the local </a:t>
            </a:r>
            <a:endParaRPr lang="en-MY" sz="2600" dirty="0">
              <a:effectLst/>
              <a:latin typeface="Noto Sans Symbols"/>
              <a:ea typeface="Noto Sans Symbols"/>
              <a:cs typeface="Noto Sans Symbols"/>
            </a:endParaRPr>
          </a:p>
          <a:p>
            <a:pPr lvl="1" indent="-342900" algn="just">
              <a:spcAft>
                <a:spcPts val="800"/>
              </a:spcAft>
              <a:buFont typeface="Arial" panose="020B0604020202020204" pitchFamily="34" charset="0"/>
              <a:buChar char="▪"/>
            </a:pPr>
            <a:r>
              <a:rPr lang="en-US" sz="2600" dirty="0">
                <a:solidFill>
                  <a:srgbClr val="000000"/>
                </a:solidFill>
                <a:effectLst/>
                <a:latin typeface="Noto Sans Symbols"/>
                <a:ea typeface="Noto Sans Symbols"/>
                <a:cs typeface="Noto Sans Symbols"/>
              </a:rPr>
              <a:t>Abolished traditional practices/customs (such as head hunting, slavery, </a:t>
            </a:r>
            <a:r>
              <a:rPr lang="en-US" sz="2600" dirty="0" err="1">
                <a:solidFill>
                  <a:srgbClr val="000000"/>
                </a:solidFill>
                <a:effectLst/>
                <a:latin typeface="Noto Sans Symbols"/>
                <a:ea typeface="Noto Sans Symbols"/>
                <a:cs typeface="Noto Sans Symbols"/>
              </a:rPr>
              <a:t>etc</a:t>
            </a:r>
            <a:r>
              <a:rPr lang="en-US" sz="2600" dirty="0">
                <a:solidFill>
                  <a:srgbClr val="000000"/>
                </a:solidFill>
                <a:effectLst/>
                <a:latin typeface="Noto Sans Symbols"/>
                <a:ea typeface="Noto Sans Symbols"/>
                <a:cs typeface="Noto Sans Symbols"/>
              </a:rPr>
              <a:t>) </a:t>
            </a:r>
            <a:endParaRPr lang="en-MY" sz="2600" dirty="0">
              <a:effectLst/>
              <a:latin typeface="Noto Sans Symbols"/>
              <a:ea typeface="Noto Sans Symbols"/>
              <a:cs typeface="Noto Sans Symbols"/>
            </a:endParaRPr>
          </a:p>
          <a:p>
            <a:endParaRPr lang="en-MY" dirty="0"/>
          </a:p>
        </p:txBody>
      </p:sp>
    </p:spTree>
    <p:extLst>
      <p:ext uri="{BB962C8B-B14F-4D97-AF65-F5344CB8AC3E}">
        <p14:creationId xmlns:p14="http://schemas.microsoft.com/office/powerpoint/2010/main" val="215096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C51B-090D-4E77-AFC7-3DCB51273D4B}"/>
              </a:ext>
            </a:extLst>
          </p:cNvPr>
          <p:cNvSpPr>
            <a:spLocks noGrp="1"/>
          </p:cNvSpPr>
          <p:nvPr>
            <p:ph type="title"/>
          </p:nvPr>
        </p:nvSpPr>
        <p:spPr/>
        <p:txBody>
          <a:bodyPr/>
          <a:lstStyle/>
          <a:p>
            <a:r>
              <a:rPr lang="en-US" dirty="0"/>
              <a:t>Wars and uprisings against the British</a:t>
            </a:r>
            <a:endParaRPr lang="en-MY" dirty="0"/>
          </a:p>
        </p:txBody>
      </p:sp>
      <p:graphicFrame>
        <p:nvGraphicFramePr>
          <p:cNvPr id="8" name="Table 8">
            <a:extLst>
              <a:ext uri="{FF2B5EF4-FFF2-40B4-BE49-F238E27FC236}">
                <a16:creationId xmlns:a16="http://schemas.microsoft.com/office/drawing/2014/main" id="{3DC20C69-79BB-43D7-8429-C884FC1D9BC8}"/>
              </a:ext>
            </a:extLst>
          </p:cNvPr>
          <p:cNvGraphicFramePr>
            <a:graphicFrameLocks noGrp="1"/>
          </p:cNvGraphicFramePr>
          <p:nvPr>
            <p:ph idx="1"/>
            <p:extLst>
              <p:ext uri="{D42A27DB-BD31-4B8C-83A1-F6EECF244321}">
                <p14:modId xmlns:p14="http://schemas.microsoft.com/office/powerpoint/2010/main" val="2073032058"/>
              </p:ext>
            </p:extLst>
          </p:nvPr>
        </p:nvGraphicFramePr>
        <p:xfrm>
          <a:off x="1155700" y="2603500"/>
          <a:ext cx="8824911" cy="296672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2879661526"/>
                    </a:ext>
                  </a:extLst>
                </a:gridCol>
                <a:gridCol w="2941637">
                  <a:extLst>
                    <a:ext uri="{9D8B030D-6E8A-4147-A177-3AD203B41FA5}">
                      <a16:colId xmlns:a16="http://schemas.microsoft.com/office/drawing/2014/main" val="215813944"/>
                    </a:ext>
                  </a:extLst>
                </a:gridCol>
                <a:gridCol w="2941637">
                  <a:extLst>
                    <a:ext uri="{9D8B030D-6E8A-4147-A177-3AD203B41FA5}">
                      <a16:colId xmlns:a16="http://schemas.microsoft.com/office/drawing/2014/main" val="1764425348"/>
                    </a:ext>
                  </a:extLst>
                </a:gridCol>
              </a:tblGrid>
              <a:tr h="370840">
                <a:tc>
                  <a:txBody>
                    <a:bodyPr/>
                    <a:lstStyle/>
                    <a:p>
                      <a:r>
                        <a:rPr lang="en-US" dirty="0"/>
                        <a:t>Event</a:t>
                      </a:r>
                      <a:endParaRPr lang="en-MY" dirty="0"/>
                    </a:p>
                  </a:txBody>
                  <a:tcPr/>
                </a:tc>
                <a:tc>
                  <a:txBody>
                    <a:bodyPr/>
                    <a:lstStyle/>
                    <a:p>
                      <a:r>
                        <a:rPr lang="en-US" dirty="0"/>
                        <a:t>Area</a:t>
                      </a:r>
                      <a:endParaRPr lang="en-MY" dirty="0"/>
                    </a:p>
                  </a:txBody>
                  <a:tcPr/>
                </a:tc>
                <a:tc>
                  <a:txBody>
                    <a:bodyPr/>
                    <a:lstStyle/>
                    <a:p>
                      <a:r>
                        <a:rPr lang="en-US" dirty="0"/>
                        <a:t>Year</a:t>
                      </a:r>
                      <a:endParaRPr lang="en-MY" dirty="0"/>
                    </a:p>
                  </a:txBody>
                  <a:tcPr/>
                </a:tc>
                <a:extLst>
                  <a:ext uri="{0D108BD9-81ED-4DB2-BD59-A6C34878D82A}">
                    <a16:rowId xmlns:a16="http://schemas.microsoft.com/office/drawing/2014/main" val="3439568190"/>
                  </a:ext>
                </a:extLst>
              </a:tr>
              <a:tr h="370840">
                <a:tc>
                  <a:txBody>
                    <a:bodyPr/>
                    <a:lstStyle/>
                    <a:p>
                      <a:r>
                        <a:rPr lang="en-US" dirty="0"/>
                        <a:t>Kedah-EIC war</a:t>
                      </a:r>
                      <a:endParaRPr lang="en-MY" dirty="0"/>
                    </a:p>
                  </a:txBody>
                  <a:tcPr/>
                </a:tc>
                <a:tc>
                  <a:txBody>
                    <a:bodyPr/>
                    <a:lstStyle/>
                    <a:p>
                      <a:r>
                        <a:rPr lang="en-US" dirty="0"/>
                        <a:t>Kedah-Penang</a:t>
                      </a:r>
                      <a:endParaRPr lang="en-MY" dirty="0"/>
                    </a:p>
                  </a:txBody>
                  <a:tcPr/>
                </a:tc>
                <a:tc>
                  <a:txBody>
                    <a:bodyPr/>
                    <a:lstStyle/>
                    <a:p>
                      <a:r>
                        <a:rPr lang="en-US" dirty="0"/>
                        <a:t>1791</a:t>
                      </a:r>
                      <a:endParaRPr lang="en-MY" dirty="0"/>
                    </a:p>
                  </a:txBody>
                  <a:tcPr/>
                </a:tc>
                <a:extLst>
                  <a:ext uri="{0D108BD9-81ED-4DB2-BD59-A6C34878D82A}">
                    <a16:rowId xmlns:a16="http://schemas.microsoft.com/office/drawing/2014/main" val="1201574765"/>
                  </a:ext>
                </a:extLst>
              </a:tr>
              <a:tr h="370840">
                <a:tc>
                  <a:txBody>
                    <a:bodyPr/>
                    <a:lstStyle/>
                    <a:p>
                      <a:r>
                        <a:rPr lang="en-US" dirty="0"/>
                        <a:t>Dol Said resistance</a:t>
                      </a:r>
                      <a:endParaRPr lang="en-MY" dirty="0"/>
                    </a:p>
                  </a:txBody>
                  <a:tcPr/>
                </a:tc>
                <a:tc>
                  <a:txBody>
                    <a:bodyPr/>
                    <a:lstStyle/>
                    <a:p>
                      <a:r>
                        <a:rPr lang="en-US" dirty="0" err="1"/>
                        <a:t>Naning</a:t>
                      </a:r>
                      <a:r>
                        <a:rPr lang="en-US" dirty="0"/>
                        <a:t> </a:t>
                      </a:r>
                      <a:endParaRPr lang="en-MY" dirty="0"/>
                    </a:p>
                  </a:txBody>
                  <a:tcPr/>
                </a:tc>
                <a:tc>
                  <a:txBody>
                    <a:bodyPr/>
                    <a:lstStyle/>
                    <a:p>
                      <a:r>
                        <a:rPr lang="en-US" dirty="0"/>
                        <a:t>1831-1834</a:t>
                      </a:r>
                      <a:endParaRPr lang="en-MY" dirty="0"/>
                    </a:p>
                  </a:txBody>
                  <a:tcPr/>
                </a:tc>
                <a:extLst>
                  <a:ext uri="{0D108BD9-81ED-4DB2-BD59-A6C34878D82A}">
                    <a16:rowId xmlns:a16="http://schemas.microsoft.com/office/drawing/2014/main" val="3900489375"/>
                  </a:ext>
                </a:extLst>
              </a:tr>
              <a:tr h="370840">
                <a:tc>
                  <a:txBody>
                    <a:bodyPr/>
                    <a:lstStyle/>
                    <a:p>
                      <a:r>
                        <a:rPr lang="en-US" dirty="0"/>
                        <a:t>Liu Shan Bang uprising</a:t>
                      </a:r>
                      <a:endParaRPr lang="en-MY" dirty="0"/>
                    </a:p>
                  </a:txBody>
                  <a:tcPr/>
                </a:tc>
                <a:tc>
                  <a:txBody>
                    <a:bodyPr/>
                    <a:lstStyle/>
                    <a:p>
                      <a:r>
                        <a:rPr lang="en-US" dirty="0"/>
                        <a:t>Sarawak</a:t>
                      </a:r>
                      <a:endParaRPr lang="en-MY" dirty="0"/>
                    </a:p>
                  </a:txBody>
                  <a:tcPr/>
                </a:tc>
                <a:tc>
                  <a:txBody>
                    <a:bodyPr/>
                    <a:lstStyle/>
                    <a:p>
                      <a:r>
                        <a:rPr lang="en-US" dirty="0"/>
                        <a:t>1857</a:t>
                      </a:r>
                      <a:endParaRPr lang="en-MY" dirty="0"/>
                    </a:p>
                  </a:txBody>
                  <a:tcPr/>
                </a:tc>
                <a:extLst>
                  <a:ext uri="{0D108BD9-81ED-4DB2-BD59-A6C34878D82A}">
                    <a16:rowId xmlns:a16="http://schemas.microsoft.com/office/drawing/2014/main" val="2921264961"/>
                  </a:ext>
                </a:extLst>
              </a:tr>
              <a:tr h="370840">
                <a:tc>
                  <a:txBody>
                    <a:bodyPr/>
                    <a:lstStyle/>
                    <a:p>
                      <a:r>
                        <a:rPr lang="en-US" dirty="0" err="1"/>
                        <a:t>Rentap</a:t>
                      </a:r>
                      <a:r>
                        <a:rPr lang="en-US" dirty="0"/>
                        <a:t> campaigns</a:t>
                      </a:r>
                      <a:endParaRPr lang="en-MY" dirty="0"/>
                    </a:p>
                  </a:txBody>
                  <a:tcPr/>
                </a:tc>
                <a:tc>
                  <a:txBody>
                    <a:bodyPr/>
                    <a:lstStyle/>
                    <a:p>
                      <a:r>
                        <a:rPr lang="en-US" dirty="0"/>
                        <a:t>Sarawak</a:t>
                      </a:r>
                      <a:endParaRPr lang="en-MY" dirty="0"/>
                    </a:p>
                  </a:txBody>
                  <a:tcPr/>
                </a:tc>
                <a:tc>
                  <a:txBody>
                    <a:bodyPr/>
                    <a:lstStyle/>
                    <a:p>
                      <a:r>
                        <a:rPr lang="en-US" dirty="0"/>
                        <a:t>1844-1861</a:t>
                      </a:r>
                      <a:endParaRPr lang="en-MY" dirty="0"/>
                    </a:p>
                  </a:txBody>
                  <a:tcPr/>
                </a:tc>
                <a:extLst>
                  <a:ext uri="{0D108BD9-81ED-4DB2-BD59-A6C34878D82A}">
                    <a16:rowId xmlns:a16="http://schemas.microsoft.com/office/drawing/2014/main" val="39964093"/>
                  </a:ext>
                </a:extLst>
              </a:tr>
              <a:tr h="370840">
                <a:tc>
                  <a:txBody>
                    <a:bodyPr/>
                    <a:lstStyle/>
                    <a:p>
                      <a:r>
                        <a:rPr lang="en-US" dirty="0"/>
                        <a:t>Sharif </a:t>
                      </a:r>
                      <a:r>
                        <a:rPr lang="en-US" dirty="0" err="1"/>
                        <a:t>Masahor</a:t>
                      </a:r>
                      <a:r>
                        <a:rPr lang="en-US" dirty="0"/>
                        <a:t> uprising</a:t>
                      </a:r>
                      <a:endParaRPr lang="en-MY" dirty="0"/>
                    </a:p>
                  </a:txBody>
                  <a:tcPr/>
                </a:tc>
                <a:tc>
                  <a:txBody>
                    <a:bodyPr/>
                    <a:lstStyle/>
                    <a:p>
                      <a:r>
                        <a:rPr lang="en-US" dirty="0"/>
                        <a:t>Sarawak</a:t>
                      </a:r>
                      <a:endParaRPr lang="en-MY" dirty="0"/>
                    </a:p>
                  </a:txBody>
                  <a:tcPr/>
                </a:tc>
                <a:tc>
                  <a:txBody>
                    <a:bodyPr/>
                    <a:lstStyle/>
                    <a:p>
                      <a:r>
                        <a:rPr lang="en-US" dirty="0"/>
                        <a:t>1859-1860</a:t>
                      </a:r>
                      <a:endParaRPr lang="en-MY" dirty="0"/>
                    </a:p>
                  </a:txBody>
                  <a:tcPr/>
                </a:tc>
                <a:extLst>
                  <a:ext uri="{0D108BD9-81ED-4DB2-BD59-A6C34878D82A}">
                    <a16:rowId xmlns:a16="http://schemas.microsoft.com/office/drawing/2014/main" val="3358427013"/>
                  </a:ext>
                </a:extLst>
              </a:tr>
              <a:tr h="370840">
                <a:tc>
                  <a:txBody>
                    <a:bodyPr/>
                    <a:lstStyle/>
                    <a:p>
                      <a:r>
                        <a:rPr lang="en-US" dirty="0"/>
                        <a:t>Banting uprising</a:t>
                      </a:r>
                      <a:endParaRPr lang="en-MY" dirty="0"/>
                    </a:p>
                  </a:txBody>
                  <a:tcPr/>
                </a:tc>
                <a:tc>
                  <a:txBody>
                    <a:bodyPr/>
                    <a:lstStyle/>
                    <a:p>
                      <a:r>
                        <a:rPr lang="en-US" dirty="0"/>
                        <a:t>Sarawak</a:t>
                      </a:r>
                      <a:endParaRPr lang="en-MY" dirty="0"/>
                    </a:p>
                  </a:txBody>
                  <a:tcPr/>
                </a:tc>
                <a:tc>
                  <a:txBody>
                    <a:bodyPr/>
                    <a:lstStyle/>
                    <a:p>
                      <a:r>
                        <a:rPr lang="en-US" dirty="0"/>
                        <a:t>1893-1908</a:t>
                      </a:r>
                      <a:endParaRPr lang="en-MY" dirty="0"/>
                    </a:p>
                  </a:txBody>
                  <a:tcPr/>
                </a:tc>
                <a:extLst>
                  <a:ext uri="{0D108BD9-81ED-4DB2-BD59-A6C34878D82A}">
                    <a16:rowId xmlns:a16="http://schemas.microsoft.com/office/drawing/2014/main" val="3059922833"/>
                  </a:ext>
                </a:extLst>
              </a:tr>
              <a:tr h="370840">
                <a:tc>
                  <a:txBody>
                    <a:bodyPr/>
                    <a:lstStyle/>
                    <a:p>
                      <a:r>
                        <a:rPr lang="en-US" dirty="0"/>
                        <a:t>Penghulu </a:t>
                      </a:r>
                      <a:r>
                        <a:rPr lang="en-US" dirty="0" err="1"/>
                        <a:t>Asun</a:t>
                      </a:r>
                      <a:r>
                        <a:rPr lang="en-US" dirty="0"/>
                        <a:t> uprising</a:t>
                      </a:r>
                      <a:endParaRPr lang="en-MY" dirty="0"/>
                    </a:p>
                  </a:txBody>
                  <a:tcPr/>
                </a:tc>
                <a:tc>
                  <a:txBody>
                    <a:bodyPr/>
                    <a:lstStyle/>
                    <a:p>
                      <a:r>
                        <a:rPr lang="en-US" dirty="0"/>
                        <a:t>Sarawak</a:t>
                      </a:r>
                      <a:endParaRPr lang="en-MY" dirty="0"/>
                    </a:p>
                  </a:txBody>
                  <a:tcPr/>
                </a:tc>
                <a:tc>
                  <a:txBody>
                    <a:bodyPr/>
                    <a:lstStyle/>
                    <a:p>
                      <a:r>
                        <a:rPr lang="en-US" dirty="0"/>
                        <a:t>1931-1932</a:t>
                      </a:r>
                      <a:endParaRPr lang="en-MY" dirty="0"/>
                    </a:p>
                  </a:txBody>
                  <a:tcPr/>
                </a:tc>
                <a:extLst>
                  <a:ext uri="{0D108BD9-81ED-4DB2-BD59-A6C34878D82A}">
                    <a16:rowId xmlns:a16="http://schemas.microsoft.com/office/drawing/2014/main" val="3927771247"/>
                  </a:ext>
                </a:extLst>
              </a:tr>
            </a:tbl>
          </a:graphicData>
        </a:graphic>
      </p:graphicFrame>
    </p:spTree>
    <p:extLst>
      <p:ext uri="{BB962C8B-B14F-4D97-AF65-F5344CB8AC3E}">
        <p14:creationId xmlns:p14="http://schemas.microsoft.com/office/powerpoint/2010/main" val="45587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77C8-2E22-4D85-8CD4-E91CD82CF3FF}"/>
              </a:ext>
            </a:extLst>
          </p:cNvPr>
          <p:cNvSpPr>
            <a:spLocks noGrp="1"/>
          </p:cNvSpPr>
          <p:nvPr>
            <p:ph type="title"/>
          </p:nvPr>
        </p:nvSpPr>
        <p:spPr/>
        <p:txBody>
          <a:bodyPr/>
          <a:lstStyle/>
          <a:p>
            <a:pPr algn="ctr"/>
            <a:r>
              <a:rPr lang="en-US" dirty="0"/>
              <a:t>Wars and Uprisings against the British (II)</a:t>
            </a:r>
            <a:endParaRPr lang="en-MY" dirty="0"/>
          </a:p>
        </p:txBody>
      </p:sp>
      <p:graphicFrame>
        <p:nvGraphicFramePr>
          <p:cNvPr id="4" name="Table 4">
            <a:extLst>
              <a:ext uri="{FF2B5EF4-FFF2-40B4-BE49-F238E27FC236}">
                <a16:creationId xmlns:a16="http://schemas.microsoft.com/office/drawing/2014/main" id="{65296F70-5456-4D18-80CF-BCCAEE74BEB5}"/>
              </a:ext>
            </a:extLst>
          </p:cNvPr>
          <p:cNvGraphicFramePr>
            <a:graphicFrameLocks noGrp="1"/>
          </p:cNvGraphicFramePr>
          <p:nvPr>
            <p:ph idx="1"/>
            <p:extLst>
              <p:ext uri="{D42A27DB-BD31-4B8C-83A1-F6EECF244321}">
                <p14:modId xmlns:p14="http://schemas.microsoft.com/office/powerpoint/2010/main" val="982714410"/>
              </p:ext>
            </p:extLst>
          </p:nvPr>
        </p:nvGraphicFramePr>
        <p:xfrm>
          <a:off x="1155700" y="2603500"/>
          <a:ext cx="8824911" cy="323596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1136996439"/>
                    </a:ext>
                  </a:extLst>
                </a:gridCol>
                <a:gridCol w="2941637">
                  <a:extLst>
                    <a:ext uri="{9D8B030D-6E8A-4147-A177-3AD203B41FA5}">
                      <a16:colId xmlns:a16="http://schemas.microsoft.com/office/drawing/2014/main" val="2675215936"/>
                    </a:ext>
                  </a:extLst>
                </a:gridCol>
                <a:gridCol w="2941637">
                  <a:extLst>
                    <a:ext uri="{9D8B030D-6E8A-4147-A177-3AD203B41FA5}">
                      <a16:colId xmlns:a16="http://schemas.microsoft.com/office/drawing/2014/main" val="3356348063"/>
                    </a:ext>
                  </a:extLst>
                </a:gridCol>
              </a:tblGrid>
              <a:tr h="370840">
                <a:tc>
                  <a:txBody>
                    <a:bodyPr/>
                    <a:lstStyle/>
                    <a:p>
                      <a:r>
                        <a:rPr lang="en-US" dirty="0"/>
                        <a:t>Event</a:t>
                      </a:r>
                      <a:endParaRPr lang="en-MY" dirty="0"/>
                    </a:p>
                  </a:txBody>
                  <a:tcPr/>
                </a:tc>
                <a:tc>
                  <a:txBody>
                    <a:bodyPr/>
                    <a:lstStyle/>
                    <a:p>
                      <a:r>
                        <a:rPr lang="en-US" dirty="0"/>
                        <a:t>Location</a:t>
                      </a:r>
                      <a:endParaRPr lang="en-MY" dirty="0"/>
                    </a:p>
                  </a:txBody>
                  <a:tcPr/>
                </a:tc>
                <a:tc>
                  <a:txBody>
                    <a:bodyPr/>
                    <a:lstStyle/>
                    <a:p>
                      <a:r>
                        <a:rPr lang="en-US" dirty="0"/>
                        <a:t>Year</a:t>
                      </a:r>
                      <a:endParaRPr lang="en-MY" dirty="0"/>
                    </a:p>
                  </a:txBody>
                  <a:tcPr/>
                </a:tc>
                <a:extLst>
                  <a:ext uri="{0D108BD9-81ED-4DB2-BD59-A6C34878D82A}">
                    <a16:rowId xmlns:a16="http://schemas.microsoft.com/office/drawing/2014/main" val="2284433664"/>
                  </a:ext>
                </a:extLst>
              </a:tr>
              <a:tr h="370840">
                <a:tc>
                  <a:txBody>
                    <a:bodyPr/>
                    <a:lstStyle/>
                    <a:p>
                      <a:r>
                        <a:rPr lang="en-US" dirty="0"/>
                        <a:t>Perak War</a:t>
                      </a:r>
                      <a:endParaRPr lang="en-MY" dirty="0"/>
                    </a:p>
                  </a:txBody>
                  <a:tcPr/>
                </a:tc>
                <a:tc>
                  <a:txBody>
                    <a:bodyPr/>
                    <a:lstStyle/>
                    <a:p>
                      <a:r>
                        <a:rPr lang="en-US" dirty="0"/>
                        <a:t>Perak</a:t>
                      </a:r>
                      <a:endParaRPr lang="en-MY" dirty="0"/>
                    </a:p>
                  </a:txBody>
                  <a:tcPr/>
                </a:tc>
                <a:tc>
                  <a:txBody>
                    <a:bodyPr/>
                    <a:lstStyle/>
                    <a:p>
                      <a:r>
                        <a:rPr lang="en-US" dirty="0"/>
                        <a:t>1875-1876</a:t>
                      </a:r>
                      <a:endParaRPr lang="en-MY" dirty="0"/>
                    </a:p>
                  </a:txBody>
                  <a:tcPr/>
                </a:tc>
                <a:extLst>
                  <a:ext uri="{0D108BD9-81ED-4DB2-BD59-A6C34878D82A}">
                    <a16:rowId xmlns:a16="http://schemas.microsoft.com/office/drawing/2014/main" val="590118502"/>
                  </a:ext>
                </a:extLst>
              </a:tr>
              <a:tr h="370840">
                <a:tc>
                  <a:txBody>
                    <a:bodyPr/>
                    <a:lstStyle/>
                    <a:p>
                      <a:r>
                        <a:rPr lang="en-US" dirty="0"/>
                        <a:t>Pahang War</a:t>
                      </a:r>
                      <a:endParaRPr lang="en-MY" dirty="0"/>
                    </a:p>
                  </a:txBody>
                  <a:tcPr/>
                </a:tc>
                <a:tc>
                  <a:txBody>
                    <a:bodyPr/>
                    <a:lstStyle/>
                    <a:p>
                      <a:r>
                        <a:rPr lang="en-US" dirty="0"/>
                        <a:t>Pahang</a:t>
                      </a:r>
                      <a:endParaRPr lang="en-MY" dirty="0"/>
                    </a:p>
                  </a:txBody>
                  <a:tcPr/>
                </a:tc>
                <a:tc>
                  <a:txBody>
                    <a:bodyPr/>
                    <a:lstStyle/>
                    <a:p>
                      <a:r>
                        <a:rPr lang="en-US" dirty="0"/>
                        <a:t>1891-1895</a:t>
                      </a:r>
                      <a:endParaRPr lang="en-MY" dirty="0"/>
                    </a:p>
                  </a:txBody>
                  <a:tcPr/>
                </a:tc>
                <a:extLst>
                  <a:ext uri="{0D108BD9-81ED-4DB2-BD59-A6C34878D82A}">
                    <a16:rowId xmlns:a16="http://schemas.microsoft.com/office/drawing/2014/main" val="3547207286"/>
                  </a:ext>
                </a:extLst>
              </a:tr>
              <a:tr h="370840">
                <a:tc>
                  <a:txBody>
                    <a:bodyPr/>
                    <a:lstStyle/>
                    <a:p>
                      <a:r>
                        <a:rPr lang="en-US" dirty="0"/>
                        <a:t>Tok </a:t>
                      </a:r>
                      <a:r>
                        <a:rPr lang="en-US" dirty="0" err="1"/>
                        <a:t>Janggut</a:t>
                      </a:r>
                      <a:r>
                        <a:rPr lang="en-US" dirty="0"/>
                        <a:t> uprising</a:t>
                      </a:r>
                      <a:endParaRPr lang="en-MY" dirty="0"/>
                    </a:p>
                  </a:txBody>
                  <a:tcPr/>
                </a:tc>
                <a:tc>
                  <a:txBody>
                    <a:bodyPr/>
                    <a:lstStyle/>
                    <a:p>
                      <a:r>
                        <a:rPr lang="en-US" dirty="0"/>
                        <a:t>Kelantan</a:t>
                      </a:r>
                      <a:endParaRPr lang="en-MY" dirty="0"/>
                    </a:p>
                  </a:txBody>
                  <a:tcPr/>
                </a:tc>
                <a:tc>
                  <a:txBody>
                    <a:bodyPr/>
                    <a:lstStyle/>
                    <a:p>
                      <a:r>
                        <a:rPr lang="en-US" dirty="0"/>
                        <a:t>1915</a:t>
                      </a:r>
                      <a:endParaRPr lang="en-MY" dirty="0"/>
                    </a:p>
                  </a:txBody>
                  <a:tcPr/>
                </a:tc>
                <a:extLst>
                  <a:ext uri="{0D108BD9-81ED-4DB2-BD59-A6C34878D82A}">
                    <a16:rowId xmlns:a16="http://schemas.microsoft.com/office/drawing/2014/main" val="4231466734"/>
                  </a:ext>
                </a:extLst>
              </a:tr>
              <a:tr h="370840">
                <a:tc>
                  <a:txBody>
                    <a:bodyPr/>
                    <a:lstStyle/>
                    <a:p>
                      <a:r>
                        <a:rPr lang="en-US" dirty="0"/>
                        <a:t>Abdul Rahman </a:t>
                      </a:r>
                      <a:r>
                        <a:rPr lang="en-US" dirty="0" err="1"/>
                        <a:t>Limbong</a:t>
                      </a:r>
                      <a:r>
                        <a:rPr lang="en-US" dirty="0"/>
                        <a:t> rebellion</a:t>
                      </a:r>
                      <a:endParaRPr lang="en-MY" dirty="0"/>
                    </a:p>
                  </a:txBody>
                  <a:tcPr/>
                </a:tc>
                <a:tc>
                  <a:txBody>
                    <a:bodyPr/>
                    <a:lstStyle/>
                    <a:p>
                      <a:r>
                        <a:rPr lang="en-US" dirty="0"/>
                        <a:t>Terengganu</a:t>
                      </a:r>
                      <a:endParaRPr lang="en-MY" dirty="0"/>
                    </a:p>
                  </a:txBody>
                  <a:tcPr/>
                </a:tc>
                <a:tc>
                  <a:txBody>
                    <a:bodyPr/>
                    <a:lstStyle/>
                    <a:p>
                      <a:r>
                        <a:rPr lang="en-US" dirty="0"/>
                        <a:t>1928</a:t>
                      </a:r>
                      <a:endParaRPr lang="en-MY" dirty="0"/>
                    </a:p>
                  </a:txBody>
                  <a:tcPr/>
                </a:tc>
                <a:extLst>
                  <a:ext uri="{0D108BD9-81ED-4DB2-BD59-A6C34878D82A}">
                    <a16:rowId xmlns:a16="http://schemas.microsoft.com/office/drawing/2014/main" val="4191696456"/>
                  </a:ext>
                </a:extLst>
              </a:tr>
              <a:tr h="370840">
                <a:tc>
                  <a:txBody>
                    <a:bodyPr/>
                    <a:lstStyle/>
                    <a:p>
                      <a:r>
                        <a:rPr lang="en-US" dirty="0"/>
                        <a:t>Sepoy Mutiny</a:t>
                      </a:r>
                      <a:endParaRPr lang="en-MY" dirty="0"/>
                    </a:p>
                  </a:txBody>
                  <a:tcPr/>
                </a:tc>
                <a:tc>
                  <a:txBody>
                    <a:bodyPr/>
                    <a:lstStyle/>
                    <a:p>
                      <a:r>
                        <a:rPr lang="en-US" dirty="0"/>
                        <a:t>Singapore</a:t>
                      </a:r>
                      <a:endParaRPr lang="en-MY" dirty="0"/>
                    </a:p>
                  </a:txBody>
                  <a:tcPr/>
                </a:tc>
                <a:tc>
                  <a:txBody>
                    <a:bodyPr/>
                    <a:lstStyle/>
                    <a:p>
                      <a:r>
                        <a:rPr lang="en-US" dirty="0"/>
                        <a:t>1915</a:t>
                      </a:r>
                      <a:endParaRPr lang="en-MY" dirty="0"/>
                    </a:p>
                  </a:txBody>
                  <a:tcPr/>
                </a:tc>
                <a:extLst>
                  <a:ext uri="{0D108BD9-81ED-4DB2-BD59-A6C34878D82A}">
                    <a16:rowId xmlns:a16="http://schemas.microsoft.com/office/drawing/2014/main" val="921339907"/>
                  </a:ext>
                </a:extLst>
              </a:tr>
              <a:tr h="370840">
                <a:tc>
                  <a:txBody>
                    <a:bodyPr/>
                    <a:lstStyle/>
                    <a:p>
                      <a:r>
                        <a:rPr lang="en-US" dirty="0"/>
                        <a:t>Mat Salleh uprising</a:t>
                      </a:r>
                      <a:endParaRPr lang="en-MY" dirty="0"/>
                    </a:p>
                  </a:txBody>
                  <a:tcPr/>
                </a:tc>
                <a:tc>
                  <a:txBody>
                    <a:bodyPr/>
                    <a:lstStyle/>
                    <a:p>
                      <a:r>
                        <a:rPr lang="en-US" dirty="0"/>
                        <a:t>Sabah</a:t>
                      </a:r>
                      <a:endParaRPr lang="en-MY" dirty="0"/>
                    </a:p>
                  </a:txBody>
                  <a:tcPr/>
                </a:tc>
                <a:tc>
                  <a:txBody>
                    <a:bodyPr/>
                    <a:lstStyle/>
                    <a:p>
                      <a:r>
                        <a:rPr lang="en-US" dirty="0"/>
                        <a:t>1894-1900</a:t>
                      </a:r>
                      <a:endParaRPr lang="en-MY" dirty="0"/>
                    </a:p>
                  </a:txBody>
                  <a:tcPr/>
                </a:tc>
                <a:extLst>
                  <a:ext uri="{0D108BD9-81ED-4DB2-BD59-A6C34878D82A}">
                    <a16:rowId xmlns:a16="http://schemas.microsoft.com/office/drawing/2014/main" val="292165531"/>
                  </a:ext>
                </a:extLst>
              </a:tr>
              <a:tr h="370840">
                <a:tc>
                  <a:txBody>
                    <a:bodyPr/>
                    <a:lstStyle/>
                    <a:p>
                      <a:r>
                        <a:rPr lang="en-US" dirty="0" err="1"/>
                        <a:t>Rundum</a:t>
                      </a:r>
                      <a:r>
                        <a:rPr lang="en-US" dirty="0"/>
                        <a:t> rebellion</a:t>
                      </a:r>
                      <a:endParaRPr lang="en-MY" dirty="0"/>
                    </a:p>
                  </a:txBody>
                  <a:tcPr/>
                </a:tc>
                <a:tc>
                  <a:txBody>
                    <a:bodyPr/>
                    <a:lstStyle/>
                    <a:p>
                      <a:r>
                        <a:rPr lang="en-US" dirty="0"/>
                        <a:t>Sabah</a:t>
                      </a:r>
                      <a:endParaRPr lang="en-MY" dirty="0"/>
                    </a:p>
                  </a:txBody>
                  <a:tcPr/>
                </a:tc>
                <a:tc>
                  <a:txBody>
                    <a:bodyPr/>
                    <a:lstStyle/>
                    <a:p>
                      <a:r>
                        <a:rPr lang="en-US" dirty="0"/>
                        <a:t>1915</a:t>
                      </a:r>
                      <a:endParaRPr lang="en-MY" dirty="0"/>
                    </a:p>
                  </a:txBody>
                  <a:tcPr/>
                </a:tc>
                <a:extLst>
                  <a:ext uri="{0D108BD9-81ED-4DB2-BD59-A6C34878D82A}">
                    <a16:rowId xmlns:a16="http://schemas.microsoft.com/office/drawing/2014/main" val="700969270"/>
                  </a:ext>
                </a:extLst>
              </a:tr>
            </a:tbl>
          </a:graphicData>
        </a:graphic>
      </p:graphicFrame>
    </p:spTree>
    <p:extLst>
      <p:ext uri="{BB962C8B-B14F-4D97-AF65-F5344CB8AC3E}">
        <p14:creationId xmlns:p14="http://schemas.microsoft.com/office/powerpoint/2010/main" val="313810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BE6D-307C-4AE6-BD5B-9C98F450D6DF}"/>
              </a:ext>
            </a:extLst>
          </p:cNvPr>
          <p:cNvSpPr>
            <a:spLocks noGrp="1"/>
          </p:cNvSpPr>
          <p:nvPr>
            <p:ph type="title"/>
          </p:nvPr>
        </p:nvSpPr>
        <p:spPr/>
        <p:txBody>
          <a:bodyPr/>
          <a:lstStyle/>
          <a:p>
            <a:r>
              <a:rPr lang="en-US" dirty="0"/>
              <a:t>Lesson 2: Chapter 1.2: From Colonialism to Independence</a:t>
            </a:r>
            <a:endParaRPr lang="en-MY" dirty="0"/>
          </a:p>
        </p:txBody>
      </p:sp>
      <p:sp>
        <p:nvSpPr>
          <p:cNvPr id="3" name="Content Placeholder 2">
            <a:extLst>
              <a:ext uri="{FF2B5EF4-FFF2-40B4-BE49-F238E27FC236}">
                <a16:creationId xmlns:a16="http://schemas.microsoft.com/office/drawing/2014/main" id="{5C4F29EF-FE05-453E-82F2-73ED89533EBB}"/>
              </a:ext>
            </a:extLst>
          </p:cNvPr>
          <p:cNvSpPr>
            <a:spLocks noGrp="1"/>
          </p:cNvSpPr>
          <p:nvPr>
            <p:ph idx="1"/>
          </p:nvPr>
        </p:nvSpPr>
        <p:spPr/>
        <p:txBody>
          <a:bodyPr>
            <a:normAutofit/>
          </a:bodyPr>
          <a:lstStyle/>
          <a:p>
            <a:pPr marL="0" indent="0">
              <a:buNone/>
            </a:pPr>
            <a:r>
              <a:rPr lang="en-US" sz="3200" dirty="0"/>
              <a:t>Contents:</a:t>
            </a:r>
          </a:p>
          <a:p>
            <a:r>
              <a:rPr lang="en-US" sz="3200" dirty="0"/>
              <a:t>Colonial rule </a:t>
            </a:r>
          </a:p>
          <a:p>
            <a:r>
              <a:rPr lang="en-US" sz="3200" dirty="0"/>
              <a:t>Nationalist movements </a:t>
            </a:r>
          </a:p>
          <a:p>
            <a:r>
              <a:rPr lang="en-US" sz="3200" dirty="0"/>
              <a:t>The formation of Malaysia </a:t>
            </a:r>
          </a:p>
        </p:txBody>
      </p:sp>
    </p:spTree>
    <p:extLst>
      <p:ext uri="{BB962C8B-B14F-4D97-AF65-F5344CB8AC3E}">
        <p14:creationId xmlns:p14="http://schemas.microsoft.com/office/powerpoint/2010/main" val="262027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D784-D8F4-4813-8608-15E0A7E15ED5}"/>
              </a:ext>
            </a:extLst>
          </p:cNvPr>
          <p:cNvSpPr>
            <a:spLocks noGrp="1"/>
          </p:cNvSpPr>
          <p:nvPr>
            <p:ph type="title"/>
          </p:nvPr>
        </p:nvSpPr>
        <p:spPr/>
        <p:txBody>
          <a:bodyPr/>
          <a:lstStyle/>
          <a:p>
            <a:pPr algn="ctr">
              <a:spcAft>
                <a:spcPts val="800"/>
              </a:spcAft>
            </a:pPr>
            <a:r>
              <a:rPr lang="en-US" sz="3600" b="1" dirty="0">
                <a:effectLst/>
                <a:latin typeface="Times New Roman" panose="02020603050405020304" pitchFamily="18" charset="0"/>
                <a:ea typeface="Times New Roman" panose="02020603050405020304" pitchFamily="18" charset="0"/>
              </a:rPr>
              <a:t>THE CHANGES AFTER 19</a:t>
            </a:r>
            <a:r>
              <a:rPr lang="en-US" sz="3600" b="1" baseline="30000" dirty="0">
                <a:effectLst/>
                <a:latin typeface="Times New Roman" panose="02020603050405020304" pitchFamily="18" charset="0"/>
                <a:ea typeface="Times New Roman" panose="02020603050405020304" pitchFamily="18" charset="0"/>
              </a:rPr>
              <a:t>TH</a:t>
            </a:r>
            <a:r>
              <a:rPr lang="en-US" sz="3600" b="1" dirty="0">
                <a:effectLst/>
                <a:latin typeface="Times New Roman" panose="02020603050405020304" pitchFamily="18" charset="0"/>
                <a:ea typeface="Times New Roman" panose="02020603050405020304" pitchFamily="18" charset="0"/>
              </a:rPr>
              <a:t> CENTURY</a:t>
            </a:r>
            <a:endParaRPr lang="en-MY" sz="36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8CA0D114-F244-40DF-85E5-6B5D02ADBE95}"/>
              </a:ext>
            </a:extLst>
          </p:cNvPr>
          <p:cNvSpPr>
            <a:spLocks noGrp="1"/>
          </p:cNvSpPr>
          <p:nvPr>
            <p:ph idx="1"/>
          </p:nvPr>
        </p:nvSpPr>
        <p:spPr>
          <a:xfrm>
            <a:off x="170121" y="2360428"/>
            <a:ext cx="11748977" cy="4157330"/>
          </a:xfrm>
        </p:spPr>
        <p:txBody>
          <a:bodyPr>
            <a:normAutofit fontScale="92500"/>
          </a:bodyPr>
          <a:lstStyle/>
          <a:p>
            <a:r>
              <a:rPr lang="en-US" sz="2600" dirty="0"/>
              <a:t>The development of education system (including British school)</a:t>
            </a:r>
          </a:p>
          <a:p>
            <a:pPr lvl="1"/>
            <a:r>
              <a:rPr lang="en-US" sz="2200" dirty="0"/>
              <a:t>More local people were educated</a:t>
            </a:r>
          </a:p>
          <a:p>
            <a:r>
              <a:rPr lang="en-US" sz="2600" dirty="0"/>
              <a:t>The spread of nationalism and struggle for independence from abroad</a:t>
            </a:r>
          </a:p>
          <a:p>
            <a:r>
              <a:rPr lang="en-US" sz="2600" dirty="0"/>
              <a:t>Intellectuals groups played an important role in stimulating the spirit of nationalism</a:t>
            </a:r>
          </a:p>
          <a:p>
            <a:r>
              <a:rPr lang="en-US" sz="2600" dirty="0"/>
              <a:t>Malay nationalism was propagated by three main groups of intellectuals</a:t>
            </a:r>
          </a:p>
          <a:p>
            <a:pPr lvl="1"/>
            <a:r>
              <a:rPr lang="en-US" sz="2200" dirty="0"/>
              <a:t>Arab-educated Malays (Islamic reformist)</a:t>
            </a:r>
          </a:p>
          <a:p>
            <a:pPr lvl="1"/>
            <a:r>
              <a:rPr lang="en-US" sz="2200" dirty="0"/>
              <a:t>Malay educated (the left)</a:t>
            </a:r>
          </a:p>
          <a:p>
            <a:pPr lvl="1"/>
            <a:r>
              <a:rPr lang="en-US" sz="2200" dirty="0"/>
              <a:t>English educated (Traditional elite)</a:t>
            </a:r>
          </a:p>
          <a:p>
            <a:pPr marL="0" indent="0">
              <a:buNone/>
            </a:pPr>
            <a:endParaRPr lang="en-MY" dirty="0"/>
          </a:p>
        </p:txBody>
      </p:sp>
    </p:spTree>
    <p:extLst>
      <p:ext uri="{BB962C8B-B14F-4D97-AF65-F5344CB8AC3E}">
        <p14:creationId xmlns:p14="http://schemas.microsoft.com/office/powerpoint/2010/main" val="135836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C915-A3D8-46E1-8154-EADB452525A4}"/>
              </a:ext>
            </a:extLst>
          </p:cNvPr>
          <p:cNvSpPr>
            <a:spLocks noGrp="1"/>
          </p:cNvSpPr>
          <p:nvPr>
            <p:ph type="title"/>
          </p:nvPr>
        </p:nvSpPr>
        <p:spPr/>
        <p:txBody>
          <a:bodyPr/>
          <a:lstStyle/>
          <a:p>
            <a:pPr algn="ctr"/>
            <a:r>
              <a:rPr lang="en-US" dirty="0"/>
              <a:t>FACTORS INFLUENCING MALAY NATIONALISM AFTER 19TH CENTURY</a:t>
            </a:r>
            <a:endParaRPr lang="en-MY" dirty="0"/>
          </a:p>
        </p:txBody>
      </p:sp>
      <p:sp>
        <p:nvSpPr>
          <p:cNvPr id="3" name="Content Placeholder 2">
            <a:extLst>
              <a:ext uri="{FF2B5EF4-FFF2-40B4-BE49-F238E27FC236}">
                <a16:creationId xmlns:a16="http://schemas.microsoft.com/office/drawing/2014/main" id="{937D6C3F-5FA7-497B-B329-96579DF0B6BA}"/>
              </a:ext>
            </a:extLst>
          </p:cNvPr>
          <p:cNvSpPr>
            <a:spLocks noGrp="1"/>
          </p:cNvSpPr>
          <p:nvPr>
            <p:ph idx="1"/>
          </p:nvPr>
        </p:nvSpPr>
        <p:spPr>
          <a:xfrm>
            <a:off x="297712" y="2339163"/>
            <a:ext cx="11227981" cy="4327451"/>
          </a:xfrm>
        </p:spPr>
        <p:txBody>
          <a:bodyPr>
            <a:normAutofit fontScale="85000" lnSpcReduction="20000"/>
          </a:bodyPr>
          <a:lstStyle/>
          <a:p>
            <a:pPr marL="0" lvl="0" indent="0" algn="ctr">
              <a:spcAft>
                <a:spcPts val="80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EXTERNAL FACTORS</a:t>
            </a:r>
          </a:p>
          <a:p>
            <a:pPr marL="342900" lvl="0" indent="-342900" algn="just">
              <a:spcAft>
                <a:spcPts val="800"/>
              </a:spcAft>
              <a:buFont typeface="Arial" panose="020B0604020202020204" pitchFamily="34" charset="0"/>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Russia-Japan War (1904-1905)</a:t>
            </a:r>
            <a:endParaRPr lang="en-MY"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victory of Japan gave confidence to Asians</a:t>
            </a:r>
            <a:endParaRPr lang="en-MY"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800"/>
              </a:spcAft>
              <a:buFont typeface="Arial" panose="020B0604020202020204" pitchFamily="34" charset="0"/>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The struggle of Indonesians in fighting the Dutch</a:t>
            </a:r>
            <a:endParaRPr lang="en-MY"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struggle inspired the Malays</a:t>
            </a:r>
            <a:endParaRPr lang="en-MY"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800"/>
              </a:spcAft>
              <a:buFont typeface="Arial" panose="020B0604020202020204" pitchFamily="34" charset="0"/>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Pan Islamism in the Middle East influenced the Malays (among the Arab-educated)</a:t>
            </a:r>
            <a:endParaRPr lang="en-MY"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Turkish Youth Movement</a:t>
            </a:r>
            <a:endParaRPr lang="en-MY"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Islamic reform (Al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Islah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movement) in Egypt</a:t>
            </a:r>
            <a:endParaRPr lang="en-MY"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spcAft>
                <a:spcPts val="800"/>
              </a:spcAft>
              <a:buFont typeface="Arial" panose="020B0604020202020204" pitchFamily="34" charset="0"/>
              <a:buChar char="⮚"/>
            </a:pPr>
            <a:r>
              <a:rPr lang="en-US" sz="2400" dirty="0">
                <a:effectLst/>
                <a:latin typeface="Noto Sans Symbols"/>
                <a:ea typeface="Noto Sans Symbols"/>
                <a:cs typeface="Noto Sans Symbols"/>
              </a:rPr>
              <a:t>led to the formation of Islamic reformist movement (Youth group)</a:t>
            </a:r>
            <a:endParaRPr lang="en-MY" sz="2400" dirty="0">
              <a:effectLst/>
              <a:latin typeface="Noto Sans Symbols"/>
              <a:ea typeface="Noto Sans Symbols"/>
              <a:cs typeface="Noto Sans Symbols"/>
            </a:endParaRPr>
          </a:p>
          <a:p>
            <a:endParaRPr lang="en-MY" dirty="0"/>
          </a:p>
        </p:txBody>
      </p:sp>
    </p:spTree>
    <p:extLst>
      <p:ext uri="{BB962C8B-B14F-4D97-AF65-F5344CB8AC3E}">
        <p14:creationId xmlns:p14="http://schemas.microsoft.com/office/powerpoint/2010/main" val="152749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878C-38D5-4A6F-9BA4-B8CF3F6D10A8}"/>
              </a:ext>
            </a:extLst>
          </p:cNvPr>
          <p:cNvSpPr>
            <a:spLocks noGrp="1"/>
          </p:cNvSpPr>
          <p:nvPr>
            <p:ph type="title"/>
          </p:nvPr>
        </p:nvSpPr>
        <p:spPr/>
        <p:txBody>
          <a:bodyPr/>
          <a:lstStyle/>
          <a:p>
            <a:r>
              <a:rPr lang="en-US" dirty="0"/>
              <a:t>Japanese, 1941-1945</a:t>
            </a:r>
            <a:endParaRPr lang="en-MY" dirty="0"/>
          </a:p>
        </p:txBody>
      </p:sp>
      <p:sp>
        <p:nvSpPr>
          <p:cNvPr id="4" name="Content Placeholder 3">
            <a:extLst>
              <a:ext uri="{FF2B5EF4-FFF2-40B4-BE49-F238E27FC236}">
                <a16:creationId xmlns:a16="http://schemas.microsoft.com/office/drawing/2014/main" id="{2C947318-79B6-46E9-B69F-3D89E0688FE0}"/>
              </a:ext>
            </a:extLst>
          </p:cNvPr>
          <p:cNvSpPr>
            <a:spLocks noGrp="1"/>
          </p:cNvSpPr>
          <p:nvPr>
            <p:ph sz="half" idx="1"/>
          </p:nvPr>
        </p:nvSpPr>
        <p:spPr>
          <a:xfrm>
            <a:off x="1154953" y="2603500"/>
            <a:ext cx="5484997" cy="3741029"/>
          </a:xfrm>
        </p:spPr>
        <p:txBody>
          <a:bodyPr>
            <a:normAutofit fontScale="92500" lnSpcReduction="10000"/>
          </a:bodyPr>
          <a:lstStyle/>
          <a:p>
            <a:r>
              <a:rPr lang="en-US" dirty="0"/>
              <a:t>The expansionist campaign of the Japanese Empire to Malaysia began during the Second World War. On 8 December 1941, the Japanese landed in Kelantan, on the east coast of Malaya. Later that same month, the Japanese landed in Miri, Sarawak</a:t>
            </a:r>
          </a:p>
          <a:p>
            <a:r>
              <a:rPr lang="en-US" dirty="0"/>
              <a:t>By 31 January 1942, the Japanese arrived in Johor and has overrun Malaya</a:t>
            </a:r>
          </a:p>
          <a:p>
            <a:r>
              <a:rPr lang="en-US" dirty="0"/>
              <a:t>On 15 February 1942, Singapore fell to the Japanese</a:t>
            </a:r>
          </a:p>
          <a:p>
            <a:r>
              <a:rPr lang="en-US" dirty="0"/>
              <a:t>By February 1942, all of Borneo Island fell to the Japanese</a:t>
            </a:r>
          </a:p>
          <a:p>
            <a:r>
              <a:rPr lang="en-US" dirty="0"/>
              <a:t>Japanese rule ended in August 1945</a:t>
            </a:r>
            <a:endParaRPr lang="en-MY" dirty="0"/>
          </a:p>
        </p:txBody>
      </p:sp>
      <p:pic>
        <p:nvPicPr>
          <p:cNvPr id="9" name="Content Placeholder 8">
            <a:extLst>
              <a:ext uri="{FF2B5EF4-FFF2-40B4-BE49-F238E27FC236}">
                <a16:creationId xmlns:a16="http://schemas.microsoft.com/office/drawing/2014/main" id="{C3DA1007-F2AA-44FF-95D3-B0920A35F6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2800" y="2603500"/>
            <a:ext cx="4578626" cy="3064157"/>
          </a:xfrm>
        </p:spPr>
      </p:pic>
      <p:pic>
        <p:nvPicPr>
          <p:cNvPr id="1026" name="Picture 2">
            <a:extLst>
              <a:ext uri="{FF2B5EF4-FFF2-40B4-BE49-F238E27FC236}">
                <a16:creationId xmlns:a16="http://schemas.microsoft.com/office/drawing/2014/main" id="{632F8713-8BEF-4D95-B77B-FD988545B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984" y="739513"/>
            <a:ext cx="1792383" cy="11955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6D1A569-C756-432F-B930-FC1CD6057CDE}"/>
              </a:ext>
            </a:extLst>
          </p:cNvPr>
          <p:cNvSpPr txBox="1"/>
          <p:nvPr/>
        </p:nvSpPr>
        <p:spPr>
          <a:xfrm>
            <a:off x="6801850" y="5707780"/>
            <a:ext cx="5161991" cy="369332"/>
          </a:xfrm>
          <a:prstGeom prst="rect">
            <a:avLst/>
          </a:prstGeom>
          <a:noFill/>
        </p:spPr>
        <p:txBody>
          <a:bodyPr wrap="none" rtlCol="0">
            <a:spAutoFit/>
          </a:bodyPr>
          <a:lstStyle/>
          <a:p>
            <a:r>
              <a:rPr lang="en-US" dirty="0"/>
              <a:t>Japanese Empire in 1942, including Malaysia</a:t>
            </a:r>
            <a:endParaRPr lang="en-MY" dirty="0"/>
          </a:p>
        </p:txBody>
      </p:sp>
    </p:spTree>
    <p:extLst>
      <p:ext uri="{BB962C8B-B14F-4D97-AF65-F5344CB8AC3E}">
        <p14:creationId xmlns:p14="http://schemas.microsoft.com/office/powerpoint/2010/main" val="2379970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CF84-7452-47B6-9F64-3475C86A689B}"/>
              </a:ext>
            </a:extLst>
          </p:cNvPr>
          <p:cNvSpPr>
            <a:spLocks noGrp="1"/>
          </p:cNvSpPr>
          <p:nvPr>
            <p:ph type="title"/>
          </p:nvPr>
        </p:nvSpPr>
        <p:spPr/>
        <p:txBody>
          <a:bodyPr/>
          <a:lstStyle/>
          <a:p>
            <a:r>
              <a:rPr lang="en-US" dirty="0"/>
              <a:t>The Road to Independence</a:t>
            </a:r>
            <a:endParaRPr lang="en-MY" dirty="0"/>
          </a:p>
        </p:txBody>
      </p:sp>
      <p:sp>
        <p:nvSpPr>
          <p:cNvPr id="3" name="Content Placeholder 2">
            <a:extLst>
              <a:ext uri="{FF2B5EF4-FFF2-40B4-BE49-F238E27FC236}">
                <a16:creationId xmlns:a16="http://schemas.microsoft.com/office/drawing/2014/main" id="{574F0E83-118C-4F36-8F10-18A91ED641A5}"/>
              </a:ext>
            </a:extLst>
          </p:cNvPr>
          <p:cNvSpPr>
            <a:spLocks noGrp="1"/>
          </p:cNvSpPr>
          <p:nvPr>
            <p:ph idx="1"/>
          </p:nvPr>
        </p:nvSpPr>
        <p:spPr/>
        <p:txBody>
          <a:bodyPr/>
          <a:lstStyle/>
          <a:p>
            <a:r>
              <a:rPr lang="en-US" sz="2800" dirty="0"/>
              <a:t>Malayan Union, 1946-1948</a:t>
            </a:r>
          </a:p>
          <a:p>
            <a:r>
              <a:rPr lang="en-US" sz="2800" dirty="0"/>
              <a:t>Movements in Sabah and Sarawak</a:t>
            </a:r>
          </a:p>
          <a:p>
            <a:r>
              <a:rPr lang="en-US" sz="2800" dirty="0"/>
              <a:t>Emergency 1948-1960</a:t>
            </a:r>
          </a:p>
          <a:p>
            <a:r>
              <a:rPr lang="en-US" sz="2800" dirty="0"/>
              <a:t>Political Cooperation and the Alliance, 1951-1955</a:t>
            </a:r>
          </a:p>
          <a:p>
            <a:r>
              <a:rPr lang="en-US" sz="2800" dirty="0"/>
              <a:t>Towards Independence, 1956-1957</a:t>
            </a:r>
          </a:p>
          <a:p>
            <a:pPr marL="0" indent="0">
              <a:buNone/>
            </a:pPr>
            <a:endParaRPr lang="en-MY" dirty="0"/>
          </a:p>
        </p:txBody>
      </p:sp>
    </p:spTree>
    <p:extLst>
      <p:ext uri="{BB962C8B-B14F-4D97-AF65-F5344CB8AC3E}">
        <p14:creationId xmlns:p14="http://schemas.microsoft.com/office/powerpoint/2010/main" val="255626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A67B-44A5-4E0A-9411-8091EFA72995}"/>
              </a:ext>
            </a:extLst>
          </p:cNvPr>
          <p:cNvSpPr>
            <a:spLocks noGrp="1"/>
          </p:cNvSpPr>
          <p:nvPr>
            <p:ph type="title"/>
          </p:nvPr>
        </p:nvSpPr>
        <p:spPr/>
        <p:txBody>
          <a:bodyPr/>
          <a:lstStyle/>
          <a:p>
            <a:r>
              <a:rPr lang="en-US" dirty="0"/>
              <a:t>Malayan Union, 1946-1948</a:t>
            </a:r>
            <a:endParaRPr lang="en-MY" dirty="0"/>
          </a:p>
        </p:txBody>
      </p:sp>
      <p:sp>
        <p:nvSpPr>
          <p:cNvPr id="3" name="Content Placeholder 2">
            <a:extLst>
              <a:ext uri="{FF2B5EF4-FFF2-40B4-BE49-F238E27FC236}">
                <a16:creationId xmlns:a16="http://schemas.microsoft.com/office/drawing/2014/main" id="{B8BD2DE0-143A-4D74-8977-06D79D6947B4}"/>
              </a:ext>
            </a:extLst>
          </p:cNvPr>
          <p:cNvSpPr>
            <a:spLocks noGrp="1"/>
          </p:cNvSpPr>
          <p:nvPr>
            <p:ph idx="1"/>
          </p:nvPr>
        </p:nvSpPr>
        <p:spPr/>
        <p:txBody>
          <a:bodyPr>
            <a:normAutofit/>
          </a:bodyPr>
          <a:lstStyle/>
          <a:p>
            <a:r>
              <a:rPr lang="en-US" sz="2000" dirty="0"/>
              <a:t>A new administration system introduced to replace the various systems of government in Malaya at the time (Straits Settlements, FMS, UMS)</a:t>
            </a:r>
          </a:p>
          <a:p>
            <a:r>
              <a:rPr lang="en-US" sz="2000" dirty="0"/>
              <a:t>Preparation for self government</a:t>
            </a:r>
          </a:p>
          <a:p>
            <a:r>
              <a:rPr lang="en-US" sz="2000" dirty="0"/>
              <a:t>Approved by Parliament on 10 October 1945</a:t>
            </a:r>
          </a:p>
          <a:p>
            <a:r>
              <a:rPr lang="en-US" sz="2000" dirty="0"/>
              <a:t>In October 1945, Sir Harold </a:t>
            </a:r>
            <a:r>
              <a:rPr lang="en-US" sz="2000" dirty="0" err="1"/>
              <a:t>MacMichael</a:t>
            </a:r>
            <a:r>
              <a:rPr lang="en-US" sz="2000" dirty="0"/>
              <a:t>, who served in Sudan and the Palestinian Mandate, was appointed by the British to obtain the signatures of the Nine Malay Rulers</a:t>
            </a:r>
          </a:p>
        </p:txBody>
      </p:sp>
    </p:spTree>
    <p:extLst>
      <p:ext uri="{BB962C8B-B14F-4D97-AF65-F5344CB8AC3E}">
        <p14:creationId xmlns:p14="http://schemas.microsoft.com/office/powerpoint/2010/main" val="288427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639F-4317-42D2-A054-56896C29DAE8}"/>
              </a:ext>
            </a:extLst>
          </p:cNvPr>
          <p:cNvSpPr>
            <a:spLocks noGrp="1"/>
          </p:cNvSpPr>
          <p:nvPr>
            <p:ph type="title"/>
          </p:nvPr>
        </p:nvSpPr>
        <p:spPr/>
        <p:txBody>
          <a:bodyPr/>
          <a:lstStyle/>
          <a:p>
            <a:pPr algn="ctr"/>
            <a:r>
              <a:rPr lang="en-US" dirty="0"/>
              <a:t>Main conditions of the Malayan Union</a:t>
            </a:r>
            <a:endParaRPr lang="en-MY" dirty="0"/>
          </a:p>
        </p:txBody>
      </p:sp>
      <p:sp>
        <p:nvSpPr>
          <p:cNvPr id="3" name="Content Placeholder 2">
            <a:extLst>
              <a:ext uri="{FF2B5EF4-FFF2-40B4-BE49-F238E27FC236}">
                <a16:creationId xmlns:a16="http://schemas.microsoft.com/office/drawing/2014/main" id="{73DB92D3-2707-420B-85A0-27A8364533AD}"/>
              </a:ext>
            </a:extLst>
          </p:cNvPr>
          <p:cNvSpPr>
            <a:spLocks noGrp="1"/>
          </p:cNvSpPr>
          <p:nvPr>
            <p:ph idx="1"/>
          </p:nvPr>
        </p:nvSpPr>
        <p:spPr/>
        <p:txBody>
          <a:bodyPr>
            <a:normAutofit/>
          </a:bodyPr>
          <a:lstStyle/>
          <a:p>
            <a:r>
              <a:rPr lang="en-US" dirty="0"/>
              <a:t>All nine Malay states and two states of Straits Settlement (except Singapore)  were under the British Governor</a:t>
            </a:r>
          </a:p>
          <a:p>
            <a:r>
              <a:rPr lang="en-US" dirty="0"/>
              <a:t>The position of Sultan remained but the power was confined to the matters of Islam and Malay customs only</a:t>
            </a:r>
          </a:p>
          <a:p>
            <a:r>
              <a:rPr lang="en-US" dirty="0"/>
              <a:t>The State Executive council were retained for the purpose of managing local government only</a:t>
            </a:r>
          </a:p>
          <a:p>
            <a:r>
              <a:rPr lang="en-US" dirty="0"/>
              <a:t>Citizenship: Equal rights to all races including immigrants (jus soli principle)</a:t>
            </a:r>
          </a:p>
        </p:txBody>
      </p:sp>
    </p:spTree>
    <p:extLst>
      <p:ext uri="{BB962C8B-B14F-4D97-AF65-F5344CB8AC3E}">
        <p14:creationId xmlns:p14="http://schemas.microsoft.com/office/powerpoint/2010/main" val="282188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2D6DAE-A734-4628-9C3A-B741DF89234E}"/>
              </a:ext>
            </a:extLst>
          </p:cNvPr>
          <p:cNvSpPr>
            <a:spLocks noGrp="1"/>
          </p:cNvSpPr>
          <p:nvPr>
            <p:ph type="title"/>
          </p:nvPr>
        </p:nvSpPr>
        <p:spPr/>
        <p:txBody>
          <a:bodyPr/>
          <a:lstStyle/>
          <a:p>
            <a:pPr algn="ctr"/>
            <a:r>
              <a:rPr lang="en-US" dirty="0"/>
              <a:t>Opposition to the Malayan Union</a:t>
            </a:r>
            <a:endParaRPr lang="en-MY" dirty="0"/>
          </a:p>
        </p:txBody>
      </p:sp>
      <p:sp>
        <p:nvSpPr>
          <p:cNvPr id="8" name="Content Placeholder 7">
            <a:extLst>
              <a:ext uri="{FF2B5EF4-FFF2-40B4-BE49-F238E27FC236}">
                <a16:creationId xmlns:a16="http://schemas.microsoft.com/office/drawing/2014/main" id="{6031A826-3760-48A5-80B7-A817CD8EA3CF}"/>
              </a:ext>
            </a:extLst>
          </p:cNvPr>
          <p:cNvSpPr>
            <a:spLocks noGrp="1"/>
          </p:cNvSpPr>
          <p:nvPr>
            <p:ph idx="1"/>
          </p:nvPr>
        </p:nvSpPr>
        <p:spPr>
          <a:xfrm>
            <a:off x="361507" y="2603500"/>
            <a:ext cx="11578855" cy="3416300"/>
          </a:xfrm>
        </p:spPr>
        <p:txBody>
          <a:bodyPr/>
          <a:lstStyle/>
          <a:p>
            <a:r>
              <a:rPr lang="en-US" dirty="0"/>
              <a:t>The Malayan Union received widespread opposition from the Malays for a number of factors: </a:t>
            </a:r>
          </a:p>
          <a:p>
            <a:pPr lvl="1"/>
            <a:r>
              <a:rPr lang="en-US" sz="1800" dirty="0"/>
              <a:t>(a) Abolishment of the Sultan’s sovereignty</a:t>
            </a:r>
          </a:p>
          <a:p>
            <a:pPr lvl="1"/>
            <a:r>
              <a:rPr lang="en-US" sz="1800" dirty="0"/>
              <a:t>(b) Granting of citizenship on </a:t>
            </a:r>
            <a:r>
              <a:rPr lang="en-US" sz="1800" i="1" dirty="0"/>
              <a:t>jus soli </a:t>
            </a:r>
            <a:r>
              <a:rPr lang="en-US" sz="1800" dirty="0"/>
              <a:t>principle – reducing status of natives</a:t>
            </a:r>
          </a:p>
          <a:p>
            <a:pPr lvl="1"/>
            <a:r>
              <a:rPr lang="en-US" sz="1800" dirty="0"/>
              <a:t>(c) </a:t>
            </a:r>
            <a:r>
              <a:rPr lang="en-US" sz="1800" dirty="0" err="1"/>
              <a:t>MacMichael’s</a:t>
            </a:r>
            <a:r>
              <a:rPr lang="en-US" sz="1800" dirty="0"/>
              <a:t> harsh methods to obtain signatures of the Malay Rulers</a:t>
            </a:r>
          </a:p>
          <a:p>
            <a:r>
              <a:rPr lang="en-US" sz="2000" dirty="0"/>
              <a:t>The opposition mostly came from the Malays -protests and  demonstration throughout the states. Boycott and performed marches to show their disagreement</a:t>
            </a:r>
          </a:p>
          <a:p>
            <a:r>
              <a:rPr lang="en-US" sz="2000" dirty="0"/>
              <a:t>Due to the strong opposition, finally Malayan Union was failed to implement</a:t>
            </a:r>
          </a:p>
          <a:p>
            <a:endParaRPr lang="en-MY" sz="2000" dirty="0"/>
          </a:p>
        </p:txBody>
      </p:sp>
    </p:spTree>
    <p:extLst>
      <p:ext uri="{BB962C8B-B14F-4D97-AF65-F5344CB8AC3E}">
        <p14:creationId xmlns:p14="http://schemas.microsoft.com/office/powerpoint/2010/main" val="335675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79B6-AC0B-4C0B-83D9-691FED871D34}"/>
              </a:ext>
            </a:extLst>
          </p:cNvPr>
          <p:cNvSpPr>
            <a:spLocks noGrp="1"/>
          </p:cNvSpPr>
          <p:nvPr>
            <p:ph type="title"/>
          </p:nvPr>
        </p:nvSpPr>
        <p:spPr/>
        <p:txBody>
          <a:bodyPr/>
          <a:lstStyle/>
          <a:p>
            <a:r>
              <a:rPr lang="en-US" dirty="0"/>
              <a:t>Protest by Malays against the Malayan Union in Kuala Kangsar, Perak</a:t>
            </a:r>
            <a:endParaRPr lang="en-MY" dirty="0"/>
          </a:p>
        </p:txBody>
      </p:sp>
      <p:pic>
        <p:nvPicPr>
          <p:cNvPr id="4" name="Content Placeholder 3" descr="Malayan_Union_protest.png">
            <a:extLst>
              <a:ext uri="{FF2B5EF4-FFF2-40B4-BE49-F238E27FC236}">
                <a16:creationId xmlns:a16="http://schemas.microsoft.com/office/drawing/2014/main" id="{FA3E66EB-DC41-4B03-99ED-F915B7658DB0}"/>
              </a:ext>
            </a:extLst>
          </p:cNvPr>
          <p:cNvPicPr>
            <a:picLocks noGrp="1" noChangeAspect="1"/>
          </p:cNvPicPr>
          <p:nvPr>
            <p:ph idx="1"/>
          </p:nvPr>
        </p:nvPicPr>
        <p:blipFill>
          <a:blip r:embed="rId2"/>
          <a:stretch>
            <a:fillRect/>
          </a:stretch>
        </p:blipFill>
        <p:spPr>
          <a:xfrm>
            <a:off x="2742668" y="2262305"/>
            <a:ext cx="5650705" cy="401774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0273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214E-F8D9-4185-AA23-57FEBC5444EE}"/>
              </a:ext>
            </a:extLst>
          </p:cNvPr>
          <p:cNvSpPr>
            <a:spLocks noGrp="1"/>
          </p:cNvSpPr>
          <p:nvPr>
            <p:ph type="title"/>
          </p:nvPr>
        </p:nvSpPr>
        <p:spPr>
          <a:xfrm>
            <a:off x="1154954" y="897835"/>
            <a:ext cx="2939498" cy="871330"/>
          </a:xfrm>
        </p:spPr>
        <p:txBody>
          <a:bodyPr>
            <a:normAutofit fontScale="90000"/>
          </a:bodyPr>
          <a:lstStyle/>
          <a:p>
            <a:r>
              <a:rPr lang="en-US" dirty="0"/>
              <a:t>Formation of UMNO</a:t>
            </a:r>
            <a:endParaRPr lang="en-MY" dirty="0"/>
          </a:p>
        </p:txBody>
      </p:sp>
      <p:sp>
        <p:nvSpPr>
          <p:cNvPr id="3" name="Content Placeholder 2">
            <a:extLst>
              <a:ext uri="{FF2B5EF4-FFF2-40B4-BE49-F238E27FC236}">
                <a16:creationId xmlns:a16="http://schemas.microsoft.com/office/drawing/2014/main" id="{C0162C6E-DA03-427E-A1AB-4330840F292C}"/>
              </a:ext>
            </a:extLst>
          </p:cNvPr>
          <p:cNvSpPr>
            <a:spLocks noGrp="1"/>
          </p:cNvSpPr>
          <p:nvPr>
            <p:ph type="body" sz="half" idx="2"/>
          </p:nvPr>
        </p:nvSpPr>
        <p:spPr>
          <a:xfrm>
            <a:off x="437322" y="1881808"/>
            <a:ext cx="5459895" cy="4704522"/>
          </a:xfrm>
        </p:spPr>
        <p:txBody>
          <a:bodyPr>
            <a:normAutofit/>
          </a:bodyPr>
          <a:lstStyle/>
          <a:p>
            <a:pPr marL="285750" indent="-285750">
              <a:buFont typeface="Arial" panose="020B0604020202020204" pitchFamily="34" charset="0"/>
              <a:buChar char="•"/>
            </a:pPr>
            <a:r>
              <a:rPr lang="en-US" sz="1800" dirty="0">
                <a:solidFill>
                  <a:schemeClr val="bg1"/>
                </a:solidFill>
              </a:rPr>
              <a:t>During the Second Malay Congress in Johor Bahru on 11-12 May 1946, the United Malays National </a:t>
            </a:r>
            <a:r>
              <a:rPr lang="en-US" sz="1800" dirty="0" err="1">
                <a:solidFill>
                  <a:schemeClr val="bg1"/>
                </a:solidFill>
              </a:rPr>
              <a:t>Organisation</a:t>
            </a:r>
            <a:r>
              <a:rPr lang="en-US" sz="1800" dirty="0">
                <a:solidFill>
                  <a:schemeClr val="bg1"/>
                </a:solidFill>
              </a:rPr>
              <a:t> (UMNO) was formed</a:t>
            </a:r>
          </a:p>
          <a:p>
            <a:pPr marL="285750" indent="-285750">
              <a:buFont typeface="Arial" panose="020B0604020202020204" pitchFamily="34" charset="0"/>
              <a:buChar char="•"/>
            </a:pPr>
            <a:r>
              <a:rPr lang="en-US" sz="1800" dirty="0">
                <a:solidFill>
                  <a:schemeClr val="bg1"/>
                </a:solidFill>
              </a:rPr>
              <a:t>Dato’ Onn bin Jaafar was chosen as the party’s first President</a:t>
            </a:r>
          </a:p>
          <a:p>
            <a:pPr marL="285750" indent="-285750">
              <a:buFont typeface="Arial" panose="020B0604020202020204" pitchFamily="34" charset="0"/>
              <a:buChar char="•"/>
            </a:pPr>
            <a:r>
              <a:rPr lang="en-US" sz="1800" dirty="0">
                <a:solidFill>
                  <a:schemeClr val="bg1"/>
                </a:solidFill>
              </a:rPr>
              <a:t>For the first time, the political voice of the Malays was united under one party that received widespread support from all sections of society: aristocrats, leftists, Muslims religious figures, civil servants, women ,journalists, and teachers</a:t>
            </a:r>
          </a:p>
          <a:p>
            <a:pPr marL="285750" indent="-285750">
              <a:buFont typeface="Arial" panose="020B0604020202020204" pitchFamily="34" charset="0"/>
              <a:buChar char="•"/>
            </a:pPr>
            <a:r>
              <a:rPr lang="en-US" sz="1800" dirty="0">
                <a:solidFill>
                  <a:schemeClr val="bg1"/>
                </a:solidFill>
              </a:rPr>
              <a:t>However, later, due to ideological differences, some elements such as the left and the religious left UMNO and formed their own parties</a:t>
            </a:r>
            <a:endParaRPr lang="en-MY" sz="1800" dirty="0">
              <a:solidFill>
                <a:schemeClr val="bg1"/>
              </a:solidFill>
            </a:endParaRPr>
          </a:p>
        </p:txBody>
      </p:sp>
      <p:pic>
        <p:nvPicPr>
          <p:cNvPr id="3074" name="Picture 2">
            <a:extLst>
              <a:ext uri="{FF2B5EF4-FFF2-40B4-BE49-F238E27FC236}">
                <a16:creationId xmlns:a16="http://schemas.microsoft.com/office/drawing/2014/main" id="{6B32FD59-14A9-44A7-B59C-13A489C26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158" y="516835"/>
            <a:ext cx="1199860" cy="12523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Placeholder 9">
            <a:extLst>
              <a:ext uri="{FF2B5EF4-FFF2-40B4-BE49-F238E27FC236}">
                <a16:creationId xmlns:a16="http://schemas.microsoft.com/office/drawing/2014/main" id="{06A8DF96-CEB9-4533-B1E1-25EA9572A92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362" b="3362"/>
          <a:stretch>
            <a:fillRect/>
          </a:stretch>
        </p:blipFill>
        <p:spPr>
          <a:xfrm>
            <a:off x="7316496" y="1143000"/>
            <a:ext cx="3227193" cy="4572000"/>
          </a:xfrm>
        </p:spPr>
      </p:pic>
      <p:sp>
        <p:nvSpPr>
          <p:cNvPr id="11" name="TextBox 10">
            <a:extLst>
              <a:ext uri="{FF2B5EF4-FFF2-40B4-BE49-F238E27FC236}">
                <a16:creationId xmlns:a16="http://schemas.microsoft.com/office/drawing/2014/main" id="{493998CB-4E5A-4259-ADCD-A0890B20D558}"/>
              </a:ext>
            </a:extLst>
          </p:cNvPr>
          <p:cNvSpPr txBox="1"/>
          <p:nvPr/>
        </p:nvSpPr>
        <p:spPr>
          <a:xfrm>
            <a:off x="6843835" y="5834269"/>
            <a:ext cx="4172513" cy="646331"/>
          </a:xfrm>
          <a:prstGeom prst="rect">
            <a:avLst/>
          </a:prstGeom>
          <a:noFill/>
        </p:spPr>
        <p:txBody>
          <a:bodyPr wrap="square" rtlCol="0">
            <a:spAutoFit/>
          </a:bodyPr>
          <a:lstStyle/>
          <a:p>
            <a:pPr algn="ctr"/>
            <a:r>
              <a:rPr lang="en-US" dirty="0"/>
              <a:t>Image of Dato’ Onn bin Jaafar </a:t>
            </a:r>
          </a:p>
          <a:p>
            <a:pPr algn="ctr"/>
            <a:r>
              <a:rPr lang="en-US" dirty="0"/>
              <a:t>First President of UMNO 1946-1951</a:t>
            </a:r>
            <a:endParaRPr lang="en-MY" dirty="0"/>
          </a:p>
        </p:txBody>
      </p:sp>
    </p:spTree>
    <p:extLst>
      <p:ext uri="{BB962C8B-B14F-4D97-AF65-F5344CB8AC3E}">
        <p14:creationId xmlns:p14="http://schemas.microsoft.com/office/powerpoint/2010/main" val="3518417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1F1D-7936-4470-89D7-F8431C489A26}"/>
              </a:ext>
            </a:extLst>
          </p:cNvPr>
          <p:cNvSpPr>
            <a:spLocks noGrp="1"/>
          </p:cNvSpPr>
          <p:nvPr>
            <p:ph type="title"/>
          </p:nvPr>
        </p:nvSpPr>
        <p:spPr/>
        <p:txBody>
          <a:bodyPr/>
          <a:lstStyle/>
          <a:p>
            <a:r>
              <a:rPr lang="en-US" dirty="0"/>
              <a:t>Federation of Malaya 1948</a:t>
            </a:r>
            <a:endParaRPr lang="en-MY" dirty="0"/>
          </a:p>
        </p:txBody>
      </p:sp>
      <p:sp>
        <p:nvSpPr>
          <p:cNvPr id="3" name="Content Placeholder 2">
            <a:extLst>
              <a:ext uri="{FF2B5EF4-FFF2-40B4-BE49-F238E27FC236}">
                <a16:creationId xmlns:a16="http://schemas.microsoft.com/office/drawing/2014/main" id="{C708E39E-E631-4212-B86C-107FAD7CA4E9}"/>
              </a:ext>
            </a:extLst>
          </p:cNvPr>
          <p:cNvSpPr>
            <a:spLocks noGrp="1"/>
          </p:cNvSpPr>
          <p:nvPr>
            <p:ph idx="1"/>
          </p:nvPr>
        </p:nvSpPr>
        <p:spPr>
          <a:xfrm>
            <a:off x="350874" y="2264735"/>
            <a:ext cx="11642652" cy="4316817"/>
          </a:xfrm>
        </p:spPr>
        <p:txBody>
          <a:bodyPr>
            <a:normAutofit lnSpcReduction="10000"/>
          </a:bodyPr>
          <a:lstStyle/>
          <a:p>
            <a:r>
              <a:rPr lang="en-US" sz="2000" dirty="0"/>
              <a:t>New British plan to replace Malayan Union</a:t>
            </a:r>
          </a:p>
          <a:p>
            <a:r>
              <a:rPr lang="en-US" sz="2000" dirty="0"/>
              <a:t>Government structure:</a:t>
            </a:r>
          </a:p>
          <a:p>
            <a:pPr lvl="1"/>
            <a:r>
              <a:rPr lang="en-US" sz="2000" dirty="0"/>
              <a:t>High Commissioner was the highest executive body</a:t>
            </a:r>
          </a:p>
          <a:p>
            <a:pPr lvl="1"/>
            <a:r>
              <a:rPr lang="en-US" sz="2000" dirty="0"/>
              <a:t>The rights, power and sovereignty of the Malay Rulers were restored</a:t>
            </a:r>
          </a:p>
          <a:p>
            <a:pPr lvl="1"/>
            <a:r>
              <a:rPr lang="en-US" sz="2000" dirty="0"/>
              <a:t>A conference (council) of Malay Rulers was established to offer advice to the High Commissioner</a:t>
            </a:r>
          </a:p>
          <a:p>
            <a:r>
              <a:rPr lang="en-US" sz="2000" dirty="0"/>
              <a:t>Citizenship: Stricter conditions were applied. The Malays were given special position as indigenous people</a:t>
            </a:r>
          </a:p>
          <a:p>
            <a:r>
              <a:rPr lang="en-US" sz="2000" dirty="0"/>
              <a:t>More acceptable, minor opposition</a:t>
            </a:r>
          </a:p>
          <a:p>
            <a:r>
              <a:rPr lang="en-US" sz="2000" dirty="0"/>
              <a:t>Opposed by left ideological groups such as Malayan Communist Party (PKM) and Young Malay Union (KMM) </a:t>
            </a:r>
          </a:p>
        </p:txBody>
      </p:sp>
    </p:spTree>
    <p:extLst>
      <p:ext uri="{BB962C8B-B14F-4D97-AF65-F5344CB8AC3E}">
        <p14:creationId xmlns:p14="http://schemas.microsoft.com/office/powerpoint/2010/main" val="199251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3EA7-A0F7-918C-F9EE-6FC0381B56CC}"/>
              </a:ext>
            </a:extLst>
          </p:cNvPr>
          <p:cNvSpPr>
            <a:spLocks noGrp="1"/>
          </p:cNvSpPr>
          <p:nvPr>
            <p:ph type="title"/>
          </p:nvPr>
        </p:nvSpPr>
        <p:spPr/>
        <p:txBody>
          <a:bodyPr/>
          <a:lstStyle/>
          <a:p>
            <a:pPr algn="ctr"/>
            <a:r>
              <a:rPr lang="en-US" b="1" dirty="0"/>
              <a:t>THE STAGES OF MALAYSIAN HISTORY </a:t>
            </a:r>
            <a:endParaRPr lang="en-MY" b="1" dirty="0"/>
          </a:p>
        </p:txBody>
      </p:sp>
      <p:pic>
        <p:nvPicPr>
          <p:cNvPr id="4" name="Content Placeholder 3">
            <a:extLst>
              <a:ext uri="{FF2B5EF4-FFF2-40B4-BE49-F238E27FC236}">
                <a16:creationId xmlns:a16="http://schemas.microsoft.com/office/drawing/2014/main" id="{2E513B6D-E589-502D-FFC2-7A13983EC29B}"/>
              </a:ext>
            </a:extLst>
          </p:cNvPr>
          <p:cNvPicPr>
            <a:picLocks noGrp="1" noChangeAspect="1"/>
          </p:cNvPicPr>
          <p:nvPr>
            <p:ph idx="1"/>
          </p:nvPr>
        </p:nvPicPr>
        <p:blipFill>
          <a:blip r:embed="rId2"/>
          <a:stretch>
            <a:fillRect/>
          </a:stretch>
        </p:blipFill>
        <p:spPr>
          <a:xfrm>
            <a:off x="606056" y="2424223"/>
            <a:ext cx="10717617" cy="3742661"/>
          </a:xfrm>
          <a:prstGeom prst="rect">
            <a:avLst/>
          </a:prstGeom>
        </p:spPr>
      </p:pic>
    </p:spTree>
    <p:extLst>
      <p:ext uri="{BB962C8B-B14F-4D97-AF65-F5344CB8AC3E}">
        <p14:creationId xmlns:p14="http://schemas.microsoft.com/office/powerpoint/2010/main" val="1305497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D179-DBD8-405A-8862-9C10C9328E50}"/>
              </a:ext>
            </a:extLst>
          </p:cNvPr>
          <p:cNvSpPr>
            <a:spLocks noGrp="1"/>
          </p:cNvSpPr>
          <p:nvPr>
            <p:ph type="title"/>
          </p:nvPr>
        </p:nvSpPr>
        <p:spPr/>
        <p:txBody>
          <a:bodyPr/>
          <a:lstStyle/>
          <a:p>
            <a:r>
              <a:rPr lang="en-US" dirty="0"/>
              <a:t>Political Development in Sabah and Sarawak</a:t>
            </a:r>
            <a:endParaRPr lang="en-MY" dirty="0"/>
          </a:p>
        </p:txBody>
      </p:sp>
      <p:sp>
        <p:nvSpPr>
          <p:cNvPr id="3" name="Content Placeholder 2">
            <a:extLst>
              <a:ext uri="{FF2B5EF4-FFF2-40B4-BE49-F238E27FC236}">
                <a16:creationId xmlns:a16="http://schemas.microsoft.com/office/drawing/2014/main" id="{850EF49C-34A3-4733-848D-AA3002D74A61}"/>
              </a:ext>
            </a:extLst>
          </p:cNvPr>
          <p:cNvSpPr>
            <a:spLocks noGrp="1"/>
          </p:cNvSpPr>
          <p:nvPr>
            <p:ph idx="1"/>
          </p:nvPr>
        </p:nvSpPr>
        <p:spPr/>
        <p:txBody>
          <a:bodyPr>
            <a:normAutofit/>
          </a:bodyPr>
          <a:lstStyle/>
          <a:p>
            <a:r>
              <a:rPr lang="en-US" dirty="0"/>
              <a:t>After the Japanese surrender, the British North Borneo company handed over rule of North Borneo to the British, and Sabah became a British Crown Colony on 15 July 1946</a:t>
            </a:r>
          </a:p>
          <a:p>
            <a:r>
              <a:rPr lang="en-US" dirty="0"/>
              <a:t>In Sarawak, the White Rajah Charles </a:t>
            </a:r>
            <a:r>
              <a:rPr lang="en-US" dirty="0" err="1"/>
              <a:t>Vyner</a:t>
            </a:r>
            <a:r>
              <a:rPr lang="en-US" dirty="0"/>
              <a:t> Brooke handed over Sarawak to the British government, and Sarawak became a British Crown Colony</a:t>
            </a:r>
          </a:p>
          <a:p>
            <a:r>
              <a:rPr lang="en-US" dirty="0"/>
              <a:t>Beginning of the anti-cession movement in Sarawak by the Sarawak Malays – murder of Governor Duncan Stewart</a:t>
            </a:r>
          </a:p>
          <a:p>
            <a:r>
              <a:rPr lang="en-US" dirty="0"/>
              <a:t>The anti-cession </a:t>
            </a:r>
            <a:r>
              <a:rPr lang="en-US"/>
              <a:t>movement faltered </a:t>
            </a:r>
            <a:r>
              <a:rPr lang="en-US" dirty="0"/>
              <a:t>in </a:t>
            </a:r>
            <a:r>
              <a:rPr lang="en-US"/>
              <a:t>1950.</a:t>
            </a:r>
            <a:endParaRPr lang="en-MY" dirty="0"/>
          </a:p>
        </p:txBody>
      </p:sp>
    </p:spTree>
    <p:extLst>
      <p:ext uri="{BB962C8B-B14F-4D97-AF65-F5344CB8AC3E}">
        <p14:creationId xmlns:p14="http://schemas.microsoft.com/office/powerpoint/2010/main" val="1504690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9414-BD3E-43BB-87B8-A1F8960A7161}"/>
              </a:ext>
            </a:extLst>
          </p:cNvPr>
          <p:cNvSpPr>
            <a:spLocks noGrp="1"/>
          </p:cNvSpPr>
          <p:nvPr>
            <p:ph type="title"/>
          </p:nvPr>
        </p:nvSpPr>
        <p:spPr/>
        <p:txBody>
          <a:bodyPr/>
          <a:lstStyle/>
          <a:p>
            <a:pPr algn="ctr">
              <a:spcAft>
                <a:spcPts val="800"/>
              </a:spcAft>
            </a:pPr>
            <a:r>
              <a:rPr lang="en-US" sz="4000" b="1" dirty="0">
                <a:effectLst/>
                <a:latin typeface="Times New Roman" panose="02020603050405020304" pitchFamily="18" charset="0"/>
                <a:ea typeface="Times New Roman" panose="02020603050405020304" pitchFamily="18" charset="0"/>
              </a:rPr>
              <a:t>POLITICAL PARTIES</a:t>
            </a:r>
            <a:endParaRPr lang="en-MY" sz="40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8297222F-5E6F-4B28-A044-CD4DD629E8CE}"/>
              </a:ext>
            </a:extLst>
          </p:cNvPr>
          <p:cNvSpPr>
            <a:spLocks noGrp="1"/>
          </p:cNvSpPr>
          <p:nvPr>
            <p:ph idx="1"/>
          </p:nvPr>
        </p:nvSpPr>
        <p:spPr>
          <a:xfrm>
            <a:off x="531628" y="2360429"/>
            <a:ext cx="11376837" cy="4401878"/>
          </a:xfrm>
        </p:spPr>
        <p:txBody>
          <a:bodyPr>
            <a:normAutofit/>
          </a:bodyPr>
          <a:lstStyle/>
          <a:p>
            <a:pPr algn="just"/>
            <a:r>
              <a:rPr lang="en-US" sz="2400" dirty="0"/>
              <a:t>Few political parties were formed during the process of independence – significant contribution to the effort in gaining independence for Malaya</a:t>
            </a:r>
          </a:p>
          <a:p>
            <a:pPr lvl="1" algn="just"/>
            <a:r>
              <a:rPr lang="en-US" sz="2200" dirty="0"/>
              <a:t>Malayan Communist Party, 1930</a:t>
            </a:r>
          </a:p>
          <a:p>
            <a:pPr lvl="1" algn="just"/>
            <a:r>
              <a:rPr lang="en-US" sz="2200" dirty="0"/>
              <a:t>Young Malays Union (KMM), 1938</a:t>
            </a:r>
          </a:p>
          <a:p>
            <a:pPr lvl="1" algn="just"/>
            <a:r>
              <a:rPr lang="en-US" sz="2200" dirty="0"/>
              <a:t>United Malays National </a:t>
            </a:r>
            <a:r>
              <a:rPr lang="en-US" sz="2200" dirty="0" err="1"/>
              <a:t>Organisation</a:t>
            </a:r>
            <a:r>
              <a:rPr lang="en-US" sz="2200" dirty="0"/>
              <a:t> (UMNO), 1946 (reacted to Malayan Union 1946)</a:t>
            </a:r>
          </a:p>
          <a:p>
            <a:pPr lvl="1" algn="just"/>
            <a:r>
              <a:rPr lang="en-US" sz="2200" dirty="0"/>
              <a:t>Malayan (now Malaysian) Chinese Association (MCA), 1949</a:t>
            </a:r>
          </a:p>
          <a:p>
            <a:pPr lvl="1" algn="just"/>
            <a:r>
              <a:rPr lang="en-US" sz="2200" dirty="0"/>
              <a:t>Malaysian Indian Congress (MIC), 1949</a:t>
            </a:r>
          </a:p>
          <a:p>
            <a:pPr lvl="1" algn="just"/>
            <a:r>
              <a:rPr lang="en-US" sz="2200" dirty="0"/>
              <a:t>Pan-Malayan (now Malaysian) Islamic Party (PAS), 1951</a:t>
            </a:r>
          </a:p>
          <a:p>
            <a:endParaRPr lang="en-MY" dirty="0"/>
          </a:p>
        </p:txBody>
      </p:sp>
    </p:spTree>
    <p:extLst>
      <p:ext uri="{BB962C8B-B14F-4D97-AF65-F5344CB8AC3E}">
        <p14:creationId xmlns:p14="http://schemas.microsoft.com/office/powerpoint/2010/main" val="329662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510F-E183-4EC1-B915-04E8195C51B6}"/>
              </a:ext>
            </a:extLst>
          </p:cNvPr>
          <p:cNvSpPr>
            <a:spLocks noGrp="1"/>
          </p:cNvSpPr>
          <p:nvPr>
            <p:ph type="title"/>
          </p:nvPr>
        </p:nvSpPr>
        <p:spPr/>
        <p:txBody>
          <a:bodyPr/>
          <a:lstStyle/>
          <a:p>
            <a:pPr algn="ctr"/>
            <a:r>
              <a:rPr lang="en-US" b="1" dirty="0"/>
              <a:t>FEDERATION OF MALAYA 1957</a:t>
            </a:r>
            <a:endParaRPr lang="en-MY" b="1" dirty="0"/>
          </a:p>
        </p:txBody>
      </p:sp>
      <p:sp>
        <p:nvSpPr>
          <p:cNvPr id="3" name="Content Placeholder 2">
            <a:extLst>
              <a:ext uri="{FF2B5EF4-FFF2-40B4-BE49-F238E27FC236}">
                <a16:creationId xmlns:a16="http://schemas.microsoft.com/office/drawing/2014/main" id="{63DF1F43-6049-4FF8-8784-644C1FF94AF1}"/>
              </a:ext>
            </a:extLst>
          </p:cNvPr>
          <p:cNvSpPr>
            <a:spLocks noGrp="1"/>
          </p:cNvSpPr>
          <p:nvPr>
            <p:ph idx="1"/>
          </p:nvPr>
        </p:nvSpPr>
        <p:spPr>
          <a:xfrm>
            <a:off x="446567" y="2603499"/>
            <a:ext cx="11568224" cy="3586285"/>
          </a:xfrm>
        </p:spPr>
        <p:txBody>
          <a:bodyPr>
            <a:normAutofit/>
          </a:bodyPr>
          <a:lstStyle/>
          <a:p>
            <a:r>
              <a:rPr lang="en-US" dirty="0"/>
              <a:t>Few steps/plans in preparing Malayan to independence</a:t>
            </a:r>
          </a:p>
          <a:p>
            <a:pPr lvl="1"/>
            <a:r>
              <a:rPr lang="en-US" sz="1800" dirty="0"/>
              <a:t>Member system 1951 (similar to cabinet system)</a:t>
            </a:r>
          </a:p>
          <a:p>
            <a:pPr lvl="1"/>
            <a:r>
              <a:rPr lang="en-US" sz="1800" dirty="0"/>
              <a:t>Local government elections, 1951-52</a:t>
            </a:r>
          </a:p>
          <a:p>
            <a:pPr lvl="1"/>
            <a:r>
              <a:rPr lang="en-US" sz="1800" dirty="0"/>
              <a:t>Federal election, 1955 (electing representatives to lead the new country)</a:t>
            </a:r>
          </a:p>
          <a:p>
            <a:pPr lvl="1"/>
            <a:r>
              <a:rPr lang="en-US" sz="1800" dirty="0"/>
              <a:t>Merdeka mission, 1956</a:t>
            </a:r>
          </a:p>
          <a:p>
            <a:pPr lvl="1"/>
            <a:r>
              <a:rPr lang="en-US" sz="1800" dirty="0"/>
              <a:t>The formation the Independence Constitution by Reid Commission, 1957</a:t>
            </a:r>
          </a:p>
          <a:p>
            <a:r>
              <a:rPr lang="en-US" dirty="0"/>
              <a:t>In 1955, UMNO and MCA, and later MIC (Malayan Indian Congress – formed 1946) later formed the Alliance. This is significant, as it marked the cooperation of three of the largest ethnicities in Malaya through political cooperation.</a:t>
            </a:r>
          </a:p>
        </p:txBody>
      </p:sp>
    </p:spTree>
    <p:extLst>
      <p:ext uri="{BB962C8B-B14F-4D97-AF65-F5344CB8AC3E}">
        <p14:creationId xmlns:p14="http://schemas.microsoft.com/office/powerpoint/2010/main" val="2159382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A25B57-DE45-465C-8E89-3E731C0D906A}"/>
              </a:ext>
            </a:extLst>
          </p:cNvPr>
          <p:cNvSpPr>
            <a:spLocks noGrp="1"/>
          </p:cNvSpPr>
          <p:nvPr>
            <p:ph type="title"/>
          </p:nvPr>
        </p:nvSpPr>
        <p:spPr/>
        <p:txBody>
          <a:bodyPr/>
          <a:lstStyle/>
          <a:p>
            <a:r>
              <a:rPr lang="en-US" dirty="0"/>
              <a:t>Leaders of the Alliance</a:t>
            </a:r>
            <a:endParaRPr lang="en-MY" dirty="0"/>
          </a:p>
        </p:txBody>
      </p:sp>
      <p:sp>
        <p:nvSpPr>
          <p:cNvPr id="5" name="Text Placeholder 4">
            <a:extLst>
              <a:ext uri="{FF2B5EF4-FFF2-40B4-BE49-F238E27FC236}">
                <a16:creationId xmlns:a16="http://schemas.microsoft.com/office/drawing/2014/main" id="{FC100DBD-C71C-40D2-BBB8-A5472536C7C6}"/>
              </a:ext>
            </a:extLst>
          </p:cNvPr>
          <p:cNvSpPr>
            <a:spLocks noGrp="1"/>
          </p:cNvSpPr>
          <p:nvPr>
            <p:ph type="body" idx="1"/>
          </p:nvPr>
        </p:nvSpPr>
        <p:spPr>
          <a:xfrm>
            <a:off x="520995" y="2137144"/>
            <a:ext cx="3775837" cy="1042620"/>
          </a:xfrm>
        </p:spPr>
        <p:txBody>
          <a:bodyPr/>
          <a:lstStyle/>
          <a:p>
            <a:pPr algn="ctr"/>
            <a:r>
              <a:rPr lang="en-US" dirty="0" err="1">
                <a:solidFill>
                  <a:schemeClr val="accent2"/>
                </a:solidFill>
              </a:rPr>
              <a:t>Tunku</a:t>
            </a:r>
            <a:r>
              <a:rPr lang="en-US" dirty="0">
                <a:solidFill>
                  <a:schemeClr val="accent2"/>
                </a:solidFill>
              </a:rPr>
              <a:t> Abdul Rahman,</a:t>
            </a:r>
          </a:p>
          <a:p>
            <a:pPr algn="ctr"/>
            <a:r>
              <a:rPr lang="en-US" dirty="0">
                <a:solidFill>
                  <a:schemeClr val="accent2"/>
                </a:solidFill>
              </a:rPr>
              <a:t> UMNO</a:t>
            </a:r>
            <a:endParaRPr lang="en-MY" dirty="0">
              <a:solidFill>
                <a:schemeClr val="accent2"/>
              </a:solidFill>
            </a:endParaRPr>
          </a:p>
        </p:txBody>
      </p:sp>
      <p:sp>
        <p:nvSpPr>
          <p:cNvPr id="6" name="Text Placeholder 5">
            <a:extLst>
              <a:ext uri="{FF2B5EF4-FFF2-40B4-BE49-F238E27FC236}">
                <a16:creationId xmlns:a16="http://schemas.microsoft.com/office/drawing/2014/main" id="{1BE1B07E-34EB-4FC3-BED0-82178B8CC5C9}"/>
              </a:ext>
            </a:extLst>
          </p:cNvPr>
          <p:cNvSpPr>
            <a:spLocks noGrp="1"/>
          </p:cNvSpPr>
          <p:nvPr>
            <p:ph type="body" sz="quarter" idx="3"/>
          </p:nvPr>
        </p:nvSpPr>
        <p:spPr>
          <a:xfrm>
            <a:off x="4512721" y="2211572"/>
            <a:ext cx="3147009" cy="968190"/>
          </a:xfrm>
        </p:spPr>
        <p:txBody>
          <a:bodyPr/>
          <a:lstStyle/>
          <a:p>
            <a:pPr algn="ctr"/>
            <a:r>
              <a:rPr lang="en-US" dirty="0"/>
              <a:t>Tan Cheng Lock, MCA</a:t>
            </a:r>
            <a:endParaRPr lang="en-MY" dirty="0"/>
          </a:p>
        </p:txBody>
      </p:sp>
      <p:sp>
        <p:nvSpPr>
          <p:cNvPr id="7" name="Text Placeholder 6">
            <a:extLst>
              <a:ext uri="{FF2B5EF4-FFF2-40B4-BE49-F238E27FC236}">
                <a16:creationId xmlns:a16="http://schemas.microsoft.com/office/drawing/2014/main" id="{0F1138F7-DA25-4017-9EB7-F5C8D87EC77C}"/>
              </a:ext>
            </a:extLst>
          </p:cNvPr>
          <p:cNvSpPr>
            <a:spLocks noGrp="1"/>
          </p:cNvSpPr>
          <p:nvPr>
            <p:ph type="body" sz="quarter" idx="13"/>
          </p:nvPr>
        </p:nvSpPr>
        <p:spPr>
          <a:xfrm>
            <a:off x="7888135" y="2296633"/>
            <a:ext cx="3270995" cy="883130"/>
          </a:xfrm>
        </p:spPr>
        <p:txBody>
          <a:bodyPr/>
          <a:lstStyle/>
          <a:p>
            <a:pPr algn="ctr"/>
            <a:r>
              <a:rPr lang="en-US" dirty="0"/>
              <a:t>VT </a:t>
            </a:r>
            <a:r>
              <a:rPr lang="en-US" dirty="0" err="1"/>
              <a:t>Sambanthan</a:t>
            </a:r>
            <a:r>
              <a:rPr lang="en-US" dirty="0"/>
              <a:t>, MIC</a:t>
            </a:r>
            <a:endParaRPr lang="en-MY" dirty="0"/>
          </a:p>
        </p:txBody>
      </p:sp>
      <p:pic>
        <p:nvPicPr>
          <p:cNvPr id="1026" name="Picture 2" descr="Tunku Abdul Rahman - Wikipedia">
            <a:extLst>
              <a:ext uri="{FF2B5EF4-FFF2-40B4-BE49-F238E27FC236}">
                <a16:creationId xmlns:a16="http://schemas.microsoft.com/office/drawing/2014/main" id="{FBE0F162-EE86-488B-9454-F64E73D0F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329" y="3285782"/>
            <a:ext cx="2095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n Cheng Lock - Wikipedia">
            <a:extLst>
              <a:ext uri="{FF2B5EF4-FFF2-40B4-BE49-F238E27FC236}">
                <a16:creationId xmlns:a16="http://schemas.microsoft.com/office/drawing/2014/main" id="{95260627-2668-4287-9A02-51CE7590C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582" y="3285782"/>
            <a:ext cx="1775091" cy="28485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rdeka memory lane: Tun V.T. Sambanthan">
            <a:extLst>
              <a:ext uri="{FF2B5EF4-FFF2-40B4-BE49-F238E27FC236}">
                <a16:creationId xmlns:a16="http://schemas.microsoft.com/office/drawing/2014/main" id="{6370DEC7-501E-4667-AD22-E2DB6231F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617" y="3429000"/>
            <a:ext cx="3270995" cy="204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62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47EB-A8CF-4981-BAE3-275C0E870EB5}"/>
              </a:ext>
            </a:extLst>
          </p:cNvPr>
          <p:cNvSpPr>
            <a:spLocks noGrp="1"/>
          </p:cNvSpPr>
          <p:nvPr>
            <p:ph type="title"/>
          </p:nvPr>
        </p:nvSpPr>
        <p:spPr/>
        <p:txBody>
          <a:bodyPr/>
          <a:lstStyle/>
          <a:p>
            <a:r>
              <a:rPr lang="en-US" dirty="0"/>
              <a:t>First General Elections, 1955</a:t>
            </a:r>
            <a:endParaRPr lang="en-MY" dirty="0"/>
          </a:p>
        </p:txBody>
      </p:sp>
      <p:sp>
        <p:nvSpPr>
          <p:cNvPr id="3" name="Content Placeholder 2">
            <a:extLst>
              <a:ext uri="{FF2B5EF4-FFF2-40B4-BE49-F238E27FC236}">
                <a16:creationId xmlns:a16="http://schemas.microsoft.com/office/drawing/2014/main" id="{F908AE41-9BEF-4BB9-87C0-6929E5EFB031}"/>
              </a:ext>
            </a:extLst>
          </p:cNvPr>
          <p:cNvSpPr>
            <a:spLocks noGrp="1"/>
          </p:cNvSpPr>
          <p:nvPr>
            <p:ph sz="half" idx="1"/>
          </p:nvPr>
        </p:nvSpPr>
        <p:spPr>
          <a:xfrm>
            <a:off x="329609" y="2603500"/>
            <a:ext cx="5650503" cy="3572217"/>
          </a:xfrm>
        </p:spPr>
        <p:txBody>
          <a:bodyPr>
            <a:normAutofit/>
          </a:bodyPr>
          <a:lstStyle/>
          <a:p>
            <a:r>
              <a:rPr lang="en-US" sz="2000" dirty="0"/>
              <a:t>The first General Elections in Malaya was held on 27 July 1955</a:t>
            </a:r>
          </a:p>
          <a:p>
            <a:r>
              <a:rPr lang="en-US" sz="2000" dirty="0"/>
              <a:t>52 seats were contested</a:t>
            </a:r>
          </a:p>
          <a:p>
            <a:r>
              <a:rPr lang="en-US" sz="2000" dirty="0"/>
              <a:t>The Alliance won 51 out of 52 seats</a:t>
            </a:r>
          </a:p>
          <a:p>
            <a:r>
              <a:rPr lang="en-US" sz="2000" dirty="0"/>
              <a:t>With this victory, the Alliance could form a self-government, and worked towards full independence for Malaya</a:t>
            </a:r>
            <a:endParaRPr lang="en-MY" sz="2000" dirty="0"/>
          </a:p>
        </p:txBody>
      </p:sp>
      <p:pic>
        <p:nvPicPr>
          <p:cNvPr id="7" name="Content Placeholder 6">
            <a:extLst>
              <a:ext uri="{FF2B5EF4-FFF2-40B4-BE49-F238E27FC236}">
                <a16:creationId xmlns:a16="http://schemas.microsoft.com/office/drawing/2014/main" id="{9260D9F1-D842-4B8B-92F6-961C7F9831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1890" y="2358727"/>
            <a:ext cx="4558087" cy="4061762"/>
          </a:xfrm>
        </p:spPr>
      </p:pic>
    </p:spTree>
    <p:extLst>
      <p:ext uri="{BB962C8B-B14F-4D97-AF65-F5344CB8AC3E}">
        <p14:creationId xmlns:p14="http://schemas.microsoft.com/office/powerpoint/2010/main" val="3193054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AC2A-0DA6-4F56-AC4B-A70FB0ED06F7}"/>
              </a:ext>
            </a:extLst>
          </p:cNvPr>
          <p:cNvSpPr>
            <a:spLocks noGrp="1"/>
          </p:cNvSpPr>
          <p:nvPr>
            <p:ph type="title"/>
          </p:nvPr>
        </p:nvSpPr>
        <p:spPr/>
        <p:txBody>
          <a:bodyPr/>
          <a:lstStyle/>
          <a:p>
            <a:r>
              <a:rPr lang="en-US" dirty="0"/>
              <a:t>Towards Independence, 1955-1957</a:t>
            </a:r>
            <a:endParaRPr lang="en-MY" dirty="0"/>
          </a:p>
        </p:txBody>
      </p:sp>
      <p:sp>
        <p:nvSpPr>
          <p:cNvPr id="3" name="Content Placeholder 2">
            <a:extLst>
              <a:ext uri="{FF2B5EF4-FFF2-40B4-BE49-F238E27FC236}">
                <a16:creationId xmlns:a16="http://schemas.microsoft.com/office/drawing/2014/main" id="{701D3E57-5DF3-4941-ADFC-A0A3EB50ACAD}"/>
              </a:ext>
            </a:extLst>
          </p:cNvPr>
          <p:cNvSpPr>
            <a:spLocks noGrp="1"/>
          </p:cNvSpPr>
          <p:nvPr>
            <p:ph sz="half" idx="1"/>
          </p:nvPr>
        </p:nvSpPr>
        <p:spPr>
          <a:xfrm>
            <a:off x="633046" y="2603500"/>
            <a:ext cx="5347066" cy="3811368"/>
          </a:xfrm>
        </p:spPr>
        <p:txBody>
          <a:bodyPr>
            <a:normAutofit lnSpcReduction="10000"/>
          </a:bodyPr>
          <a:lstStyle/>
          <a:p>
            <a:r>
              <a:rPr lang="en-US" dirty="0"/>
              <a:t>1955 – </a:t>
            </a:r>
            <a:r>
              <a:rPr lang="en-US" dirty="0" err="1"/>
              <a:t>Tunku</a:t>
            </a:r>
            <a:r>
              <a:rPr lang="en-US" dirty="0"/>
              <a:t> Abdul Rahman became first Chief Minister of Malaya after the 1955 elections. Baling Talks with the MCP in December fails.</a:t>
            </a:r>
          </a:p>
          <a:p>
            <a:endParaRPr lang="en-US" dirty="0"/>
          </a:p>
          <a:p>
            <a:r>
              <a:rPr lang="en-US" dirty="0"/>
              <a:t>1956 –Independence Talks in London between January and February 1956. </a:t>
            </a:r>
            <a:r>
              <a:rPr lang="en-US" b="1" dirty="0"/>
              <a:t>Reid Commission established to draft a new Constitution for independent Malaya</a:t>
            </a:r>
          </a:p>
          <a:p>
            <a:endParaRPr lang="en-US" dirty="0"/>
          </a:p>
          <a:p>
            <a:r>
              <a:rPr lang="en-US" dirty="0"/>
              <a:t>1957 – 31 August, the Federation of Malaya became independent</a:t>
            </a:r>
            <a:endParaRPr lang="en-MY" dirty="0"/>
          </a:p>
        </p:txBody>
      </p:sp>
      <p:pic>
        <p:nvPicPr>
          <p:cNvPr id="6" name="Content Placeholder 5">
            <a:extLst>
              <a:ext uri="{FF2B5EF4-FFF2-40B4-BE49-F238E27FC236}">
                <a16:creationId xmlns:a16="http://schemas.microsoft.com/office/drawing/2014/main" id="{A980AD55-C025-4563-B6CC-9A5783339A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7572" y="2603499"/>
            <a:ext cx="4990988" cy="3750135"/>
          </a:xfrm>
        </p:spPr>
      </p:pic>
    </p:spTree>
    <p:extLst>
      <p:ext uri="{BB962C8B-B14F-4D97-AF65-F5344CB8AC3E}">
        <p14:creationId xmlns:p14="http://schemas.microsoft.com/office/powerpoint/2010/main" val="2716472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1030-C989-43FD-8D9A-6151B2B97068}"/>
              </a:ext>
            </a:extLst>
          </p:cNvPr>
          <p:cNvSpPr>
            <a:spLocks noGrp="1"/>
          </p:cNvSpPr>
          <p:nvPr>
            <p:ph type="title"/>
          </p:nvPr>
        </p:nvSpPr>
        <p:spPr/>
        <p:txBody>
          <a:bodyPr/>
          <a:lstStyle/>
          <a:p>
            <a:r>
              <a:rPr lang="en-US" dirty="0"/>
              <a:t>Formation of Malaysia</a:t>
            </a:r>
            <a:endParaRPr lang="en-MY" dirty="0"/>
          </a:p>
        </p:txBody>
      </p:sp>
      <p:sp>
        <p:nvSpPr>
          <p:cNvPr id="3" name="Content Placeholder 2">
            <a:extLst>
              <a:ext uri="{FF2B5EF4-FFF2-40B4-BE49-F238E27FC236}">
                <a16:creationId xmlns:a16="http://schemas.microsoft.com/office/drawing/2014/main" id="{99238E5C-B4BB-4997-8FA0-D4A5BDFFC714}"/>
              </a:ext>
            </a:extLst>
          </p:cNvPr>
          <p:cNvSpPr>
            <a:spLocks noGrp="1"/>
          </p:cNvSpPr>
          <p:nvPr>
            <p:ph idx="1"/>
          </p:nvPr>
        </p:nvSpPr>
        <p:spPr>
          <a:xfrm>
            <a:off x="3644233" y="2157338"/>
            <a:ext cx="4598731" cy="3135922"/>
          </a:xfrm>
        </p:spPr>
        <p:txBody>
          <a:bodyPr>
            <a:normAutofit/>
          </a:bodyPr>
          <a:lstStyle/>
          <a:p>
            <a:r>
              <a:rPr lang="en-US" sz="2000" dirty="0"/>
              <a:t>Idea of Malaysia</a:t>
            </a:r>
          </a:p>
          <a:p>
            <a:r>
              <a:rPr lang="en-US" sz="2000" dirty="0"/>
              <a:t>Reaction to the Idea of Malaysia</a:t>
            </a:r>
          </a:p>
          <a:p>
            <a:r>
              <a:rPr lang="en-US" sz="2000" dirty="0"/>
              <a:t>Rationale for Forming Malaysia</a:t>
            </a:r>
          </a:p>
          <a:p>
            <a:r>
              <a:rPr lang="en-US" sz="2000" dirty="0"/>
              <a:t>Steps towards Formation</a:t>
            </a:r>
          </a:p>
          <a:p>
            <a:r>
              <a:rPr lang="en-US" sz="2000" dirty="0"/>
              <a:t>Formation of Malaysia 1963</a:t>
            </a:r>
          </a:p>
          <a:p>
            <a:r>
              <a:rPr lang="en-US" sz="2000" dirty="0"/>
              <a:t>Singapore’s exit from Malaysia 1965</a:t>
            </a:r>
            <a:endParaRPr lang="en-MY" sz="2000" dirty="0"/>
          </a:p>
        </p:txBody>
      </p:sp>
      <p:sp>
        <p:nvSpPr>
          <p:cNvPr id="4" name="AutoShape 2">
            <a:extLst>
              <a:ext uri="{FF2B5EF4-FFF2-40B4-BE49-F238E27FC236}">
                <a16:creationId xmlns:a16="http://schemas.microsoft.com/office/drawing/2014/main" id="{09A4143B-47E5-4D11-9EF9-C5D1D84F6355}"/>
              </a:ext>
            </a:extLst>
          </p:cNvPr>
          <p:cNvSpPr>
            <a:spLocks noChangeAspect="1" noChangeArrowheads="1"/>
          </p:cNvSpPr>
          <p:nvPr/>
        </p:nvSpPr>
        <p:spPr bwMode="auto">
          <a:xfrm>
            <a:off x="5943599" y="3276599"/>
            <a:ext cx="2623625" cy="2623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1028" name="Picture 4">
            <a:extLst>
              <a:ext uri="{FF2B5EF4-FFF2-40B4-BE49-F238E27FC236}">
                <a16:creationId xmlns:a16="http://schemas.microsoft.com/office/drawing/2014/main" id="{09217E62-B55C-4E42-8521-24CA0ED73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87" y="3725299"/>
            <a:ext cx="76104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762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BF3E-4757-4EB5-9F42-18936719E4E7}"/>
              </a:ext>
            </a:extLst>
          </p:cNvPr>
          <p:cNvSpPr>
            <a:spLocks noGrp="1"/>
          </p:cNvSpPr>
          <p:nvPr>
            <p:ph type="title"/>
          </p:nvPr>
        </p:nvSpPr>
        <p:spPr>
          <a:xfrm>
            <a:off x="669851" y="733647"/>
            <a:ext cx="9718157" cy="946985"/>
          </a:xfrm>
        </p:spPr>
        <p:txBody>
          <a:bodyPr/>
          <a:lstStyle/>
          <a:p>
            <a:pPr algn="ctr"/>
            <a:r>
              <a:rPr lang="en-US" b="1" dirty="0"/>
              <a:t>CHRONOLOGY OF THE IMPORTANT EVENTS</a:t>
            </a:r>
            <a:endParaRPr lang="en-MY" b="1" dirty="0"/>
          </a:p>
        </p:txBody>
      </p:sp>
      <p:sp>
        <p:nvSpPr>
          <p:cNvPr id="3" name="Content Placeholder 2">
            <a:extLst>
              <a:ext uri="{FF2B5EF4-FFF2-40B4-BE49-F238E27FC236}">
                <a16:creationId xmlns:a16="http://schemas.microsoft.com/office/drawing/2014/main" id="{44800499-34CA-49CB-B616-2E76A509E63F}"/>
              </a:ext>
            </a:extLst>
          </p:cNvPr>
          <p:cNvSpPr>
            <a:spLocks noGrp="1"/>
          </p:cNvSpPr>
          <p:nvPr>
            <p:ph idx="1"/>
          </p:nvPr>
        </p:nvSpPr>
        <p:spPr>
          <a:xfrm>
            <a:off x="180754" y="2311105"/>
            <a:ext cx="11621386" cy="706965"/>
          </a:xfrm>
        </p:spPr>
        <p:txBody>
          <a:bodyPr>
            <a:noAutofit/>
          </a:bodyPr>
          <a:lstStyle/>
          <a:p>
            <a:pPr algn="just"/>
            <a:r>
              <a:rPr lang="en-US" sz="2000" dirty="0"/>
              <a:t>The merger of Malaya with neighboring countries to be a Federation of Malaysia – proposal to  form federation of Malaya, Singapore, Brunei, Sabah &amp; Sarawak </a:t>
            </a:r>
            <a:endParaRPr lang="en-MY" sz="2000" dirty="0"/>
          </a:p>
        </p:txBody>
      </p:sp>
      <p:pic>
        <p:nvPicPr>
          <p:cNvPr id="4" name="Picture 3">
            <a:extLst>
              <a:ext uri="{FF2B5EF4-FFF2-40B4-BE49-F238E27FC236}">
                <a16:creationId xmlns:a16="http://schemas.microsoft.com/office/drawing/2014/main" id="{9B581851-48A9-3508-D4C8-33D30496A292}"/>
              </a:ext>
            </a:extLst>
          </p:cNvPr>
          <p:cNvPicPr>
            <a:picLocks noChangeAspect="1"/>
          </p:cNvPicPr>
          <p:nvPr/>
        </p:nvPicPr>
        <p:blipFill>
          <a:blip r:embed="rId2"/>
          <a:stretch>
            <a:fillRect/>
          </a:stretch>
        </p:blipFill>
        <p:spPr>
          <a:xfrm>
            <a:off x="925032" y="3019239"/>
            <a:ext cx="10271051" cy="3949614"/>
          </a:xfrm>
          <a:prstGeom prst="rect">
            <a:avLst/>
          </a:prstGeom>
        </p:spPr>
      </p:pic>
    </p:spTree>
    <p:extLst>
      <p:ext uri="{BB962C8B-B14F-4D97-AF65-F5344CB8AC3E}">
        <p14:creationId xmlns:p14="http://schemas.microsoft.com/office/powerpoint/2010/main" val="4257941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BF3E-4757-4EB5-9F42-18936719E4E7}"/>
              </a:ext>
            </a:extLst>
          </p:cNvPr>
          <p:cNvSpPr>
            <a:spLocks noGrp="1"/>
          </p:cNvSpPr>
          <p:nvPr>
            <p:ph type="title"/>
          </p:nvPr>
        </p:nvSpPr>
        <p:spPr/>
        <p:txBody>
          <a:bodyPr/>
          <a:lstStyle/>
          <a:p>
            <a:pPr algn="just"/>
            <a:r>
              <a:rPr lang="en-US" sz="3600" dirty="0"/>
              <a:t>THE MERGING PLAN: EARLY IDEAS </a:t>
            </a:r>
          </a:p>
        </p:txBody>
      </p:sp>
      <p:sp>
        <p:nvSpPr>
          <p:cNvPr id="3" name="Content Placeholder 2">
            <a:extLst>
              <a:ext uri="{FF2B5EF4-FFF2-40B4-BE49-F238E27FC236}">
                <a16:creationId xmlns:a16="http://schemas.microsoft.com/office/drawing/2014/main" id="{44800499-34CA-49CB-B616-2E76A509E63F}"/>
              </a:ext>
            </a:extLst>
          </p:cNvPr>
          <p:cNvSpPr>
            <a:spLocks noGrp="1"/>
          </p:cNvSpPr>
          <p:nvPr>
            <p:ph idx="1"/>
          </p:nvPr>
        </p:nvSpPr>
        <p:spPr>
          <a:xfrm>
            <a:off x="180753" y="2311105"/>
            <a:ext cx="11770241" cy="4546895"/>
          </a:xfrm>
        </p:spPr>
        <p:txBody>
          <a:bodyPr>
            <a:noAutofit/>
          </a:bodyPr>
          <a:lstStyle/>
          <a:p>
            <a:pPr algn="just"/>
            <a:r>
              <a:rPr lang="en-US" sz="2000" b="1" dirty="0"/>
              <a:t>British</a:t>
            </a:r>
            <a:r>
              <a:rPr lang="en-US" sz="2000" dirty="0"/>
              <a:t> </a:t>
            </a:r>
          </a:p>
          <a:p>
            <a:pPr lvl="1" algn="just"/>
            <a:r>
              <a:rPr lang="en-US" sz="2000" dirty="0"/>
              <a:t>Lord Brassey (1883) </a:t>
            </a:r>
          </a:p>
          <a:p>
            <a:pPr lvl="1" algn="just"/>
            <a:r>
              <a:rPr lang="en-US" sz="2000" dirty="0"/>
              <a:t>British Cabinet (1888) </a:t>
            </a:r>
          </a:p>
          <a:p>
            <a:pPr lvl="1" algn="just"/>
            <a:r>
              <a:rPr lang="en-US" sz="2000" dirty="0"/>
              <a:t>Malcom McDonald, </a:t>
            </a:r>
            <a:r>
              <a:rPr lang="en-US" sz="2000" dirty="0" err="1"/>
              <a:t>etc</a:t>
            </a:r>
            <a:r>
              <a:rPr lang="en-US" sz="2000" dirty="0"/>
              <a:t> </a:t>
            </a:r>
          </a:p>
          <a:p>
            <a:pPr algn="just"/>
            <a:r>
              <a:rPr lang="en-US" sz="2000" b="1" dirty="0"/>
              <a:t>Local</a:t>
            </a:r>
            <a:r>
              <a:rPr lang="en-US" sz="2000" dirty="0"/>
              <a:t> </a:t>
            </a:r>
          </a:p>
          <a:p>
            <a:pPr lvl="1" algn="just"/>
            <a:r>
              <a:rPr lang="en-US" sz="2000" dirty="0"/>
              <a:t>Singapore: David Marshall, </a:t>
            </a:r>
            <a:r>
              <a:rPr lang="en-US" sz="2000" dirty="0" err="1"/>
              <a:t>Thio</a:t>
            </a:r>
            <a:r>
              <a:rPr lang="en-US" sz="2000" dirty="0"/>
              <a:t> Chan Bee</a:t>
            </a:r>
          </a:p>
          <a:p>
            <a:pPr lvl="1" algn="just"/>
            <a:r>
              <a:rPr lang="en-US" sz="2000" dirty="0"/>
              <a:t>Malaya: Ghazali </a:t>
            </a:r>
            <a:r>
              <a:rPr lang="en-US" sz="2000" dirty="0" err="1"/>
              <a:t>Shafie</a:t>
            </a:r>
            <a:r>
              <a:rPr lang="en-US" sz="2000" dirty="0"/>
              <a:t> (1954), Tan Cheng Lock (1955), Lee Kuan Yew (1959), and </a:t>
            </a:r>
            <a:r>
              <a:rPr lang="en-US" sz="2000" dirty="0" err="1"/>
              <a:t>Tunku</a:t>
            </a:r>
            <a:r>
              <a:rPr lang="en-US" sz="2000" dirty="0"/>
              <a:t> Abdul Rahman (1955) </a:t>
            </a:r>
          </a:p>
          <a:p>
            <a:pPr algn="just"/>
            <a:r>
              <a:rPr lang="en-US" sz="2000" b="1" dirty="0"/>
              <a:t>27 May 1961</a:t>
            </a:r>
          </a:p>
          <a:p>
            <a:pPr lvl="1" algn="just"/>
            <a:r>
              <a:rPr lang="en-US" sz="2000" dirty="0" err="1"/>
              <a:t>Tunku</a:t>
            </a:r>
            <a:r>
              <a:rPr lang="en-US" sz="2000" dirty="0"/>
              <a:t> </a:t>
            </a:r>
            <a:r>
              <a:rPr lang="en-US" sz="2000" dirty="0" err="1"/>
              <a:t>Abduk</a:t>
            </a:r>
            <a:r>
              <a:rPr lang="en-US" sz="2000" dirty="0"/>
              <a:t> Rahman (Malaya) expressed the idea of the federation of Malaya, Singapore, Sarawak, Brunei, and North Borneo (Sabah) </a:t>
            </a:r>
          </a:p>
        </p:txBody>
      </p:sp>
    </p:spTree>
    <p:extLst>
      <p:ext uri="{BB962C8B-B14F-4D97-AF65-F5344CB8AC3E}">
        <p14:creationId xmlns:p14="http://schemas.microsoft.com/office/powerpoint/2010/main" val="1550823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99BA-ABDE-4D5A-97D6-FA4F4B6B24E2}"/>
              </a:ext>
            </a:extLst>
          </p:cNvPr>
          <p:cNvSpPr>
            <a:spLocks noGrp="1"/>
          </p:cNvSpPr>
          <p:nvPr>
            <p:ph type="title"/>
          </p:nvPr>
        </p:nvSpPr>
        <p:spPr/>
        <p:txBody>
          <a:bodyPr/>
          <a:lstStyle/>
          <a:p>
            <a:pPr algn="ctr"/>
            <a:r>
              <a:rPr lang="en-US" dirty="0"/>
              <a:t>Reaction to the Malaysia Proposal</a:t>
            </a:r>
            <a:endParaRPr lang="en-MY" dirty="0"/>
          </a:p>
        </p:txBody>
      </p:sp>
      <p:graphicFrame>
        <p:nvGraphicFramePr>
          <p:cNvPr id="5" name="Table 5">
            <a:extLst>
              <a:ext uri="{FF2B5EF4-FFF2-40B4-BE49-F238E27FC236}">
                <a16:creationId xmlns:a16="http://schemas.microsoft.com/office/drawing/2014/main" id="{5D5ED355-E477-46E1-A131-913FE5587225}"/>
              </a:ext>
            </a:extLst>
          </p:cNvPr>
          <p:cNvGraphicFramePr>
            <a:graphicFrameLocks noGrp="1"/>
          </p:cNvGraphicFramePr>
          <p:nvPr>
            <p:ph idx="1"/>
            <p:extLst>
              <p:ext uri="{D42A27DB-BD31-4B8C-83A1-F6EECF244321}">
                <p14:modId xmlns:p14="http://schemas.microsoft.com/office/powerpoint/2010/main" val="642306441"/>
              </p:ext>
            </p:extLst>
          </p:nvPr>
        </p:nvGraphicFramePr>
        <p:xfrm>
          <a:off x="552893" y="2603500"/>
          <a:ext cx="10951535" cy="2931160"/>
        </p:xfrm>
        <a:graphic>
          <a:graphicData uri="http://schemas.openxmlformats.org/drawingml/2006/table">
            <a:tbl>
              <a:tblPr firstRow="1" bandRow="1">
                <a:tableStyleId>{5C22544A-7EE6-4342-B048-85BDC9FD1C3A}</a:tableStyleId>
              </a:tblPr>
              <a:tblGrid>
                <a:gridCol w="1952597">
                  <a:extLst>
                    <a:ext uri="{9D8B030D-6E8A-4147-A177-3AD203B41FA5}">
                      <a16:colId xmlns:a16="http://schemas.microsoft.com/office/drawing/2014/main" val="1456771340"/>
                    </a:ext>
                  </a:extLst>
                </a:gridCol>
                <a:gridCol w="8998938">
                  <a:extLst>
                    <a:ext uri="{9D8B030D-6E8A-4147-A177-3AD203B41FA5}">
                      <a16:colId xmlns:a16="http://schemas.microsoft.com/office/drawing/2014/main" val="184072966"/>
                    </a:ext>
                  </a:extLst>
                </a:gridCol>
              </a:tblGrid>
              <a:tr h="370840">
                <a:tc>
                  <a:txBody>
                    <a:bodyPr/>
                    <a:lstStyle/>
                    <a:p>
                      <a:pPr algn="ctr"/>
                      <a:r>
                        <a:rPr lang="en-MY" dirty="0"/>
                        <a:t>Region</a:t>
                      </a:r>
                    </a:p>
                  </a:txBody>
                  <a:tcPr/>
                </a:tc>
                <a:tc>
                  <a:txBody>
                    <a:bodyPr/>
                    <a:lstStyle/>
                    <a:p>
                      <a:pPr algn="ctr"/>
                      <a:r>
                        <a:rPr lang="en-MY" dirty="0"/>
                        <a:t>Early Reaction</a:t>
                      </a:r>
                    </a:p>
                  </a:txBody>
                  <a:tcPr/>
                </a:tc>
                <a:extLst>
                  <a:ext uri="{0D108BD9-81ED-4DB2-BD59-A6C34878D82A}">
                    <a16:rowId xmlns:a16="http://schemas.microsoft.com/office/drawing/2014/main" val="3451964288"/>
                  </a:ext>
                </a:extLst>
              </a:tr>
              <a:tr h="370840">
                <a:tc>
                  <a:txBody>
                    <a:bodyPr/>
                    <a:lstStyle/>
                    <a:p>
                      <a:pPr algn="ctr"/>
                      <a:r>
                        <a:rPr lang="en-MY" dirty="0"/>
                        <a:t>Sarawak</a:t>
                      </a:r>
                    </a:p>
                  </a:txBody>
                  <a:tcPr/>
                </a:tc>
                <a:tc>
                  <a:txBody>
                    <a:bodyPr/>
                    <a:lstStyle/>
                    <a:p>
                      <a:pPr algn="ctr"/>
                      <a:r>
                        <a:rPr lang="en-MY" dirty="0"/>
                        <a:t>Anti-Malaysia: PANAS, SUPP, SNAP</a:t>
                      </a:r>
                    </a:p>
                    <a:p>
                      <a:pPr algn="ctr"/>
                      <a:r>
                        <a:rPr lang="en-MY" dirty="0"/>
                        <a:t>Pro-Malaysia: BERJASA</a:t>
                      </a:r>
                    </a:p>
                  </a:txBody>
                  <a:tcPr/>
                </a:tc>
                <a:extLst>
                  <a:ext uri="{0D108BD9-81ED-4DB2-BD59-A6C34878D82A}">
                    <a16:rowId xmlns:a16="http://schemas.microsoft.com/office/drawing/2014/main" val="2341313361"/>
                  </a:ext>
                </a:extLst>
              </a:tr>
              <a:tr h="370840">
                <a:tc>
                  <a:txBody>
                    <a:bodyPr/>
                    <a:lstStyle/>
                    <a:p>
                      <a:pPr algn="ctr"/>
                      <a:r>
                        <a:rPr lang="en-MY" dirty="0"/>
                        <a:t>Sabah</a:t>
                      </a:r>
                    </a:p>
                  </a:txBody>
                  <a:tcPr/>
                </a:tc>
                <a:tc>
                  <a:txBody>
                    <a:bodyPr/>
                    <a:lstStyle/>
                    <a:p>
                      <a:pPr algn="ctr"/>
                      <a:r>
                        <a:rPr lang="en-MY" dirty="0"/>
                        <a:t>Anti-Malaysia: UNKO, </a:t>
                      </a:r>
                      <a:r>
                        <a:rPr lang="en-MY" dirty="0" err="1"/>
                        <a:t>Pasok</a:t>
                      </a:r>
                      <a:r>
                        <a:rPr lang="en-MY" dirty="0"/>
                        <a:t> </a:t>
                      </a:r>
                      <a:r>
                        <a:rPr lang="en-MY" dirty="0" err="1"/>
                        <a:t>Momogun</a:t>
                      </a:r>
                      <a:endParaRPr lang="en-MY" dirty="0"/>
                    </a:p>
                    <a:p>
                      <a:pPr algn="ctr"/>
                      <a:r>
                        <a:rPr lang="en-MY" dirty="0"/>
                        <a:t>Pro-Malaysia: USNO</a:t>
                      </a:r>
                    </a:p>
                  </a:txBody>
                  <a:tcPr/>
                </a:tc>
                <a:extLst>
                  <a:ext uri="{0D108BD9-81ED-4DB2-BD59-A6C34878D82A}">
                    <a16:rowId xmlns:a16="http://schemas.microsoft.com/office/drawing/2014/main" val="2126625666"/>
                  </a:ext>
                </a:extLst>
              </a:tr>
              <a:tr h="370840">
                <a:tc>
                  <a:txBody>
                    <a:bodyPr/>
                    <a:lstStyle/>
                    <a:p>
                      <a:pPr algn="ctr"/>
                      <a:r>
                        <a:rPr lang="en-MY" dirty="0"/>
                        <a:t>Brunei</a:t>
                      </a:r>
                    </a:p>
                  </a:txBody>
                  <a:tcPr/>
                </a:tc>
                <a:tc>
                  <a:txBody>
                    <a:bodyPr/>
                    <a:lstStyle/>
                    <a:p>
                      <a:pPr algn="ctr"/>
                      <a:r>
                        <a:rPr lang="en-MY" dirty="0"/>
                        <a:t>Pro-Malaysia: Sultan of Brunei</a:t>
                      </a:r>
                      <a:br>
                        <a:rPr lang="en-MY" dirty="0"/>
                      </a:br>
                      <a:r>
                        <a:rPr lang="en-MY" dirty="0"/>
                        <a:t>Anti-Malaysia: </a:t>
                      </a:r>
                      <a:r>
                        <a:rPr lang="en-MY" dirty="0" err="1"/>
                        <a:t>Parti</a:t>
                      </a:r>
                      <a:r>
                        <a:rPr lang="en-MY" dirty="0"/>
                        <a:t> Rakyat Brunei (Brunei People’s Party)</a:t>
                      </a:r>
                    </a:p>
                  </a:txBody>
                  <a:tcPr/>
                </a:tc>
                <a:extLst>
                  <a:ext uri="{0D108BD9-81ED-4DB2-BD59-A6C34878D82A}">
                    <a16:rowId xmlns:a16="http://schemas.microsoft.com/office/drawing/2014/main" val="2083347613"/>
                  </a:ext>
                </a:extLst>
              </a:tr>
              <a:tr h="370840">
                <a:tc>
                  <a:txBody>
                    <a:bodyPr/>
                    <a:lstStyle/>
                    <a:p>
                      <a:pPr algn="ctr"/>
                      <a:r>
                        <a:rPr lang="en-MY" dirty="0"/>
                        <a:t>Singapura</a:t>
                      </a:r>
                    </a:p>
                  </a:txBody>
                  <a:tcPr/>
                </a:tc>
                <a:tc>
                  <a:txBody>
                    <a:bodyPr/>
                    <a:lstStyle/>
                    <a:p>
                      <a:pPr algn="ctr"/>
                      <a:r>
                        <a:rPr lang="en-MY" dirty="0"/>
                        <a:t>Pro-Malaysia: PAP</a:t>
                      </a:r>
                      <a:br>
                        <a:rPr lang="en-MY" dirty="0"/>
                      </a:br>
                      <a:r>
                        <a:rPr lang="en-MY" dirty="0"/>
                        <a:t>Anti-Malaysia: United People’s Party (UPP)</a:t>
                      </a:r>
                    </a:p>
                  </a:txBody>
                  <a:tcPr/>
                </a:tc>
                <a:extLst>
                  <a:ext uri="{0D108BD9-81ED-4DB2-BD59-A6C34878D82A}">
                    <a16:rowId xmlns:a16="http://schemas.microsoft.com/office/drawing/2014/main" val="756123785"/>
                  </a:ext>
                </a:extLst>
              </a:tr>
            </a:tbl>
          </a:graphicData>
        </a:graphic>
      </p:graphicFrame>
    </p:spTree>
    <p:extLst>
      <p:ext uri="{BB962C8B-B14F-4D97-AF65-F5344CB8AC3E}">
        <p14:creationId xmlns:p14="http://schemas.microsoft.com/office/powerpoint/2010/main" val="121304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34FE-75D7-423F-A4BE-4E8EDADBBB72}"/>
              </a:ext>
            </a:extLst>
          </p:cNvPr>
          <p:cNvSpPr>
            <a:spLocks noGrp="1"/>
          </p:cNvSpPr>
          <p:nvPr>
            <p:ph type="title"/>
          </p:nvPr>
        </p:nvSpPr>
        <p:spPr/>
        <p:txBody>
          <a:bodyPr/>
          <a:lstStyle/>
          <a:p>
            <a:r>
              <a:rPr lang="en-US" dirty="0"/>
              <a:t>Colonial Powers in Malaysia</a:t>
            </a:r>
            <a:endParaRPr lang="en-MY" dirty="0"/>
          </a:p>
        </p:txBody>
      </p:sp>
      <p:sp>
        <p:nvSpPr>
          <p:cNvPr id="3" name="Content Placeholder 2">
            <a:extLst>
              <a:ext uri="{FF2B5EF4-FFF2-40B4-BE49-F238E27FC236}">
                <a16:creationId xmlns:a16="http://schemas.microsoft.com/office/drawing/2014/main" id="{EA874A18-BC20-4D66-BB81-7DC8777C8A21}"/>
              </a:ext>
            </a:extLst>
          </p:cNvPr>
          <p:cNvSpPr>
            <a:spLocks noGrp="1"/>
          </p:cNvSpPr>
          <p:nvPr>
            <p:ph idx="1"/>
          </p:nvPr>
        </p:nvSpPr>
        <p:spPr/>
        <p:txBody>
          <a:bodyPr>
            <a:normAutofit/>
          </a:bodyPr>
          <a:lstStyle/>
          <a:p>
            <a:r>
              <a:rPr lang="en-US" sz="2800" dirty="0"/>
              <a:t>Portuguese, 1511-1641</a:t>
            </a:r>
          </a:p>
          <a:p>
            <a:r>
              <a:rPr lang="en-US" sz="2800" dirty="0"/>
              <a:t>Dutch, 1641-1824</a:t>
            </a:r>
          </a:p>
          <a:p>
            <a:r>
              <a:rPr lang="en-US" sz="2800" dirty="0"/>
              <a:t>Siamese, 1821-1842</a:t>
            </a:r>
          </a:p>
          <a:p>
            <a:r>
              <a:rPr lang="en-US" sz="2800" dirty="0"/>
              <a:t>British, 1786-1957</a:t>
            </a:r>
          </a:p>
          <a:p>
            <a:r>
              <a:rPr lang="en-US" sz="2800" dirty="0"/>
              <a:t>Japanese, 1941-1945</a:t>
            </a:r>
            <a:endParaRPr lang="en-MY" sz="2800" dirty="0"/>
          </a:p>
        </p:txBody>
      </p:sp>
    </p:spTree>
    <p:extLst>
      <p:ext uri="{BB962C8B-B14F-4D97-AF65-F5344CB8AC3E}">
        <p14:creationId xmlns:p14="http://schemas.microsoft.com/office/powerpoint/2010/main" val="1887214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E4E8-656A-4331-A418-F0660EDEB1C0}"/>
              </a:ext>
            </a:extLst>
          </p:cNvPr>
          <p:cNvSpPr>
            <a:spLocks noGrp="1"/>
          </p:cNvSpPr>
          <p:nvPr>
            <p:ph type="title"/>
          </p:nvPr>
        </p:nvSpPr>
        <p:spPr/>
        <p:txBody>
          <a:bodyPr/>
          <a:lstStyle/>
          <a:p>
            <a:r>
              <a:rPr lang="en-US" dirty="0"/>
              <a:t>Rationale for the Formation of Malaysia (I)</a:t>
            </a:r>
            <a:endParaRPr lang="en-MY" dirty="0"/>
          </a:p>
        </p:txBody>
      </p:sp>
      <p:sp>
        <p:nvSpPr>
          <p:cNvPr id="4" name="Text Placeholder 3">
            <a:extLst>
              <a:ext uri="{FF2B5EF4-FFF2-40B4-BE49-F238E27FC236}">
                <a16:creationId xmlns:a16="http://schemas.microsoft.com/office/drawing/2014/main" id="{A5B66F89-8EB0-49DC-AAC4-AA64634B4795}"/>
              </a:ext>
            </a:extLst>
          </p:cNvPr>
          <p:cNvSpPr>
            <a:spLocks noGrp="1"/>
          </p:cNvSpPr>
          <p:nvPr>
            <p:ph type="body" idx="1"/>
          </p:nvPr>
        </p:nvSpPr>
        <p:spPr>
          <a:xfrm>
            <a:off x="885542" y="2775097"/>
            <a:ext cx="3141878" cy="1770584"/>
          </a:xfrm>
        </p:spPr>
        <p:txBody>
          <a:bodyPr/>
          <a:lstStyle/>
          <a:p>
            <a:r>
              <a:rPr lang="en-US" dirty="0"/>
              <a:t>1. Faster independence through  the unification</a:t>
            </a:r>
            <a:endParaRPr lang="en-MY" dirty="0"/>
          </a:p>
        </p:txBody>
      </p:sp>
      <p:sp>
        <p:nvSpPr>
          <p:cNvPr id="5" name="Text Placeholder 4">
            <a:extLst>
              <a:ext uri="{FF2B5EF4-FFF2-40B4-BE49-F238E27FC236}">
                <a16:creationId xmlns:a16="http://schemas.microsoft.com/office/drawing/2014/main" id="{F01BFD59-2CBD-4D81-8C57-7B0165F6A68F}"/>
              </a:ext>
            </a:extLst>
          </p:cNvPr>
          <p:cNvSpPr>
            <a:spLocks noGrp="1"/>
          </p:cNvSpPr>
          <p:nvPr>
            <p:ph type="body" sz="quarter" idx="3"/>
          </p:nvPr>
        </p:nvSpPr>
        <p:spPr>
          <a:xfrm>
            <a:off x="4512720" y="2509283"/>
            <a:ext cx="3147009" cy="1770583"/>
          </a:xfrm>
        </p:spPr>
        <p:txBody>
          <a:bodyPr/>
          <a:lstStyle/>
          <a:p>
            <a:r>
              <a:rPr lang="en-US" dirty="0"/>
              <a:t>2. Populational balance (</a:t>
            </a:r>
            <a:r>
              <a:rPr lang="en-US" dirty="0" err="1"/>
              <a:t>malay</a:t>
            </a:r>
            <a:r>
              <a:rPr lang="en-US" dirty="0"/>
              <a:t> – </a:t>
            </a:r>
            <a:r>
              <a:rPr lang="en-US" dirty="0" err="1"/>
              <a:t>chinese</a:t>
            </a:r>
            <a:r>
              <a:rPr lang="en-US" dirty="0"/>
              <a:t>)</a:t>
            </a:r>
            <a:endParaRPr lang="en-MY" dirty="0"/>
          </a:p>
        </p:txBody>
      </p:sp>
      <p:sp>
        <p:nvSpPr>
          <p:cNvPr id="6" name="Text Placeholder 5">
            <a:extLst>
              <a:ext uri="{FF2B5EF4-FFF2-40B4-BE49-F238E27FC236}">
                <a16:creationId xmlns:a16="http://schemas.microsoft.com/office/drawing/2014/main" id="{1BB05AF8-99E7-4C1D-BD47-D618A0989DA6}"/>
              </a:ext>
            </a:extLst>
          </p:cNvPr>
          <p:cNvSpPr>
            <a:spLocks noGrp="1"/>
          </p:cNvSpPr>
          <p:nvPr>
            <p:ph type="body" sz="quarter" idx="13"/>
          </p:nvPr>
        </p:nvSpPr>
        <p:spPr>
          <a:xfrm>
            <a:off x="7868583" y="2509284"/>
            <a:ext cx="3145730" cy="997540"/>
          </a:xfrm>
        </p:spPr>
        <p:txBody>
          <a:bodyPr/>
          <a:lstStyle/>
          <a:p>
            <a:r>
              <a:rPr lang="en-US" dirty="0"/>
              <a:t>3. Economic cooperation</a:t>
            </a:r>
            <a:endParaRPr lang="en-MY" dirty="0"/>
          </a:p>
        </p:txBody>
      </p:sp>
    </p:spTree>
    <p:extLst>
      <p:ext uri="{BB962C8B-B14F-4D97-AF65-F5344CB8AC3E}">
        <p14:creationId xmlns:p14="http://schemas.microsoft.com/office/powerpoint/2010/main" val="1881359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CFAE-1D60-4F80-BD6D-10C791BE881C}"/>
              </a:ext>
            </a:extLst>
          </p:cNvPr>
          <p:cNvSpPr>
            <a:spLocks noGrp="1"/>
          </p:cNvSpPr>
          <p:nvPr>
            <p:ph type="title"/>
          </p:nvPr>
        </p:nvSpPr>
        <p:spPr/>
        <p:txBody>
          <a:bodyPr/>
          <a:lstStyle/>
          <a:p>
            <a:r>
              <a:rPr lang="en-US" dirty="0"/>
              <a:t>Rationale for Forming Malaysia (II)</a:t>
            </a:r>
            <a:endParaRPr lang="en-MY" dirty="0"/>
          </a:p>
        </p:txBody>
      </p:sp>
      <p:sp>
        <p:nvSpPr>
          <p:cNvPr id="5" name="Text Placeholder 4">
            <a:extLst>
              <a:ext uri="{FF2B5EF4-FFF2-40B4-BE49-F238E27FC236}">
                <a16:creationId xmlns:a16="http://schemas.microsoft.com/office/drawing/2014/main" id="{FC3FA40E-7EEA-4DA5-B3F4-B187A3FC087B}"/>
              </a:ext>
            </a:extLst>
          </p:cNvPr>
          <p:cNvSpPr>
            <a:spLocks noGrp="1"/>
          </p:cNvSpPr>
          <p:nvPr>
            <p:ph type="body" sz="quarter" idx="3"/>
          </p:nvPr>
        </p:nvSpPr>
        <p:spPr>
          <a:xfrm>
            <a:off x="4512721" y="2826474"/>
            <a:ext cx="3147009" cy="1256428"/>
          </a:xfrm>
        </p:spPr>
        <p:txBody>
          <a:bodyPr/>
          <a:lstStyle/>
          <a:p>
            <a:r>
              <a:rPr lang="en-US" dirty="0"/>
              <a:t>5. Curtail  the communist threat in southeast </a:t>
            </a:r>
            <a:r>
              <a:rPr lang="en-US" dirty="0" err="1"/>
              <a:t>asia</a:t>
            </a:r>
            <a:endParaRPr lang="en-MY" dirty="0"/>
          </a:p>
        </p:txBody>
      </p:sp>
      <p:sp>
        <p:nvSpPr>
          <p:cNvPr id="7" name="Text Placeholder 6">
            <a:extLst>
              <a:ext uri="{FF2B5EF4-FFF2-40B4-BE49-F238E27FC236}">
                <a16:creationId xmlns:a16="http://schemas.microsoft.com/office/drawing/2014/main" id="{E4CAA9AD-23BF-48CA-B229-F54E194E6A4C}"/>
              </a:ext>
            </a:extLst>
          </p:cNvPr>
          <p:cNvSpPr>
            <a:spLocks noGrp="1"/>
          </p:cNvSpPr>
          <p:nvPr>
            <p:ph type="body" sz="quarter" idx="13"/>
          </p:nvPr>
        </p:nvSpPr>
        <p:spPr>
          <a:xfrm>
            <a:off x="7904027" y="2780060"/>
            <a:ext cx="3145730" cy="1302842"/>
          </a:xfrm>
        </p:spPr>
        <p:txBody>
          <a:bodyPr/>
          <a:lstStyle/>
          <a:p>
            <a:r>
              <a:rPr lang="en-US" dirty="0"/>
              <a:t>6. Understanding for development</a:t>
            </a:r>
            <a:endParaRPr lang="en-MY" dirty="0"/>
          </a:p>
        </p:txBody>
      </p:sp>
      <p:sp>
        <p:nvSpPr>
          <p:cNvPr id="3" name="Text Placeholder 4">
            <a:extLst>
              <a:ext uri="{FF2B5EF4-FFF2-40B4-BE49-F238E27FC236}">
                <a16:creationId xmlns:a16="http://schemas.microsoft.com/office/drawing/2014/main" id="{2273D917-6006-AB9A-C503-7F90084B55F1}"/>
              </a:ext>
            </a:extLst>
          </p:cNvPr>
          <p:cNvSpPr txBox="1">
            <a:spLocks/>
          </p:cNvSpPr>
          <p:nvPr/>
        </p:nvSpPr>
        <p:spPr>
          <a:xfrm>
            <a:off x="443996" y="3010772"/>
            <a:ext cx="3660171" cy="1256428"/>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dirty="0"/>
              <a:t>4. Unity in international relations</a:t>
            </a:r>
            <a:endParaRPr lang="en-MY" dirty="0"/>
          </a:p>
        </p:txBody>
      </p:sp>
    </p:spTree>
    <p:extLst>
      <p:ext uri="{BB962C8B-B14F-4D97-AF65-F5344CB8AC3E}">
        <p14:creationId xmlns:p14="http://schemas.microsoft.com/office/powerpoint/2010/main" val="2413040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7630-12F4-49FF-8084-46369F1BB8C4}"/>
              </a:ext>
            </a:extLst>
          </p:cNvPr>
          <p:cNvSpPr>
            <a:spLocks noGrp="1"/>
          </p:cNvSpPr>
          <p:nvPr>
            <p:ph type="title"/>
          </p:nvPr>
        </p:nvSpPr>
        <p:spPr/>
        <p:txBody>
          <a:bodyPr/>
          <a:lstStyle/>
          <a:p>
            <a:r>
              <a:rPr lang="en-US" dirty="0"/>
              <a:t>Steps towards Formation</a:t>
            </a:r>
            <a:endParaRPr lang="en-MY" dirty="0"/>
          </a:p>
        </p:txBody>
      </p:sp>
      <p:graphicFrame>
        <p:nvGraphicFramePr>
          <p:cNvPr id="8" name="Table 8">
            <a:extLst>
              <a:ext uri="{FF2B5EF4-FFF2-40B4-BE49-F238E27FC236}">
                <a16:creationId xmlns:a16="http://schemas.microsoft.com/office/drawing/2014/main" id="{BE57B7C7-5AA9-4A7F-B7AF-DD3649C8060F}"/>
              </a:ext>
            </a:extLst>
          </p:cNvPr>
          <p:cNvGraphicFramePr>
            <a:graphicFrameLocks noGrp="1"/>
          </p:cNvGraphicFramePr>
          <p:nvPr>
            <p:ph idx="1"/>
            <p:extLst>
              <p:ext uri="{D42A27DB-BD31-4B8C-83A1-F6EECF244321}">
                <p14:modId xmlns:p14="http://schemas.microsoft.com/office/powerpoint/2010/main" val="3576865666"/>
              </p:ext>
            </p:extLst>
          </p:nvPr>
        </p:nvGraphicFramePr>
        <p:xfrm>
          <a:off x="1493325" y="1896536"/>
          <a:ext cx="8824912" cy="43027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4192099115"/>
                    </a:ext>
                  </a:extLst>
                </a:gridCol>
                <a:gridCol w="4412456">
                  <a:extLst>
                    <a:ext uri="{9D8B030D-6E8A-4147-A177-3AD203B41FA5}">
                      <a16:colId xmlns:a16="http://schemas.microsoft.com/office/drawing/2014/main" val="1605083890"/>
                    </a:ext>
                  </a:extLst>
                </a:gridCol>
              </a:tblGrid>
              <a:tr h="370840">
                <a:tc>
                  <a:txBody>
                    <a:bodyPr/>
                    <a:lstStyle/>
                    <a:p>
                      <a:r>
                        <a:rPr lang="en-MY" dirty="0" err="1"/>
                        <a:t>Jawatankuasa</a:t>
                      </a:r>
                      <a:endParaRPr lang="en-MY" dirty="0"/>
                    </a:p>
                  </a:txBody>
                  <a:tcPr/>
                </a:tc>
                <a:tc>
                  <a:txBody>
                    <a:bodyPr/>
                    <a:lstStyle/>
                    <a:p>
                      <a:r>
                        <a:rPr lang="en-MY" dirty="0" err="1"/>
                        <a:t>Peranan</a:t>
                      </a:r>
                      <a:endParaRPr lang="en-MY" dirty="0"/>
                    </a:p>
                  </a:txBody>
                  <a:tcPr/>
                </a:tc>
                <a:extLst>
                  <a:ext uri="{0D108BD9-81ED-4DB2-BD59-A6C34878D82A}">
                    <a16:rowId xmlns:a16="http://schemas.microsoft.com/office/drawing/2014/main" val="3535162802"/>
                  </a:ext>
                </a:extLst>
              </a:tr>
              <a:tr h="589810">
                <a:tc>
                  <a:txBody>
                    <a:bodyPr/>
                    <a:lstStyle/>
                    <a:p>
                      <a:r>
                        <a:rPr lang="en-MY" dirty="0"/>
                        <a:t>1. Malaysian Solidarity Consultative Committee (MSCC)</a:t>
                      </a:r>
                    </a:p>
                  </a:txBody>
                  <a:tcPr/>
                </a:tc>
                <a:tc>
                  <a:txBody>
                    <a:bodyPr/>
                    <a:lstStyle/>
                    <a:p>
                      <a:r>
                        <a:rPr lang="en-MY" dirty="0"/>
                        <a:t>To explain the concept of Malaysia and clear misunderstanding among leaders of the three regions</a:t>
                      </a:r>
                    </a:p>
                  </a:txBody>
                  <a:tcPr/>
                </a:tc>
                <a:extLst>
                  <a:ext uri="{0D108BD9-81ED-4DB2-BD59-A6C34878D82A}">
                    <a16:rowId xmlns:a16="http://schemas.microsoft.com/office/drawing/2014/main" val="663874966"/>
                  </a:ext>
                </a:extLst>
              </a:tr>
              <a:tr h="370840">
                <a:tc>
                  <a:txBody>
                    <a:bodyPr/>
                    <a:lstStyle/>
                    <a:p>
                      <a:r>
                        <a:rPr lang="en-MY" dirty="0"/>
                        <a:t>2. </a:t>
                      </a:r>
                      <a:r>
                        <a:rPr lang="en-MY" dirty="0" err="1"/>
                        <a:t>Cobbold</a:t>
                      </a:r>
                      <a:r>
                        <a:rPr lang="en-MY" dirty="0"/>
                        <a:t> Commission</a:t>
                      </a:r>
                    </a:p>
                  </a:txBody>
                  <a:tcPr/>
                </a:tc>
                <a:tc>
                  <a:txBody>
                    <a:bodyPr/>
                    <a:lstStyle/>
                    <a:p>
                      <a:r>
                        <a:rPr lang="en-MY" dirty="0"/>
                        <a:t>Seek sentiments of people of Sabah and Sarawak on the proposal of Malaysia</a:t>
                      </a:r>
                    </a:p>
                  </a:txBody>
                  <a:tcPr/>
                </a:tc>
                <a:extLst>
                  <a:ext uri="{0D108BD9-81ED-4DB2-BD59-A6C34878D82A}">
                    <a16:rowId xmlns:a16="http://schemas.microsoft.com/office/drawing/2014/main" val="2210882679"/>
                  </a:ext>
                </a:extLst>
              </a:tr>
              <a:tr h="370840">
                <a:tc>
                  <a:txBody>
                    <a:bodyPr/>
                    <a:lstStyle/>
                    <a:p>
                      <a:r>
                        <a:rPr lang="en-MY" dirty="0"/>
                        <a:t>3. Inter-Governmental Committee (IGC)</a:t>
                      </a:r>
                    </a:p>
                  </a:txBody>
                  <a:tcPr/>
                </a:tc>
                <a:tc>
                  <a:txBody>
                    <a:bodyPr/>
                    <a:lstStyle/>
                    <a:p>
                      <a:r>
                        <a:rPr lang="en-MY" dirty="0"/>
                        <a:t>Form a constitution based on the Federation of Malaya 1957 – immigration, Islam, Malay language, education, and representation of Sabah and Sarawak in Parliament</a:t>
                      </a:r>
                    </a:p>
                  </a:txBody>
                  <a:tcPr/>
                </a:tc>
                <a:extLst>
                  <a:ext uri="{0D108BD9-81ED-4DB2-BD59-A6C34878D82A}">
                    <a16:rowId xmlns:a16="http://schemas.microsoft.com/office/drawing/2014/main" val="4157245832"/>
                  </a:ext>
                </a:extLst>
              </a:tr>
              <a:tr h="370840">
                <a:tc>
                  <a:txBody>
                    <a:bodyPr/>
                    <a:lstStyle/>
                    <a:p>
                      <a:r>
                        <a:rPr lang="en-MY" dirty="0"/>
                        <a:t>4. Singapore Referendum</a:t>
                      </a:r>
                    </a:p>
                  </a:txBody>
                  <a:tcPr/>
                </a:tc>
                <a:tc>
                  <a:txBody>
                    <a:bodyPr/>
                    <a:lstStyle/>
                    <a:p>
                      <a:r>
                        <a:rPr lang="en-MY" dirty="0"/>
                        <a:t>Measure sentiments among the people of Singapore</a:t>
                      </a:r>
                    </a:p>
                  </a:txBody>
                  <a:tcPr/>
                </a:tc>
                <a:extLst>
                  <a:ext uri="{0D108BD9-81ED-4DB2-BD59-A6C34878D82A}">
                    <a16:rowId xmlns:a16="http://schemas.microsoft.com/office/drawing/2014/main" val="3108085661"/>
                  </a:ext>
                </a:extLst>
              </a:tr>
            </a:tbl>
          </a:graphicData>
        </a:graphic>
      </p:graphicFrame>
    </p:spTree>
    <p:extLst>
      <p:ext uri="{BB962C8B-B14F-4D97-AF65-F5344CB8AC3E}">
        <p14:creationId xmlns:p14="http://schemas.microsoft.com/office/powerpoint/2010/main" val="38385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4F1D-140A-4B1B-96C5-50D70E842896}"/>
              </a:ext>
            </a:extLst>
          </p:cNvPr>
          <p:cNvSpPr>
            <a:spLocks noGrp="1"/>
          </p:cNvSpPr>
          <p:nvPr>
            <p:ph type="title"/>
          </p:nvPr>
        </p:nvSpPr>
        <p:spPr/>
        <p:txBody>
          <a:bodyPr/>
          <a:lstStyle/>
          <a:p>
            <a:r>
              <a:rPr lang="en-US" dirty="0"/>
              <a:t>Formation of Malaysia, 1963</a:t>
            </a:r>
            <a:endParaRPr lang="en-MY" dirty="0"/>
          </a:p>
        </p:txBody>
      </p:sp>
      <p:sp>
        <p:nvSpPr>
          <p:cNvPr id="3" name="Content Placeholder 2">
            <a:extLst>
              <a:ext uri="{FF2B5EF4-FFF2-40B4-BE49-F238E27FC236}">
                <a16:creationId xmlns:a16="http://schemas.microsoft.com/office/drawing/2014/main" id="{BB1C25A6-272F-4627-931F-17195E511BE1}"/>
              </a:ext>
            </a:extLst>
          </p:cNvPr>
          <p:cNvSpPr>
            <a:spLocks noGrp="1"/>
          </p:cNvSpPr>
          <p:nvPr>
            <p:ph idx="1"/>
          </p:nvPr>
        </p:nvSpPr>
        <p:spPr>
          <a:xfrm>
            <a:off x="676489" y="2532478"/>
            <a:ext cx="10955530" cy="3416300"/>
          </a:xfrm>
        </p:spPr>
        <p:txBody>
          <a:bodyPr>
            <a:normAutofit/>
          </a:bodyPr>
          <a:lstStyle/>
          <a:p>
            <a:r>
              <a:rPr lang="en-MY" sz="2000" dirty="0"/>
              <a:t>Although Brunei agreed to the idea of Malaysia initially, a number of economic and political factors led Brunei to decide to opt out of Malaysia and remain a British colony until 1984</a:t>
            </a:r>
          </a:p>
          <a:p>
            <a:r>
              <a:rPr lang="en-MY" sz="2000" dirty="0"/>
              <a:t>The original date for Malaysia was set on 31 August 1963, but protests by Indonesia and the Philippines meant the UN had to send another delegation to confirm support for Malaysia in Sabah and Sarawak</a:t>
            </a:r>
          </a:p>
          <a:p>
            <a:r>
              <a:rPr lang="en-MY" sz="2000" dirty="0"/>
              <a:t>On 16 September 1963, the Federation of Malaysia formally came into being</a:t>
            </a:r>
          </a:p>
          <a:p>
            <a:endParaRPr lang="en-MY" dirty="0"/>
          </a:p>
        </p:txBody>
      </p:sp>
      <p:pic>
        <p:nvPicPr>
          <p:cNvPr id="3074" name="Picture 2">
            <a:extLst>
              <a:ext uri="{FF2B5EF4-FFF2-40B4-BE49-F238E27FC236}">
                <a16:creationId xmlns:a16="http://schemas.microsoft.com/office/drawing/2014/main" id="{A726316D-7924-48EC-9F4B-E9805DC2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814" y="909222"/>
            <a:ext cx="1671710" cy="83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440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1811-7295-410E-8DE5-D4FFCBD27D17}"/>
              </a:ext>
            </a:extLst>
          </p:cNvPr>
          <p:cNvSpPr>
            <a:spLocks noGrp="1"/>
          </p:cNvSpPr>
          <p:nvPr>
            <p:ph type="title"/>
          </p:nvPr>
        </p:nvSpPr>
        <p:spPr>
          <a:xfrm>
            <a:off x="1323766" y="1320274"/>
            <a:ext cx="8761413" cy="706964"/>
          </a:xfrm>
        </p:spPr>
        <p:txBody>
          <a:bodyPr/>
          <a:lstStyle/>
          <a:p>
            <a:pPr algn="ctr"/>
            <a:r>
              <a:rPr lang="en-US" dirty="0"/>
              <a:t>Opposition to Malaysia</a:t>
            </a:r>
            <a:endParaRPr lang="en-MY" dirty="0"/>
          </a:p>
        </p:txBody>
      </p:sp>
      <p:sp>
        <p:nvSpPr>
          <p:cNvPr id="3" name="Content Placeholder 2">
            <a:extLst>
              <a:ext uri="{FF2B5EF4-FFF2-40B4-BE49-F238E27FC236}">
                <a16:creationId xmlns:a16="http://schemas.microsoft.com/office/drawing/2014/main" id="{6F327E5D-3D8B-4E2A-8E29-E281DAD200EA}"/>
              </a:ext>
            </a:extLst>
          </p:cNvPr>
          <p:cNvSpPr>
            <a:spLocks noGrp="1"/>
          </p:cNvSpPr>
          <p:nvPr>
            <p:ph type="body" idx="1"/>
          </p:nvPr>
        </p:nvSpPr>
        <p:spPr>
          <a:xfrm>
            <a:off x="963568" y="2362470"/>
            <a:ext cx="4825157" cy="576262"/>
          </a:xfrm>
        </p:spPr>
        <p:txBody>
          <a:bodyPr/>
          <a:lstStyle/>
          <a:p>
            <a:r>
              <a:rPr lang="en-US" dirty="0"/>
              <a:t>Indonesia</a:t>
            </a:r>
          </a:p>
        </p:txBody>
      </p:sp>
      <p:sp>
        <p:nvSpPr>
          <p:cNvPr id="12" name="Content Placeholder 11">
            <a:extLst>
              <a:ext uri="{FF2B5EF4-FFF2-40B4-BE49-F238E27FC236}">
                <a16:creationId xmlns:a16="http://schemas.microsoft.com/office/drawing/2014/main" id="{53BD2B12-EECE-4937-84A7-C2D54E76E0FB}"/>
              </a:ext>
            </a:extLst>
          </p:cNvPr>
          <p:cNvSpPr>
            <a:spLocks noGrp="1"/>
          </p:cNvSpPr>
          <p:nvPr>
            <p:ph sz="half" idx="2"/>
          </p:nvPr>
        </p:nvSpPr>
        <p:spPr>
          <a:xfrm>
            <a:off x="142136" y="2938732"/>
            <a:ext cx="5837976" cy="3557761"/>
          </a:xfrm>
        </p:spPr>
        <p:txBody>
          <a:bodyPr>
            <a:normAutofit fontScale="92500" lnSpcReduction="10000"/>
          </a:bodyPr>
          <a:lstStyle/>
          <a:p>
            <a:r>
              <a:rPr lang="en-MY" dirty="0"/>
              <a:t>Against formation of Malaysia</a:t>
            </a:r>
          </a:p>
          <a:p>
            <a:r>
              <a:rPr lang="en-MY" dirty="0"/>
              <a:t>In 1963, President Sukarno declared Confrontation against Malaysia, with the slogan “Crush Malaysia”</a:t>
            </a:r>
          </a:p>
          <a:p>
            <a:r>
              <a:rPr lang="en-MY" dirty="0"/>
              <a:t>Claimed Malaysia to be a Western neo-colonial project</a:t>
            </a:r>
          </a:p>
          <a:p>
            <a:r>
              <a:rPr lang="en-US" dirty="0"/>
              <a:t>Malaya argued that the opposition was influenced by the communist in Indonesia</a:t>
            </a:r>
          </a:p>
          <a:p>
            <a:r>
              <a:rPr lang="en-US" dirty="0"/>
              <a:t>Confrontation started 20 January 1963 – war and attack at the border (Sarawak and Johor)</a:t>
            </a:r>
          </a:p>
          <a:p>
            <a:r>
              <a:rPr lang="en-US" dirty="0"/>
              <a:t>August 1966 – peace agreement between </a:t>
            </a:r>
            <a:r>
              <a:rPr lang="en-US" dirty="0" err="1"/>
              <a:t>Tunku</a:t>
            </a:r>
            <a:r>
              <a:rPr lang="en-US" dirty="0"/>
              <a:t> (Malaya) and Suharto (Indonesia)</a:t>
            </a:r>
          </a:p>
          <a:p>
            <a:endParaRPr lang="en-MY" dirty="0"/>
          </a:p>
          <a:p>
            <a:pPr marL="0" indent="0">
              <a:buNone/>
            </a:pPr>
            <a:endParaRPr lang="en-MY" dirty="0"/>
          </a:p>
        </p:txBody>
      </p:sp>
      <p:sp>
        <p:nvSpPr>
          <p:cNvPr id="13" name="Text Placeholder 12">
            <a:extLst>
              <a:ext uri="{FF2B5EF4-FFF2-40B4-BE49-F238E27FC236}">
                <a16:creationId xmlns:a16="http://schemas.microsoft.com/office/drawing/2014/main" id="{7F56F554-F60D-4293-B989-7DBB4DE1ACA9}"/>
              </a:ext>
            </a:extLst>
          </p:cNvPr>
          <p:cNvSpPr>
            <a:spLocks noGrp="1"/>
          </p:cNvSpPr>
          <p:nvPr>
            <p:ph type="body" sz="quarter" idx="3"/>
          </p:nvPr>
        </p:nvSpPr>
        <p:spPr/>
        <p:txBody>
          <a:bodyPr/>
          <a:lstStyle/>
          <a:p>
            <a:r>
              <a:rPr lang="en-MY" dirty="0"/>
              <a:t>The Philippines</a:t>
            </a:r>
          </a:p>
        </p:txBody>
      </p:sp>
      <p:sp>
        <p:nvSpPr>
          <p:cNvPr id="14" name="Content Placeholder 13">
            <a:extLst>
              <a:ext uri="{FF2B5EF4-FFF2-40B4-BE49-F238E27FC236}">
                <a16:creationId xmlns:a16="http://schemas.microsoft.com/office/drawing/2014/main" id="{D490C9C9-0FAC-4C31-9E63-34E004D43BC6}"/>
              </a:ext>
            </a:extLst>
          </p:cNvPr>
          <p:cNvSpPr>
            <a:spLocks noGrp="1"/>
          </p:cNvSpPr>
          <p:nvPr>
            <p:ph sz="quarter" idx="4"/>
          </p:nvPr>
        </p:nvSpPr>
        <p:spPr>
          <a:xfrm>
            <a:off x="6208712" y="3179762"/>
            <a:ext cx="5837976" cy="3316731"/>
          </a:xfrm>
        </p:spPr>
        <p:txBody>
          <a:bodyPr>
            <a:normAutofit fontScale="92500" lnSpcReduction="10000"/>
          </a:bodyPr>
          <a:lstStyle/>
          <a:p>
            <a:r>
              <a:rPr lang="en-MY" dirty="0"/>
              <a:t>Against formation of Malaysia</a:t>
            </a:r>
          </a:p>
          <a:p>
            <a:r>
              <a:rPr lang="en-MY" dirty="0"/>
              <a:t>Claimed Sabah to be their rightful territory</a:t>
            </a:r>
          </a:p>
          <a:p>
            <a:r>
              <a:rPr lang="en-MY" dirty="0"/>
              <a:t>In 1963, President Macapagal condemned Malaysia in the Philippine Congress, souring relations with the Federation</a:t>
            </a:r>
          </a:p>
        </p:txBody>
      </p:sp>
      <p:pic>
        <p:nvPicPr>
          <p:cNvPr id="1026" name="Picture 2" descr="Flag of Indonesia - Wikipedia">
            <a:extLst>
              <a:ext uri="{FF2B5EF4-FFF2-40B4-BE49-F238E27FC236}">
                <a16:creationId xmlns:a16="http://schemas.microsoft.com/office/drawing/2014/main" id="{CDDCFAC6-070E-48AD-846C-8B448CDFF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985042"/>
            <a:ext cx="1330327" cy="8868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ag of the Philippines | Britannica">
            <a:extLst>
              <a:ext uri="{FF2B5EF4-FFF2-40B4-BE49-F238E27FC236}">
                <a16:creationId xmlns:a16="http://schemas.microsoft.com/office/drawing/2014/main" id="{C2BFCC88-7395-436F-8B73-AE00D0915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3664" y="1140353"/>
            <a:ext cx="1330327" cy="88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75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0DAB-07D1-400E-8986-3364FA835957}"/>
              </a:ext>
            </a:extLst>
          </p:cNvPr>
          <p:cNvSpPr>
            <a:spLocks noGrp="1"/>
          </p:cNvSpPr>
          <p:nvPr>
            <p:ph type="title"/>
          </p:nvPr>
        </p:nvSpPr>
        <p:spPr/>
        <p:txBody>
          <a:bodyPr/>
          <a:lstStyle/>
          <a:p>
            <a:r>
              <a:rPr lang="en-US" dirty="0"/>
              <a:t>Singapore’s Exit from Malaysia</a:t>
            </a:r>
            <a:br>
              <a:rPr lang="en-US" dirty="0"/>
            </a:br>
            <a:r>
              <a:rPr lang="en-US" dirty="0"/>
              <a:t>1965</a:t>
            </a:r>
            <a:endParaRPr lang="en-MY" dirty="0"/>
          </a:p>
        </p:txBody>
      </p:sp>
      <p:sp>
        <p:nvSpPr>
          <p:cNvPr id="3" name="Content Placeholder 2">
            <a:extLst>
              <a:ext uri="{FF2B5EF4-FFF2-40B4-BE49-F238E27FC236}">
                <a16:creationId xmlns:a16="http://schemas.microsoft.com/office/drawing/2014/main" id="{3835AD03-AB8E-493C-8775-F7280D2D942C}"/>
              </a:ext>
            </a:extLst>
          </p:cNvPr>
          <p:cNvSpPr>
            <a:spLocks noGrp="1"/>
          </p:cNvSpPr>
          <p:nvPr>
            <p:ph idx="1"/>
          </p:nvPr>
        </p:nvSpPr>
        <p:spPr>
          <a:xfrm>
            <a:off x="691116" y="2603500"/>
            <a:ext cx="11025963" cy="3416300"/>
          </a:xfrm>
        </p:spPr>
        <p:txBody>
          <a:bodyPr>
            <a:normAutofit/>
          </a:bodyPr>
          <a:lstStyle/>
          <a:p>
            <a:pPr algn="just"/>
            <a:r>
              <a:rPr lang="en-MY" sz="2000" dirty="0"/>
              <a:t>After two years in Malaysia, strains began to occur between the government of the Federation and Singapore</a:t>
            </a:r>
          </a:p>
          <a:p>
            <a:pPr algn="just"/>
            <a:r>
              <a:rPr lang="en-MY" sz="2000" dirty="0"/>
              <a:t>Strains due to economic factors, competition between PAP and the Alliance, and clash in government philosophy</a:t>
            </a:r>
          </a:p>
          <a:p>
            <a:pPr algn="just"/>
            <a:r>
              <a:rPr lang="en-MY" sz="2000" dirty="0"/>
              <a:t>In July and October 1964, two race riots occurred in Singapore</a:t>
            </a:r>
          </a:p>
          <a:p>
            <a:pPr algn="just"/>
            <a:r>
              <a:rPr lang="en-US" sz="2000" dirty="0"/>
              <a:t>Tension between Singapore and Kuala Lumpur regarding national budget  in 1965</a:t>
            </a:r>
            <a:endParaRPr lang="en-MY" sz="2000" dirty="0"/>
          </a:p>
          <a:p>
            <a:pPr algn="just"/>
            <a:r>
              <a:rPr lang="en-MY" sz="2000" dirty="0"/>
              <a:t>Finally, on 9 August 1965, Malaysia expelled Singapore from the Federation</a:t>
            </a:r>
          </a:p>
        </p:txBody>
      </p:sp>
      <p:pic>
        <p:nvPicPr>
          <p:cNvPr id="2054" name="Picture 6">
            <a:extLst>
              <a:ext uri="{FF2B5EF4-FFF2-40B4-BE49-F238E27FC236}">
                <a16:creationId xmlns:a16="http://schemas.microsoft.com/office/drawing/2014/main" id="{48CF5230-1182-409F-A3F3-D30E31ED5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653" y="838200"/>
            <a:ext cx="1881497" cy="121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95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8BE3-4C88-4B4E-8154-A0E04CFCD1EB}"/>
              </a:ext>
            </a:extLst>
          </p:cNvPr>
          <p:cNvSpPr>
            <a:spLocks noGrp="1"/>
          </p:cNvSpPr>
          <p:nvPr>
            <p:ph type="title"/>
          </p:nvPr>
        </p:nvSpPr>
        <p:spPr/>
        <p:txBody>
          <a:bodyPr/>
          <a:lstStyle/>
          <a:p>
            <a:r>
              <a:rPr lang="en-MY" dirty="0"/>
              <a:t>Portuguese, 1511-1641</a:t>
            </a:r>
          </a:p>
        </p:txBody>
      </p:sp>
      <p:sp>
        <p:nvSpPr>
          <p:cNvPr id="3" name="Content Placeholder 2">
            <a:extLst>
              <a:ext uri="{FF2B5EF4-FFF2-40B4-BE49-F238E27FC236}">
                <a16:creationId xmlns:a16="http://schemas.microsoft.com/office/drawing/2014/main" id="{F24C98E1-F493-45D1-95EF-C4A85BCD891E}"/>
              </a:ext>
            </a:extLst>
          </p:cNvPr>
          <p:cNvSpPr>
            <a:spLocks noGrp="1"/>
          </p:cNvSpPr>
          <p:nvPr>
            <p:ph sz="half" idx="1"/>
          </p:nvPr>
        </p:nvSpPr>
        <p:spPr>
          <a:xfrm>
            <a:off x="296325" y="2296633"/>
            <a:ext cx="5720151" cy="4380613"/>
          </a:xfrm>
        </p:spPr>
        <p:txBody>
          <a:bodyPr>
            <a:normAutofit fontScale="92500"/>
          </a:bodyPr>
          <a:lstStyle/>
          <a:p>
            <a:r>
              <a:rPr lang="en-MY" dirty="0"/>
              <a:t>In August 1511, Malacca fell to the Portuguese.</a:t>
            </a:r>
          </a:p>
          <a:p>
            <a:r>
              <a:rPr lang="en-MY" dirty="0"/>
              <a:t>The Portuguese period focused in Malacca, and they faced strong competition with the kingdom of Johor (successor of Malacca), and Aceh (the great Malay kingdom based in the north of Sumatra)</a:t>
            </a:r>
          </a:p>
          <a:p>
            <a:r>
              <a:rPr lang="en-MY" dirty="0"/>
              <a:t>Portuguese Malacca was under a Captain (Kapitan), answering to the Viceroy in Goa, India.</a:t>
            </a:r>
          </a:p>
          <a:p>
            <a:r>
              <a:rPr lang="en-US" dirty="0"/>
              <a:t>Great impacts on social-cultural and religion (Christianity) </a:t>
            </a:r>
            <a:endParaRPr lang="en-MY" dirty="0"/>
          </a:p>
          <a:p>
            <a:r>
              <a:rPr lang="en-MY" dirty="0"/>
              <a:t>Legacy of occupation: the Portuguese Eurasian community (</a:t>
            </a:r>
            <a:r>
              <a:rPr lang="en-MY" i="1" dirty="0"/>
              <a:t>Kristang</a:t>
            </a:r>
            <a:r>
              <a:rPr lang="en-MY" dirty="0"/>
              <a:t>), and Portuguese loan-words in Malay: </a:t>
            </a:r>
            <a:r>
              <a:rPr lang="en-MY" i="1" dirty="0" err="1"/>
              <a:t>jendela</a:t>
            </a:r>
            <a:r>
              <a:rPr lang="en-MY" i="1" dirty="0"/>
              <a:t>, </a:t>
            </a:r>
            <a:r>
              <a:rPr lang="en-MY" i="1" dirty="0" err="1"/>
              <a:t>almari</a:t>
            </a:r>
            <a:r>
              <a:rPr lang="en-MY" i="1" dirty="0"/>
              <a:t>, </a:t>
            </a:r>
            <a:r>
              <a:rPr lang="en-MY" i="1" dirty="0" err="1"/>
              <a:t>garfu</a:t>
            </a:r>
            <a:r>
              <a:rPr lang="en-MY" i="1" dirty="0"/>
              <a:t>, bola</a:t>
            </a:r>
          </a:p>
          <a:p>
            <a:endParaRPr lang="en-MY" dirty="0"/>
          </a:p>
          <a:p>
            <a:endParaRPr lang="en-MY" dirty="0"/>
          </a:p>
        </p:txBody>
      </p:sp>
      <p:pic>
        <p:nvPicPr>
          <p:cNvPr id="6" name="Content Placeholder 5">
            <a:extLst>
              <a:ext uri="{FF2B5EF4-FFF2-40B4-BE49-F238E27FC236}">
                <a16:creationId xmlns:a16="http://schemas.microsoft.com/office/drawing/2014/main" id="{F7537272-3DCF-408E-8CE6-D172A304C7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6477" y="2603499"/>
            <a:ext cx="5720151" cy="2462626"/>
          </a:xfrm>
        </p:spPr>
      </p:pic>
      <p:sp>
        <p:nvSpPr>
          <p:cNvPr id="7" name="TextBox 6">
            <a:extLst>
              <a:ext uri="{FF2B5EF4-FFF2-40B4-BE49-F238E27FC236}">
                <a16:creationId xmlns:a16="http://schemas.microsoft.com/office/drawing/2014/main" id="{2471B374-A57D-4E9A-B4F6-86BEF74AAAB8}"/>
              </a:ext>
            </a:extLst>
          </p:cNvPr>
          <p:cNvSpPr txBox="1"/>
          <p:nvPr/>
        </p:nvSpPr>
        <p:spPr>
          <a:xfrm>
            <a:off x="6426071" y="5367130"/>
            <a:ext cx="5353878" cy="646331"/>
          </a:xfrm>
          <a:prstGeom prst="rect">
            <a:avLst/>
          </a:prstGeom>
          <a:noFill/>
        </p:spPr>
        <p:txBody>
          <a:bodyPr wrap="square" rtlCol="0">
            <a:spAutoFit/>
          </a:bodyPr>
          <a:lstStyle/>
          <a:p>
            <a:pPr algn="ctr"/>
            <a:r>
              <a:rPr lang="en-MY" dirty="0"/>
              <a:t>An illustration of Portuguese Malacca in the 16</a:t>
            </a:r>
            <a:r>
              <a:rPr lang="en-MY" baseline="30000" dirty="0"/>
              <a:t>th</a:t>
            </a:r>
            <a:r>
              <a:rPr lang="en-MY" dirty="0"/>
              <a:t> century</a:t>
            </a:r>
          </a:p>
        </p:txBody>
      </p:sp>
      <p:pic>
        <p:nvPicPr>
          <p:cNvPr id="3074" name="Picture 2" descr="Flag of Malacca, Portuguese">
            <a:extLst>
              <a:ext uri="{FF2B5EF4-FFF2-40B4-BE49-F238E27FC236}">
                <a16:creationId xmlns:a16="http://schemas.microsoft.com/office/drawing/2014/main" id="{ABB68D37-008C-4D0E-8EE2-7D39F1091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059" y="813545"/>
            <a:ext cx="1751283" cy="116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94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29F1-FDEB-4BC8-A9CC-7567C11E2854}"/>
              </a:ext>
            </a:extLst>
          </p:cNvPr>
          <p:cNvSpPr>
            <a:spLocks noGrp="1"/>
          </p:cNvSpPr>
          <p:nvPr>
            <p:ph type="title"/>
          </p:nvPr>
        </p:nvSpPr>
        <p:spPr>
          <a:xfrm>
            <a:off x="1455205" y="872068"/>
            <a:ext cx="8761413" cy="706964"/>
          </a:xfrm>
        </p:spPr>
        <p:txBody>
          <a:bodyPr/>
          <a:lstStyle/>
          <a:p>
            <a:r>
              <a:rPr lang="en-MY" dirty="0"/>
              <a:t>Dutch, 1641-1824 </a:t>
            </a:r>
          </a:p>
        </p:txBody>
      </p:sp>
      <p:sp>
        <p:nvSpPr>
          <p:cNvPr id="3" name="Content Placeholder 2">
            <a:extLst>
              <a:ext uri="{FF2B5EF4-FFF2-40B4-BE49-F238E27FC236}">
                <a16:creationId xmlns:a16="http://schemas.microsoft.com/office/drawing/2014/main" id="{D307500E-2118-4947-BE22-F8DDD991B12C}"/>
              </a:ext>
            </a:extLst>
          </p:cNvPr>
          <p:cNvSpPr>
            <a:spLocks noGrp="1"/>
          </p:cNvSpPr>
          <p:nvPr>
            <p:ph sz="half" idx="1"/>
          </p:nvPr>
        </p:nvSpPr>
        <p:spPr>
          <a:xfrm>
            <a:off x="464024" y="2483891"/>
            <a:ext cx="5186149" cy="4193356"/>
          </a:xfrm>
        </p:spPr>
        <p:txBody>
          <a:bodyPr>
            <a:normAutofit/>
          </a:bodyPr>
          <a:lstStyle/>
          <a:p>
            <a:r>
              <a:rPr lang="en-MY" dirty="0"/>
              <a:t>In 1641, with the help of Johor, the Dutch succeeded in driving the Portuguese out of Malacca and took over</a:t>
            </a:r>
          </a:p>
          <a:p>
            <a:r>
              <a:rPr lang="en-MY" dirty="0"/>
              <a:t>Monopolised the tin trade in Malay states such as Riau, Perak, and Selangor</a:t>
            </a:r>
          </a:p>
          <a:p>
            <a:r>
              <a:rPr lang="en-MY" dirty="0"/>
              <a:t>In the 17</a:t>
            </a:r>
            <a:r>
              <a:rPr lang="en-MY" baseline="30000" dirty="0"/>
              <a:t>th</a:t>
            </a:r>
            <a:r>
              <a:rPr lang="en-MY" dirty="0"/>
              <a:t> century, attempted to expand their power in Perak, but failed</a:t>
            </a:r>
          </a:p>
          <a:p>
            <a:r>
              <a:rPr lang="en-MY" dirty="0"/>
              <a:t>In 1784, occupied Kota Melawati in Kuala Selangor, but the Sultan Ibrahim of Selangor retook the fort a year later</a:t>
            </a:r>
          </a:p>
        </p:txBody>
      </p:sp>
      <p:pic>
        <p:nvPicPr>
          <p:cNvPr id="6" name="Content Placeholder 5">
            <a:extLst>
              <a:ext uri="{FF2B5EF4-FFF2-40B4-BE49-F238E27FC236}">
                <a16:creationId xmlns:a16="http://schemas.microsoft.com/office/drawing/2014/main" id="{67113DB6-DD37-414F-A4C4-714AE76AB7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4110" y="2483891"/>
            <a:ext cx="5767681" cy="3310102"/>
          </a:xfrm>
        </p:spPr>
      </p:pic>
      <p:pic>
        <p:nvPicPr>
          <p:cNvPr id="1026" name="Picture 2">
            <a:extLst>
              <a:ext uri="{FF2B5EF4-FFF2-40B4-BE49-F238E27FC236}">
                <a16:creationId xmlns:a16="http://schemas.microsoft.com/office/drawing/2014/main" id="{CC3E21EF-4F5F-401B-A705-56B59C912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191" y="643466"/>
            <a:ext cx="1419225" cy="1447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4A5283-D1F5-45E0-BBF8-11508620A01C}"/>
              </a:ext>
            </a:extLst>
          </p:cNvPr>
          <p:cNvSpPr txBox="1"/>
          <p:nvPr/>
        </p:nvSpPr>
        <p:spPr>
          <a:xfrm>
            <a:off x="6755642" y="5935503"/>
            <a:ext cx="5186149" cy="369332"/>
          </a:xfrm>
          <a:prstGeom prst="rect">
            <a:avLst/>
          </a:prstGeom>
          <a:noFill/>
        </p:spPr>
        <p:txBody>
          <a:bodyPr wrap="square" rtlCol="0">
            <a:spAutoFit/>
          </a:bodyPr>
          <a:lstStyle/>
          <a:p>
            <a:pPr algn="ctr"/>
            <a:r>
              <a:rPr lang="en-MY" dirty="0"/>
              <a:t>An illustration of the Dutch in Malacca</a:t>
            </a:r>
          </a:p>
        </p:txBody>
      </p:sp>
    </p:spTree>
    <p:extLst>
      <p:ext uri="{BB962C8B-B14F-4D97-AF65-F5344CB8AC3E}">
        <p14:creationId xmlns:p14="http://schemas.microsoft.com/office/powerpoint/2010/main" val="421493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5994-9C66-41A7-9164-A6EC5EFF8EC8}"/>
              </a:ext>
            </a:extLst>
          </p:cNvPr>
          <p:cNvSpPr>
            <a:spLocks noGrp="1"/>
          </p:cNvSpPr>
          <p:nvPr>
            <p:ph type="title"/>
          </p:nvPr>
        </p:nvSpPr>
        <p:spPr/>
        <p:txBody>
          <a:bodyPr/>
          <a:lstStyle/>
          <a:p>
            <a:r>
              <a:rPr lang="en-MY" dirty="0"/>
              <a:t>Siamese, 1821-1842</a:t>
            </a:r>
          </a:p>
        </p:txBody>
      </p:sp>
      <p:sp>
        <p:nvSpPr>
          <p:cNvPr id="3" name="Content Placeholder 2">
            <a:extLst>
              <a:ext uri="{FF2B5EF4-FFF2-40B4-BE49-F238E27FC236}">
                <a16:creationId xmlns:a16="http://schemas.microsoft.com/office/drawing/2014/main" id="{1F7D97A7-8D40-4554-BA8F-7E7B8A6EC570}"/>
              </a:ext>
            </a:extLst>
          </p:cNvPr>
          <p:cNvSpPr>
            <a:spLocks noGrp="1"/>
          </p:cNvSpPr>
          <p:nvPr>
            <p:ph sz="half" idx="1"/>
          </p:nvPr>
        </p:nvSpPr>
        <p:spPr>
          <a:xfrm>
            <a:off x="715617" y="2328690"/>
            <a:ext cx="5791200" cy="4244388"/>
          </a:xfrm>
        </p:spPr>
        <p:txBody>
          <a:bodyPr>
            <a:normAutofit/>
          </a:bodyPr>
          <a:lstStyle/>
          <a:p>
            <a:r>
              <a:rPr lang="en-MY" dirty="0"/>
              <a:t>The northern Malay states of Kedah, </a:t>
            </a:r>
            <a:r>
              <a:rPr lang="en-MY" dirty="0" err="1"/>
              <a:t>Patani</a:t>
            </a:r>
            <a:r>
              <a:rPr lang="en-MY" dirty="0"/>
              <a:t>, Kelantan, and Terengganu, recognised Siamese overlordship, and paid tribute in golden and silver trees once every three years</a:t>
            </a:r>
          </a:p>
          <a:p>
            <a:r>
              <a:rPr lang="en-MY" dirty="0"/>
              <a:t>In November 1821, the Siamese occupied and directly ruled Kedah (in Siamese: </a:t>
            </a:r>
            <a:r>
              <a:rPr lang="en-MY" i="1" dirty="0" err="1"/>
              <a:t>Saiburi</a:t>
            </a:r>
            <a:r>
              <a:rPr lang="en-MY" dirty="0"/>
              <a:t>)</a:t>
            </a:r>
          </a:p>
          <a:p>
            <a:r>
              <a:rPr lang="en-MY" dirty="0"/>
              <a:t>Wars of northern independence 1821-1842</a:t>
            </a:r>
          </a:p>
          <a:p>
            <a:r>
              <a:rPr lang="en-MY" dirty="0"/>
              <a:t>In 1842, Siam retreated from Kedah, and returned the throne to the exiled Kedah Sultan</a:t>
            </a:r>
          </a:p>
          <a:p>
            <a:r>
              <a:rPr lang="en-MY" dirty="0"/>
              <a:t>Anglo-Siamese Treaty 1909, Siam agreed to transfer rule of Kedah, Perlis, Kelantan, and Terengganu to the British</a:t>
            </a:r>
          </a:p>
        </p:txBody>
      </p:sp>
      <p:pic>
        <p:nvPicPr>
          <p:cNvPr id="6" name="Content Placeholder 5">
            <a:extLst>
              <a:ext uri="{FF2B5EF4-FFF2-40B4-BE49-F238E27FC236}">
                <a16:creationId xmlns:a16="http://schemas.microsoft.com/office/drawing/2014/main" id="{37E7CA6D-805C-4433-ADBA-89C45D4B57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1" y="2328689"/>
            <a:ext cx="4465982" cy="2973032"/>
          </a:xfrm>
        </p:spPr>
      </p:pic>
      <p:pic>
        <p:nvPicPr>
          <p:cNvPr id="2050" name="Picture 2">
            <a:extLst>
              <a:ext uri="{FF2B5EF4-FFF2-40B4-BE49-F238E27FC236}">
                <a16:creationId xmlns:a16="http://schemas.microsoft.com/office/drawing/2014/main" id="{04C83817-C55C-401A-AE12-9215E0F32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762" y="702764"/>
            <a:ext cx="2043184" cy="13621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1DE3EE-E82B-4981-86B3-BE09DAC6F69F}"/>
              </a:ext>
            </a:extLst>
          </p:cNvPr>
          <p:cNvSpPr txBox="1"/>
          <p:nvPr/>
        </p:nvSpPr>
        <p:spPr>
          <a:xfrm>
            <a:off x="7442789" y="5373470"/>
            <a:ext cx="3843130" cy="646331"/>
          </a:xfrm>
          <a:prstGeom prst="rect">
            <a:avLst/>
          </a:prstGeom>
          <a:noFill/>
        </p:spPr>
        <p:txBody>
          <a:bodyPr wrap="square" rtlCol="0">
            <a:spAutoFit/>
          </a:bodyPr>
          <a:lstStyle/>
          <a:p>
            <a:pPr algn="ctr"/>
            <a:r>
              <a:rPr lang="en-MY" dirty="0"/>
              <a:t>Kuala Kedah Fort, occupied by the Siamese 1821-1842</a:t>
            </a:r>
          </a:p>
        </p:txBody>
      </p:sp>
    </p:spTree>
    <p:extLst>
      <p:ext uri="{BB962C8B-B14F-4D97-AF65-F5344CB8AC3E}">
        <p14:creationId xmlns:p14="http://schemas.microsoft.com/office/powerpoint/2010/main" val="97782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77B3-0D00-43CE-9588-FFCD6843E38E}"/>
              </a:ext>
            </a:extLst>
          </p:cNvPr>
          <p:cNvSpPr>
            <a:spLocks noGrp="1"/>
          </p:cNvSpPr>
          <p:nvPr>
            <p:ph type="title"/>
          </p:nvPr>
        </p:nvSpPr>
        <p:spPr/>
        <p:txBody>
          <a:bodyPr/>
          <a:lstStyle/>
          <a:p>
            <a:r>
              <a:rPr lang="en-MY" dirty="0"/>
              <a:t>British, 1786-1963</a:t>
            </a:r>
          </a:p>
        </p:txBody>
      </p:sp>
      <p:sp>
        <p:nvSpPr>
          <p:cNvPr id="3" name="Content Placeholder 2">
            <a:extLst>
              <a:ext uri="{FF2B5EF4-FFF2-40B4-BE49-F238E27FC236}">
                <a16:creationId xmlns:a16="http://schemas.microsoft.com/office/drawing/2014/main" id="{8B6C1263-3B00-4CAA-BBBC-319DD6D5180A}"/>
              </a:ext>
            </a:extLst>
          </p:cNvPr>
          <p:cNvSpPr>
            <a:spLocks noGrp="1"/>
          </p:cNvSpPr>
          <p:nvPr>
            <p:ph sz="half" idx="1"/>
          </p:nvPr>
        </p:nvSpPr>
        <p:spPr>
          <a:xfrm>
            <a:off x="194691" y="2348319"/>
            <a:ext cx="6121049" cy="4371458"/>
          </a:xfrm>
        </p:spPr>
        <p:txBody>
          <a:bodyPr>
            <a:normAutofit fontScale="92500" lnSpcReduction="10000"/>
          </a:bodyPr>
          <a:lstStyle/>
          <a:p>
            <a:pPr algn="just"/>
            <a:r>
              <a:rPr lang="en-MY" sz="2000" dirty="0"/>
              <a:t>The British empire expanded into Malaysia from the 18</a:t>
            </a:r>
            <a:r>
              <a:rPr lang="en-MY" sz="2000" baseline="30000" dirty="0"/>
              <a:t>th</a:t>
            </a:r>
            <a:r>
              <a:rPr lang="en-MY" sz="2000" dirty="0"/>
              <a:t> to the 20</a:t>
            </a:r>
            <a:r>
              <a:rPr lang="en-MY" sz="2000" baseline="30000" dirty="0"/>
              <a:t>th</a:t>
            </a:r>
            <a:r>
              <a:rPr lang="en-MY" sz="2000" dirty="0"/>
              <a:t> centuries</a:t>
            </a:r>
          </a:p>
          <a:p>
            <a:pPr algn="just"/>
            <a:r>
              <a:rPr lang="en-MY" sz="2000" dirty="0"/>
              <a:t>British colonialism happened gradually, and administrative systems were different between regions</a:t>
            </a:r>
          </a:p>
          <a:p>
            <a:pPr algn="just"/>
            <a:r>
              <a:rPr lang="en-MY" sz="2000" dirty="0"/>
              <a:t>Has a significant influence on systems of government and administration, ethnic demography, economic structure, language, education, and so on.</a:t>
            </a:r>
          </a:p>
          <a:p>
            <a:pPr algn="just"/>
            <a:r>
              <a:rPr lang="en-US" sz="2000" dirty="0"/>
              <a:t>The most significant colonization period for Malaysia</a:t>
            </a:r>
          </a:p>
          <a:p>
            <a:pPr algn="just"/>
            <a:r>
              <a:rPr lang="en-US" sz="2000" dirty="0"/>
              <a:t>Change of British policy from non-intervention to intervention in 1874 – driven by economic motive (to protect their economic interest)</a:t>
            </a:r>
          </a:p>
          <a:p>
            <a:pPr algn="just"/>
            <a:endParaRPr lang="en-MY" sz="2000" dirty="0"/>
          </a:p>
        </p:txBody>
      </p:sp>
      <p:pic>
        <p:nvPicPr>
          <p:cNvPr id="6" name="Content Placeholder 5">
            <a:extLst>
              <a:ext uri="{FF2B5EF4-FFF2-40B4-BE49-F238E27FC236}">
                <a16:creationId xmlns:a16="http://schemas.microsoft.com/office/drawing/2014/main" id="{E6DD743D-5415-4C78-98F5-F01749C3FED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2633" y="2603499"/>
            <a:ext cx="5303505" cy="2651753"/>
          </a:xfrm>
        </p:spPr>
      </p:pic>
      <p:sp>
        <p:nvSpPr>
          <p:cNvPr id="7" name="TextBox 6">
            <a:extLst>
              <a:ext uri="{FF2B5EF4-FFF2-40B4-BE49-F238E27FC236}">
                <a16:creationId xmlns:a16="http://schemas.microsoft.com/office/drawing/2014/main" id="{D7EDC779-57D1-4508-A8C8-097FBE103568}"/>
              </a:ext>
            </a:extLst>
          </p:cNvPr>
          <p:cNvSpPr txBox="1"/>
          <p:nvPr/>
        </p:nvSpPr>
        <p:spPr>
          <a:xfrm>
            <a:off x="6652591" y="5255252"/>
            <a:ext cx="5375189" cy="369332"/>
          </a:xfrm>
          <a:prstGeom prst="rect">
            <a:avLst/>
          </a:prstGeom>
          <a:noFill/>
        </p:spPr>
        <p:txBody>
          <a:bodyPr wrap="none" rtlCol="0">
            <a:spAutoFit/>
          </a:bodyPr>
          <a:lstStyle/>
          <a:p>
            <a:r>
              <a:rPr lang="en-MY" dirty="0"/>
              <a:t>A map of the British Empire, including Malaysia</a:t>
            </a:r>
          </a:p>
        </p:txBody>
      </p:sp>
      <p:pic>
        <p:nvPicPr>
          <p:cNvPr id="2050" name="Picture 2">
            <a:extLst>
              <a:ext uri="{FF2B5EF4-FFF2-40B4-BE49-F238E27FC236}">
                <a16:creationId xmlns:a16="http://schemas.microsoft.com/office/drawing/2014/main" id="{EC7FC310-F93E-4484-A36E-6361D6A08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78" y="818598"/>
            <a:ext cx="2034208" cy="101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C47B-B552-3D6E-86E2-582EE2A1D1D4}"/>
              </a:ext>
            </a:extLst>
          </p:cNvPr>
          <p:cNvSpPr>
            <a:spLocks noGrp="1"/>
          </p:cNvSpPr>
          <p:nvPr>
            <p:ph type="title"/>
          </p:nvPr>
        </p:nvSpPr>
        <p:spPr/>
        <p:txBody>
          <a:bodyPr/>
          <a:lstStyle/>
          <a:p>
            <a:pPr algn="ctr"/>
            <a:r>
              <a:rPr lang="en-MY" b="1" dirty="0"/>
              <a:t>TREATY OF LONDON 1824 </a:t>
            </a:r>
          </a:p>
        </p:txBody>
      </p:sp>
      <p:sp>
        <p:nvSpPr>
          <p:cNvPr id="5" name="Content Placeholder 4">
            <a:extLst>
              <a:ext uri="{FF2B5EF4-FFF2-40B4-BE49-F238E27FC236}">
                <a16:creationId xmlns:a16="http://schemas.microsoft.com/office/drawing/2014/main" id="{AE8C68F0-8A22-E8BF-600F-A2BB0D32FEB8}"/>
              </a:ext>
            </a:extLst>
          </p:cNvPr>
          <p:cNvSpPr>
            <a:spLocks noGrp="1"/>
          </p:cNvSpPr>
          <p:nvPr>
            <p:ph idx="1"/>
          </p:nvPr>
        </p:nvSpPr>
        <p:spPr>
          <a:xfrm>
            <a:off x="350874" y="2603500"/>
            <a:ext cx="11291777" cy="4020584"/>
          </a:xfrm>
        </p:spPr>
        <p:txBody>
          <a:bodyPr/>
          <a:lstStyle/>
          <a:p>
            <a:pPr algn="just"/>
            <a:r>
              <a:rPr lang="en-US" dirty="0"/>
              <a:t>The treaty ended the competition between  Great Britain and the Netherlands - in London on 17 March 1824. </a:t>
            </a:r>
          </a:p>
          <a:p>
            <a:pPr algn="just"/>
            <a:r>
              <a:rPr lang="en-US" dirty="0"/>
              <a:t>The treaty (also known Anglo-Dutch treaty or British-Dutch Treaty) important to resolve trade/economic dispute Great Britain and the Netherlands in Southeast Asia since the 17th century. </a:t>
            </a:r>
          </a:p>
          <a:p>
            <a:pPr algn="just"/>
            <a:r>
              <a:rPr lang="en-US" dirty="0"/>
              <a:t>It redefined the spheres of influence of the colonial power of British and Dutch in the region, also eventually leading to the formation of British Malaya and the Dutch East Indies.</a:t>
            </a:r>
          </a:p>
          <a:p>
            <a:pPr algn="just"/>
            <a:r>
              <a:rPr lang="en-US" dirty="0"/>
              <a:t>Dividing the region/Malays land/island - Malacca to British and </a:t>
            </a:r>
            <a:r>
              <a:rPr lang="en-US" dirty="0" err="1"/>
              <a:t>Bangkulen</a:t>
            </a:r>
            <a:r>
              <a:rPr lang="en-US" dirty="0"/>
              <a:t> (Indonesia) to Dutch - British had their to formally “control” Malaya.</a:t>
            </a:r>
          </a:p>
          <a:p>
            <a:pPr algn="just"/>
            <a:r>
              <a:rPr lang="en-US" dirty="0"/>
              <a:t>The treaty also set today geographical boundaries between Malaysia (and Singapore) and Indonesia. </a:t>
            </a:r>
            <a:endParaRPr lang="en-MY" dirty="0"/>
          </a:p>
        </p:txBody>
      </p:sp>
    </p:spTree>
    <p:extLst>
      <p:ext uri="{BB962C8B-B14F-4D97-AF65-F5344CB8AC3E}">
        <p14:creationId xmlns:p14="http://schemas.microsoft.com/office/powerpoint/2010/main" val="366930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1331</TotalTime>
  <Words>3154</Words>
  <Application>Microsoft Office PowerPoint</Application>
  <PresentationFormat>Widescreen</PresentationFormat>
  <Paragraphs>326</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Century Gothic</vt:lpstr>
      <vt:lpstr>Noto Sans Symbols</vt:lpstr>
      <vt:lpstr>Symbol</vt:lpstr>
      <vt:lpstr>Times New Roman</vt:lpstr>
      <vt:lpstr>Wingdings 3</vt:lpstr>
      <vt:lpstr>Ion Boardroom</vt:lpstr>
      <vt:lpstr>FEM2401 Malaysian Politics and Society  TOPIC 2: INDEPENDENCE OF MALAYSIA </vt:lpstr>
      <vt:lpstr>Lesson 2: Chapter 1.2: From Colonialism to Independence</vt:lpstr>
      <vt:lpstr>THE STAGES OF MALAYSIAN HISTORY </vt:lpstr>
      <vt:lpstr>Colonial Powers in Malaysia</vt:lpstr>
      <vt:lpstr>Portuguese, 1511-1641</vt:lpstr>
      <vt:lpstr>Dutch, 1641-1824 </vt:lpstr>
      <vt:lpstr>Siamese, 1821-1842</vt:lpstr>
      <vt:lpstr>British, 1786-1963</vt:lpstr>
      <vt:lpstr>TREATY OF LONDON 1824 </vt:lpstr>
      <vt:lpstr>Straits Settlements</vt:lpstr>
      <vt:lpstr>Federated Malay States (FMS)</vt:lpstr>
      <vt:lpstr>Unfederated Malay States (UMS)</vt:lpstr>
      <vt:lpstr>The British in Sarawak</vt:lpstr>
      <vt:lpstr>The British in Sabah</vt:lpstr>
      <vt:lpstr>NASIONALISM </vt:lpstr>
      <vt:lpstr>NATIONALIST MOVEMENT IN MALAYA </vt:lpstr>
      <vt:lpstr>THE IMPACT OF BRITISH ADMINISTRATION BEFORE FIRST WORLD WAR </vt:lpstr>
      <vt:lpstr>Wars and uprisings against the British</vt:lpstr>
      <vt:lpstr>Wars and Uprisings against the British (II)</vt:lpstr>
      <vt:lpstr>THE CHANGES AFTER 19TH CENTURY</vt:lpstr>
      <vt:lpstr>FACTORS INFLUENCING MALAY NATIONALISM AFTER 19TH CENTURY</vt:lpstr>
      <vt:lpstr>Japanese, 1941-1945</vt:lpstr>
      <vt:lpstr>The Road to Independence</vt:lpstr>
      <vt:lpstr>Malayan Union, 1946-1948</vt:lpstr>
      <vt:lpstr>Main conditions of the Malayan Union</vt:lpstr>
      <vt:lpstr>Opposition to the Malayan Union</vt:lpstr>
      <vt:lpstr>Protest by Malays against the Malayan Union in Kuala Kangsar, Perak</vt:lpstr>
      <vt:lpstr>Formation of UMNO</vt:lpstr>
      <vt:lpstr>Federation of Malaya 1948</vt:lpstr>
      <vt:lpstr>Political Development in Sabah and Sarawak</vt:lpstr>
      <vt:lpstr>POLITICAL PARTIES</vt:lpstr>
      <vt:lpstr>FEDERATION OF MALAYA 1957</vt:lpstr>
      <vt:lpstr>Leaders of the Alliance</vt:lpstr>
      <vt:lpstr>First General Elections, 1955</vt:lpstr>
      <vt:lpstr>Towards Independence, 1955-1957</vt:lpstr>
      <vt:lpstr>Formation of Malaysia</vt:lpstr>
      <vt:lpstr>CHRONOLOGY OF THE IMPORTANT EVENTS</vt:lpstr>
      <vt:lpstr>THE MERGING PLAN: EARLY IDEAS </vt:lpstr>
      <vt:lpstr>Reaction to the Malaysia Proposal</vt:lpstr>
      <vt:lpstr>Rationale for the Formation of Malaysia (I)</vt:lpstr>
      <vt:lpstr>Rationale for Forming Malaysia (II)</vt:lpstr>
      <vt:lpstr>Steps towards Formation</vt:lpstr>
      <vt:lpstr>Formation of Malaysia, 1963</vt:lpstr>
      <vt:lpstr>Opposition to Malaysia</vt:lpstr>
      <vt:lpstr>Singapore’s Exit from Malaysia 1965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MPU2163 Pengajian Malaysia 2</dc:title>
  <dc:creator>Fitri</dc:creator>
  <cp:lastModifiedBy>Amir Munshi</cp:lastModifiedBy>
  <cp:revision>266</cp:revision>
  <dcterms:created xsi:type="dcterms:W3CDTF">2021-06-21T02:10:25Z</dcterms:created>
  <dcterms:modified xsi:type="dcterms:W3CDTF">2023-11-09T15:25:55Z</dcterms:modified>
</cp:coreProperties>
</file>