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2" r:id="rId8"/>
    <p:sldId id="262" r:id="rId9"/>
    <p:sldId id="263" r:id="rId10"/>
    <p:sldId id="265" r:id="rId11"/>
    <p:sldId id="264"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C"/>
    <a:srgbClr val="00FFFF"/>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8" d="100"/>
          <a:sy n="58" d="100"/>
        </p:scale>
        <p:origin x="77" y="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6.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71952" y="472572"/>
            <a:ext cx="8422783" cy="1320800"/>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r>
              <a:rPr lang="en-US" sz="2800" dirty="0">
                <a:latin typeface="Arial Black" panose="020B0A04020102020204" pitchFamily="34" charset="0"/>
              </a:rPr>
              <a:t>A selective and Restrictive   Communication Model Based Mobile Application</a:t>
            </a:r>
            <a:br>
              <a:rPr lang="en-IN" sz="2800" dirty="0">
                <a:latin typeface="Arial Black" panose="020B0A04020102020204" pitchFamily="34" charset="0"/>
              </a:rPr>
            </a:br>
            <a:r>
              <a:rPr lang="en-IN" sz="2800" dirty="0">
                <a:latin typeface="Arial Black" panose="020B0A04020102020204" pitchFamily="34" charset="0"/>
              </a:rPr>
              <a:t>   </a:t>
            </a:r>
          </a:p>
        </p:txBody>
      </p:sp>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155180" y="1471400"/>
            <a:ext cx="2133600" cy="2143125"/>
          </a:xfrm>
          <a:prstGeom prst="rect">
            <a:avLst/>
          </a:prstGeom>
        </p:spPr>
      </p:pic>
      <p:sp>
        <p:nvSpPr>
          <p:cNvPr id="11" name="TextBox 10"/>
          <p:cNvSpPr txBox="1"/>
          <p:nvPr/>
        </p:nvSpPr>
        <p:spPr>
          <a:xfrm>
            <a:off x="1451322" y="5903893"/>
            <a:ext cx="7257649" cy="954107"/>
          </a:xfrm>
          <a:prstGeom prst="rect">
            <a:avLst/>
          </a:prstGeom>
          <a:noFill/>
        </p:spPr>
        <p:txBody>
          <a:bodyPr wrap="square" rtlCol="0">
            <a:spAutoFit/>
          </a:bodyPr>
          <a:lstStyle/>
          <a:p>
            <a:r>
              <a:rPr lang="en-IN" sz="2800" b="1" i="1" dirty="0">
                <a:solidFill>
                  <a:schemeClr val="accent6">
                    <a:lumMod val="50000"/>
                  </a:schemeClr>
                </a:solidFill>
                <a:latin typeface="Bell MT" panose="02020503060305020303" pitchFamily="18" charset="0"/>
              </a:rPr>
              <a:t>Project Supervisor:</a:t>
            </a:r>
            <a:r>
              <a:rPr lang="en-IN" sz="2800" dirty="0">
                <a:solidFill>
                  <a:schemeClr val="lt2"/>
                </a:solidFill>
              </a:rPr>
              <a:t> :</a:t>
            </a:r>
            <a:r>
              <a:rPr lang="en-IN" sz="2800" dirty="0">
                <a:solidFill>
                  <a:schemeClr val="bg2">
                    <a:lumMod val="75000"/>
                  </a:schemeClr>
                </a:solidFill>
              </a:rPr>
              <a:t> </a:t>
            </a:r>
            <a:r>
              <a:rPr lang="en-IN" sz="2800" dirty="0">
                <a:solidFill>
                  <a:schemeClr val="tx1">
                    <a:lumMod val="95000"/>
                    <a:lumOff val="5000"/>
                  </a:schemeClr>
                </a:solidFill>
              </a:rPr>
              <a:t>Prof. Siba K Udgata</a:t>
            </a:r>
          </a:p>
          <a:p>
            <a:endParaRPr lang="en-IN" sz="2800" dirty="0"/>
          </a:p>
        </p:txBody>
      </p:sp>
      <p:sp>
        <p:nvSpPr>
          <p:cNvPr id="12" name="TextBox 11"/>
          <p:cNvSpPr txBox="1"/>
          <p:nvPr/>
        </p:nvSpPr>
        <p:spPr>
          <a:xfrm>
            <a:off x="2872119" y="3868923"/>
            <a:ext cx="4868214" cy="1615827"/>
          </a:xfrm>
          <a:prstGeom prst="rect">
            <a:avLst/>
          </a:prstGeom>
          <a:noFill/>
        </p:spPr>
        <p:txBody>
          <a:bodyPr wrap="square" rtlCol="0">
            <a:spAutoFit/>
          </a:bodyPr>
          <a:lstStyle/>
          <a:p>
            <a:pPr algn="ctr">
              <a:spcBef>
                <a:spcPts val="2133"/>
              </a:spcBef>
            </a:pPr>
            <a:r>
              <a:rPr lang="en" sz="2400" b="1" dirty="0">
                <a:solidFill>
                  <a:schemeClr val="accent6">
                    <a:lumMod val="50000"/>
                  </a:schemeClr>
                </a:solidFill>
              </a:rPr>
              <a:t>Team Members : </a:t>
            </a:r>
          </a:p>
          <a:p>
            <a:pPr algn="ctr">
              <a:spcBef>
                <a:spcPts val="2133"/>
              </a:spcBef>
            </a:pPr>
            <a:r>
              <a:rPr lang="en" sz="2000" dirty="0">
                <a:solidFill>
                  <a:srgbClr val="000000"/>
                </a:solidFill>
                <a:latin typeface="Arial" panose="020B0604020202020204" pitchFamily="34" charset="0"/>
                <a:cs typeface="Arial" panose="020B0604020202020204" pitchFamily="34" charset="0"/>
              </a:rPr>
              <a:t>SHAWETA KUMARI         21MCMC08</a:t>
            </a:r>
          </a:p>
          <a:p>
            <a:pPr algn="ctr">
              <a:spcBef>
                <a:spcPts val="2133"/>
              </a:spcBef>
            </a:pPr>
            <a:r>
              <a:rPr lang="en" sz="2000" dirty="0">
                <a:solidFill>
                  <a:srgbClr val="000000"/>
                </a:solidFill>
                <a:latin typeface="Arial" panose="020B0604020202020204" pitchFamily="34" charset="0"/>
                <a:cs typeface="Arial" panose="020B0604020202020204" pitchFamily="34" charset="0"/>
              </a:rPr>
              <a:t>MANVENDER TOPPO     21MCMC19</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971" y="2678898"/>
            <a:ext cx="1880315" cy="2206809"/>
          </a:xfrm>
          <a:prstGeom prst="rect">
            <a:avLst/>
          </a:prstGeom>
        </p:spPr>
      </p:pic>
    </p:spTree>
    <p:extLst>
      <p:ext uri="{BB962C8B-B14F-4D97-AF65-F5344CB8AC3E}">
        <p14:creationId xmlns:p14="http://schemas.microsoft.com/office/powerpoint/2010/main" val="3860840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24" y="888010"/>
            <a:ext cx="3291840" cy="4706267"/>
          </a:xfrm>
          <a:prstGeom prst="rect">
            <a:avLst/>
          </a:prstGeom>
        </p:spPr>
      </p:pic>
      <p:sp>
        <p:nvSpPr>
          <p:cNvPr id="6" name="TextBox 5"/>
          <p:cNvSpPr txBox="1"/>
          <p:nvPr/>
        </p:nvSpPr>
        <p:spPr>
          <a:xfrm>
            <a:off x="1867125" y="2722993"/>
            <a:ext cx="2174977" cy="461665"/>
          </a:xfrm>
          <a:prstGeom prst="rect">
            <a:avLst/>
          </a:prstGeom>
          <a:noFill/>
        </p:spPr>
        <p:txBody>
          <a:bodyPr wrap="square" rtlCol="0">
            <a:spAutoFit/>
          </a:bodyPr>
          <a:lstStyle/>
          <a:p>
            <a:r>
              <a:rPr lang="en-US" sz="2400" b="1" dirty="0">
                <a:solidFill>
                  <a:schemeClr val="accent4">
                    <a:lumMod val="40000"/>
                    <a:lumOff val="60000"/>
                  </a:schemeClr>
                </a:solidFill>
              </a:rPr>
              <a:t>LOCATION</a:t>
            </a:r>
            <a:endParaRPr lang="en-IN" sz="2400" b="1" dirty="0">
              <a:solidFill>
                <a:schemeClr val="accent4">
                  <a:lumMod val="40000"/>
                  <a:lumOff val="60000"/>
                </a:schemeClr>
              </a:solidFill>
            </a:endParaRPr>
          </a:p>
        </p:txBody>
      </p:sp>
      <p:sp>
        <p:nvSpPr>
          <p:cNvPr id="7" name="TextBox 6"/>
          <p:cNvSpPr txBox="1"/>
          <p:nvPr/>
        </p:nvSpPr>
        <p:spPr>
          <a:xfrm>
            <a:off x="491052" y="2654586"/>
            <a:ext cx="964790" cy="461665"/>
          </a:xfrm>
          <a:prstGeom prst="rect">
            <a:avLst/>
          </a:prstGeom>
          <a:noFill/>
        </p:spPr>
        <p:txBody>
          <a:bodyPr wrap="square" rtlCol="0">
            <a:spAutoFit/>
          </a:bodyPr>
          <a:lstStyle/>
          <a:p>
            <a:r>
              <a:rPr lang="en-US" sz="2400" b="1" dirty="0">
                <a:solidFill>
                  <a:schemeClr val="accent4">
                    <a:lumMod val="40000"/>
                    <a:lumOff val="60000"/>
                  </a:schemeClr>
                </a:solidFill>
              </a:rPr>
              <a:t>MIC</a:t>
            </a:r>
            <a:endParaRPr lang="en-IN" sz="2400" b="1" dirty="0">
              <a:solidFill>
                <a:schemeClr val="accent4">
                  <a:lumMod val="40000"/>
                  <a:lumOff val="60000"/>
                </a:schemeClr>
              </a:solidFill>
            </a:endParaRPr>
          </a:p>
        </p:txBody>
      </p:sp>
      <p:sp>
        <p:nvSpPr>
          <p:cNvPr id="8" name="TextBox 7"/>
          <p:cNvSpPr txBox="1"/>
          <p:nvPr/>
        </p:nvSpPr>
        <p:spPr>
          <a:xfrm>
            <a:off x="1545464" y="1842172"/>
            <a:ext cx="2034861" cy="461665"/>
          </a:xfrm>
          <a:prstGeom prst="rect">
            <a:avLst/>
          </a:prstGeom>
          <a:noFill/>
        </p:spPr>
        <p:txBody>
          <a:bodyPr wrap="square" rtlCol="0">
            <a:spAutoFit/>
          </a:bodyPr>
          <a:lstStyle/>
          <a:p>
            <a:r>
              <a:rPr lang="en-US" sz="2400" b="1" dirty="0">
                <a:solidFill>
                  <a:schemeClr val="accent4">
                    <a:lumMod val="40000"/>
                    <a:lumOff val="60000"/>
                  </a:schemeClr>
                </a:solidFill>
              </a:rPr>
              <a:t>AQI</a:t>
            </a:r>
            <a:endParaRPr lang="en-IN" sz="2400" b="1" dirty="0">
              <a:solidFill>
                <a:schemeClr val="accent4">
                  <a:lumMod val="40000"/>
                  <a:lumOff val="60000"/>
                </a:schemeClr>
              </a:solidFill>
            </a:endParaRPr>
          </a:p>
        </p:txBody>
      </p:sp>
      <p:sp>
        <p:nvSpPr>
          <p:cNvPr id="9" name="TextBox 8"/>
          <p:cNvSpPr txBox="1"/>
          <p:nvPr/>
        </p:nvSpPr>
        <p:spPr>
          <a:xfrm>
            <a:off x="1563233" y="3714174"/>
            <a:ext cx="1801504" cy="400110"/>
          </a:xfrm>
          <a:prstGeom prst="rect">
            <a:avLst/>
          </a:prstGeom>
          <a:noFill/>
        </p:spPr>
        <p:txBody>
          <a:bodyPr wrap="square" rtlCol="0">
            <a:spAutoFit/>
          </a:bodyPr>
          <a:lstStyle/>
          <a:p>
            <a:r>
              <a:rPr lang="en-US" sz="2000" b="1" dirty="0">
                <a:solidFill>
                  <a:schemeClr val="accent4">
                    <a:lumMod val="60000"/>
                    <a:lumOff val="40000"/>
                  </a:schemeClr>
                </a:solidFill>
              </a:rPr>
              <a:t>CALL</a:t>
            </a:r>
            <a:endParaRPr lang="en-IN" sz="2000" b="1" dirty="0">
              <a:solidFill>
                <a:schemeClr val="accent4">
                  <a:lumMod val="60000"/>
                  <a:lumOff val="40000"/>
                </a:schemeClr>
              </a:solidFill>
            </a:endParaRPr>
          </a:p>
        </p:txBody>
      </p:sp>
      <p:sp>
        <p:nvSpPr>
          <p:cNvPr id="11" name="TextBox 10"/>
          <p:cNvSpPr txBox="1"/>
          <p:nvPr/>
        </p:nvSpPr>
        <p:spPr>
          <a:xfrm>
            <a:off x="4100758" y="174133"/>
            <a:ext cx="5581704" cy="2246769"/>
          </a:xfrm>
          <a:prstGeom prst="rect">
            <a:avLst/>
          </a:prstGeom>
          <a:noFill/>
        </p:spPr>
        <p:txBody>
          <a:bodyPr wrap="square" rtlCol="0">
            <a:spAutoFit/>
          </a:bodyPr>
          <a:lstStyle/>
          <a:p>
            <a:endParaRPr lang="en-IN" sz="2000" dirty="0">
              <a:solidFill>
                <a:srgbClr val="C00000"/>
              </a:solidFill>
              <a:latin typeface="Arial" panose="020B0604020202020204" pitchFamily="34" charset="0"/>
              <a:cs typeface="Arial" panose="020B0604020202020204" pitchFamily="34" charset="0"/>
            </a:endParaRPr>
          </a:p>
          <a:p>
            <a:r>
              <a:rPr lang="en-IN" sz="2000" dirty="0">
                <a:solidFill>
                  <a:srgbClr val="C00000"/>
                </a:solidFill>
                <a:latin typeface="Arial" panose="020B0604020202020204" pitchFamily="34" charset="0"/>
                <a:cs typeface="Arial" panose="020B0604020202020204" pitchFamily="34" charset="0"/>
              </a:rPr>
              <a:t>1. </a:t>
            </a:r>
            <a:r>
              <a:rPr lang="en-US" sz="2000" b="1" dirty="0">
                <a:solidFill>
                  <a:srgbClr val="C00000"/>
                </a:solidFill>
                <a:latin typeface="Arial" panose="020B0604020202020204" pitchFamily="34" charset="0"/>
                <a:cs typeface="Arial" panose="020B0604020202020204" pitchFamily="34" charset="0"/>
              </a:rPr>
              <a:t>Air Quality Index(command)</a:t>
            </a:r>
            <a:endParaRPr lang="en-US" sz="2000" dirty="0">
              <a:solidFill>
                <a:srgbClr val="C00000"/>
              </a:solidFill>
              <a:latin typeface="Arial" panose="020B0604020202020204" pitchFamily="34" charset="0"/>
              <a:cs typeface="Arial" panose="020B0604020202020204" pitchFamily="34" charset="0"/>
            </a:endParaRPr>
          </a:p>
          <a:p>
            <a:pPr algn="just"/>
            <a:r>
              <a:rPr lang="en-US" sz="2000" dirty="0">
                <a:solidFill>
                  <a:srgbClr val="C00000"/>
                </a:solidFill>
                <a:latin typeface="Arial" panose="020B0604020202020204" pitchFamily="34" charset="0"/>
                <a:cs typeface="Arial" panose="020B0604020202020204" pitchFamily="34" charset="0"/>
              </a:rPr>
              <a:t>The AQI is an index for reporting daily air quality. It tells how clean or polluted the air is, and what associated health effects might be a concern, especially for ground-level ozone and particle pollution. </a:t>
            </a:r>
            <a:endParaRPr lang="en-IN" sz="2000" dirty="0">
              <a:solidFill>
                <a:srgbClr val="C00000"/>
              </a:solidFill>
              <a:latin typeface="Arial" panose="020B0604020202020204" pitchFamily="34" charset="0"/>
              <a:cs typeface="Arial" panose="020B0604020202020204" pitchFamily="34" charset="0"/>
            </a:endParaRPr>
          </a:p>
        </p:txBody>
      </p:sp>
      <p:sp>
        <p:nvSpPr>
          <p:cNvPr id="12" name="TextBox 11"/>
          <p:cNvSpPr txBox="1"/>
          <p:nvPr/>
        </p:nvSpPr>
        <p:spPr>
          <a:xfrm>
            <a:off x="4644339" y="2695851"/>
            <a:ext cx="3575713" cy="1938992"/>
          </a:xfrm>
          <a:prstGeom prst="rect">
            <a:avLst/>
          </a:prstGeom>
          <a:noFill/>
        </p:spPr>
        <p:txBody>
          <a:bodyPr wrap="square" rtlCol="0">
            <a:spAutoFit/>
          </a:bodyPr>
          <a:lstStyle/>
          <a:p>
            <a:r>
              <a:rPr lang="en-IN" sz="2400" dirty="0">
                <a:solidFill>
                  <a:srgbClr val="002060"/>
                </a:solidFill>
              </a:rPr>
              <a:t>2. LOCATION (command)</a:t>
            </a:r>
          </a:p>
          <a:p>
            <a:pPr algn="just"/>
            <a:r>
              <a:rPr lang="en-IN" sz="2400" dirty="0">
                <a:solidFill>
                  <a:srgbClr val="002060"/>
                </a:solidFill>
              </a:rPr>
              <a:t>Show the location of the device(contact phone number) on google maps.</a:t>
            </a:r>
          </a:p>
        </p:txBody>
      </p:sp>
      <p:sp>
        <p:nvSpPr>
          <p:cNvPr id="13" name="TextBox 12"/>
          <p:cNvSpPr txBox="1"/>
          <p:nvPr/>
        </p:nvSpPr>
        <p:spPr>
          <a:xfrm>
            <a:off x="6461830" y="4489065"/>
            <a:ext cx="4517409" cy="1200329"/>
          </a:xfrm>
          <a:prstGeom prst="rect">
            <a:avLst/>
          </a:prstGeom>
          <a:noFill/>
        </p:spPr>
        <p:txBody>
          <a:bodyPr wrap="square" rtlCol="0">
            <a:spAutoFit/>
          </a:bodyPr>
          <a:lstStyle/>
          <a:p>
            <a:r>
              <a:rPr lang="en-IN" sz="2400" dirty="0">
                <a:solidFill>
                  <a:schemeClr val="accent6">
                    <a:lumMod val="50000"/>
                  </a:schemeClr>
                </a:solidFill>
              </a:rPr>
              <a:t>3.CALL</a:t>
            </a:r>
          </a:p>
          <a:p>
            <a:pPr lvl="0" algn="just"/>
            <a:r>
              <a:rPr lang="en-IN" sz="2400" dirty="0">
                <a:solidFill>
                  <a:schemeClr val="accent6">
                    <a:lumMod val="50000"/>
                  </a:schemeClr>
                </a:solidFill>
              </a:rPr>
              <a:t>Calling the phone number</a:t>
            </a:r>
          </a:p>
          <a:p>
            <a:endParaRPr lang="en-IN" sz="2400" dirty="0">
              <a:solidFill>
                <a:schemeClr val="accent6">
                  <a:lumMod val="50000"/>
                </a:schemeClr>
              </a:solidFill>
            </a:endParaRPr>
          </a:p>
        </p:txBody>
      </p:sp>
      <p:sp>
        <p:nvSpPr>
          <p:cNvPr id="14" name="TextBox 13"/>
          <p:cNvSpPr txBox="1"/>
          <p:nvPr/>
        </p:nvSpPr>
        <p:spPr>
          <a:xfrm>
            <a:off x="4634253" y="5462436"/>
            <a:ext cx="3985146" cy="1200329"/>
          </a:xfrm>
          <a:prstGeom prst="rect">
            <a:avLst/>
          </a:prstGeom>
          <a:noFill/>
        </p:spPr>
        <p:txBody>
          <a:bodyPr wrap="square" rtlCol="0">
            <a:spAutoFit/>
          </a:bodyPr>
          <a:lstStyle/>
          <a:p>
            <a:r>
              <a:rPr lang="en-IN" sz="2400" dirty="0">
                <a:solidFill>
                  <a:srgbClr val="C00000"/>
                </a:solidFill>
              </a:rPr>
              <a:t>4.MIC</a:t>
            </a:r>
          </a:p>
          <a:p>
            <a:pPr algn="just"/>
            <a:r>
              <a:rPr lang="en-IN" sz="2400" dirty="0">
                <a:solidFill>
                  <a:srgbClr val="C00000"/>
                </a:solidFill>
              </a:rPr>
              <a:t>Capability to decode a voice message </a:t>
            </a:r>
          </a:p>
        </p:txBody>
      </p:sp>
      <p:cxnSp>
        <p:nvCxnSpPr>
          <p:cNvPr id="15" name="Straight Arrow Connector 14"/>
          <p:cNvCxnSpPr/>
          <p:nvPr/>
        </p:nvCxnSpPr>
        <p:spPr>
          <a:xfrm flipV="1">
            <a:off x="2148181" y="1567223"/>
            <a:ext cx="1928961" cy="50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2" idx="1"/>
          </p:cNvCxnSpPr>
          <p:nvPr/>
        </p:nvCxnSpPr>
        <p:spPr>
          <a:xfrm>
            <a:off x="3509945" y="2885419"/>
            <a:ext cx="1134394" cy="779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329204" y="4079631"/>
            <a:ext cx="3750798" cy="832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1195754" y="4079631"/>
            <a:ext cx="3066757" cy="1815920"/>
          </a:xfrm>
          <a:custGeom>
            <a:avLst/>
            <a:gdLst>
              <a:gd name="connsiteX0" fmla="*/ 28135 w 3066757"/>
              <a:gd name="connsiteY0" fmla="*/ 0 h 1815920"/>
              <a:gd name="connsiteX1" fmla="*/ 14068 w 3066757"/>
              <a:gd name="connsiteY1" fmla="*/ 365760 h 1815920"/>
              <a:gd name="connsiteX2" fmla="*/ 0 w 3066757"/>
              <a:gd name="connsiteY2" fmla="*/ 450166 h 1815920"/>
              <a:gd name="connsiteX3" fmla="*/ 14068 w 3066757"/>
              <a:gd name="connsiteY3" fmla="*/ 1012874 h 1815920"/>
              <a:gd name="connsiteX4" fmla="*/ 28135 w 3066757"/>
              <a:gd name="connsiteY4" fmla="*/ 1055077 h 1815920"/>
              <a:gd name="connsiteX5" fmla="*/ 56271 w 3066757"/>
              <a:gd name="connsiteY5" fmla="*/ 1111347 h 1815920"/>
              <a:gd name="connsiteX6" fmla="*/ 70338 w 3066757"/>
              <a:gd name="connsiteY6" fmla="*/ 1153551 h 1815920"/>
              <a:gd name="connsiteX7" fmla="*/ 98474 w 3066757"/>
              <a:gd name="connsiteY7" fmla="*/ 1181686 h 1815920"/>
              <a:gd name="connsiteX8" fmla="*/ 126609 w 3066757"/>
              <a:gd name="connsiteY8" fmla="*/ 1223889 h 1815920"/>
              <a:gd name="connsiteX9" fmla="*/ 225083 w 3066757"/>
              <a:gd name="connsiteY9" fmla="*/ 1280160 h 1815920"/>
              <a:gd name="connsiteX10" fmla="*/ 351692 w 3066757"/>
              <a:gd name="connsiteY10" fmla="*/ 1350498 h 1815920"/>
              <a:gd name="connsiteX11" fmla="*/ 464234 w 3066757"/>
              <a:gd name="connsiteY11" fmla="*/ 1406769 h 1815920"/>
              <a:gd name="connsiteX12" fmla="*/ 562708 w 3066757"/>
              <a:gd name="connsiteY12" fmla="*/ 1477107 h 1815920"/>
              <a:gd name="connsiteX13" fmla="*/ 604911 w 3066757"/>
              <a:gd name="connsiteY13" fmla="*/ 1491175 h 1815920"/>
              <a:gd name="connsiteX14" fmla="*/ 703384 w 3066757"/>
              <a:gd name="connsiteY14" fmla="*/ 1561514 h 1815920"/>
              <a:gd name="connsiteX15" fmla="*/ 731520 w 3066757"/>
              <a:gd name="connsiteY15" fmla="*/ 1589649 h 1815920"/>
              <a:gd name="connsiteX16" fmla="*/ 773723 w 3066757"/>
              <a:gd name="connsiteY16" fmla="*/ 1603717 h 1815920"/>
              <a:gd name="connsiteX17" fmla="*/ 928468 w 3066757"/>
              <a:gd name="connsiteY17" fmla="*/ 1674055 h 1815920"/>
              <a:gd name="connsiteX18" fmla="*/ 1069144 w 3066757"/>
              <a:gd name="connsiteY18" fmla="*/ 1716258 h 1815920"/>
              <a:gd name="connsiteX19" fmla="*/ 1533378 w 3066757"/>
              <a:gd name="connsiteY19" fmla="*/ 1730326 h 1815920"/>
              <a:gd name="connsiteX20" fmla="*/ 2855741 w 3066757"/>
              <a:gd name="connsiteY20" fmla="*/ 1744394 h 1815920"/>
              <a:gd name="connsiteX21" fmla="*/ 3066757 w 3066757"/>
              <a:gd name="connsiteY21" fmla="*/ 1758461 h 181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66757" h="1815920">
                <a:moveTo>
                  <a:pt x="28135" y="0"/>
                </a:moveTo>
                <a:cubicBezTo>
                  <a:pt x="23446" y="121920"/>
                  <a:pt x="21679" y="243987"/>
                  <a:pt x="14068" y="365760"/>
                </a:cubicBezTo>
                <a:cubicBezTo>
                  <a:pt x="12289" y="394228"/>
                  <a:pt x="0" y="421643"/>
                  <a:pt x="0" y="450166"/>
                </a:cubicBezTo>
                <a:cubicBezTo>
                  <a:pt x="0" y="637794"/>
                  <a:pt x="5351" y="825449"/>
                  <a:pt x="14068" y="1012874"/>
                </a:cubicBezTo>
                <a:cubicBezTo>
                  <a:pt x="14757" y="1027687"/>
                  <a:pt x="22294" y="1041447"/>
                  <a:pt x="28135" y="1055077"/>
                </a:cubicBezTo>
                <a:cubicBezTo>
                  <a:pt x="36396" y="1074352"/>
                  <a:pt x="48010" y="1092072"/>
                  <a:pt x="56271" y="1111347"/>
                </a:cubicBezTo>
                <a:cubicBezTo>
                  <a:pt x="62112" y="1124977"/>
                  <a:pt x="62709" y="1140835"/>
                  <a:pt x="70338" y="1153551"/>
                </a:cubicBezTo>
                <a:cubicBezTo>
                  <a:pt x="77162" y="1164924"/>
                  <a:pt x="90188" y="1171329"/>
                  <a:pt x="98474" y="1181686"/>
                </a:cubicBezTo>
                <a:cubicBezTo>
                  <a:pt x="109036" y="1194888"/>
                  <a:pt x="114654" y="1211934"/>
                  <a:pt x="126609" y="1223889"/>
                </a:cubicBezTo>
                <a:cubicBezTo>
                  <a:pt x="150938" y="1248218"/>
                  <a:pt x="197503" y="1263612"/>
                  <a:pt x="225083" y="1280160"/>
                </a:cubicBezTo>
                <a:cubicBezTo>
                  <a:pt x="346011" y="1352717"/>
                  <a:pt x="266805" y="1322204"/>
                  <a:pt x="351692" y="1350498"/>
                </a:cubicBezTo>
                <a:cubicBezTo>
                  <a:pt x="449464" y="1415681"/>
                  <a:pt x="326582" y="1337944"/>
                  <a:pt x="464234" y="1406769"/>
                </a:cubicBezTo>
                <a:cubicBezTo>
                  <a:pt x="507777" y="1428540"/>
                  <a:pt x="518107" y="1451621"/>
                  <a:pt x="562708" y="1477107"/>
                </a:cubicBezTo>
                <a:cubicBezTo>
                  <a:pt x="575583" y="1484464"/>
                  <a:pt x="591648" y="1484543"/>
                  <a:pt x="604911" y="1491175"/>
                </a:cubicBezTo>
                <a:cubicBezTo>
                  <a:pt x="623183" y="1500311"/>
                  <a:pt x="693827" y="1553550"/>
                  <a:pt x="703384" y="1561514"/>
                </a:cubicBezTo>
                <a:cubicBezTo>
                  <a:pt x="713573" y="1570005"/>
                  <a:pt x="720147" y="1582825"/>
                  <a:pt x="731520" y="1589649"/>
                </a:cubicBezTo>
                <a:cubicBezTo>
                  <a:pt x="744236" y="1597278"/>
                  <a:pt x="760760" y="1596516"/>
                  <a:pt x="773723" y="1603717"/>
                </a:cubicBezTo>
                <a:cubicBezTo>
                  <a:pt x="956637" y="1705336"/>
                  <a:pt x="769382" y="1630667"/>
                  <a:pt x="928468" y="1674055"/>
                </a:cubicBezTo>
                <a:cubicBezTo>
                  <a:pt x="942809" y="1677966"/>
                  <a:pt x="1041735" y="1714776"/>
                  <a:pt x="1069144" y="1716258"/>
                </a:cubicBezTo>
                <a:cubicBezTo>
                  <a:pt x="1223734" y="1724614"/>
                  <a:pt x="1378633" y="1725637"/>
                  <a:pt x="1533378" y="1730326"/>
                </a:cubicBezTo>
                <a:cubicBezTo>
                  <a:pt x="1993405" y="1914333"/>
                  <a:pt x="1542589" y="1744394"/>
                  <a:pt x="2855741" y="1744394"/>
                </a:cubicBezTo>
                <a:cubicBezTo>
                  <a:pt x="2926236" y="1744394"/>
                  <a:pt x="2996262" y="1758461"/>
                  <a:pt x="3066757" y="175846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Content Placeholder 9"/>
          <p:cNvPicPr>
            <a:picLocks/>
          </p:cNvPicPr>
          <p:nvPr/>
        </p:nvPicPr>
        <p:blipFill>
          <a:blip r:embed="rId3">
            <a:extLst>
              <a:ext uri="{28A0092B-C50C-407E-A947-70E740481C1C}">
                <a14:useLocalDpi xmlns:a14="http://schemas.microsoft.com/office/drawing/2010/main" val="0"/>
              </a:ext>
            </a:extLst>
          </a:blip>
          <a:stretch>
            <a:fillRect/>
          </a:stretch>
        </p:blipFill>
        <p:spPr>
          <a:xfrm>
            <a:off x="9890975" y="141669"/>
            <a:ext cx="2176528" cy="1700503"/>
          </a:xfrm>
          <a:prstGeom prst="rect">
            <a:avLst/>
          </a:prstGeom>
          <a:ln>
            <a:solidFill>
              <a:schemeClr val="accent2">
                <a:lumMod val="75000"/>
              </a:schemeClr>
            </a:solidFill>
          </a:ln>
          <a:effectLst>
            <a:softEdge rad="112500"/>
          </a:effectLst>
        </p:spPr>
      </p:pic>
      <p:pic>
        <p:nvPicPr>
          <p:cNvPr id="25" name="Content Placeholder 9"/>
          <p:cNvPicPr>
            <a:picLocks/>
          </p:cNvPicPr>
          <p:nvPr/>
        </p:nvPicPr>
        <p:blipFill>
          <a:blip r:embed="rId3">
            <a:extLst>
              <a:ext uri="{28A0092B-C50C-407E-A947-70E740481C1C}">
                <a14:useLocalDpi xmlns:a14="http://schemas.microsoft.com/office/drawing/2010/main" val="0"/>
              </a:ext>
            </a:extLst>
          </a:blip>
          <a:stretch>
            <a:fillRect/>
          </a:stretch>
        </p:blipFill>
        <p:spPr>
          <a:xfrm>
            <a:off x="9826580" y="141669"/>
            <a:ext cx="2240923" cy="1687131"/>
          </a:xfrm>
          <a:prstGeom prst="rect">
            <a:avLst/>
          </a:prstGeom>
          <a:ln>
            <a:solidFill>
              <a:schemeClr val="accent2">
                <a:lumMod val="75000"/>
              </a:schemeClr>
            </a:solidFill>
          </a:ln>
          <a:effectLst>
            <a:softEdge rad="112500"/>
          </a:effectLst>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0334" y="2691777"/>
            <a:ext cx="1880315" cy="2206809"/>
          </a:xfrm>
          <a:prstGeom prst="rect">
            <a:avLst/>
          </a:prstGeom>
        </p:spPr>
      </p:pic>
      <p:sp>
        <p:nvSpPr>
          <p:cNvPr id="3" name="TextBox 2">
            <a:extLst>
              <a:ext uri="{FF2B5EF4-FFF2-40B4-BE49-F238E27FC236}">
                <a16:creationId xmlns:a16="http://schemas.microsoft.com/office/drawing/2014/main" id="{35E16C38-D83D-E48A-B282-6793BD653BC0}"/>
              </a:ext>
            </a:extLst>
          </p:cNvPr>
          <p:cNvSpPr txBox="1"/>
          <p:nvPr/>
        </p:nvSpPr>
        <p:spPr>
          <a:xfrm flipH="1">
            <a:off x="881080" y="1093649"/>
            <a:ext cx="2245965" cy="646331"/>
          </a:xfrm>
          <a:prstGeom prst="rect">
            <a:avLst/>
          </a:prstGeom>
          <a:solidFill>
            <a:srgbClr val="00FFCC"/>
          </a:solidFill>
        </p:spPr>
        <p:txBody>
          <a:bodyPr wrap="square" rtlCol="0">
            <a:spAutoFit/>
          </a:bodyPr>
          <a:lstStyle/>
          <a:p>
            <a:r>
              <a:rPr lang="en-US" dirty="0"/>
              <a:t>Location tracking via email id</a:t>
            </a:r>
            <a:endParaRPr lang="en-IN" dirty="0"/>
          </a:p>
        </p:txBody>
      </p:sp>
    </p:spTree>
    <p:extLst>
      <p:ext uri="{BB962C8B-B14F-4D97-AF65-F5344CB8AC3E}">
        <p14:creationId xmlns:p14="http://schemas.microsoft.com/office/powerpoint/2010/main" val="299695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Execution Results of a Selective and restrictive communication Model based mobile application  </a:t>
            </a:r>
            <a:br>
              <a:rPr lang="en-IN" dirty="0"/>
            </a:br>
            <a:endParaRPr lang="en-IN" dirty="0"/>
          </a:p>
        </p:txBody>
      </p:sp>
      <p:pic>
        <p:nvPicPr>
          <p:cNvPr id="4" name="Content Placeholder 9"/>
          <p:cNvPicPr>
            <a:picLocks/>
          </p:cNvPicPr>
          <p:nvPr/>
        </p:nvPicPr>
        <p:blipFill>
          <a:blip r:embed="rId2">
            <a:extLst>
              <a:ext uri="{28A0092B-C50C-407E-A947-70E740481C1C}">
                <a14:useLocalDpi xmlns:a14="http://schemas.microsoft.com/office/drawing/2010/main" val="0"/>
              </a:ext>
            </a:extLst>
          </a:blip>
          <a:stretch>
            <a:fillRect/>
          </a:stretch>
        </p:blipFill>
        <p:spPr>
          <a:xfrm>
            <a:off x="9826580" y="141669"/>
            <a:ext cx="2240923" cy="1687131"/>
          </a:xfrm>
          <a:prstGeom prst="rect">
            <a:avLst/>
          </a:prstGeom>
          <a:ln>
            <a:solidFill>
              <a:schemeClr val="accent2">
                <a:lumMod val="75000"/>
              </a:schemeClr>
            </a:solid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7635" y="3009136"/>
            <a:ext cx="1880315" cy="2206809"/>
          </a:xfrm>
          <a:prstGeom prst="rect">
            <a:avLst/>
          </a:prstGeom>
        </p:spPr>
      </p:pic>
      <p:pic>
        <p:nvPicPr>
          <p:cNvPr id="7" name="Picture 6">
            <a:extLst>
              <a:ext uri="{FF2B5EF4-FFF2-40B4-BE49-F238E27FC236}">
                <a16:creationId xmlns:a16="http://schemas.microsoft.com/office/drawing/2014/main" id="{A3574AB7-00C2-D558-D111-6AB3B996010A}"/>
              </a:ext>
            </a:extLst>
          </p:cNvPr>
          <p:cNvPicPr>
            <a:picLocks noChangeAspect="1"/>
          </p:cNvPicPr>
          <p:nvPr/>
        </p:nvPicPr>
        <p:blipFill>
          <a:blip r:embed="rId4"/>
          <a:stretch>
            <a:fillRect/>
          </a:stretch>
        </p:blipFill>
        <p:spPr>
          <a:xfrm>
            <a:off x="1353926" y="2311700"/>
            <a:ext cx="2080440" cy="4115157"/>
          </a:xfrm>
          <a:prstGeom prst="rect">
            <a:avLst/>
          </a:prstGeom>
        </p:spPr>
      </p:pic>
      <p:sp>
        <p:nvSpPr>
          <p:cNvPr id="8" name="TextBox 7">
            <a:extLst>
              <a:ext uri="{FF2B5EF4-FFF2-40B4-BE49-F238E27FC236}">
                <a16:creationId xmlns:a16="http://schemas.microsoft.com/office/drawing/2014/main" id="{40B86F66-6BC2-BD59-6C5B-D0AE26D42147}"/>
              </a:ext>
            </a:extLst>
          </p:cNvPr>
          <p:cNvSpPr txBox="1"/>
          <p:nvPr/>
        </p:nvSpPr>
        <p:spPr>
          <a:xfrm>
            <a:off x="4364966" y="3009136"/>
            <a:ext cx="3545457" cy="584775"/>
          </a:xfrm>
          <a:prstGeom prst="rect">
            <a:avLst/>
          </a:prstGeom>
          <a:noFill/>
        </p:spPr>
        <p:txBody>
          <a:bodyPr wrap="square" rtlCol="0">
            <a:spAutoFit/>
          </a:bodyPr>
          <a:lstStyle/>
          <a:p>
            <a:r>
              <a:rPr lang="en-US" sz="3200" dirty="0">
                <a:solidFill>
                  <a:schemeClr val="accent3">
                    <a:lumMod val="75000"/>
                  </a:schemeClr>
                </a:solidFill>
              </a:rPr>
              <a:t>Register Email id </a:t>
            </a:r>
            <a:endParaRPr lang="en-IN" sz="3200" dirty="0">
              <a:solidFill>
                <a:schemeClr val="accent3">
                  <a:lumMod val="75000"/>
                </a:schemeClr>
              </a:solidFill>
            </a:endParaRPr>
          </a:p>
        </p:txBody>
      </p:sp>
    </p:spTree>
    <p:extLst>
      <p:ext uri="{BB962C8B-B14F-4D97-AF65-F5344CB8AC3E}">
        <p14:creationId xmlns:p14="http://schemas.microsoft.com/office/powerpoint/2010/main" val="3346002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971" y="2678898"/>
            <a:ext cx="1880315" cy="2206809"/>
          </a:xfrm>
          <a:prstGeom prst="rect">
            <a:avLst/>
          </a:prstGeom>
        </p:spPr>
      </p:pic>
      <p:pic>
        <p:nvPicPr>
          <p:cNvPr id="4" name="Content Placeholder 9"/>
          <p:cNvPicPr>
            <a:picLocks/>
          </p:cNvPicPr>
          <p:nvPr/>
        </p:nvPicPr>
        <p:blipFill>
          <a:blip r:embed="rId3">
            <a:extLst>
              <a:ext uri="{28A0092B-C50C-407E-A947-70E740481C1C}">
                <a14:useLocalDpi xmlns:a14="http://schemas.microsoft.com/office/drawing/2010/main" val="0"/>
              </a:ext>
            </a:extLst>
          </a:blip>
          <a:stretch>
            <a:fillRect/>
          </a:stretch>
        </p:blipFill>
        <p:spPr>
          <a:xfrm>
            <a:off x="9951077" y="103033"/>
            <a:ext cx="2240923" cy="1687131"/>
          </a:xfrm>
          <a:prstGeom prst="rect">
            <a:avLst/>
          </a:prstGeom>
          <a:ln>
            <a:solidFill>
              <a:schemeClr val="accent2">
                <a:lumMod val="75000"/>
              </a:schemeClr>
            </a:solidFill>
          </a:ln>
          <a:effectLst>
            <a:softEdge rad="112500"/>
          </a:effectLst>
        </p:spPr>
      </p:pic>
      <p:pic>
        <p:nvPicPr>
          <p:cNvPr id="6" name="Picture 5">
            <a:extLst>
              <a:ext uri="{FF2B5EF4-FFF2-40B4-BE49-F238E27FC236}">
                <a16:creationId xmlns:a16="http://schemas.microsoft.com/office/drawing/2014/main" id="{15314932-14C7-F3D0-877D-0B095F8BD4E4}"/>
              </a:ext>
            </a:extLst>
          </p:cNvPr>
          <p:cNvPicPr>
            <a:picLocks noChangeAspect="1"/>
          </p:cNvPicPr>
          <p:nvPr/>
        </p:nvPicPr>
        <p:blipFill>
          <a:blip r:embed="rId4"/>
          <a:stretch>
            <a:fillRect/>
          </a:stretch>
        </p:blipFill>
        <p:spPr>
          <a:xfrm>
            <a:off x="1098635" y="836225"/>
            <a:ext cx="1920406" cy="4054191"/>
          </a:xfrm>
          <a:prstGeom prst="rect">
            <a:avLst/>
          </a:prstGeom>
        </p:spPr>
      </p:pic>
      <p:sp>
        <p:nvSpPr>
          <p:cNvPr id="7" name="TextBox 6">
            <a:extLst>
              <a:ext uri="{FF2B5EF4-FFF2-40B4-BE49-F238E27FC236}">
                <a16:creationId xmlns:a16="http://schemas.microsoft.com/office/drawing/2014/main" id="{BA64612D-72DD-CFF2-3697-5819413F5E2D}"/>
              </a:ext>
            </a:extLst>
          </p:cNvPr>
          <p:cNvSpPr txBox="1"/>
          <p:nvPr/>
        </p:nvSpPr>
        <p:spPr>
          <a:xfrm>
            <a:off x="4069663" y="1680533"/>
            <a:ext cx="4830792" cy="646331"/>
          </a:xfrm>
          <a:prstGeom prst="rect">
            <a:avLst/>
          </a:prstGeom>
          <a:noFill/>
        </p:spPr>
        <p:txBody>
          <a:bodyPr wrap="square" rtlCol="0">
            <a:spAutoFit/>
          </a:bodyPr>
          <a:lstStyle/>
          <a:p>
            <a:r>
              <a:rPr lang="en-US" sz="3600" dirty="0">
                <a:solidFill>
                  <a:schemeClr val="accent3">
                    <a:lumMod val="75000"/>
                  </a:schemeClr>
                </a:solidFill>
              </a:rPr>
              <a:t>App permission </a:t>
            </a:r>
            <a:endParaRPr lang="en-IN" sz="3600" dirty="0">
              <a:solidFill>
                <a:schemeClr val="accent3">
                  <a:lumMod val="75000"/>
                </a:schemeClr>
              </a:solidFill>
            </a:endParaRPr>
          </a:p>
        </p:txBody>
      </p:sp>
    </p:spTree>
    <p:extLst>
      <p:ext uri="{BB962C8B-B14F-4D97-AF65-F5344CB8AC3E}">
        <p14:creationId xmlns:p14="http://schemas.microsoft.com/office/powerpoint/2010/main" val="1100444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971" y="2678898"/>
            <a:ext cx="1880315" cy="2206809"/>
          </a:xfrm>
          <a:prstGeom prst="rect">
            <a:avLst/>
          </a:prstGeom>
        </p:spPr>
      </p:pic>
      <p:pic>
        <p:nvPicPr>
          <p:cNvPr id="4" name="Content Placeholder 9"/>
          <p:cNvPicPr>
            <a:picLocks/>
          </p:cNvPicPr>
          <p:nvPr/>
        </p:nvPicPr>
        <p:blipFill>
          <a:blip r:embed="rId3">
            <a:extLst>
              <a:ext uri="{28A0092B-C50C-407E-A947-70E740481C1C}">
                <a14:useLocalDpi xmlns:a14="http://schemas.microsoft.com/office/drawing/2010/main" val="0"/>
              </a:ext>
            </a:extLst>
          </a:blip>
          <a:stretch>
            <a:fillRect/>
          </a:stretch>
        </p:blipFill>
        <p:spPr>
          <a:xfrm>
            <a:off x="9951077" y="85780"/>
            <a:ext cx="2240923" cy="1687131"/>
          </a:xfrm>
          <a:prstGeom prst="rect">
            <a:avLst/>
          </a:prstGeom>
          <a:ln>
            <a:solidFill>
              <a:schemeClr val="accent2">
                <a:lumMod val="75000"/>
              </a:schemeClr>
            </a:solidFill>
          </a:ln>
          <a:effectLst>
            <a:softEdge rad="112500"/>
          </a:effectLst>
        </p:spPr>
      </p:pic>
      <p:pic>
        <p:nvPicPr>
          <p:cNvPr id="6" name="Picture 5">
            <a:extLst>
              <a:ext uri="{FF2B5EF4-FFF2-40B4-BE49-F238E27FC236}">
                <a16:creationId xmlns:a16="http://schemas.microsoft.com/office/drawing/2014/main" id="{5E1EDF4C-C7A8-11AE-CE2C-DC7A819D0354}"/>
              </a:ext>
            </a:extLst>
          </p:cNvPr>
          <p:cNvPicPr>
            <a:picLocks noChangeAspect="1"/>
          </p:cNvPicPr>
          <p:nvPr/>
        </p:nvPicPr>
        <p:blipFill>
          <a:blip r:embed="rId4"/>
          <a:stretch>
            <a:fillRect/>
          </a:stretch>
        </p:blipFill>
        <p:spPr>
          <a:xfrm>
            <a:off x="1209617" y="946598"/>
            <a:ext cx="2164268" cy="4511431"/>
          </a:xfrm>
          <a:prstGeom prst="rect">
            <a:avLst/>
          </a:prstGeom>
        </p:spPr>
      </p:pic>
      <p:sp>
        <p:nvSpPr>
          <p:cNvPr id="7" name="TextBox 6">
            <a:extLst>
              <a:ext uri="{FF2B5EF4-FFF2-40B4-BE49-F238E27FC236}">
                <a16:creationId xmlns:a16="http://schemas.microsoft.com/office/drawing/2014/main" id="{3F868FD6-0CC8-777E-F92F-C417B17A9FB6}"/>
              </a:ext>
            </a:extLst>
          </p:cNvPr>
          <p:cNvSpPr txBox="1"/>
          <p:nvPr/>
        </p:nvSpPr>
        <p:spPr>
          <a:xfrm>
            <a:off x="5753819" y="2337758"/>
            <a:ext cx="2467155" cy="523220"/>
          </a:xfrm>
          <a:prstGeom prst="rect">
            <a:avLst/>
          </a:prstGeom>
          <a:noFill/>
        </p:spPr>
        <p:txBody>
          <a:bodyPr wrap="square" rtlCol="0">
            <a:spAutoFit/>
          </a:bodyPr>
          <a:lstStyle/>
          <a:p>
            <a:r>
              <a:rPr lang="en-US" sz="2800" dirty="0" err="1">
                <a:solidFill>
                  <a:schemeClr val="accent3">
                    <a:lumMod val="75000"/>
                  </a:schemeClr>
                </a:solidFill>
              </a:rPr>
              <a:t>HomeActivity</a:t>
            </a:r>
            <a:endParaRPr lang="en-IN" sz="2800" dirty="0">
              <a:solidFill>
                <a:schemeClr val="accent3">
                  <a:lumMod val="75000"/>
                </a:schemeClr>
              </a:solidFill>
            </a:endParaRPr>
          </a:p>
        </p:txBody>
      </p:sp>
    </p:spTree>
    <p:extLst>
      <p:ext uri="{BB962C8B-B14F-4D97-AF65-F5344CB8AC3E}">
        <p14:creationId xmlns:p14="http://schemas.microsoft.com/office/powerpoint/2010/main" val="3973744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971" y="2678898"/>
            <a:ext cx="1880315" cy="2206809"/>
          </a:xfrm>
          <a:prstGeom prst="rect">
            <a:avLst/>
          </a:prstGeom>
        </p:spPr>
      </p:pic>
      <p:pic>
        <p:nvPicPr>
          <p:cNvPr id="4" name="Content Placeholder 9"/>
          <p:cNvPicPr>
            <a:picLocks/>
          </p:cNvPicPr>
          <p:nvPr/>
        </p:nvPicPr>
        <p:blipFill>
          <a:blip r:embed="rId3">
            <a:extLst>
              <a:ext uri="{28A0092B-C50C-407E-A947-70E740481C1C}">
                <a14:useLocalDpi xmlns:a14="http://schemas.microsoft.com/office/drawing/2010/main" val="0"/>
              </a:ext>
            </a:extLst>
          </a:blip>
          <a:stretch>
            <a:fillRect/>
          </a:stretch>
        </p:blipFill>
        <p:spPr>
          <a:xfrm>
            <a:off x="9951077" y="103033"/>
            <a:ext cx="2240923" cy="1687131"/>
          </a:xfrm>
          <a:prstGeom prst="rect">
            <a:avLst/>
          </a:prstGeom>
          <a:ln>
            <a:solidFill>
              <a:schemeClr val="accent2">
                <a:lumMod val="75000"/>
              </a:schemeClr>
            </a:solidFill>
          </a:ln>
          <a:effectLst>
            <a:softEdge rad="112500"/>
          </a:effectLst>
        </p:spPr>
      </p:pic>
      <p:pic>
        <p:nvPicPr>
          <p:cNvPr id="6" name="Picture 5">
            <a:extLst>
              <a:ext uri="{FF2B5EF4-FFF2-40B4-BE49-F238E27FC236}">
                <a16:creationId xmlns:a16="http://schemas.microsoft.com/office/drawing/2014/main" id="{5495DFB5-2B06-2A73-3E1B-D1F479590622}"/>
              </a:ext>
            </a:extLst>
          </p:cNvPr>
          <p:cNvPicPr>
            <a:picLocks noChangeAspect="1"/>
          </p:cNvPicPr>
          <p:nvPr/>
        </p:nvPicPr>
        <p:blipFill>
          <a:blip r:embed="rId4"/>
          <a:stretch>
            <a:fillRect/>
          </a:stretch>
        </p:blipFill>
        <p:spPr>
          <a:xfrm>
            <a:off x="976297" y="228322"/>
            <a:ext cx="3269263" cy="6401355"/>
          </a:xfrm>
          <a:prstGeom prst="rect">
            <a:avLst/>
          </a:prstGeom>
        </p:spPr>
      </p:pic>
      <p:sp>
        <p:nvSpPr>
          <p:cNvPr id="7" name="TextBox 6">
            <a:extLst>
              <a:ext uri="{FF2B5EF4-FFF2-40B4-BE49-F238E27FC236}">
                <a16:creationId xmlns:a16="http://schemas.microsoft.com/office/drawing/2014/main" id="{76F1F41C-6728-50B1-47E7-4F75D4AA635A}"/>
              </a:ext>
            </a:extLst>
          </p:cNvPr>
          <p:cNvSpPr txBox="1"/>
          <p:nvPr/>
        </p:nvSpPr>
        <p:spPr>
          <a:xfrm>
            <a:off x="5288141" y="1207698"/>
            <a:ext cx="3269263" cy="400110"/>
          </a:xfrm>
          <a:prstGeom prst="rect">
            <a:avLst/>
          </a:prstGeom>
          <a:noFill/>
        </p:spPr>
        <p:txBody>
          <a:bodyPr wrap="square" rtlCol="0">
            <a:spAutoFit/>
          </a:bodyPr>
          <a:lstStyle/>
          <a:p>
            <a:r>
              <a:rPr lang="en-US" sz="2000" dirty="0">
                <a:solidFill>
                  <a:schemeClr val="accent3">
                    <a:lumMod val="75000"/>
                  </a:schemeClr>
                </a:solidFill>
              </a:rPr>
              <a:t>Find email id</a:t>
            </a:r>
            <a:endParaRPr lang="en-IN" sz="2000" dirty="0">
              <a:solidFill>
                <a:schemeClr val="accent3">
                  <a:lumMod val="75000"/>
                </a:schemeClr>
              </a:solidFill>
            </a:endParaRPr>
          </a:p>
        </p:txBody>
      </p:sp>
      <p:sp>
        <p:nvSpPr>
          <p:cNvPr id="8" name="TextBox 7">
            <a:extLst>
              <a:ext uri="{FF2B5EF4-FFF2-40B4-BE49-F238E27FC236}">
                <a16:creationId xmlns:a16="http://schemas.microsoft.com/office/drawing/2014/main" id="{1B01BCB9-8C96-ACF0-5383-C5466871D33C}"/>
              </a:ext>
            </a:extLst>
          </p:cNvPr>
          <p:cNvSpPr txBox="1"/>
          <p:nvPr/>
        </p:nvSpPr>
        <p:spPr>
          <a:xfrm flipH="1">
            <a:off x="5288141" y="2009956"/>
            <a:ext cx="2389368" cy="707886"/>
          </a:xfrm>
          <a:prstGeom prst="rect">
            <a:avLst/>
          </a:prstGeom>
          <a:noFill/>
        </p:spPr>
        <p:txBody>
          <a:bodyPr wrap="square" rtlCol="0">
            <a:spAutoFit/>
          </a:bodyPr>
          <a:lstStyle/>
          <a:p>
            <a:r>
              <a:rPr lang="en-US" sz="2000" dirty="0">
                <a:solidFill>
                  <a:schemeClr val="accent3">
                    <a:lumMod val="75000"/>
                  </a:schemeClr>
                </a:solidFill>
              </a:rPr>
              <a:t>Send Request through mail id</a:t>
            </a:r>
            <a:endParaRPr lang="en-IN" sz="2000" dirty="0">
              <a:solidFill>
                <a:schemeClr val="accent3">
                  <a:lumMod val="75000"/>
                </a:schemeClr>
              </a:solidFill>
            </a:endParaRPr>
          </a:p>
        </p:txBody>
      </p:sp>
      <p:cxnSp>
        <p:nvCxnSpPr>
          <p:cNvPr id="14" name="Straight Arrow Connector 13">
            <a:extLst>
              <a:ext uri="{FF2B5EF4-FFF2-40B4-BE49-F238E27FC236}">
                <a16:creationId xmlns:a16="http://schemas.microsoft.com/office/drawing/2014/main" id="{B3168598-65F0-EA68-2BFC-108FAD892613}"/>
              </a:ext>
            </a:extLst>
          </p:cNvPr>
          <p:cNvCxnSpPr/>
          <p:nvPr/>
        </p:nvCxnSpPr>
        <p:spPr>
          <a:xfrm flipH="1">
            <a:off x="2191109" y="1492370"/>
            <a:ext cx="3209027" cy="6211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80D02BCB-B1F4-204B-3618-2CC7011ACF34}"/>
              </a:ext>
            </a:extLst>
          </p:cNvPr>
          <p:cNvCxnSpPr>
            <a:stCxn id="8" idx="3"/>
          </p:cNvCxnSpPr>
          <p:nvPr/>
        </p:nvCxnSpPr>
        <p:spPr>
          <a:xfrm flipH="1">
            <a:off x="2191109" y="2363899"/>
            <a:ext cx="3097032" cy="1032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3431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0"/>
            <a:ext cx="8604301" cy="1930400"/>
          </a:xfrm>
        </p:spPr>
        <p:txBody>
          <a:bodyPr>
            <a:noAutofit/>
          </a:bodyPr>
          <a:lstStyle/>
          <a:p>
            <a:r>
              <a:rPr lang="en-US" sz="4000" b="1" dirty="0"/>
              <a:t> </a:t>
            </a:r>
            <a:br>
              <a:rPr lang="en-IN" sz="4000" b="1" dirty="0"/>
            </a:br>
            <a:r>
              <a:rPr lang="en-US" sz="4000" b="1" u="sng" dirty="0"/>
              <a:t>Conclusions</a:t>
            </a:r>
            <a:br>
              <a:rPr lang="en-IN" sz="4000" b="1" dirty="0"/>
            </a:br>
            <a:endParaRPr lang="en-IN" sz="4000" b="1" dirty="0"/>
          </a:p>
        </p:txBody>
      </p:sp>
      <p:sp>
        <p:nvSpPr>
          <p:cNvPr id="3" name="TextBox 2"/>
          <p:cNvSpPr txBox="1"/>
          <p:nvPr/>
        </p:nvSpPr>
        <p:spPr>
          <a:xfrm>
            <a:off x="491782" y="1685430"/>
            <a:ext cx="8591257" cy="4524315"/>
          </a:xfrm>
          <a:prstGeom prst="rect">
            <a:avLst/>
          </a:prstGeom>
          <a:noFill/>
        </p:spPr>
        <p:txBody>
          <a:bodyPr wrap="square" rtlCol="0">
            <a:spAutoFit/>
          </a:bodyPr>
          <a:lstStyle/>
          <a:p>
            <a:pPr algn="just">
              <a:lnSpc>
                <a:spcPct val="150000"/>
              </a:lnSpc>
            </a:pPr>
            <a:r>
              <a:rPr lang="en-US" sz="2400" dirty="0"/>
              <a:t>We developed a mobile application to act as an interface between the user and the </a:t>
            </a:r>
            <a:r>
              <a:rPr lang="en-US" sz="2400" dirty="0" err="1"/>
              <a:t>IoT</a:t>
            </a:r>
            <a:r>
              <a:rPr lang="en-US" sz="2400" dirty="0"/>
              <a:t> device from the beginning.</a:t>
            </a:r>
          </a:p>
          <a:p>
            <a:pPr algn="just">
              <a:lnSpc>
                <a:spcPct val="150000"/>
              </a:lnSpc>
            </a:pPr>
            <a:r>
              <a:rPr lang="en-US" sz="2400" dirty="0"/>
              <a:t>The project helped us to know how we connect with real world entities. </a:t>
            </a:r>
          </a:p>
          <a:p>
            <a:pPr algn="just">
              <a:lnSpc>
                <a:spcPct val="150000"/>
              </a:lnSpc>
            </a:pPr>
            <a:endParaRPr lang="en-US" sz="2400" dirty="0"/>
          </a:p>
          <a:p>
            <a:pPr algn="just">
              <a:lnSpc>
                <a:spcPct val="150000"/>
              </a:lnSpc>
            </a:pPr>
            <a:r>
              <a:rPr lang="en-US" sz="2400" dirty="0"/>
              <a:t>Also we became familiar with different  technologies, and learnt how to write Android-compatible Application and interact with IOT devices.</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971" y="2678898"/>
            <a:ext cx="1880315" cy="2206809"/>
          </a:xfrm>
          <a:prstGeom prst="rect">
            <a:avLst/>
          </a:prstGeom>
        </p:spPr>
      </p:pic>
      <p:pic>
        <p:nvPicPr>
          <p:cNvPr id="5" name="Content Placeholder 9"/>
          <p:cNvPicPr>
            <a:picLocks/>
          </p:cNvPicPr>
          <p:nvPr/>
        </p:nvPicPr>
        <p:blipFill>
          <a:blip r:embed="rId3">
            <a:extLst>
              <a:ext uri="{28A0092B-C50C-407E-A947-70E740481C1C}">
                <a14:useLocalDpi xmlns:a14="http://schemas.microsoft.com/office/drawing/2010/main" val="0"/>
              </a:ext>
            </a:extLst>
          </a:blip>
          <a:stretch>
            <a:fillRect/>
          </a:stretch>
        </p:blipFill>
        <p:spPr>
          <a:xfrm>
            <a:off x="9951077" y="103033"/>
            <a:ext cx="2240923" cy="1687131"/>
          </a:xfrm>
          <a:prstGeom prst="rect">
            <a:avLst/>
          </a:prstGeom>
          <a:ln>
            <a:solidFill>
              <a:schemeClr val="accent2">
                <a:lumMod val="75000"/>
              </a:schemeClr>
            </a:solidFill>
          </a:ln>
          <a:effectLst>
            <a:softEdge rad="112500"/>
          </a:effectLst>
        </p:spPr>
      </p:pic>
    </p:spTree>
    <p:extLst>
      <p:ext uri="{BB962C8B-B14F-4D97-AF65-F5344CB8AC3E}">
        <p14:creationId xmlns:p14="http://schemas.microsoft.com/office/powerpoint/2010/main" val="64205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                 </a:t>
            </a:r>
            <a:r>
              <a:rPr lang="en-US" sz="4000" u="sng" dirty="0"/>
              <a:t>Bibliography</a:t>
            </a:r>
            <a:br>
              <a:rPr lang="en-IN" sz="4000" u="sng" dirty="0"/>
            </a:br>
            <a:endParaRPr lang="en-IN" sz="4000" u="sng" dirty="0"/>
          </a:p>
        </p:txBody>
      </p:sp>
      <p:sp>
        <p:nvSpPr>
          <p:cNvPr id="3" name="TextBox 2"/>
          <p:cNvSpPr txBox="1"/>
          <p:nvPr/>
        </p:nvSpPr>
        <p:spPr>
          <a:xfrm>
            <a:off x="309093" y="1609858"/>
            <a:ext cx="8345510" cy="5575309"/>
          </a:xfrm>
          <a:prstGeom prst="rect">
            <a:avLst/>
          </a:prstGeom>
          <a:noFill/>
        </p:spPr>
        <p:txBody>
          <a:bodyPr wrap="square" rtlCol="0">
            <a:spAutoFit/>
          </a:bodyPr>
          <a:lstStyle/>
          <a:p>
            <a:pPr marL="342900" lvl="0" indent="-342900" algn="just">
              <a:lnSpc>
                <a:spcPct val="150000"/>
              </a:lnSpc>
              <a:buFont typeface="+mj-lt"/>
              <a:buAutoNum type="arabicPeriod"/>
            </a:pPr>
            <a:r>
              <a:rPr lang="en-US" sz="2000" b="1" dirty="0">
                <a:latin typeface="Arial" panose="020B0604020202020204" pitchFamily="34" charset="0"/>
                <a:cs typeface="Arial" panose="020B0604020202020204" pitchFamily="34" charset="0"/>
              </a:rPr>
              <a:t>Nitin Kumar, “Use of Wireless Access Point ID for position determination”, US Patent, No. US2014/ 0243014 A1, 28</a:t>
            </a:r>
            <a:r>
              <a:rPr lang="en-US" sz="2000" b="1" baseline="30000" dirty="0">
                <a:latin typeface="Arial" panose="020B0604020202020204" pitchFamily="34" charset="0"/>
                <a:cs typeface="Arial" panose="020B0604020202020204" pitchFamily="34" charset="0"/>
              </a:rPr>
              <a:t>th</a:t>
            </a:r>
            <a:r>
              <a:rPr lang="en-US" sz="2000" b="1" dirty="0">
                <a:latin typeface="Arial" panose="020B0604020202020204" pitchFamily="34" charset="0"/>
                <a:cs typeface="Arial" panose="020B0604020202020204" pitchFamily="34" charset="0"/>
              </a:rPr>
              <a:t> August 2014</a:t>
            </a:r>
            <a:endParaRPr lang="en-IN" sz="2000" b="1" dirty="0">
              <a:latin typeface="Arial" panose="020B0604020202020204" pitchFamily="34" charset="0"/>
              <a:cs typeface="Arial" panose="020B0604020202020204" pitchFamily="34" charset="0"/>
            </a:endParaRPr>
          </a:p>
          <a:p>
            <a:pPr marL="342900" lvl="0" indent="-342900" algn="just">
              <a:lnSpc>
                <a:spcPct val="150000"/>
              </a:lnSpc>
              <a:buFont typeface="+mj-lt"/>
              <a:buAutoNum type="arabicPeriod"/>
            </a:pPr>
            <a:r>
              <a:rPr lang="en-US" sz="2000" b="1" dirty="0">
                <a:latin typeface="Arial" panose="020B0604020202020204" pitchFamily="34" charset="0"/>
                <a:cs typeface="Arial" panose="020B0604020202020204" pitchFamily="34" charset="0"/>
              </a:rPr>
              <a:t>Robert Eisenman, “Identification Card holder with personal locator”, US Patent, No. US2016/0240075 A1, 18</a:t>
            </a:r>
            <a:r>
              <a:rPr lang="en-US" sz="2000" b="1" baseline="30000" dirty="0">
                <a:latin typeface="Arial" panose="020B0604020202020204" pitchFamily="34" charset="0"/>
                <a:cs typeface="Arial" panose="020B0604020202020204" pitchFamily="34" charset="0"/>
              </a:rPr>
              <a:t>th</a:t>
            </a:r>
            <a:r>
              <a:rPr lang="en-US" sz="2000" b="1" dirty="0">
                <a:latin typeface="Arial" panose="020B0604020202020204" pitchFamily="34" charset="0"/>
                <a:cs typeface="Arial" panose="020B0604020202020204" pitchFamily="34" charset="0"/>
              </a:rPr>
              <a:t> August 2016</a:t>
            </a:r>
            <a:endParaRPr lang="en-IN" sz="2000" b="1" dirty="0">
              <a:latin typeface="Arial" panose="020B0604020202020204" pitchFamily="34" charset="0"/>
              <a:cs typeface="Arial" panose="020B0604020202020204" pitchFamily="34" charset="0"/>
            </a:endParaRPr>
          </a:p>
          <a:p>
            <a:pPr marL="342900" lvl="0" indent="-342900">
              <a:lnSpc>
                <a:spcPct val="150000"/>
              </a:lnSpc>
              <a:buFont typeface="+mj-lt"/>
              <a:buAutoNum type="arabicPeriod"/>
            </a:pPr>
            <a:r>
              <a:rPr lang="en-US" sz="2000" b="1" u="sng" dirty="0">
                <a:latin typeface="Arial" panose="020B0604020202020204" pitchFamily="34" charset="0"/>
                <a:cs typeface="Arial" panose="020B0604020202020204" pitchFamily="34" charset="0"/>
              </a:rPr>
              <a:t>https://www.javatpoint.com/android-tutorial</a:t>
            </a:r>
            <a:endParaRPr lang="en-IN" sz="2000" b="1" dirty="0">
              <a:latin typeface="Arial" panose="020B0604020202020204" pitchFamily="34" charset="0"/>
              <a:cs typeface="Arial" panose="020B0604020202020204" pitchFamily="34" charset="0"/>
            </a:endParaRPr>
          </a:p>
          <a:p>
            <a:pPr marL="342900" lvl="0" indent="-342900">
              <a:lnSpc>
                <a:spcPct val="150000"/>
              </a:lnSpc>
              <a:buFont typeface="+mj-lt"/>
              <a:buAutoNum type="arabicPeriod"/>
            </a:pPr>
            <a:r>
              <a:rPr lang="en-US" sz="2000" b="1" u="sng" dirty="0">
                <a:latin typeface="Arial" panose="020B0604020202020204" pitchFamily="34" charset="0"/>
                <a:cs typeface="Arial" panose="020B0604020202020204" pitchFamily="34" charset="0"/>
              </a:rPr>
              <a:t>https://source.android.com/devices/architecture</a:t>
            </a:r>
            <a:endParaRPr lang="en-IN" sz="2000" b="1" dirty="0">
              <a:latin typeface="Arial" panose="020B0604020202020204" pitchFamily="34" charset="0"/>
              <a:cs typeface="Arial" panose="020B0604020202020204" pitchFamily="34" charset="0"/>
            </a:endParaRPr>
          </a:p>
          <a:p>
            <a:pPr marL="342900" lvl="0" indent="-342900">
              <a:lnSpc>
                <a:spcPct val="150000"/>
              </a:lnSpc>
              <a:buFont typeface="+mj-lt"/>
              <a:buAutoNum type="arabicPeriod"/>
            </a:pPr>
            <a:r>
              <a:rPr lang="en-IN" sz="2000" b="1" u="sng" dirty="0">
                <a:latin typeface="Arial" panose="020B0604020202020204" pitchFamily="34" charset="0"/>
                <a:cs typeface="Arial" panose="020B0604020202020204" pitchFamily="34" charset="0"/>
              </a:rPr>
              <a:t>https://www.youtube.com/watch?v=HyU4vkZ2NB8&amp;list=PLjVLYmrlmjGdDps6HAwOOVoAtBPAgIOXL</a:t>
            </a:r>
          </a:p>
          <a:p>
            <a:pPr marL="342900" lvl="0" indent="-342900">
              <a:lnSpc>
                <a:spcPct val="150000"/>
              </a:lnSpc>
              <a:buFont typeface="+mj-lt"/>
              <a:buAutoNum type="arabicPeriod"/>
            </a:pPr>
            <a:r>
              <a:rPr lang="en-US" sz="2000" b="1" u="sng" dirty="0">
                <a:latin typeface="Arial" panose="020B0604020202020204" pitchFamily="34" charset="0"/>
                <a:cs typeface="Arial" panose="020B0604020202020204" pitchFamily="34" charset="0"/>
              </a:rPr>
              <a:t>https://www.geeksforgeeks.org/android-tutorial/</a:t>
            </a:r>
            <a:endParaRPr lang="en-IN" sz="2000" b="1" dirty="0">
              <a:latin typeface="Arial" panose="020B0604020202020204" pitchFamily="34" charset="0"/>
              <a:cs typeface="Arial" panose="020B0604020202020204" pitchFamily="34" charset="0"/>
            </a:endParaRPr>
          </a:p>
          <a:p>
            <a:pPr lvl="0">
              <a:lnSpc>
                <a:spcPct val="150000"/>
              </a:lnSpc>
            </a:pPr>
            <a:endParaRPr lang="en-IN" sz="2000" b="1" dirty="0">
              <a:latin typeface="Arial" panose="020B0604020202020204" pitchFamily="34" charset="0"/>
              <a:cs typeface="Arial" panose="020B0604020202020204" pitchFamily="34" charset="0"/>
            </a:endParaRPr>
          </a:p>
          <a:p>
            <a:pPr>
              <a:lnSpc>
                <a:spcPct val="150000"/>
              </a:lnSpc>
            </a:pPr>
            <a:endParaRPr lang="en-IN" sz="2000" b="1" dirty="0">
              <a:latin typeface="Arial" panose="020B0604020202020204" pitchFamily="34" charset="0"/>
              <a:cs typeface="Arial" panose="020B0604020202020204" pitchFamily="34" charset="0"/>
            </a:endParaRPr>
          </a:p>
        </p:txBody>
      </p:sp>
      <p:pic>
        <p:nvPicPr>
          <p:cNvPr id="4" name="Content Placeholder 9"/>
          <p:cNvPicPr>
            <a:picLocks/>
          </p:cNvPicPr>
          <p:nvPr/>
        </p:nvPicPr>
        <p:blipFill>
          <a:blip r:embed="rId2">
            <a:extLst>
              <a:ext uri="{28A0092B-C50C-407E-A947-70E740481C1C}">
                <a14:useLocalDpi xmlns:a14="http://schemas.microsoft.com/office/drawing/2010/main" val="0"/>
              </a:ext>
            </a:extLst>
          </a:blip>
          <a:stretch>
            <a:fillRect/>
          </a:stretch>
        </p:blipFill>
        <p:spPr>
          <a:xfrm>
            <a:off x="9951077" y="103033"/>
            <a:ext cx="2240923" cy="1687131"/>
          </a:xfrm>
          <a:prstGeom prst="rect">
            <a:avLst/>
          </a:prstGeom>
          <a:ln>
            <a:solidFill>
              <a:schemeClr val="accent2">
                <a:lumMod val="75000"/>
              </a:schemeClr>
            </a:solid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4603" y="2720792"/>
            <a:ext cx="1880315" cy="2206809"/>
          </a:xfrm>
          <a:prstGeom prst="rect">
            <a:avLst/>
          </a:prstGeom>
        </p:spPr>
      </p:pic>
    </p:spTree>
    <p:extLst>
      <p:ext uri="{BB962C8B-B14F-4D97-AF65-F5344CB8AC3E}">
        <p14:creationId xmlns:p14="http://schemas.microsoft.com/office/powerpoint/2010/main" val="1203131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F0919D-B368-6237-34B4-833F5C657708}"/>
              </a:ext>
            </a:extLst>
          </p:cNvPr>
          <p:cNvPicPr>
            <a:picLocks noChangeAspect="1"/>
          </p:cNvPicPr>
          <p:nvPr/>
        </p:nvPicPr>
        <p:blipFill>
          <a:blip r:embed="rId2"/>
          <a:stretch>
            <a:fillRect/>
          </a:stretch>
        </p:blipFill>
        <p:spPr>
          <a:xfrm>
            <a:off x="1526875" y="552092"/>
            <a:ext cx="6642340" cy="4822166"/>
          </a:xfrm>
          <a:prstGeom prst="rect">
            <a:avLst/>
          </a:prstGeom>
        </p:spPr>
      </p:pic>
      <p:pic>
        <p:nvPicPr>
          <p:cNvPr id="5" name="Picture 4">
            <a:extLst>
              <a:ext uri="{FF2B5EF4-FFF2-40B4-BE49-F238E27FC236}">
                <a16:creationId xmlns:a16="http://schemas.microsoft.com/office/drawing/2014/main" id="{7419705E-DAFD-2414-BD25-CF82228BB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673" y="2325595"/>
            <a:ext cx="1880315" cy="2206809"/>
          </a:xfrm>
          <a:prstGeom prst="rect">
            <a:avLst/>
          </a:prstGeom>
        </p:spPr>
      </p:pic>
      <p:pic>
        <p:nvPicPr>
          <p:cNvPr id="6" name="Content Placeholder 9">
            <a:extLst>
              <a:ext uri="{FF2B5EF4-FFF2-40B4-BE49-F238E27FC236}">
                <a16:creationId xmlns:a16="http://schemas.microsoft.com/office/drawing/2014/main" id="{A6CCC420-38AF-92B8-0E08-924660D4A89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951077" y="85780"/>
            <a:ext cx="2240923" cy="1687131"/>
          </a:xfrm>
          <a:prstGeom prst="rect">
            <a:avLst/>
          </a:prstGeom>
          <a:ln>
            <a:solidFill>
              <a:schemeClr val="accent2">
                <a:lumMod val="75000"/>
              </a:schemeClr>
            </a:solidFill>
          </a:ln>
          <a:effectLst>
            <a:softEdge rad="112500"/>
          </a:effectLst>
        </p:spPr>
      </p:pic>
    </p:spTree>
    <p:extLst>
      <p:ext uri="{BB962C8B-B14F-4D97-AF65-F5344CB8AC3E}">
        <p14:creationId xmlns:p14="http://schemas.microsoft.com/office/powerpoint/2010/main" val="162322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152" y="257577"/>
            <a:ext cx="9183850" cy="1571223"/>
          </a:xfrm>
        </p:spPr>
        <p:txBody>
          <a:bodyPr>
            <a:noAutofit/>
          </a:bodyPr>
          <a:lstStyle/>
          <a:p>
            <a:pPr algn="just"/>
            <a:r>
              <a:rPr lang="en-IN" sz="2800" b="1" dirty="0">
                <a:latin typeface="Arial Black" panose="020B0A04020102020204" pitchFamily="34" charset="0"/>
                <a:cs typeface="Arial" panose="020B0604020202020204" pitchFamily="34" charset="0"/>
              </a:rPr>
              <a:t>Motivation for A Selective and restrictive communication model based mobile application to enable IoT device communications?</a:t>
            </a:r>
            <a:br>
              <a:rPr lang="en-IN" sz="2800" b="1" dirty="0">
                <a:latin typeface="Arial Black" panose="020B0A04020102020204" pitchFamily="34" charset="0"/>
              </a:rPr>
            </a:br>
            <a:endParaRPr lang="en-IN" sz="2800" b="1" dirty="0">
              <a:latin typeface="Arial Black" panose="020B0A04020102020204" pitchFamily="34" charset="0"/>
            </a:endParaRPr>
          </a:p>
        </p:txBody>
      </p:sp>
      <p:sp>
        <p:nvSpPr>
          <p:cNvPr id="5" name="TextBox 4"/>
          <p:cNvSpPr txBox="1"/>
          <p:nvPr/>
        </p:nvSpPr>
        <p:spPr>
          <a:xfrm>
            <a:off x="218941" y="2086377"/>
            <a:ext cx="7547020" cy="4154984"/>
          </a:xfrm>
          <a:prstGeom prst="rect">
            <a:avLst/>
          </a:prstGeom>
          <a:noFill/>
        </p:spPr>
        <p:txBody>
          <a:bodyPr wrap="square" rtlCol="0">
            <a:spAutoFit/>
          </a:bodyPr>
          <a:lstStyle/>
          <a:p>
            <a:pPr marL="342900" indent="-34290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The arrival of smartphones and intelligent mapping platforms has put location awareness on human fingertips.</a:t>
            </a:r>
          </a:p>
          <a:p>
            <a:pPr marL="342900" indent="-34290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 It is an objective of the present work to enable restrictive communications between selective set of authorized users. </a:t>
            </a:r>
          </a:p>
          <a:p>
            <a:pPr marL="342900" indent="-34290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We aim to provide a location retrieval and communication device, to record and transmit ambient sounds and voices to the authorized user on demand without intervention of the device user using a specially developed IoT device.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1873" y="2939000"/>
            <a:ext cx="1132129" cy="1881892"/>
          </a:xfrm>
          <a:prstGeom prst="rect">
            <a:avLst/>
          </a:prstGeom>
          <a:ln w="228600" cap="sq" cmpd="thickThin">
            <a:solidFill>
              <a:srgbClr val="000000"/>
            </a:solidFill>
            <a:prstDash val="solid"/>
            <a:miter lim="800000"/>
          </a:ln>
          <a:effectLst>
            <a:innerShdw blurRad="76200">
              <a:srgbClr val="000000"/>
            </a:inn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1580" y="3554568"/>
            <a:ext cx="1276520" cy="1498173"/>
          </a:xfrm>
          <a:prstGeom prst="rect">
            <a:avLst/>
          </a:prstGeom>
        </p:spPr>
      </p:pic>
      <p:pic>
        <p:nvPicPr>
          <p:cNvPr id="9" name="Content Placeholder 9"/>
          <p:cNvPicPr>
            <a:picLocks/>
          </p:cNvPicPr>
          <p:nvPr/>
        </p:nvPicPr>
        <p:blipFill>
          <a:blip r:embed="rId4">
            <a:extLst>
              <a:ext uri="{28A0092B-C50C-407E-A947-70E740481C1C}">
                <a14:useLocalDpi xmlns:a14="http://schemas.microsoft.com/office/drawing/2010/main" val="0"/>
              </a:ext>
            </a:extLst>
          </a:blip>
          <a:stretch>
            <a:fillRect/>
          </a:stretch>
        </p:blipFill>
        <p:spPr>
          <a:xfrm>
            <a:off x="9826580" y="141669"/>
            <a:ext cx="2240923" cy="1687131"/>
          </a:xfrm>
          <a:prstGeom prst="rect">
            <a:avLst/>
          </a:prstGeom>
          <a:ln>
            <a:solidFill>
              <a:schemeClr val="accent2">
                <a:lumMod val="75000"/>
              </a:schemeClr>
            </a:solidFill>
          </a:ln>
          <a:effectLst>
            <a:softEdge rad="112500"/>
          </a:effectLst>
        </p:spPr>
      </p:pic>
    </p:spTree>
    <p:extLst>
      <p:ext uri="{BB962C8B-B14F-4D97-AF65-F5344CB8AC3E}">
        <p14:creationId xmlns:p14="http://schemas.microsoft.com/office/powerpoint/2010/main" val="123547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123" y="94445"/>
            <a:ext cx="8596668" cy="768440"/>
          </a:xfrm>
        </p:spPr>
        <p:txBody>
          <a:bodyPr>
            <a:normAutofit fontScale="90000"/>
          </a:bodyPr>
          <a:lstStyle/>
          <a:p>
            <a:r>
              <a:rPr lang="en-US" b="1" dirty="0"/>
              <a:t>                    </a:t>
            </a:r>
            <a:r>
              <a:rPr lang="en-US" sz="4000" b="1" dirty="0">
                <a:latin typeface="Arial Black" panose="020B0A04020102020204" pitchFamily="34" charset="0"/>
              </a:rPr>
              <a:t>  </a:t>
            </a:r>
            <a:r>
              <a:rPr lang="en-US" sz="4000" b="1" u="sng" dirty="0">
                <a:latin typeface="Arial Black" panose="020B0A04020102020204" pitchFamily="34" charset="0"/>
              </a:rPr>
              <a:t>Objectives</a:t>
            </a:r>
            <a:br>
              <a:rPr lang="en-IN" dirty="0"/>
            </a:br>
            <a:endParaRPr lang="en-IN" dirty="0"/>
          </a:p>
        </p:txBody>
      </p:sp>
      <p:sp>
        <p:nvSpPr>
          <p:cNvPr id="3" name="TextBox 2"/>
          <p:cNvSpPr txBox="1"/>
          <p:nvPr/>
        </p:nvSpPr>
        <p:spPr>
          <a:xfrm>
            <a:off x="609123" y="862885"/>
            <a:ext cx="8733089" cy="535531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Developing the android application “A Selective and restrictive communication model based mobile application to enable IoT device communications”. </a:t>
            </a:r>
          </a:p>
          <a:p>
            <a:pPr marL="285750" indent="-285750" algn="just">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To enable restrictive communications between selective and authorized devices using the developed App. </a:t>
            </a:r>
          </a:p>
          <a:p>
            <a:pPr marL="285750" indent="-285750" algn="just">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To provide a location retrieval and communication between the </a:t>
            </a:r>
            <a:r>
              <a:rPr lang="en-US" dirty="0" err="1">
                <a:latin typeface="Arial" panose="020B0604020202020204" pitchFamily="34" charset="0"/>
                <a:cs typeface="Arial" panose="020B0604020202020204" pitchFamily="34" charset="0"/>
              </a:rPr>
              <a:t>IoT</a:t>
            </a:r>
            <a:r>
              <a:rPr lang="en-US" dirty="0">
                <a:latin typeface="Arial" panose="020B0604020202020204" pitchFamily="34" charset="0"/>
                <a:cs typeface="Arial" panose="020B0604020202020204" pitchFamily="34" charset="0"/>
              </a:rPr>
              <a:t> device </a:t>
            </a:r>
          </a:p>
          <a:p>
            <a:pPr marL="285750" indent="-285750" algn="just">
              <a:lnSpc>
                <a:spcPct val="150000"/>
              </a:lnSpc>
              <a:buFont typeface="Wingdings" panose="05000000000000000000" pitchFamily="2" charset="2"/>
              <a:buChar char="v"/>
            </a:pPr>
            <a:r>
              <a:rPr lang="en-US" dirty="0">
                <a:latin typeface="Arial" panose="020B0604020202020204" pitchFamily="34" charset="0"/>
                <a:cs typeface="Arial" panose="020B0604020202020204" pitchFamily="34" charset="0"/>
              </a:rPr>
              <a:t>To record and transmit ambient sounds and voices to the mobile App/ users on demand without intervention of the user of the </a:t>
            </a:r>
            <a:r>
              <a:rPr lang="en-US" dirty="0" err="1">
                <a:latin typeface="Arial" panose="020B0604020202020204" pitchFamily="34" charset="0"/>
                <a:cs typeface="Arial" panose="020B0604020202020204" pitchFamily="34" charset="0"/>
              </a:rPr>
              <a:t>IoT</a:t>
            </a:r>
            <a:r>
              <a:rPr lang="en-US" dirty="0">
                <a:latin typeface="Arial" panose="020B0604020202020204" pitchFamily="34" charset="0"/>
                <a:cs typeface="Arial" panose="020B0604020202020204" pitchFamily="34" charset="0"/>
              </a:rPr>
              <a:t> device</a:t>
            </a:r>
          </a:p>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In this work, we developed a smart phone based mobile App as a supplement to an IoT device. This App contact another device (embedded with a GSM module) through its Email Id. This App will contact only one Email Id initially and we also the feature of increasing it to multiple phones/ devices.</a:t>
            </a:r>
          </a:p>
          <a:p>
            <a:endParaRPr lang="en-IN" dirty="0">
              <a:latin typeface="Arial" panose="020B0604020202020204" pitchFamily="34" charset="0"/>
              <a:cs typeface="Arial" panose="020B0604020202020204" pitchFamily="34" charset="0"/>
            </a:endParaRPr>
          </a:p>
        </p:txBody>
      </p:sp>
      <p:sp>
        <p:nvSpPr>
          <p:cNvPr id="4" name="AutoShape 2" descr="File:Android robot.svg - Wikimedia Comm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File:Android robot.svg - Wikimedia Comm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1615" y="3309869"/>
            <a:ext cx="1578154" cy="1852183"/>
          </a:xfrm>
          <a:prstGeom prst="rect">
            <a:avLst/>
          </a:prstGeom>
        </p:spPr>
      </p:pic>
      <p:pic>
        <p:nvPicPr>
          <p:cNvPr id="11" name="Content Placeholder 9"/>
          <p:cNvPicPr>
            <a:picLocks/>
          </p:cNvPicPr>
          <p:nvPr/>
        </p:nvPicPr>
        <p:blipFill>
          <a:blip r:embed="rId3">
            <a:extLst>
              <a:ext uri="{28A0092B-C50C-407E-A947-70E740481C1C}">
                <a14:useLocalDpi xmlns:a14="http://schemas.microsoft.com/office/drawing/2010/main" val="0"/>
              </a:ext>
            </a:extLst>
          </a:blip>
          <a:stretch>
            <a:fillRect/>
          </a:stretch>
        </p:blipFill>
        <p:spPr>
          <a:xfrm>
            <a:off x="9826580" y="141669"/>
            <a:ext cx="2240923" cy="1687131"/>
          </a:xfrm>
          <a:prstGeom prst="rect">
            <a:avLst/>
          </a:prstGeom>
          <a:ln>
            <a:solidFill>
              <a:schemeClr val="accent2">
                <a:lumMod val="75000"/>
              </a:schemeClr>
            </a:solidFill>
          </a:ln>
          <a:effectLst>
            <a:softEdge rad="112500"/>
          </a:effectLst>
        </p:spPr>
      </p:pic>
    </p:spTree>
    <p:extLst>
      <p:ext uri="{BB962C8B-B14F-4D97-AF65-F5344CB8AC3E}">
        <p14:creationId xmlns:p14="http://schemas.microsoft.com/office/powerpoint/2010/main" val="223119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7127" y="618186"/>
            <a:ext cx="8925059" cy="4401205"/>
          </a:xfrm>
          <a:prstGeom prst="rect">
            <a:avLst/>
          </a:prstGeom>
          <a:noFill/>
        </p:spPr>
        <p:txBody>
          <a:bodyPr wrap="square" rtlCol="0">
            <a:spAutoFit/>
          </a:bodyPr>
          <a:lstStyle/>
          <a:p>
            <a:pPr marL="342900" indent="-342900">
              <a:buFont typeface="Wingdings" panose="05000000000000000000" pitchFamily="2" charset="2"/>
              <a:buChar char="v"/>
            </a:pPr>
            <a:r>
              <a:rPr lang="en-IN" sz="2000" dirty="0">
                <a:latin typeface="Arial" panose="020B0604020202020204" pitchFamily="34" charset="0"/>
                <a:cs typeface="Arial" panose="020B0604020202020204" pitchFamily="34" charset="0"/>
              </a:rPr>
              <a:t>Requirement Specifications for Mobile App:</a:t>
            </a:r>
          </a:p>
          <a:p>
            <a:pPr lvl="0"/>
            <a:r>
              <a:rPr lang="en-IN" sz="2000" dirty="0">
                <a:latin typeface="Arial" panose="020B0604020202020204" pitchFamily="34" charset="0"/>
                <a:cs typeface="Arial" panose="020B0604020202020204" pitchFamily="34" charset="0"/>
              </a:rPr>
              <a:t>        Registration (While setting up the App)</a:t>
            </a:r>
          </a:p>
          <a:p>
            <a:pPr lvl="1"/>
            <a:r>
              <a:rPr lang="en-IN" sz="2000" dirty="0">
                <a:latin typeface="Arial" panose="020B0604020202020204" pitchFamily="34" charset="0"/>
                <a:cs typeface="Arial" panose="020B0604020202020204" pitchFamily="34" charset="0"/>
              </a:rPr>
              <a:t>Name</a:t>
            </a:r>
          </a:p>
          <a:p>
            <a:pPr lvl="1"/>
            <a:r>
              <a:rPr lang="en-IN" sz="2000" dirty="0">
                <a:latin typeface="Arial" panose="020B0604020202020204" pitchFamily="34" charset="0"/>
                <a:cs typeface="Arial" panose="020B0604020202020204" pitchFamily="34" charset="0"/>
              </a:rPr>
              <a:t>Mail-id</a:t>
            </a:r>
          </a:p>
          <a:p>
            <a:pPr marL="800100" lvl="1" indent="-342900">
              <a:buFont typeface="Wingdings" panose="05000000000000000000" pitchFamily="2" charset="2"/>
              <a:buChar char="v"/>
            </a:pPr>
            <a:r>
              <a:rPr lang="en-IN" sz="2000" dirty="0">
                <a:latin typeface="Arial" panose="020B0604020202020204" pitchFamily="34" charset="0"/>
                <a:cs typeface="Arial" panose="020B0604020202020204" pitchFamily="34" charset="0"/>
              </a:rPr>
              <a:t>Email id to be contacted </a:t>
            </a:r>
          </a:p>
          <a:p>
            <a:pPr marL="342900" lvl="0" indent="-342900">
              <a:buFont typeface="Wingdings" panose="05000000000000000000" pitchFamily="2" charset="2"/>
              <a:buChar char="v"/>
            </a:pPr>
            <a:r>
              <a:rPr lang="en-IN" sz="2000" dirty="0">
                <a:latin typeface="Arial" panose="020B0604020202020204" pitchFamily="34" charset="0"/>
                <a:cs typeface="Arial" panose="020B0604020202020204" pitchFamily="34" charset="0"/>
              </a:rPr>
              <a:t>Sending a message to the email</a:t>
            </a:r>
          </a:p>
          <a:p>
            <a:pPr lvl="1"/>
            <a:r>
              <a:rPr lang="en-IN" sz="2000" dirty="0">
                <a:latin typeface="Arial" panose="020B0604020202020204" pitchFamily="34" charset="0"/>
                <a:cs typeface="Arial" panose="020B0604020202020204" pitchFamily="34" charset="0"/>
              </a:rPr>
              <a:t>Commands like: LOC, LOC ON, LOC OFF, MIC ON, MIC OFF, AIRQ</a:t>
            </a:r>
          </a:p>
          <a:p>
            <a:pPr lvl="2"/>
            <a:r>
              <a:rPr lang="en-IN" sz="2000" dirty="0">
                <a:latin typeface="Arial" panose="020B0604020202020204" pitchFamily="34" charset="0"/>
                <a:cs typeface="Arial" panose="020B0604020202020204" pitchFamily="34" charset="0"/>
              </a:rPr>
              <a:t>(Note: LOC means Location, LOC on means Location On, AIRQ means Air quality)</a:t>
            </a:r>
          </a:p>
          <a:p>
            <a:pPr lvl="1"/>
            <a:r>
              <a:rPr lang="en-IN" sz="2000" dirty="0">
                <a:latin typeface="Arial" panose="020B0604020202020204" pitchFamily="34" charset="0"/>
                <a:cs typeface="Arial" panose="020B0604020202020204" pitchFamily="34" charset="0"/>
              </a:rPr>
              <a:t>Capability to receive a message from the predefined email id and decode the message which normally consists of an URL of the locations</a:t>
            </a:r>
          </a:p>
          <a:p>
            <a:pPr lvl="0"/>
            <a:r>
              <a:rPr lang="en-IN" sz="2000" dirty="0">
                <a:latin typeface="Arial" panose="020B0604020202020204" pitchFamily="34" charset="0"/>
                <a:cs typeface="Arial" panose="020B0604020202020204" pitchFamily="34" charset="0"/>
              </a:rPr>
              <a:t>Show the location of the device (contact email id) on Google Maps</a:t>
            </a:r>
          </a:p>
          <a:p>
            <a:pPr lvl="0"/>
            <a:r>
              <a:rPr lang="en-IN" sz="2000" dirty="0">
                <a:latin typeface="Arial" panose="020B0604020202020204" pitchFamily="34" charset="0"/>
                <a:cs typeface="Arial" panose="020B0604020202020204" pitchFamily="34" charset="0"/>
              </a:rPr>
              <a:t>Storing the log of interactions with the predefined email id.</a:t>
            </a:r>
          </a:p>
          <a:p>
            <a:endParaRPr lang="en-IN"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650" y="3396363"/>
            <a:ext cx="1160146" cy="1361592"/>
          </a:xfrm>
          <a:prstGeom prst="rect">
            <a:avLst/>
          </a:prstGeom>
        </p:spPr>
      </p:pic>
      <p:pic>
        <p:nvPicPr>
          <p:cNvPr id="7" name="Content Placeholder 9"/>
          <p:cNvPicPr>
            <a:picLocks/>
          </p:cNvPicPr>
          <p:nvPr/>
        </p:nvPicPr>
        <p:blipFill>
          <a:blip r:embed="rId3">
            <a:extLst>
              <a:ext uri="{28A0092B-C50C-407E-A947-70E740481C1C}">
                <a14:useLocalDpi xmlns:a14="http://schemas.microsoft.com/office/drawing/2010/main" val="0"/>
              </a:ext>
            </a:extLst>
          </a:blip>
          <a:stretch>
            <a:fillRect/>
          </a:stretch>
        </p:blipFill>
        <p:spPr>
          <a:xfrm>
            <a:off x="9826580" y="141669"/>
            <a:ext cx="2240923" cy="1687131"/>
          </a:xfrm>
          <a:prstGeom prst="rect">
            <a:avLst/>
          </a:prstGeom>
          <a:ln>
            <a:solidFill>
              <a:schemeClr val="accent2">
                <a:lumMod val="75000"/>
              </a:schemeClr>
            </a:solidFill>
          </a:ln>
          <a:effectLst>
            <a:softEdge rad="112500"/>
          </a:effectLst>
        </p:spPr>
      </p:pic>
    </p:spTree>
    <p:extLst>
      <p:ext uri="{BB962C8B-B14F-4D97-AF65-F5344CB8AC3E}">
        <p14:creationId xmlns:p14="http://schemas.microsoft.com/office/powerpoint/2010/main" val="380030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134" y="598250"/>
            <a:ext cx="4949030" cy="5808373"/>
          </a:xfrm>
          <a:prstGeom prst="rect">
            <a:avLst/>
          </a:prstGeom>
        </p:spPr>
      </p:pic>
      <p:sp>
        <p:nvSpPr>
          <p:cNvPr id="7" name="TextBox 6"/>
          <p:cNvSpPr txBox="1"/>
          <p:nvPr/>
        </p:nvSpPr>
        <p:spPr>
          <a:xfrm>
            <a:off x="239863" y="1265502"/>
            <a:ext cx="9401578" cy="54784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latin typeface="Arial Black" panose="020B0A04020102020204" pitchFamily="34" charset="0"/>
                <a:cs typeface="Arial" panose="020B0604020202020204" pitchFamily="34" charset="0"/>
              </a:rPr>
              <a:t>Android is a Linux-based operating system for mobile devices </a:t>
            </a:r>
          </a:p>
          <a:p>
            <a:pPr>
              <a:lnSpc>
                <a:spcPct val="150000"/>
              </a:lnSpc>
            </a:pPr>
            <a:r>
              <a:rPr lang="en-US" sz="2000" dirty="0">
                <a:latin typeface="Arial Black" panose="020B0A04020102020204" pitchFamily="34" charset="0"/>
                <a:cs typeface="Arial" panose="020B0604020202020204" pitchFamily="34" charset="0"/>
              </a:rPr>
              <a:t>    such as smart phones and tablet computers.</a:t>
            </a:r>
          </a:p>
          <a:p>
            <a:pPr marL="285750" indent="-285750">
              <a:lnSpc>
                <a:spcPct val="150000"/>
              </a:lnSpc>
              <a:buFont typeface="Wingdings" panose="05000000000000000000" pitchFamily="2" charset="2"/>
              <a:buChar char="Ø"/>
            </a:pPr>
            <a:r>
              <a:rPr lang="en-US" sz="2000" dirty="0">
                <a:latin typeface="Arial Black" panose="020B0A04020102020204" pitchFamily="34" charset="0"/>
                <a:cs typeface="Arial" panose="020B0604020202020204" pitchFamily="34" charset="0"/>
              </a:rPr>
              <a:t> It is developed by the open Handset Alliance led by Google.</a:t>
            </a:r>
          </a:p>
          <a:p>
            <a:pPr marL="285750" indent="-285750">
              <a:lnSpc>
                <a:spcPct val="150000"/>
              </a:lnSpc>
              <a:buFont typeface="Wingdings" panose="05000000000000000000" pitchFamily="2" charset="2"/>
              <a:buChar char="Ø"/>
            </a:pPr>
            <a:r>
              <a:rPr lang="en-US" sz="2000" dirty="0">
                <a:latin typeface="Arial Black" panose="020B0A04020102020204" pitchFamily="34" charset="0"/>
                <a:cs typeface="Arial" panose="020B0604020202020204" pitchFamily="34" charset="0"/>
              </a:rPr>
              <a:t> The Android platform includes an operating system based upon the Linux kernel, a GUI, a web browser and end-user applications that can be downloaded.</a:t>
            </a:r>
          </a:p>
          <a:p>
            <a:pPr marL="285750" indent="-285750">
              <a:lnSpc>
                <a:spcPct val="150000"/>
              </a:lnSpc>
              <a:buFont typeface="Wingdings" panose="05000000000000000000" pitchFamily="2" charset="2"/>
              <a:buChar char="Ø"/>
            </a:pPr>
            <a:r>
              <a:rPr lang="en-US" sz="2000" dirty="0">
                <a:latin typeface="Arial Black" panose="020B0A04020102020204" pitchFamily="34" charset="0"/>
                <a:cs typeface="Arial" panose="020B0604020202020204" pitchFamily="34" charset="0"/>
              </a:rPr>
              <a:t> Although the initial demonstrations of Android featured a generic QWERTY smartphone and large VGA screen, the operating system was written to run on relatively inexpensive handsets with conventional numeric keypads.</a:t>
            </a:r>
            <a:endParaRPr lang="en-IN" sz="2000" dirty="0">
              <a:latin typeface="Arial Black" panose="020B0A04020102020204" pitchFamily="34" charset="0"/>
              <a:cs typeface="Arial" panose="020B0604020202020204" pitchFamily="34" charset="0"/>
            </a:endParaRPr>
          </a:p>
          <a:p>
            <a:pPr>
              <a:lnSpc>
                <a:spcPct val="150000"/>
              </a:lnSpc>
            </a:pPr>
            <a:endParaRPr lang="en-IN" sz="2000" dirty="0">
              <a:latin typeface="Arial Black" panose="020B0A04020102020204" pitchFamily="34" charset="0"/>
              <a:cs typeface="Arial" panose="020B0604020202020204" pitchFamily="34" charset="0"/>
            </a:endParaRPr>
          </a:p>
          <a:p>
            <a:endParaRPr lang="en-IN" sz="2000" dirty="0">
              <a:latin typeface="Arial Black" panose="020B0A04020102020204" pitchFamily="34" charset="0"/>
            </a:endParaRPr>
          </a:p>
        </p:txBody>
      </p:sp>
      <p:sp>
        <p:nvSpPr>
          <p:cNvPr id="8" name="Title 7"/>
          <p:cNvSpPr>
            <a:spLocks noGrp="1"/>
          </p:cNvSpPr>
          <p:nvPr>
            <p:ph type="title"/>
          </p:nvPr>
        </p:nvSpPr>
        <p:spPr>
          <a:xfrm>
            <a:off x="518365" y="0"/>
            <a:ext cx="8638513" cy="1390918"/>
          </a:xfrm>
        </p:spPr>
        <p:txBody>
          <a:bodyPr/>
          <a:lstStyle/>
          <a:p>
            <a:r>
              <a:rPr lang="en-IN" sz="4400" b="1" dirty="0">
                <a:solidFill>
                  <a:schemeClr val="tx1"/>
                </a:solidFill>
              </a:rPr>
              <a:t>                </a:t>
            </a:r>
            <a:r>
              <a:rPr lang="en-IN" sz="5400" b="1" u="sng" dirty="0"/>
              <a:t>ANDROID</a:t>
            </a:r>
          </a:p>
        </p:txBody>
      </p:sp>
      <p:pic>
        <p:nvPicPr>
          <p:cNvPr id="11" name="Content Placeholder 9"/>
          <p:cNvPicPr>
            <a:picLocks/>
          </p:cNvPicPr>
          <p:nvPr/>
        </p:nvPicPr>
        <p:blipFill>
          <a:blip r:embed="rId3">
            <a:extLst>
              <a:ext uri="{28A0092B-C50C-407E-A947-70E740481C1C}">
                <a14:useLocalDpi xmlns:a14="http://schemas.microsoft.com/office/drawing/2010/main" val="0"/>
              </a:ext>
            </a:extLst>
          </a:blip>
          <a:stretch>
            <a:fillRect/>
          </a:stretch>
        </p:blipFill>
        <p:spPr>
          <a:xfrm>
            <a:off x="9826580" y="141669"/>
            <a:ext cx="2240923" cy="1687131"/>
          </a:xfrm>
          <a:prstGeom prst="rect">
            <a:avLst/>
          </a:prstGeom>
          <a:ln>
            <a:solidFill>
              <a:schemeClr val="accent2">
                <a:lumMod val="75000"/>
              </a:schemeClr>
            </a:solidFill>
          </a:ln>
          <a:effectLst>
            <a:softEdge rad="112500"/>
          </a:effectLst>
        </p:spPr>
      </p:pic>
    </p:spTree>
    <p:extLst>
      <p:ext uri="{BB962C8B-B14F-4D97-AF65-F5344CB8AC3E}">
        <p14:creationId xmlns:p14="http://schemas.microsoft.com/office/powerpoint/2010/main" val="93073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613" y="458863"/>
            <a:ext cx="7990148" cy="1026017"/>
          </a:xfrm>
        </p:spPr>
        <p:txBody>
          <a:bodyPr>
            <a:normAutofit fontScale="90000"/>
          </a:bodyPr>
          <a:lstStyle/>
          <a:p>
            <a:r>
              <a:rPr lang="en-US" b="1" dirty="0"/>
              <a:t>Android Development Requirements</a:t>
            </a:r>
            <a:br>
              <a:rPr lang="en-IN" dirty="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6" y="-129206"/>
            <a:ext cx="1591507" cy="1867854"/>
          </a:xfrm>
          <a:prstGeom prst="rect">
            <a:avLst/>
          </a:prstGeom>
        </p:spPr>
      </p:pic>
      <p:sp>
        <p:nvSpPr>
          <p:cNvPr id="4" name="TextBox 3"/>
          <p:cNvSpPr txBox="1"/>
          <p:nvPr/>
        </p:nvSpPr>
        <p:spPr>
          <a:xfrm>
            <a:off x="231820" y="1738648"/>
            <a:ext cx="8873544" cy="5632311"/>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b="1" u="sng" cap="all" dirty="0"/>
              <a:t>JAVA</a:t>
            </a:r>
            <a:r>
              <a:rPr lang="en-US" sz="2000" b="1" u="sng" dirty="0"/>
              <a:t>:</a:t>
            </a:r>
            <a:r>
              <a:rPr lang="en-US" b="1" dirty="0"/>
              <a:t>  </a:t>
            </a:r>
            <a:r>
              <a:rPr lang="en-US" sz="2000" dirty="0"/>
              <a:t>Java is the programming language that underpins all Android development. For those who have gained most of their programming experience in languages like JavaScript and Ruby, there can be a learning curve when picking up the Java programming language for the first time.</a:t>
            </a:r>
          </a:p>
          <a:p>
            <a:pPr marL="285750" indent="-285750">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b="1" u="sng" cap="all" dirty="0"/>
              <a:t>UNDERSTANDING OF XML</a:t>
            </a:r>
            <a:r>
              <a:rPr lang="en-US" sz="2000" b="1" dirty="0"/>
              <a:t>: </a:t>
            </a:r>
            <a:r>
              <a:rPr lang="en-US" sz="2000" dirty="0"/>
              <a:t>XML was created as a standard way to encode data for internet-based mobile applications. It is a structured markup language, sharing many features in common with HTML – you may recognize the angled brackets, the &lt;opening&gt; and &lt;/closing&gt; tag types, and the deep nesting of elements.</a:t>
            </a:r>
          </a:p>
          <a:p>
            <a:pPr marL="285750" indent="-285750">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b="1" u="sng" cap="all" dirty="0"/>
              <a:t>ANDROID SDK</a:t>
            </a:r>
            <a:r>
              <a:rPr lang="en-US" sz="2000" b="1" u="sng" dirty="0"/>
              <a:t>:</a:t>
            </a:r>
            <a:r>
              <a:rPr lang="en-US" sz="2000" u="sng" dirty="0"/>
              <a:t> </a:t>
            </a:r>
            <a:r>
              <a:rPr lang="en-US" sz="2000" dirty="0"/>
              <a:t>SDK stands for Software Development Kit, which, though it may conjure up images of a briefcase full of spy tools, is actually just a fancy name for a set of pre-packaged code. The Android SDKs are modules of Java code that give developers access to mobile device functions like the camera and accelerometer.</a:t>
            </a:r>
            <a:endParaRPr lang="en-IN" sz="2000" dirty="0"/>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endParaRPr lang="en-IN" sz="2000" dirty="0"/>
          </a:p>
        </p:txBody>
      </p:sp>
      <p:pic>
        <p:nvPicPr>
          <p:cNvPr id="7" name="Content Placeholder 9"/>
          <p:cNvPicPr>
            <a:picLocks/>
          </p:cNvPicPr>
          <p:nvPr/>
        </p:nvPicPr>
        <p:blipFill>
          <a:blip r:embed="rId3">
            <a:extLst>
              <a:ext uri="{28A0092B-C50C-407E-A947-70E740481C1C}">
                <a14:useLocalDpi xmlns:a14="http://schemas.microsoft.com/office/drawing/2010/main" val="0"/>
              </a:ext>
            </a:extLst>
          </a:blip>
          <a:stretch>
            <a:fillRect/>
          </a:stretch>
        </p:blipFill>
        <p:spPr>
          <a:xfrm>
            <a:off x="9826580" y="141669"/>
            <a:ext cx="2240923" cy="1687131"/>
          </a:xfrm>
          <a:prstGeom prst="rect">
            <a:avLst/>
          </a:prstGeom>
          <a:ln>
            <a:solidFill>
              <a:schemeClr val="accent2">
                <a:lumMod val="75000"/>
              </a:schemeClr>
            </a:solidFill>
          </a:ln>
          <a:effectLst>
            <a:softEdge rad="112500"/>
          </a:effectLst>
        </p:spPr>
      </p:pic>
    </p:spTree>
    <p:extLst>
      <p:ext uri="{BB962C8B-B14F-4D97-AF65-F5344CB8AC3E}">
        <p14:creationId xmlns:p14="http://schemas.microsoft.com/office/powerpoint/2010/main" val="325586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613" y="458863"/>
            <a:ext cx="7990148" cy="1026017"/>
          </a:xfrm>
        </p:spPr>
        <p:txBody>
          <a:bodyPr>
            <a:normAutofit fontScale="90000"/>
          </a:bodyPr>
          <a:lstStyle/>
          <a:p>
            <a:r>
              <a:rPr lang="en-US" b="1" dirty="0"/>
              <a:t>Android Development Requirements</a:t>
            </a:r>
            <a:br>
              <a:rPr lang="en-IN" dirty="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6" y="-129206"/>
            <a:ext cx="1591507" cy="1867854"/>
          </a:xfrm>
          <a:prstGeom prst="rect">
            <a:avLst/>
          </a:prstGeom>
        </p:spPr>
      </p:pic>
      <p:sp>
        <p:nvSpPr>
          <p:cNvPr id="4" name="TextBox 3"/>
          <p:cNvSpPr txBox="1"/>
          <p:nvPr/>
        </p:nvSpPr>
        <p:spPr>
          <a:xfrm>
            <a:off x="231820" y="1738648"/>
            <a:ext cx="8873544" cy="3170099"/>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b="1" u="sng" cap="all" dirty="0"/>
              <a:t>FIREBASE</a:t>
            </a:r>
            <a:r>
              <a:rPr lang="en-US" sz="2000" b="1" u="sng" dirty="0"/>
              <a:t>:</a:t>
            </a:r>
            <a:r>
              <a:rPr lang="en-US" b="1" dirty="0"/>
              <a:t>  </a:t>
            </a:r>
            <a:r>
              <a:rPr lang="en-US" sz="2000" b="0" i="0" dirty="0">
                <a:effectLst/>
                <a:latin typeface="inter-regular"/>
              </a:rPr>
              <a:t>Firebase is a Backend-as-a-Service(BaaS) which started as a YC11 startup. It grew up into a next-generation app-development platform on Google Cloud Platform. Firebase (a NoSQLjSON database) is a real-time database that allows storing a list of objects in the form of a tree. We can synchronize data between different devices</a:t>
            </a:r>
            <a:r>
              <a:rPr lang="en-US" sz="2000" b="0" i="0" dirty="0">
                <a:solidFill>
                  <a:srgbClr val="333333"/>
                </a:solidFill>
                <a:effectLst/>
                <a:latin typeface="inter-regular"/>
              </a:rPr>
              <a:t>.</a:t>
            </a:r>
          </a:p>
          <a:p>
            <a:pPr marL="285750" indent="-285750" algn="just">
              <a:buFont typeface="Wingdings" panose="05000000000000000000" pitchFamily="2" charset="2"/>
              <a:buChar char="Ø"/>
            </a:pPr>
            <a:r>
              <a:rPr lang="en-US" sz="2000" b="0" i="0" dirty="0">
                <a:effectLst/>
                <a:latin typeface="inter-regular"/>
              </a:rPr>
              <a:t>Firebase Real-time Database was the first product of firebase. It is an API which syncs application data across Android, iOS, and Web devices. It gets stored on Firebase's cloud. Then the firebase real-time database helps the developers to build real-time, collaborative applications.</a:t>
            </a:r>
            <a:endParaRPr lang="en-IN" sz="2000" dirty="0"/>
          </a:p>
          <a:p>
            <a:pPr marL="285750" indent="-285750">
              <a:buFont typeface="Wingdings" panose="05000000000000000000" pitchFamily="2" charset="2"/>
              <a:buChar char="Ø"/>
            </a:pPr>
            <a:endParaRPr lang="en-IN" sz="2000" dirty="0"/>
          </a:p>
        </p:txBody>
      </p:sp>
      <p:pic>
        <p:nvPicPr>
          <p:cNvPr id="7" name="Content Placeholder 9"/>
          <p:cNvPicPr>
            <a:picLocks/>
          </p:cNvPicPr>
          <p:nvPr/>
        </p:nvPicPr>
        <p:blipFill>
          <a:blip r:embed="rId3">
            <a:extLst>
              <a:ext uri="{28A0092B-C50C-407E-A947-70E740481C1C}">
                <a14:useLocalDpi xmlns:a14="http://schemas.microsoft.com/office/drawing/2010/main" val="0"/>
              </a:ext>
            </a:extLst>
          </a:blip>
          <a:stretch>
            <a:fillRect/>
          </a:stretch>
        </p:blipFill>
        <p:spPr>
          <a:xfrm>
            <a:off x="9826580" y="141669"/>
            <a:ext cx="2240923" cy="1687131"/>
          </a:xfrm>
          <a:prstGeom prst="rect">
            <a:avLst/>
          </a:prstGeom>
          <a:ln>
            <a:solidFill>
              <a:schemeClr val="accent2">
                <a:lumMod val="75000"/>
              </a:schemeClr>
            </a:solidFill>
          </a:ln>
          <a:effectLst>
            <a:softEdge rad="112500"/>
          </a:effectLst>
        </p:spPr>
      </p:pic>
    </p:spTree>
    <p:extLst>
      <p:ext uri="{BB962C8B-B14F-4D97-AF65-F5344CB8AC3E}">
        <p14:creationId xmlns:p14="http://schemas.microsoft.com/office/powerpoint/2010/main" val="201531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154546"/>
            <a:ext cx="9145213" cy="1775854"/>
          </a:xfrm>
        </p:spPr>
        <p:txBody>
          <a:bodyPr>
            <a:normAutofit fontScale="90000"/>
          </a:bodyPr>
          <a:lstStyle/>
          <a:p>
            <a:pPr algn="just"/>
            <a:r>
              <a:rPr lang="en-US" b="1" i="1" u="sng" dirty="0"/>
              <a:t>Building block of A Selective and Restrictive Communication Model Based Mobile Application</a:t>
            </a:r>
            <a:br>
              <a:rPr lang="en-IN" b="1" i="1" u="sng" dirty="0"/>
            </a:br>
            <a:endParaRPr lang="en-IN" b="1" i="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2361" y="2877244"/>
            <a:ext cx="1685436" cy="1978092"/>
          </a:xfrm>
          <a:prstGeom prst="rect">
            <a:avLst/>
          </a:prstGeom>
        </p:spPr>
      </p:pic>
      <p:sp>
        <p:nvSpPr>
          <p:cNvPr id="4" name="TextBox 3"/>
          <p:cNvSpPr txBox="1"/>
          <p:nvPr/>
        </p:nvSpPr>
        <p:spPr>
          <a:xfrm>
            <a:off x="128789" y="2112135"/>
            <a:ext cx="9028091" cy="3754874"/>
          </a:xfrm>
          <a:prstGeom prst="rect">
            <a:avLst/>
          </a:prstGeom>
          <a:noFill/>
        </p:spPr>
        <p:txBody>
          <a:bodyPr wrap="square" rtlCol="0">
            <a:spAutoFit/>
          </a:bodyPr>
          <a:lstStyle/>
          <a:p>
            <a:endParaRPr lang="en-US" sz="2000" dirty="0"/>
          </a:p>
          <a:p>
            <a:pPr marL="342900" indent="-342900">
              <a:buFont typeface="Wingdings" panose="05000000000000000000" pitchFamily="2" charset="2"/>
              <a:buChar char="Ø"/>
            </a:pPr>
            <a:endParaRPr lang="en-IN" sz="2000" dirty="0"/>
          </a:p>
          <a:p>
            <a:pPr marL="342900" indent="-342900" algn="just">
              <a:buFont typeface="Wingdings" panose="05000000000000000000" pitchFamily="2" charset="2"/>
              <a:buChar char="Ø"/>
            </a:pPr>
            <a:r>
              <a:rPr lang="en-US" sz="2400" dirty="0"/>
              <a:t>There are two main building blocks of Selective and restrictive communication model based mobile</a:t>
            </a:r>
            <a:endParaRPr lang="en-IN" sz="2400" dirty="0"/>
          </a:p>
          <a:p>
            <a:pPr marL="1257300" lvl="2" indent="-342900">
              <a:buFont typeface="Wingdings" panose="05000000000000000000" pitchFamily="2" charset="2"/>
              <a:buChar char="v"/>
            </a:pPr>
            <a:r>
              <a:rPr lang="en-US" sz="2400"/>
              <a:t> Activity</a:t>
            </a:r>
            <a:endParaRPr lang="en-US" sz="2400" dirty="0"/>
          </a:p>
          <a:p>
            <a:pPr lvl="2"/>
            <a:endParaRPr lang="en-IN" sz="2400" dirty="0"/>
          </a:p>
          <a:p>
            <a:pPr marL="1257300" lvl="2" indent="-342900">
              <a:buFont typeface="Wingdings" panose="05000000000000000000" pitchFamily="2" charset="2"/>
              <a:buChar char="v"/>
            </a:pPr>
            <a:r>
              <a:rPr lang="en-US" sz="2400" dirty="0"/>
              <a:t> Intents</a:t>
            </a:r>
          </a:p>
          <a:p>
            <a:pPr marL="342900" indent="-342900">
              <a:buFont typeface="Wingdings" panose="05000000000000000000" pitchFamily="2" charset="2"/>
              <a:buChar char="v"/>
            </a:pPr>
            <a:endParaRPr lang="en-US" sz="2000" dirty="0"/>
          </a:p>
          <a:p>
            <a:endParaRPr lang="en-IN" dirty="0"/>
          </a:p>
          <a:p>
            <a:pPr marL="1257300" lvl="2" indent="-342900">
              <a:buFont typeface="Wingdings" panose="05000000000000000000" pitchFamily="2" charset="2"/>
              <a:buChar char="v"/>
            </a:pPr>
            <a:endParaRPr lang="en-US" sz="2000" dirty="0"/>
          </a:p>
          <a:p>
            <a:endParaRPr lang="en-IN" sz="2000" dirty="0"/>
          </a:p>
        </p:txBody>
      </p:sp>
      <p:pic>
        <p:nvPicPr>
          <p:cNvPr id="15" name="Content Placeholder 9"/>
          <p:cNvPicPr>
            <a:picLocks/>
          </p:cNvPicPr>
          <p:nvPr/>
        </p:nvPicPr>
        <p:blipFill>
          <a:blip r:embed="rId3">
            <a:extLst>
              <a:ext uri="{28A0092B-C50C-407E-A947-70E740481C1C}">
                <a14:useLocalDpi xmlns:a14="http://schemas.microsoft.com/office/drawing/2010/main" val="0"/>
              </a:ext>
            </a:extLst>
          </a:blip>
          <a:stretch>
            <a:fillRect/>
          </a:stretch>
        </p:blipFill>
        <p:spPr>
          <a:xfrm>
            <a:off x="9826580" y="141669"/>
            <a:ext cx="2240923" cy="1687131"/>
          </a:xfrm>
          <a:prstGeom prst="rect">
            <a:avLst/>
          </a:prstGeom>
          <a:ln>
            <a:solidFill>
              <a:schemeClr val="accent2">
                <a:lumMod val="75000"/>
              </a:schemeClr>
            </a:solidFill>
          </a:ln>
          <a:effectLst>
            <a:softEdge rad="112500"/>
          </a:effectLst>
        </p:spPr>
      </p:pic>
    </p:spTree>
    <p:extLst>
      <p:ext uri="{BB962C8B-B14F-4D97-AF65-F5344CB8AC3E}">
        <p14:creationId xmlns:p14="http://schemas.microsoft.com/office/powerpoint/2010/main" val="3050381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35" y="270456"/>
            <a:ext cx="8990667" cy="1146220"/>
          </a:xfrm>
        </p:spPr>
        <p:txBody>
          <a:bodyPr>
            <a:normAutofit fontScale="90000"/>
          </a:bodyPr>
          <a:lstStyle/>
          <a:p>
            <a:r>
              <a:rPr lang="en-IN" sz="4000" u="sng" dirty="0">
                <a:solidFill>
                  <a:schemeClr val="accent2"/>
                </a:solidFill>
                <a:effectLst>
                  <a:outerShdw blurRad="38100" dist="38100" dir="2700000" algn="tl">
                    <a:srgbClr val="000000">
                      <a:alpha val="43137"/>
                    </a:srgbClr>
                  </a:outerShdw>
                </a:effectLst>
              </a:rPr>
              <a:t>WORKING FUNCTIONALITIES </a:t>
            </a:r>
            <a:br>
              <a:rPr lang="en-IN" sz="4000" u="sng" dirty="0">
                <a:solidFill>
                  <a:schemeClr val="accent2"/>
                </a:solidFill>
                <a:effectLst>
                  <a:outerShdw blurRad="38100" dist="38100" dir="2700000" algn="tl">
                    <a:srgbClr val="000000">
                      <a:alpha val="43137"/>
                    </a:srgbClr>
                  </a:outerShdw>
                </a:effectLst>
              </a:rPr>
            </a:br>
            <a:endParaRPr lang="en-IN" sz="4000" u="sng" dirty="0">
              <a:solidFill>
                <a:schemeClr val="accent2"/>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769" y="1964357"/>
            <a:ext cx="3271233" cy="3839244"/>
          </a:xfrm>
          <a:prstGeom prst="rect">
            <a:avLst/>
          </a:prstGeom>
        </p:spPr>
      </p:pic>
      <p:pic>
        <p:nvPicPr>
          <p:cNvPr id="6" name="Content Placeholder 9"/>
          <p:cNvPicPr>
            <a:picLocks/>
          </p:cNvPicPr>
          <p:nvPr/>
        </p:nvPicPr>
        <p:blipFill>
          <a:blip r:embed="rId3">
            <a:extLst>
              <a:ext uri="{28A0092B-C50C-407E-A947-70E740481C1C}">
                <a14:useLocalDpi xmlns:a14="http://schemas.microsoft.com/office/drawing/2010/main" val="0"/>
              </a:ext>
            </a:extLst>
          </a:blip>
          <a:stretch>
            <a:fillRect/>
          </a:stretch>
        </p:blipFill>
        <p:spPr>
          <a:xfrm>
            <a:off x="9826580" y="141669"/>
            <a:ext cx="2240923" cy="1687131"/>
          </a:xfrm>
          <a:prstGeom prst="rect">
            <a:avLst/>
          </a:prstGeom>
          <a:ln>
            <a:solidFill>
              <a:schemeClr val="accent2">
                <a:lumMod val="75000"/>
              </a:schemeClr>
            </a:solidFill>
          </a:ln>
          <a:effectLst>
            <a:softEdge rad="112500"/>
          </a:effectLst>
        </p:spPr>
      </p:pic>
      <p:sp>
        <p:nvSpPr>
          <p:cNvPr id="7" name="TextBox 6"/>
          <p:cNvSpPr txBox="1"/>
          <p:nvPr/>
        </p:nvSpPr>
        <p:spPr>
          <a:xfrm>
            <a:off x="0" y="1416676"/>
            <a:ext cx="7868992" cy="495975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This application lets user to say where is he the application says the best way of current location this app contain:- </a:t>
            </a:r>
          </a:p>
          <a:p>
            <a:pPr marL="914400" lvl="1" indent="-457200" algn="just">
              <a:lnSpc>
                <a:spcPct val="150000"/>
              </a:lnSpc>
              <a:buFont typeface="+mj-lt"/>
              <a:buAutoNum type="arabicPeriod"/>
            </a:pPr>
            <a:r>
              <a:rPr lang="en-IN" sz="2000" dirty="0">
                <a:latin typeface="Arial" panose="020B0604020202020204" pitchFamily="34" charset="0"/>
                <a:cs typeface="Arial" panose="020B0604020202020204" pitchFamily="34" charset="0"/>
              </a:rPr>
              <a:t>Registration (While setting up the App)</a:t>
            </a:r>
          </a:p>
          <a:p>
            <a:pPr marL="914400" lvl="1" indent="-457200" algn="just">
              <a:lnSpc>
                <a:spcPct val="150000"/>
              </a:lnSpc>
              <a:buFont typeface="+mj-lt"/>
              <a:buAutoNum type="arabicPeriod"/>
            </a:pPr>
            <a:r>
              <a:rPr lang="en-IN" sz="2000" dirty="0">
                <a:latin typeface="Arial" panose="020B0604020202020204" pitchFamily="34" charset="0"/>
                <a:cs typeface="Arial" panose="020B0604020202020204" pitchFamily="34" charset="0"/>
              </a:rPr>
              <a:t>Name</a:t>
            </a:r>
          </a:p>
          <a:p>
            <a:pPr marL="914400" lvl="1" indent="-457200" algn="just">
              <a:lnSpc>
                <a:spcPct val="150000"/>
              </a:lnSpc>
              <a:buFont typeface="+mj-lt"/>
              <a:buAutoNum type="arabicPeriod"/>
            </a:pPr>
            <a:r>
              <a:rPr lang="en-IN" sz="2000" dirty="0">
                <a:latin typeface="Arial" panose="020B0604020202020204" pitchFamily="34" charset="0"/>
                <a:cs typeface="Arial" panose="020B0604020202020204" pitchFamily="34" charset="0"/>
              </a:rPr>
              <a:t>Mail-id</a:t>
            </a:r>
          </a:p>
          <a:p>
            <a:pPr marL="914400" lvl="1" indent="-457200" algn="just">
              <a:lnSpc>
                <a:spcPct val="150000"/>
              </a:lnSpc>
              <a:buFont typeface="+mj-lt"/>
              <a:buAutoNum type="arabicPeriod"/>
            </a:pPr>
            <a:r>
              <a:rPr lang="en-IN" sz="2000" dirty="0">
                <a:latin typeface="Arial" panose="020B0604020202020204" pitchFamily="34" charset="0"/>
                <a:cs typeface="Arial" panose="020B0604020202020204" pitchFamily="34" charset="0"/>
              </a:rPr>
              <a:t>Email id to be contacted </a:t>
            </a:r>
          </a:p>
          <a:p>
            <a:pPr marL="914400" lvl="1" indent="-457200" algn="just">
              <a:lnSpc>
                <a:spcPct val="150000"/>
              </a:lnSpc>
              <a:buFont typeface="+mj-lt"/>
              <a:buAutoNum type="arabicPeriod"/>
            </a:pPr>
            <a:r>
              <a:rPr lang="en-IN" sz="2000" dirty="0">
                <a:latin typeface="Arial" panose="020B0604020202020204" pitchFamily="34" charset="0"/>
                <a:cs typeface="Arial" panose="020B0604020202020204" pitchFamily="34" charset="0"/>
              </a:rPr>
              <a:t>Sending a message to the email id</a:t>
            </a:r>
          </a:p>
          <a:p>
            <a:pPr marL="914400" lvl="1" indent="-457200" algn="just">
              <a:lnSpc>
                <a:spcPct val="150000"/>
              </a:lnSpc>
              <a:buFont typeface="+mj-lt"/>
              <a:buAutoNum type="arabicPeriod"/>
            </a:pPr>
            <a:r>
              <a:rPr lang="en-IN" sz="2000" dirty="0">
                <a:latin typeface="Arial" panose="020B0604020202020204" pitchFamily="34" charset="0"/>
                <a:cs typeface="Arial" panose="020B0604020202020204" pitchFamily="34" charset="0"/>
              </a:rPr>
              <a:t> Commands like: LOC,  MIC ON ,AIR.</a:t>
            </a:r>
          </a:p>
          <a:p>
            <a:pPr lvl="1" algn="just">
              <a:lnSpc>
                <a:spcPct val="150000"/>
              </a:lnSpc>
            </a:pPr>
            <a:r>
              <a:rPr lang="en-IN" sz="2000" dirty="0">
                <a:latin typeface="Arial" panose="020B0604020202020204" pitchFamily="34" charset="0"/>
                <a:cs typeface="Arial" panose="020B0604020202020204" pitchFamily="34" charset="0"/>
              </a:rPr>
              <a:t>7.    Show the location of the device on Google Maps</a:t>
            </a:r>
          </a:p>
          <a:p>
            <a:pPr lvl="0"/>
            <a:r>
              <a:rPr lang="en-IN" sz="2000" dirty="0">
                <a:latin typeface="Arial" panose="020B0604020202020204" pitchFamily="34" charset="0"/>
                <a:cs typeface="Arial" panose="020B0604020202020204" pitchFamily="34" charset="0"/>
              </a:rPr>
              <a:t>     </a:t>
            </a:r>
          </a:p>
          <a:p>
            <a:pPr marL="914400" lvl="1" indent="-457200" algn="just">
              <a:lnSpc>
                <a:spcPct val="150000"/>
              </a:lnSpc>
              <a:buFont typeface="+mj-lt"/>
              <a:buAutoNum type="arabicPeriod"/>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5844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431</TotalTime>
  <Words>1126</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Bell MT</vt:lpstr>
      <vt:lpstr>inter-regular</vt:lpstr>
      <vt:lpstr>Trebuchet MS</vt:lpstr>
      <vt:lpstr>Wingdings</vt:lpstr>
      <vt:lpstr>Wingdings 3</vt:lpstr>
      <vt:lpstr>Facet</vt:lpstr>
      <vt:lpstr>A selective and Restrictive   Communication Model Based Mobile Application    </vt:lpstr>
      <vt:lpstr>Motivation for A Selective and restrictive communication model based mobile application to enable IoT device communications? </vt:lpstr>
      <vt:lpstr>                      Objectives </vt:lpstr>
      <vt:lpstr>PowerPoint Presentation</vt:lpstr>
      <vt:lpstr>                ANDROID</vt:lpstr>
      <vt:lpstr>Android Development Requirements </vt:lpstr>
      <vt:lpstr>Android Development Requirements </vt:lpstr>
      <vt:lpstr>Building block of A Selective and Restrictive Communication Model Based Mobile Application </vt:lpstr>
      <vt:lpstr>WORKING FUNCTIONALITIES  </vt:lpstr>
      <vt:lpstr>PowerPoint Presentation</vt:lpstr>
      <vt:lpstr>Execution Results of a Selective and restrictive communication Model based mobile application   </vt:lpstr>
      <vt:lpstr>PowerPoint Presentation</vt:lpstr>
      <vt:lpstr>PowerPoint Presentation</vt:lpstr>
      <vt:lpstr>PowerPoint Presentation</vt:lpstr>
      <vt:lpstr>  Conclusions </vt:lpstr>
      <vt:lpstr>                 Bibliography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selective and Restrictive Communication Model Based Mobile Application</dc:title>
  <dc:creator>SSD HP</dc:creator>
  <cp:lastModifiedBy>Toppo</cp:lastModifiedBy>
  <cp:revision>30</cp:revision>
  <dcterms:created xsi:type="dcterms:W3CDTF">2022-06-11T06:11:28Z</dcterms:created>
  <dcterms:modified xsi:type="dcterms:W3CDTF">2023-03-16T09:59:49Z</dcterms:modified>
</cp:coreProperties>
</file>