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dq0evUdkFgMB81XU2lV/23yCx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7.xml"/><Relationship Id="rId22" Type="http://schemas.openxmlformats.org/officeDocument/2006/relationships/font" Target="fonts/HelveticaNeue-boldItalic.fntdata"/><Relationship Id="rId10" Type="http://schemas.openxmlformats.org/officeDocument/2006/relationships/slide" Target="slides/slide6.xml"/><Relationship Id="rId21"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HelveticaNeu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https://www.figma.com/proto/B6eXzEnQoYt5unOfTKSJxc/Prototyping-in-Figma?node-id=0%3A2&amp;viewport=-4628%2C-269%2C1&amp;scaling=scale-down</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f8681cfbb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f8681cfb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Being able to capture the amount of waste is nice in the future development to allow users to make goals? learn tips? to help them reduce their waste?</a:t>
            </a:r>
            <a:endParaRPr/>
          </a:p>
          <a:p>
            <a:pPr indent="0" lvl="0" marL="0" rtl="0" algn="l">
              <a:spcBef>
                <a:spcPts val="0"/>
              </a:spcBef>
              <a:spcAft>
                <a:spcPts val="0"/>
              </a:spcAft>
              <a:buNone/>
            </a:pPr>
            <a:r>
              <a:rPr lang="en-US"/>
              <a:t>Scaling the app to curate e</a:t>
            </a:r>
            <a:r>
              <a:rPr lang="en-US"/>
              <a:t>ffective solution for the user to reduce any waste, such as buying more/less of certain foods</a:t>
            </a:r>
            <a:endParaRPr/>
          </a:p>
          <a:p>
            <a:pPr indent="0" lvl="0" marL="0" rtl="0" algn="l">
              <a:spcBef>
                <a:spcPts val="0"/>
              </a:spcBef>
              <a:spcAft>
                <a:spcPts val="0"/>
              </a:spcAft>
              <a:buNone/>
            </a:pPr>
            <a:r>
              <a:rPr lang="en-US"/>
              <a:t>Complete the full development of an app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6fe24d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b6fe24d2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of the biggest problems is dealing with food waste. According to National Zero Waste Council of Canada, 11.2 million metric tonnes of avoidable  food loss and waste occurs in Canada each year (That’s about 28000 blue whales). It is found that consumers often discard food without considering the economic or environmental implications whic</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Clean Plate will provide the user feedback with statistics to show them information about their food waste and the breakdown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Besides the app keeps track their daily habit, these reports help to review their dining habit. And it’s sustainable to save food and protect our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is the incentive for users using this?? </a:t>
            </a:r>
            <a:endParaRPr/>
          </a:p>
          <a:p>
            <a:pPr indent="0" lvl="0" marL="0" rtl="0" algn="l">
              <a:spcBef>
                <a:spcPts val="0"/>
              </a:spcBef>
              <a:spcAft>
                <a:spcPts val="0"/>
              </a:spcAft>
              <a:buNone/>
            </a:pPr>
            <a:r>
              <a:rPr lang="en-US"/>
              <a:t>	Money saving, better dining habit, protect the </a:t>
            </a:r>
            <a:r>
              <a:rPr lang="en-US"/>
              <a:t>environment</a:t>
            </a:r>
            <a:endParaRPr/>
          </a:p>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app </a:t>
            </a:r>
            <a:endParaRPr/>
          </a:p>
          <a:p>
            <a:pPr indent="0" lvl="0" marL="0" rtl="0" algn="l">
              <a:spcBef>
                <a:spcPts val="0"/>
              </a:spcBef>
              <a:spcAft>
                <a:spcPts val="0"/>
              </a:spcAft>
              <a:buNone/>
            </a:pPr>
            <a:r>
              <a:rPr lang="en-US"/>
              <a:t>Target Audience: </a:t>
            </a:r>
            <a:endParaRPr/>
          </a:p>
          <a:p>
            <a:pPr indent="-298450" lvl="0" marL="457200" rtl="0" algn="l">
              <a:spcBef>
                <a:spcPts val="0"/>
              </a:spcBef>
              <a:spcAft>
                <a:spcPts val="0"/>
              </a:spcAft>
              <a:buSzPts val="1100"/>
              <a:buChar char="●"/>
            </a:pPr>
            <a:r>
              <a:rPr lang="en-US"/>
              <a:t>Families curious about their food waste and the consequence of their actions. It gives them a visual and statistical understanding</a:t>
            </a:r>
            <a:endParaRPr/>
          </a:p>
          <a:p>
            <a:pPr indent="-298450" lvl="1" marL="914400" rtl="0" algn="l">
              <a:spcBef>
                <a:spcPts val="0"/>
              </a:spcBef>
              <a:spcAft>
                <a:spcPts val="0"/>
              </a:spcAft>
              <a:buSzPts val="1100"/>
              <a:buChar char="○"/>
            </a:pPr>
            <a:r>
              <a:rPr lang="en-US"/>
              <a:t>helps them track their food consumption 			and from that educate their children about the importance of food waste</a:t>
            </a:r>
            <a:endParaRPr/>
          </a:p>
          <a:p>
            <a:pPr indent="-298450" lvl="0" marL="457200" rtl="0" algn="l">
              <a:spcBef>
                <a:spcPts val="0"/>
              </a:spcBef>
              <a:spcAft>
                <a:spcPts val="0"/>
              </a:spcAft>
              <a:buSzPts val="1100"/>
              <a:buChar char="●"/>
            </a:pPr>
            <a:r>
              <a:rPr lang="en-US"/>
              <a:t>at the time when they play with the app, they can </a:t>
            </a:r>
            <a:r>
              <a:rPr lang="en-US">
                <a:solidFill>
                  <a:schemeClr val="dk1"/>
                </a:solidFill>
              </a:rPr>
              <a:t>educate their children about the importance of food waste</a:t>
            </a:r>
            <a:endParaRPr>
              <a:solidFill>
                <a:schemeClr val="dk1"/>
              </a:solidFill>
            </a:endParaRPr>
          </a:p>
          <a:p>
            <a:pPr indent="0" lvl="0" marL="457200" rtl="0" algn="l">
              <a:spcBef>
                <a:spcPts val="0"/>
              </a:spcBef>
              <a:spcAft>
                <a:spcPts val="0"/>
              </a:spcAft>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IBM Waston’s Visual Recognition Pretrained Object detection model that can detect food, as current they provide over 2,000 tags about food.</a:t>
            </a:r>
            <a:endParaRPr/>
          </a:p>
          <a:p>
            <a:pPr indent="0" lvl="0" marL="0" rtl="0" algn="l">
              <a:spcBef>
                <a:spcPts val="0"/>
              </a:spcBef>
              <a:spcAft>
                <a:spcPts val="0"/>
              </a:spcAft>
              <a:buNone/>
            </a:pPr>
            <a:r>
              <a:rPr lang="en-US"/>
              <a:t>Using Mobile Development to allow user’s the ease to capture the image of their food items on their phones, currently we chose android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an edu app, we’d like Cooperate with school boards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4"/>
          <p:cNvSpPr txBox="1"/>
          <p:nvPr>
            <p:ph type="ctrTitle"/>
          </p:nvPr>
        </p:nvSpPr>
        <p:spPr>
          <a:xfrm>
            <a:off x="1524000" y="1463557"/>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4"/>
          <p:cNvSpPr txBox="1"/>
          <p:nvPr>
            <p:ph idx="1" type="subTitle"/>
          </p:nvPr>
        </p:nvSpPr>
        <p:spPr>
          <a:xfrm>
            <a:off x="1524000" y="3943232"/>
            <a:ext cx="9144000" cy="1655762"/>
          </a:xfrm>
          <a:prstGeom prst="rect">
            <a:avLst/>
          </a:prstGeom>
          <a:noFill/>
          <a:ln>
            <a:noFill/>
          </a:ln>
        </p:spPr>
        <p:txBody>
          <a:bodyPr anchorCtr="0" anchor="t" bIns="45700" lIns="91425" spcFirstLastPara="1" rIns="91425" wrap="square" tIns="45700">
            <a:normAutofit/>
          </a:bodyPr>
          <a:lstStyle>
            <a:lvl1pPr lvl="0" algn="ctr">
              <a:lnSpc>
                <a:spcPct val="133333"/>
              </a:lnSpc>
              <a:spcBef>
                <a:spcPts val="1000"/>
              </a:spcBef>
              <a:spcAft>
                <a:spcPts val="0"/>
              </a:spcAft>
              <a:buSzPts val="2400"/>
              <a:buNone/>
              <a:defRPr sz="2400"/>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4"/>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dk2"/>
                </a:solidFill>
                <a:latin typeface="Arial"/>
                <a:ea typeface="Arial"/>
                <a:cs typeface="Arial"/>
                <a:sym typeface="Arial"/>
              </a:defRPr>
            </a:lvl1pPr>
            <a:lvl2pPr indent="0" lvl="1" marL="0" algn="ctr">
              <a:spcBef>
                <a:spcPts val="0"/>
              </a:spcBef>
              <a:buNone/>
              <a:defRPr b="0" i="0" sz="1200" u="none" cap="none" strike="noStrike">
                <a:solidFill>
                  <a:schemeClr val="dk2"/>
                </a:solidFill>
                <a:latin typeface="Arial"/>
                <a:ea typeface="Arial"/>
                <a:cs typeface="Arial"/>
                <a:sym typeface="Arial"/>
              </a:defRPr>
            </a:lvl2pPr>
            <a:lvl3pPr indent="0" lvl="2" marL="0" algn="ctr">
              <a:spcBef>
                <a:spcPts val="0"/>
              </a:spcBef>
              <a:buNone/>
              <a:defRPr b="0" i="0" sz="1200" u="none" cap="none" strike="noStrike">
                <a:solidFill>
                  <a:schemeClr val="dk2"/>
                </a:solidFill>
                <a:latin typeface="Arial"/>
                <a:ea typeface="Arial"/>
                <a:cs typeface="Arial"/>
                <a:sym typeface="Arial"/>
              </a:defRPr>
            </a:lvl3pPr>
            <a:lvl4pPr indent="0" lvl="3" marL="0" algn="ctr">
              <a:spcBef>
                <a:spcPts val="0"/>
              </a:spcBef>
              <a:buNone/>
              <a:defRPr b="0" i="0" sz="1200" u="none" cap="none" strike="noStrike">
                <a:solidFill>
                  <a:schemeClr val="dk2"/>
                </a:solidFill>
                <a:latin typeface="Arial"/>
                <a:ea typeface="Arial"/>
                <a:cs typeface="Arial"/>
                <a:sym typeface="Arial"/>
              </a:defRPr>
            </a:lvl4pPr>
            <a:lvl5pPr indent="0" lvl="4" marL="0" algn="ctr">
              <a:spcBef>
                <a:spcPts val="0"/>
              </a:spcBef>
              <a:buNone/>
              <a:defRPr b="0" i="0" sz="1200" u="none" cap="none" strike="noStrike">
                <a:solidFill>
                  <a:schemeClr val="dk2"/>
                </a:solidFill>
                <a:latin typeface="Arial"/>
                <a:ea typeface="Arial"/>
                <a:cs typeface="Arial"/>
                <a:sym typeface="Arial"/>
              </a:defRPr>
            </a:lvl5pPr>
            <a:lvl6pPr indent="0" lvl="5" marL="0" algn="ctr">
              <a:spcBef>
                <a:spcPts val="0"/>
              </a:spcBef>
              <a:buNone/>
              <a:defRPr b="0" i="0" sz="1200" u="none" cap="none" strike="noStrike">
                <a:solidFill>
                  <a:schemeClr val="dk2"/>
                </a:solidFill>
                <a:latin typeface="Arial"/>
                <a:ea typeface="Arial"/>
                <a:cs typeface="Arial"/>
                <a:sym typeface="Arial"/>
              </a:defRPr>
            </a:lvl6pPr>
            <a:lvl7pPr indent="0" lvl="6" marL="0" algn="ctr">
              <a:spcBef>
                <a:spcPts val="0"/>
              </a:spcBef>
              <a:buNone/>
              <a:defRPr b="0" i="0" sz="1200" u="none" cap="none" strike="noStrike">
                <a:solidFill>
                  <a:schemeClr val="dk2"/>
                </a:solidFill>
                <a:latin typeface="Arial"/>
                <a:ea typeface="Arial"/>
                <a:cs typeface="Arial"/>
                <a:sym typeface="Arial"/>
              </a:defRPr>
            </a:lvl7pPr>
            <a:lvl8pPr indent="0" lvl="7" marL="0" algn="ctr">
              <a:spcBef>
                <a:spcPts val="0"/>
              </a:spcBef>
              <a:buNone/>
              <a:defRPr b="0" i="0" sz="1200" u="none" cap="none" strike="noStrike">
                <a:solidFill>
                  <a:schemeClr val="dk2"/>
                </a:solidFill>
                <a:latin typeface="Arial"/>
                <a:ea typeface="Arial"/>
                <a:cs typeface="Arial"/>
                <a:sym typeface="Arial"/>
              </a:defRPr>
            </a:lvl8pPr>
            <a:lvl9pPr indent="0" lvl="8" mar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3"/>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3"/>
          <p:cNvSpPr txBox="1"/>
          <p:nvPr>
            <p:ph idx="1" type="body"/>
          </p:nvPr>
        </p:nvSpPr>
        <p:spPr>
          <a:xfrm rot="5400000">
            <a:off x="3516471" y="-1270222"/>
            <a:ext cx="4351338" cy="105430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3"/>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4"/>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15"/>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 type="body"/>
          </p:nvPr>
        </p:nvSpPr>
        <p:spPr>
          <a:xfrm>
            <a:off x="420624" y="1825625"/>
            <a:ext cx="5599176" cy="420638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Font typeface="Noto Sans Symbols"/>
              <a:buChar char="⬩"/>
              <a:defRPr/>
            </a:lvl1pPr>
            <a:lvl2pPr indent="-355600" lvl="1" marL="914400" algn="l">
              <a:lnSpc>
                <a:spcPct val="100000"/>
              </a:lnSpc>
              <a:spcBef>
                <a:spcPts val="500"/>
              </a:spcBef>
              <a:spcAft>
                <a:spcPts val="0"/>
              </a:spcAft>
              <a:buSzPts val="2000"/>
              <a:buFont typeface="Noto Sans Symbols"/>
              <a:buChar char="⬩"/>
              <a:defRPr/>
            </a:lvl2pPr>
            <a:lvl3pPr indent="-342900" lvl="2" marL="1371600" algn="l">
              <a:lnSpc>
                <a:spcPct val="100000"/>
              </a:lnSpc>
              <a:spcBef>
                <a:spcPts val="500"/>
              </a:spcBef>
              <a:spcAft>
                <a:spcPts val="0"/>
              </a:spcAft>
              <a:buSzPts val="1800"/>
              <a:buFont typeface="Noto Sans Symbols"/>
              <a:buChar char="⬩"/>
              <a:defRPr/>
            </a:lvl3pPr>
            <a:lvl4pPr indent="-330200" lvl="3" marL="1828800" algn="l">
              <a:lnSpc>
                <a:spcPct val="100000"/>
              </a:lnSpc>
              <a:spcBef>
                <a:spcPts val="500"/>
              </a:spcBef>
              <a:spcAft>
                <a:spcPts val="0"/>
              </a:spcAft>
              <a:buSzPts val="1600"/>
              <a:buFont typeface="Noto Sans Symbols"/>
              <a:buChar char="⬩"/>
              <a:defRPr/>
            </a:lvl4pPr>
            <a:lvl5pPr indent="-317500" lvl="4" marL="2286000" algn="l">
              <a:lnSpc>
                <a:spcPct val="100000"/>
              </a:lnSpc>
              <a:spcBef>
                <a:spcPts val="500"/>
              </a:spcBef>
              <a:spcAft>
                <a:spcPts val="0"/>
              </a:spcAft>
              <a:buSzPts val="14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5"/>
          <p:cNvSpPr txBox="1"/>
          <p:nvPr>
            <p:ph idx="2" type="body"/>
          </p:nvPr>
        </p:nvSpPr>
        <p:spPr>
          <a:xfrm>
            <a:off x="6172200" y="1825625"/>
            <a:ext cx="4791456" cy="420638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Font typeface="Noto Sans Symbols"/>
              <a:buChar char="⬩"/>
              <a:defRPr/>
            </a:lvl1pPr>
            <a:lvl2pPr indent="-355600" lvl="1" marL="914400" algn="l">
              <a:lnSpc>
                <a:spcPct val="100000"/>
              </a:lnSpc>
              <a:spcBef>
                <a:spcPts val="500"/>
              </a:spcBef>
              <a:spcAft>
                <a:spcPts val="0"/>
              </a:spcAft>
              <a:buSzPts val="2000"/>
              <a:buFont typeface="Noto Sans Symbols"/>
              <a:buChar char="⬩"/>
              <a:defRPr/>
            </a:lvl2pPr>
            <a:lvl3pPr indent="-342900" lvl="2" marL="1371600" algn="l">
              <a:lnSpc>
                <a:spcPct val="100000"/>
              </a:lnSpc>
              <a:spcBef>
                <a:spcPts val="500"/>
              </a:spcBef>
              <a:spcAft>
                <a:spcPts val="0"/>
              </a:spcAft>
              <a:buSzPts val="1800"/>
              <a:buFont typeface="Noto Sans Symbols"/>
              <a:buChar char="⬩"/>
              <a:defRPr/>
            </a:lvl3pPr>
            <a:lvl4pPr indent="-330200" lvl="3" marL="1828800" algn="l">
              <a:lnSpc>
                <a:spcPct val="100000"/>
              </a:lnSpc>
              <a:spcBef>
                <a:spcPts val="500"/>
              </a:spcBef>
              <a:spcAft>
                <a:spcPts val="0"/>
              </a:spcAft>
              <a:buSzPts val="1600"/>
              <a:buFont typeface="Noto Sans Symbols"/>
              <a:buChar char="⬩"/>
              <a:defRPr/>
            </a:lvl4pPr>
            <a:lvl5pPr indent="-317500" lvl="4" marL="2286000" algn="l">
              <a:lnSpc>
                <a:spcPct val="100000"/>
              </a:lnSpc>
              <a:spcBef>
                <a:spcPts val="500"/>
              </a:spcBef>
              <a:spcAft>
                <a:spcPts val="0"/>
              </a:spcAft>
              <a:buSzPts val="14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5"/>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6"/>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7"/>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 type="body"/>
          </p:nvPr>
        </p:nvSpPr>
        <p:spPr>
          <a:xfrm>
            <a:off x="420625" y="1825625"/>
            <a:ext cx="10543031" cy="420638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Char char="⬩"/>
              <a:defRPr sz="2400"/>
            </a:lvl1pPr>
            <a:lvl2pPr indent="-368300" lvl="1" marL="914400" algn="l">
              <a:lnSpc>
                <a:spcPct val="100000"/>
              </a:lnSpc>
              <a:spcBef>
                <a:spcPts val="500"/>
              </a:spcBef>
              <a:spcAft>
                <a:spcPts val="0"/>
              </a:spcAft>
              <a:buSzPts val="2200"/>
              <a:buChar char="⬩"/>
              <a:defRPr sz="2200"/>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dk2"/>
                </a:solidFill>
                <a:latin typeface="Arial"/>
                <a:ea typeface="Arial"/>
                <a:cs typeface="Arial"/>
                <a:sym typeface="Arial"/>
              </a:defRPr>
            </a:lvl1pPr>
            <a:lvl2pPr indent="0" lvl="1" marL="0" algn="ctr">
              <a:spcBef>
                <a:spcPts val="0"/>
              </a:spcBef>
              <a:buNone/>
              <a:defRPr b="0" i="0" sz="1200" u="none" cap="none" strike="noStrike">
                <a:solidFill>
                  <a:schemeClr val="dk2"/>
                </a:solidFill>
                <a:latin typeface="Arial"/>
                <a:ea typeface="Arial"/>
                <a:cs typeface="Arial"/>
                <a:sym typeface="Arial"/>
              </a:defRPr>
            </a:lvl2pPr>
            <a:lvl3pPr indent="0" lvl="2" marL="0" algn="ctr">
              <a:spcBef>
                <a:spcPts val="0"/>
              </a:spcBef>
              <a:buNone/>
              <a:defRPr b="0" i="0" sz="1200" u="none" cap="none" strike="noStrike">
                <a:solidFill>
                  <a:schemeClr val="dk2"/>
                </a:solidFill>
                <a:latin typeface="Arial"/>
                <a:ea typeface="Arial"/>
                <a:cs typeface="Arial"/>
                <a:sym typeface="Arial"/>
              </a:defRPr>
            </a:lvl3pPr>
            <a:lvl4pPr indent="0" lvl="3" marL="0" algn="ctr">
              <a:spcBef>
                <a:spcPts val="0"/>
              </a:spcBef>
              <a:buNone/>
              <a:defRPr b="0" i="0" sz="1200" u="none" cap="none" strike="noStrike">
                <a:solidFill>
                  <a:schemeClr val="dk2"/>
                </a:solidFill>
                <a:latin typeface="Arial"/>
                <a:ea typeface="Arial"/>
                <a:cs typeface="Arial"/>
                <a:sym typeface="Arial"/>
              </a:defRPr>
            </a:lvl4pPr>
            <a:lvl5pPr indent="0" lvl="4" marL="0" algn="ctr">
              <a:spcBef>
                <a:spcPts val="0"/>
              </a:spcBef>
              <a:buNone/>
              <a:defRPr b="0" i="0" sz="1200" u="none" cap="none" strike="noStrike">
                <a:solidFill>
                  <a:schemeClr val="dk2"/>
                </a:solidFill>
                <a:latin typeface="Arial"/>
                <a:ea typeface="Arial"/>
                <a:cs typeface="Arial"/>
                <a:sym typeface="Arial"/>
              </a:defRPr>
            </a:lvl5pPr>
            <a:lvl6pPr indent="0" lvl="5" marL="0" algn="ctr">
              <a:spcBef>
                <a:spcPts val="0"/>
              </a:spcBef>
              <a:buNone/>
              <a:defRPr b="0" i="0" sz="1200" u="none" cap="none" strike="noStrike">
                <a:solidFill>
                  <a:schemeClr val="dk2"/>
                </a:solidFill>
                <a:latin typeface="Arial"/>
                <a:ea typeface="Arial"/>
                <a:cs typeface="Arial"/>
                <a:sym typeface="Arial"/>
              </a:defRPr>
            </a:lvl6pPr>
            <a:lvl7pPr indent="0" lvl="6" marL="0" algn="ctr">
              <a:spcBef>
                <a:spcPts val="0"/>
              </a:spcBef>
              <a:buNone/>
              <a:defRPr b="0" i="0" sz="1200" u="none" cap="none" strike="noStrike">
                <a:solidFill>
                  <a:schemeClr val="dk2"/>
                </a:solidFill>
                <a:latin typeface="Arial"/>
                <a:ea typeface="Arial"/>
                <a:cs typeface="Arial"/>
                <a:sym typeface="Arial"/>
              </a:defRPr>
            </a:lvl7pPr>
            <a:lvl8pPr indent="0" lvl="7" marL="0" algn="ctr">
              <a:spcBef>
                <a:spcPts val="0"/>
              </a:spcBef>
              <a:buNone/>
              <a:defRPr b="0" i="0" sz="1200" u="none" cap="none" strike="noStrike">
                <a:solidFill>
                  <a:schemeClr val="dk2"/>
                </a:solidFill>
                <a:latin typeface="Arial"/>
                <a:ea typeface="Arial"/>
                <a:cs typeface="Arial"/>
                <a:sym typeface="Arial"/>
              </a:defRPr>
            </a:lvl8pPr>
            <a:lvl9pPr indent="0" lvl="8" mar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8"/>
          <p:cNvSpPr txBox="1"/>
          <p:nvPr>
            <p:ph type="title"/>
          </p:nvPr>
        </p:nvSpPr>
        <p:spPr>
          <a:xfrm>
            <a:off x="420624" y="1081941"/>
            <a:ext cx="10543032"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420624" y="3961666"/>
            <a:ext cx="10543032"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200"/>
              <a:buNone/>
              <a:defRPr sz="2200">
                <a:solidFill>
                  <a:srgbClr val="888888"/>
                </a:solidFill>
              </a:defRPr>
            </a:lvl1pPr>
            <a:lvl2pPr indent="-228600" lvl="1" marL="914400" algn="l">
              <a:lnSpc>
                <a:spcPct val="100000"/>
              </a:lnSpc>
              <a:spcBef>
                <a:spcPts val="500"/>
              </a:spcBef>
              <a:spcAft>
                <a:spcPts val="0"/>
              </a:spcAft>
              <a:buSzPts val="2000"/>
              <a:buNone/>
              <a:defRPr sz="2000">
                <a:solidFill>
                  <a:srgbClr val="888888"/>
                </a:solidFill>
              </a:defRPr>
            </a:lvl2pPr>
            <a:lvl3pPr indent="-228600" lvl="2" marL="1371600" algn="l">
              <a:lnSpc>
                <a:spcPct val="100000"/>
              </a:lnSpc>
              <a:spcBef>
                <a:spcPts val="500"/>
              </a:spcBef>
              <a:spcAft>
                <a:spcPts val="0"/>
              </a:spcAft>
              <a:buSzPts val="1800"/>
              <a:buNone/>
              <a:defRPr sz="1800">
                <a:solidFill>
                  <a:srgbClr val="888888"/>
                </a:solidFill>
              </a:defRPr>
            </a:lvl3pPr>
            <a:lvl4pPr indent="-228600" lvl="3" marL="1828800" algn="l">
              <a:lnSpc>
                <a:spcPct val="100000"/>
              </a:lnSpc>
              <a:spcBef>
                <a:spcPts val="500"/>
              </a:spcBef>
              <a:spcAft>
                <a:spcPts val="0"/>
              </a:spcAft>
              <a:buSzPts val="1600"/>
              <a:buNone/>
              <a:defRPr sz="1600">
                <a:solidFill>
                  <a:srgbClr val="888888"/>
                </a:solidFill>
              </a:defRPr>
            </a:lvl4pPr>
            <a:lvl5pPr indent="-228600" lvl="4" marL="2286000" algn="l">
              <a:lnSpc>
                <a:spcPct val="10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18"/>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9"/>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420624" y="1681163"/>
            <a:ext cx="554969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3200"/>
              <a:buNone/>
              <a:defRPr b="0" sz="32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2" type="body"/>
          </p:nvPr>
        </p:nvSpPr>
        <p:spPr>
          <a:xfrm>
            <a:off x="420624" y="2505075"/>
            <a:ext cx="5549697" cy="352693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Char char="⬩"/>
              <a:defRPr sz="2400"/>
            </a:lvl1pPr>
            <a:lvl2pPr indent="-368300" lvl="1" marL="914400" algn="l">
              <a:lnSpc>
                <a:spcPct val="100000"/>
              </a:lnSpc>
              <a:spcBef>
                <a:spcPts val="500"/>
              </a:spcBef>
              <a:spcAft>
                <a:spcPts val="0"/>
              </a:spcAft>
              <a:buSzPts val="2200"/>
              <a:buChar char="⬩"/>
              <a:defRPr sz="2200"/>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3" type="body"/>
          </p:nvPr>
        </p:nvSpPr>
        <p:spPr>
          <a:xfrm>
            <a:off x="5970321" y="1681163"/>
            <a:ext cx="499333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3200"/>
              <a:buNone/>
              <a:defRPr b="0" sz="3200"/>
            </a:lvl1pPr>
            <a:lvl2pPr indent="-228600" lvl="1" marL="914400" algn="l">
              <a:lnSpc>
                <a:spcPct val="100000"/>
              </a:lnSpc>
              <a:spcBef>
                <a:spcPts val="500"/>
              </a:spcBef>
              <a:spcAft>
                <a:spcPts val="0"/>
              </a:spcAft>
              <a:buSzPts val="2000"/>
              <a:buNone/>
              <a:defRPr b="1" sz="20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4" type="body"/>
          </p:nvPr>
        </p:nvSpPr>
        <p:spPr>
          <a:xfrm>
            <a:off x="5970321" y="2505075"/>
            <a:ext cx="4993335" cy="3526932"/>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Char char="⬩"/>
              <a:defRPr sz="2400"/>
            </a:lvl1pPr>
            <a:lvl2pPr indent="-368300" lvl="1" marL="914400" algn="l">
              <a:lnSpc>
                <a:spcPct val="100000"/>
              </a:lnSpc>
              <a:spcBef>
                <a:spcPts val="500"/>
              </a:spcBef>
              <a:spcAft>
                <a:spcPts val="0"/>
              </a:spcAft>
              <a:buSzPts val="2200"/>
              <a:buChar char="⬩"/>
              <a:defRPr sz="2200"/>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0"/>
          <p:cNvSpPr txBox="1"/>
          <p:nvPr>
            <p:ph type="title"/>
          </p:nvPr>
        </p:nvSpPr>
        <p:spPr>
          <a:xfrm>
            <a:off x="420624" y="938306"/>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1"/>
          <p:cNvSpPr txBox="1"/>
          <p:nvPr>
            <p:ph type="title"/>
          </p:nvPr>
        </p:nvSpPr>
        <p:spPr>
          <a:xfrm>
            <a:off x="420624" y="457200"/>
            <a:ext cx="10543032"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5200"/>
              <a:buFont typeface="Arial"/>
              <a:buNone/>
              <a:defRPr sz="5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idx="1" type="body"/>
          </p:nvPr>
        </p:nvSpPr>
        <p:spPr>
          <a:xfrm>
            <a:off x="5183188" y="2199340"/>
            <a:ext cx="5780468" cy="366171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SzPts val="2400"/>
              <a:buChar char="⬩"/>
              <a:defRPr sz="2400"/>
            </a:lvl1pPr>
            <a:lvl2pPr indent="-368300" lvl="1" marL="914400" algn="l">
              <a:lnSpc>
                <a:spcPct val="100000"/>
              </a:lnSpc>
              <a:spcBef>
                <a:spcPts val="500"/>
              </a:spcBef>
              <a:spcAft>
                <a:spcPts val="0"/>
              </a:spcAft>
              <a:buSzPts val="2200"/>
              <a:buChar char="⬩"/>
              <a:defRPr sz="2200"/>
            </a:lvl2pPr>
            <a:lvl3pPr indent="-355600" lvl="2" marL="1371600" algn="l">
              <a:lnSpc>
                <a:spcPct val="100000"/>
              </a:lnSpc>
              <a:spcBef>
                <a:spcPts val="500"/>
              </a:spcBef>
              <a:spcAft>
                <a:spcPts val="0"/>
              </a:spcAft>
              <a:buSzPts val="2000"/>
              <a:buChar char="⬩"/>
              <a:defRPr sz="2000"/>
            </a:lvl3pPr>
            <a:lvl4pPr indent="-342900" lvl="3" marL="1828800" algn="l">
              <a:lnSpc>
                <a:spcPct val="100000"/>
              </a:lnSpc>
              <a:spcBef>
                <a:spcPts val="500"/>
              </a:spcBef>
              <a:spcAft>
                <a:spcPts val="0"/>
              </a:spcAft>
              <a:buSzPts val="1800"/>
              <a:buChar char="⬩"/>
              <a:defRPr sz="1800"/>
            </a:lvl4pPr>
            <a:lvl5pPr indent="-330200" lvl="4" marL="2286000" algn="l">
              <a:lnSpc>
                <a:spcPct val="100000"/>
              </a:lnSpc>
              <a:spcBef>
                <a:spcPts val="500"/>
              </a:spcBef>
              <a:spcAft>
                <a:spcPts val="0"/>
              </a:spcAft>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1"/>
          <p:cNvSpPr txBox="1"/>
          <p:nvPr>
            <p:ph idx="2" type="body"/>
          </p:nvPr>
        </p:nvSpPr>
        <p:spPr>
          <a:xfrm>
            <a:off x="420624" y="2199340"/>
            <a:ext cx="4489180" cy="3669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200"/>
              <a:buNone/>
              <a:defRPr sz="2200"/>
            </a:lvl1pPr>
            <a:lvl2pPr indent="-228600" lvl="1" marL="914400" algn="l">
              <a:lnSpc>
                <a:spcPct val="100000"/>
              </a:lnSpc>
              <a:spcBef>
                <a:spcPts val="500"/>
              </a:spcBef>
              <a:spcAft>
                <a:spcPts val="0"/>
              </a:spcAft>
              <a:buSzPts val="14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1"/>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2"/>
          <p:cNvSpPr txBox="1"/>
          <p:nvPr>
            <p:ph type="title"/>
          </p:nvPr>
        </p:nvSpPr>
        <p:spPr>
          <a:xfrm>
            <a:off x="420624" y="457200"/>
            <a:ext cx="448918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1000"/>
              </a:spcBef>
              <a:spcAft>
                <a:spcPts val="0"/>
              </a:spcAft>
              <a:buClr>
                <a:schemeClr val="accent2"/>
              </a:buClr>
              <a:buSzPts val="2400"/>
              <a:buFont typeface="Noto Sans Symbols"/>
              <a:buNone/>
              <a:defRPr b="0" i="0" sz="2400" u="none" cap="none" strike="noStrike">
                <a:solidFill>
                  <a:schemeClr val="dk2"/>
                </a:solidFill>
                <a:latin typeface="Arial"/>
                <a:ea typeface="Arial"/>
                <a:cs typeface="Arial"/>
                <a:sym typeface="Arial"/>
              </a:defRPr>
            </a:lvl1pPr>
            <a:lvl2pPr lvl="1" marR="0" rtl="0" algn="l">
              <a:lnSpc>
                <a:spcPct val="100000"/>
              </a:lnSpc>
              <a:spcBef>
                <a:spcPts val="500"/>
              </a:spcBef>
              <a:spcAft>
                <a:spcPts val="0"/>
              </a:spcAft>
              <a:buClr>
                <a:schemeClr val="accent2"/>
              </a:buClr>
              <a:buSzPts val="2800"/>
              <a:buFont typeface="Noto Sans Symbols"/>
              <a:buNone/>
              <a:defRPr b="0" i="0" sz="2800" u="none" cap="none" strike="noStrike">
                <a:solidFill>
                  <a:schemeClr val="dk2"/>
                </a:solidFill>
                <a:latin typeface="Arial"/>
                <a:ea typeface="Arial"/>
                <a:cs typeface="Arial"/>
                <a:sym typeface="Arial"/>
              </a:defRPr>
            </a:lvl2pPr>
            <a:lvl3pPr lvl="2" marR="0" rtl="0" algn="l">
              <a:lnSpc>
                <a:spcPct val="100000"/>
              </a:lnSpc>
              <a:spcBef>
                <a:spcPts val="500"/>
              </a:spcBef>
              <a:spcAft>
                <a:spcPts val="0"/>
              </a:spcAft>
              <a:buClr>
                <a:schemeClr val="accent2"/>
              </a:buClr>
              <a:buSzPts val="2400"/>
              <a:buFont typeface="Noto Sans Symbols"/>
              <a:buNone/>
              <a:defRPr b="0" i="0" sz="2400" u="none" cap="none" strike="noStrike">
                <a:solidFill>
                  <a:schemeClr val="dk2"/>
                </a:solidFill>
                <a:latin typeface="Arial"/>
                <a:ea typeface="Arial"/>
                <a:cs typeface="Arial"/>
                <a:sym typeface="Arial"/>
              </a:defRPr>
            </a:lvl3pPr>
            <a:lvl4pPr lvl="3" marR="0" rtl="0" algn="l">
              <a:lnSpc>
                <a:spcPct val="100000"/>
              </a:lnSpc>
              <a:spcBef>
                <a:spcPts val="500"/>
              </a:spcBef>
              <a:spcAft>
                <a:spcPts val="0"/>
              </a:spcAft>
              <a:buClr>
                <a:schemeClr val="accent2"/>
              </a:buClr>
              <a:buSzPts val="2000"/>
              <a:buFont typeface="Noto Sans Symbols"/>
              <a:buNone/>
              <a:defRPr b="0" i="0" sz="2000" u="none" cap="none" strike="noStrike">
                <a:solidFill>
                  <a:schemeClr val="dk2"/>
                </a:solidFill>
                <a:latin typeface="Arial"/>
                <a:ea typeface="Arial"/>
                <a:cs typeface="Arial"/>
                <a:sym typeface="Arial"/>
              </a:defRPr>
            </a:lvl4pPr>
            <a:lvl5pPr lvl="4" marR="0" rtl="0" algn="l">
              <a:lnSpc>
                <a:spcPct val="100000"/>
              </a:lnSpc>
              <a:spcBef>
                <a:spcPts val="500"/>
              </a:spcBef>
              <a:spcAft>
                <a:spcPts val="0"/>
              </a:spcAft>
              <a:buClr>
                <a:schemeClr val="accent2"/>
              </a:buClr>
              <a:buSzPts val="2000"/>
              <a:buFont typeface="Noto Sans Symbols"/>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6" name="Google Shape;66;p22"/>
          <p:cNvSpPr txBox="1"/>
          <p:nvPr>
            <p:ph idx="1" type="body"/>
          </p:nvPr>
        </p:nvSpPr>
        <p:spPr>
          <a:xfrm>
            <a:off x="420624" y="2199340"/>
            <a:ext cx="4489180" cy="3669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200"/>
              <a:buNone/>
              <a:defRPr sz="2200"/>
            </a:lvl1pPr>
            <a:lvl2pPr indent="-228600" lvl="1" marL="914400" algn="l">
              <a:lnSpc>
                <a:spcPct val="100000"/>
              </a:lnSpc>
              <a:spcBef>
                <a:spcPts val="500"/>
              </a:spcBef>
              <a:spcAft>
                <a:spcPts val="0"/>
              </a:spcAft>
              <a:buSzPts val="1400"/>
              <a:buNone/>
              <a:defRPr sz="1400"/>
            </a:lvl2pPr>
            <a:lvl3pPr indent="-228600" lvl="2" marL="1371600" algn="l">
              <a:lnSpc>
                <a:spcPct val="100000"/>
              </a:lnSpc>
              <a:spcBef>
                <a:spcPts val="5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2"/>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0" y="0"/>
            <a:ext cx="12188952" cy="6858000"/>
          </a:xfrm>
          <a:prstGeom prst="rect">
            <a:avLst/>
          </a:prstGeom>
          <a:solidFill>
            <a:schemeClr val="lt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13"/>
          <p:cNvSpPr/>
          <p:nvPr/>
        </p:nvSpPr>
        <p:spPr>
          <a:xfrm>
            <a:off x="1478322" y="709375"/>
            <a:ext cx="10713675" cy="541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13"/>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420624" y="1825625"/>
            <a:ext cx="10543032"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000"/>
              </a:spcBef>
              <a:spcAft>
                <a:spcPts val="0"/>
              </a:spcAft>
              <a:buClr>
                <a:schemeClr val="accent2"/>
              </a:buClr>
              <a:buSzPts val="2400"/>
              <a:buFont typeface="Noto Sans Symbols"/>
              <a:buChar char="⬩"/>
              <a:defRPr b="0" i="0" sz="2400" u="none" cap="none" strike="noStrike">
                <a:solidFill>
                  <a:schemeClr val="dk2"/>
                </a:solidFill>
                <a:latin typeface="Arial"/>
                <a:ea typeface="Arial"/>
                <a:cs typeface="Arial"/>
                <a:sym typeface="Arial"/>
              </a:defRPr>
            </a:lvl1pPr>
            <a:lvl2pPr indent="-355600" lvl="1" marL="914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2"/>
                </a:solidFill>
                <a:latin typeface="Arial"/>
                <a:ea typeface="Arial"/>
                <a:cs typeface="Arial"/>
                <a:sym typeface="Arial"/>
              </a:defRPr>
            </a:lvl2pPr>
            <a:lvl3pPr indent="-342900" lvl="2" marL="1371600" marR="0" rtl="0" algn="l">
              <a:lnSpc>
                <a:spcPct val="100000"/>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3pPr>
            <a:lvl4pPr indent="-330200" lvl="3" marL="1828800" marR="0" rtl="0" algn="l">
              <a:lnSpc>
                <a:spcPct val="100000"/>
              </a:lnSpc>
              <a:spcBef>
                <a:spcPts val="500"/>
              </a:spcBef>
              <a:spcAft>
                <a:spcPts val="0"/>
              </a:spcAft>
              <a:buClr>
                <a:schemeClr val="accent2"/>
              </a:buClr>
              <a:buSzPts val="1600"/>
              <a:buFont typeface="Noto Sans Symbols"/>
              <a:buChar char="⬩"/>
              <a:defRPr b="0" i="0" sz="1600" u="none" cap="none" strike="noStrike">
                <a:solidFill>
                  <a:schemeClr val="dk2"/>
                </a:solidFill>
                <a:latin typeface="Arial"/>
                <a:ea typeface="Arial"/>
                <a:cs typeface="Arial"/>
                <a:sym typeface="Arial"/>
              </a:defRPr>
            </a:lvl4pPr>
            <a:lvl5pPr indent="-317500" lvl="4" marL="2286000" marR="0" rtl="0" algn="l">
              <a:lnSpc>
                <a:spcPct val="100000"/>
              </a:lnSpc>
              <a:spcBef>
                <a:spcPts val="500"/>
              </a:spcBef>
              <a:spcAft>
                <a:spcPts val="0"/>
              </a:spcAft>
              <a:buClr>
                <a:schemeClr val="accent2"/>
              </a:buClr>
              <a:buSzPts val="1400"/>
              <a:buFont typeface="Noto Sans Symbols"/>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13"/>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3"/>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dk2"/>
                </a:solidFill>
                <a:latin typeface="Arial"/>
                <a:ea typeface="Arial"/>
                <a:cs typeface="Arial"/>
                <a:sym typeface="Arial"/>
              </a:defRPr>
            </a:lvl1pPr>
            <a:lvl2pPr indent="0" lvl="1" marL="0" marR="0" rtl="0" algn="ctr">
              <a:spcBef>
                <a:spcPts val="0"/>
              </a:spcBef>
              <a:buNone/>
              <a:defRPr b="0" i="0" sz="1200" u="none" cap="none" strike="noStrike">
                <a:solidFill>
                  <a:schemeClr val="dk2"/>
                </a:solidFill>
                <a:latin typeface="Arial"/>
                <a:ea typeface="Arial"/>
                <a:cs typeface="Arial"/>
                <a:sym typeface="Arial"/>
              </a:defRPr>
            </a:lvl2pPr>
            <a:lvl3pPr indent="0" lvl="2" marL="0" marR="0" rtl="0" algn="ctr">
              <a:spcBef>
                <a:spcPts val="0"/>
              </a:spcBef>
              <a:buNone/>
              <a:defRPr b="0" i="0" sz="1200" u="none" cap="none" strike="noStrike">
                <a:solidFill>
                  <a:schemeClr val="dk2"/>
                </a:solidFill>
                <a:latin typeface="Arial"/>
                <a:ea typeface="Arial"/>
                <a:cs typeface="Arial"/>
                <a:sym typeface="Arial"/>
              </a:defRPr>
            </a:lvl3pPr>
            <a:lvl4pPr indent="0" lvl="3" marL="0" marR="0" rtl="0" algn="ctr">
              <a:spcBef>
                <a:spcPts val="0"/>
              </a:spcBef>
              <a:buNone/>
              <a:defRPr b="0" i="0" sz="1200" u="none" cap="none" strike="noStrike">
                <a:solidFill>
                  <a:schemeClr val="dk2"/>
                </a:solidFill>
                <a:latin typeface="Arial"/>
                <a:ea typeface="Arial"/>
                <a:cs typeface="Arial"/>
                <a:sym typeface="Arial"/>
              </a:defRPr>
            </a:lvl4pPr>
            <a:lvl5pPr indent="0" lvl="4" marL="0" marR="0" rtl="0" algn="ctr">
              <a:spcBef>
                <a:spcPts val="0"/>
              </a:spcBef>
              <a:buNone/>
              <a:defRPr b="0" i="0" sz="1200" u="none" cap="none" strike="noStrike">
                <a:solidFill>
                  <a:schemeClr val="dk2"/>
                </a:solidFill>
                <a:latin typeface="Arial"/>
                <a:ea typeface="Arial"/>
                <a:cs typeface="Arial"/>
                <a:sym typeface="Arial"/>
              </a:defRPr>
            </a:lvl5pPr>
            <a:lvl6pPr indent="0" lvl="5" marL="0" marR="0" rtl="0" algn="ctr">
              <a:spcBef>
                <a:spcPts val="0"/>
              </a:spcBef>
              <a:buNone/>
              <a:defRPr b="0" i="0" sz="1200" u="none" cap="none" strike="noStrike">
                <a:solidFill>
                  <a:schemeClr val="dk2"/>
                </a:solidFill>
                <a:latin typeface="Arial"/>
                <a:ea typeface="Arial"/>
                <a:cs typeface="Arial"/>
                <a:sym typeface="Arial"/>
              </a:defRPr>
            </a:lvl6pPr>
            <a:lvl7pPr indent="0" lvl="6" marL="0" marR="0" rtl="0" algn="ctr">
              <a:spcBef>
                <a:spcPts val="0"/>
              </a:spcBef>
              <a:buNone/>
              <a:defRPr b="0" i="0" sz="1200" u="none" cap="none" strike="noStrike">
                <a:solidFill>
                  <a:schemeClr val="dk2"/>
                </a:solidFill>
                <a:latin typeface="Arial"/>
                <a:ea typeface="Arial"/>
                <a:cs typeface="Arial"/>
                <a:sym typeface="Arial"/>
              </a:defRPr>
            </a:lvl7pPr>
            <a:lvl8pPr indent="0" lvl="7" marL="0" marR="0" rtl="0" algn="ctr">
              <a:spcBef>
                <a:spcPts val="0"/>
              </a:spcBef>
              <a:buNone/>
              <a:defRPr b="0" i="0" sz="1200" u="none" cap="none" strike="noStrike">
                <a:solidFill>
                  <a:schemeClr val="dk2"/>
                </a:solidFill>
                <a:latin typeface="Arial"/>
                <a:ea typeface="Arial"/>
                <a:cs typeface="Arial"/>
                <a:sym typeface="Arial"/>
              </a:defRPr>
            </a:lvl8pPr>
            <a:lvl9pPr indent="0" lvl="8" marL="0" marR="0" rt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visualcapitalist.com/visualising-the-greenhouse-gas-impact-of-each-food/" TargetMode="External"/><Relationship Id="rId4" Type="http://schemas.openxmlformats.org/officeDocument/2006/relationships/hyperlink" Target="http://www.fao.org/3/i3437e/i3437e00.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a:off x="1524" y="0"/>
            <a:ext cx="12188952" cy="6858000"/>
          </a:xfrm>
          <a:prstGeom prst="rect">
            <a:avLst/>
          </a:prstGeom>
          <a:solidFill>
            <a:schemeClr val="lt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ph type="ctrTitle"/>
          </p:nvPr>
        </p:nvSpPr>
        <p:spPr>
          <a:xfrm>
            <a:off x="5989319" y="576263"/>
            <a:ext cx="5054196" cy="296760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Arial"/>
              <a:buNone/>
            </a:pPr>
            <a:r>
              <a:rPr lang="en-US" sz="4800"/>
              <a:t>Clean Plate</a:t>
            </a:r>
            <a:endParaRPr sz="4800"/>
          </a:p>
        </p:txBody>
      </p:sp>
      <p:sp>
        <p:nvSpPr>
          <p:cNvPr id="90" name="Google Shape;90;p1"/>
          <p:cNvSpPr txBox="1"/>
          <p:nvPr>
            <p:ph idx="1" type="subTitle"/>
          </p:nvPr>
        </p:nvSpPr>
        <p:spPr>
          <a:xfrm>
            <a:off x="5989319" y="3764975"/>
            <a:ext cx="5054196" cy="2192683"/>
          </a:xfrm>
          <a:prstGeom prst="rect">
            <a:avLst/>
          </a:prstGeom>
          <a:noFill/>
          <a:ln>
            <a:noFill/>
          </a:ln>
        </p:spPr>
        <p:txBody>
          <a:bodyPr anchorCtr="0" anchor="t" bIns="45700" lIns="91425" spcFirstLastPara="1" rIns="91425" wrap="square" tIns="45700">
            <a:normAutofit/>
          </a:bodyPr>
          <a:lstStyle/>
          <a:p>
            <a:pPr indent="0" lvl="0" marL="0" rtl="0" algn="l">
              <a:lnSpc>
                <a:spcPct val="145454"/>
              </a:lnSpc>
              <a:spcBef>
                <a:spcPts val="0"/>
              </a:spcBef>
              <a:spcAft>
                <a:spcPts val="0"/>
              </a:spcAft>
              <a:buSzPts val="2200"/>
              <a:buNone/>
            </a:pPr>
            <a:r>
              <a:rPr lang="en-US" sz="2200"/>
              <a:t>Presented by </a:t>
            </a:r>
            <a:endParaRPr/>
          </a:p>
          <a:p>
            <a:pPr indent="0" lvl="0" marL="0" rtl="0" algn="l">
              <a:lnSpc>
                <a:spcPct val="145454"/>
              </a:lnSpc>
              <a:spcBef>
                <a:spcPts val="1000"/>
              </a:spcBef>
              <a:spcAft>
                <a:spcPts val="0"/>
              </a:spcAft>
              <a:buSzPts val="2200"/>
              <a:buNone/>
            </a:pPr>
            <a:r>
              <a:rPr lang="en-US" sz="2200"/>
              <a:t>Joey Cam</a:t>
            </a:r>
            <a:endParaRPr/>
          </a:p>
          <a:p>
            <a:pPr indent="0" lvl="0" marL="0" rtl="0" algn="l">
              <a:lnSpc>
                <a:spcPct val="145454"/>
              </a:lnSpc>
              <a:spcBef>
                <a:spcPts val="1000"/>
              </a:spcBef>
              <a:spcAft>
                <a:spcPts val="0"/>
              </a:spcAft>
              <a:buSzPts val="2200"/>
              <a:buNone/>
            </a:pPr>
            <a:r>
              <a:rPr lang="en-US" sz="2200"/>
              <a:t>Violet Huang</a:t>
            </a:r>
            <a:endParaRPr/>
          </a:p>
          <a:p>
            <a:pPr indent="0" lvl="0" marL="0" rtl="0" algn="r">
              <a:lnSpc>
                <a:spcPct val="145454"/>
              </a:lnSpc>
              <a:spcBef>
                <a:spcPts val="1000"/>
              </a:spcBef>
              <a:spcAft>
                <a:spcPts val="0"/>
              </a:spcAft>
              <a:buSzPts val="2200"/>
              <a:buNone/>
            </a:pPr>
            <a:r>
              <a:rPr lang="en-US" sz="2200"/>
              <a:t>Elle Hacks 2021</a:t>
            </a:r>
            <a:endParaRPr/>
          </a:p>
        </p:txBody>
      </p:sp>
      <p:pic>
        <p:nvPicPr>
          <p:cNvPr id="91" name="Google Shape;91;p1"/>
          <p:cNvPicPr preferRelativeResize="0"/>
          <p:nvPr/>
        </p:nvPicPr>
        <p:blipFill rotWithShape="1">
          <a:blip r:embed="rId3">
            <a:alphaModFix/>
          </a:blip>
          <a:srcRect b="0" l="55000" r="0" t="0"/>
          <a:stretch/>
        </p:blipFill>
        <p:spPr>
          <a:xfrm>
            <a:off x="-6472" y="10"/>
            <a:ext cx="5486394" cy="6857982"/>
          </a:xfrm>
          <a:prstGeom prst="rect">
            <a:avLst/>
          </a:prstGeom>
          <a:noFill/>
          <a:ln>
            <a:noFill/>
          </a:ln>
        </p:spPr>
      </p:pic>
      <p:sp>
        <p:nvSpPr>
          <p:cNvPr id="92" name="Google Shape;92;p1"/>
          <p:cNvSpPr/>
          <p:nvPr/>
        </p:nvSpPr>
        <p:spPr>
          <a:xfrm rot="10800000">
            <a:off x="5479921" y="0"/>
            <a:ext cx="287517" cy="6857992"/>
          </a:xfrm>
          <a:prstGeom prst="rect">
            <a:avLst/>
          </a:prstGeom>
          <a:solidFill>
            <a:srgbClr val="BB9B81">
              <a:alpha val="24705"/>
            </a:srgb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93" name="Google Shape;93;p1"/>
          <p:cNvCxnSpPr/>
          <p:nvPr/>
        </p:nvCxnSpPr>
        <p:spPr>
          <a:xfrm rot="10800000">
            <a:off x="11504676" y="-14198"/>
            <a:ext cx="0" cy="6858000"/>
          </a:xfrm>
          <a:prstGeom prst="straightConnector1">
            <a:avLst/>
          </a:prstGeom>
          <a:noFill/>
          <a:ln cap="rnd" cmpd="sng" w="9525">
            <a:solidFill>
              <a:srgbClr val="BB9B81"/>
            </a:solidFill>
            <a:prstDash val="dash"/>
            <a:miter lim="800000"/>
            <a:headEnd len="sm" w="sm" type="none"/>
            <a:tailEnd len="sm" w="sm" type="none"/>
          </a:ln>
        </p:spPr>
      </p:cxnSp>
      <p:cxnSp>
        <p:nvCxnSpPr>
          <p:cNvPr id="94" name="Google Shape;94;p1"/>
          <p:cNvCxnSpPr/>
          <p:nvPr/>
        </p:nvCxnSpPr>
        <p:spPr>
          <a:xfrm>
            <a:off x="1524" y="6172200"/>
            <a:ext cx="12192000" cy="0"/>
          </a:xfrm>
          <a:prstGeom prst="straightConnector1">
            <a:avLst/>
          </a:prstGeom>
          <a:noFill/>
          <a:ln cap="rnd" cmpd="sng" w="9525">
            <a:solidFill>
              <a:srgbClr val="BB9B81"/>
            </a:solidFill>
            <a:prstDash val="dash"/>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420624" y="938306"/>
            <a:ext cx="10542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af8681cfbb_3_3"/>
          <p:cNvSpPr txBox="1"/>
          <p:nvPr>
            <p:ph type="title"/>
          </p:nvPr>
        </p:nvSpPr>
        <p:spPr>
          <a:xfrm>
            <a:off x="420624" y="365125"/>
            <a:ext cx="105429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Future Development Goals</a:t>
            </a:r>
            <a:endParaRPr/>
          </a:p>
        </p:txBody>
      </p:sp>
      <p:sp>
        <p:nvSpPr>
          <p:cNvPr id="160" name="Google Shape;160;gaf8681cfbb_3_3"/>
          <p:cNvSpPr txBox="1"/>
          <p:nvPr>
            <p:ph idx="1" type="body"/>
          </p:nvPr>
        </p:nvSpPr>
        <p:spPr>
          <a:xfrm>
            <a:off x="420626" y="1825625"/>
            <a:ext cx="9306900" cy="4206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US"/>
              <a:t>Accurately capture the amount of food waste to:</a:t>
            </a:r>
            <a:endParaRPr/>
          </a:p>
          <a:p>
            <a:pPr indent="-355600" lvl="1" marL="914400" rtl="0" algn="l">
              <a:spcBef>
                <a:spcPts val="0"/>
              </a:spcBef>
              <a:spcAft>
                <a:spcPts val="0"/>
              </a:spcAft>
              <a:buSzPts val="2000"/>
              <a:buChar char="⬩"/>
            </a:pPr>
            <a:r>
              <a:rPr lang="en-US"/>
              <a:t>curate effective solutions for every individual app user</a:t>
            </a:r>
            <a:endParaRPr/>
          </a:p>
          <a:p>
            <a:pPr indent="-355600" lvl="1" marL="914400" rtl="0" algn="l">
              <a:spcBef>
                <a:spcPts val="0"/>
              </a:spcBef>
              <a:spcAft>
                <a:spcPts val="0"/>
              </a:spcAft>
              <a:buSzPts val="2000"/>
              <a:buChar char="⬩"/>
            </a:pPr>
            <a:r>
              <a:rPr lang="en-US"/>
              <a:t>further</a:t>
            </a:r>
            <a:r>
              <a:rPr lang="en-US"/>
              <a:t> educate users to allow them to make goals to reduce food waste</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Recap</a:t>
            </a:r>
            <a:endParaRPr/>
          </a:p>
        </p:txBody>
      </p:sp>
      <p:sp>
        <p:nvSpPr>
          <p:cNvPr id="166" name="Google Shape;166;p11"/>
          <p:cNvSpPr txBox="1"/>
          <p:nvPr>
            <p:ph idx="1" type="body"/>
          </p:nvPr>
        </p:nvSpPr>
        <p:spPr>
          <a:xfrm>
            <a:off x="420624" y="1825625"/>
            <a:ext cx="5599176" cy="4206382"/>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400"/>
              <a:buChar char="⬩"/>
            </a:pPr>
            <a:r>
              <a:rPr lang="en-US"/>
              <a:t>Target to minimize the food waste</a:t>
            </a:r>
            <a:endParaRPr/>
          </a:p>
          <a:p>
            <a:pPr indent="-457200" lvl="0" marL="457200" rtl="0" algn="l">
              <a:spcBef>
                <a:spcPts val="0"/>
              </a:spcBef>
              <a:spcAft>
                <a:spcPts val="0"/>
              </a:spcAft>
              <a:buSzPts val="2400"/>
              <a:buChar char="⬩"/>
            </a:pPr>
            <a:r>
              <a:rPr lang="en-US"/>
              <a:t>Play, learn, protect  </a:t>
            </a:r>
            <a:endParaRPr/>
          </a:p>
        </p:txBody>
      </p:sp>
      <p:sp>
        <p:nvSpPr>
          <p:cNvPr id="167" name="Google Shape;167;p11"/>
          <p:cNvSpPr txBox="1"/>
          <p:nvPr>
            <p:ph idx="2" type="body"/>
          </p:nvPr>
        </p:nvSpPr>
        <p:spPr>
          <a:xfrm>
            <a:off x="6172200" y="1825625"/>
            <a:ext cx="4791456" cy="4206382"/>
          </a:xfrm>
          <a:prstGeom prst="rect">
            <a:avLst/>
          </a:prstGeom>
          <a:noFill/>
          <a:ln>
            <a:noFill/>
          </a:ln>
        </p:spPr>
        <p:txBody>
          <a:bodyPr anchorCtr="0" anchor="t" bIns="45700" lIns="91425" spcFirstLastPara="1" rIns="91425" wrap="square" tIns="45700">
            <a:normAutofit/>
          </a:bodyPr>
          <a:lstStyle/>
          <a:p>
            <a:pPr indent="-76200" lvl="0" marL="228600" rtl="0" algn="l">
              <a:lnSpc>
                <a:spcPct val="100000"/>
              </a:lnSpc>
              <a:spcBef>
                <a:spcPts val="0"/>
              </a:spcBef>
              <a:spcAft>
                <a:spcPts val="0"/>
              </a:spcAft>
              <a:buSzPts val="2400"/>
              <a:buFont typeface="Noto Sans Symbols"/>
              <a:buNone/>
            </a:pPr>
            <a:r>
              <a:t/>
            </a:r>
            <a:endParaRPr/>
          </a:p>
        </p:txBody>
      </p:sp>
      <p:pic>
        <p:nvPicPr>
          <p:cNvPr id="168" name="Google Shape;168;p11"/>
          <p:cNvPicPr preferRelativeResize="0"/>
          <p:nvPr/>
        </p:nvPicPr>
        <p:blipFill>
          <a:blip r:embed="rId3">
            <a:alphaModFix/>
          </a:blip>
          <a:stretch>
            <a:fillRect/>
          </a:stretch>
        </p:blipFill>
        <p:spPr>
          <a:xfrm>
            <a:off x="7441753" y="0"/>
            <a:ext cx="3521894" cy="685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b6fe24d2bd_0_0"/>
          <p:cNvSpPr txBox="1"/>
          <p:nvPr>
            <p:ph type="title"/>
          </p:nvPr>
        </p:nvSpPr>
        <p:spPr>
          <a:xfrm>
            <a:off x="420624" y="365125"/>
            <a:ext cx="105429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5200"/>
              <a:buFont typeface="Arial"/>
              <a:buNone/>
            </a:pPr>
            <a:r>
              <a:rPr lang="en-US"/>
              <a:t>The Reference </a:t>
            </a:r>
            <a:endParaRPr/>
          </a:p>
        </p:txBody>
      </p:sp>
      <p:sp>
        <p:nvSpPr>
          <p:cNvPr id="174" name="Google Shape;174;gb6fe24d2bd_0_0"/>
          <p:cNvSpPr txBox="1"/>
          <p:nvPr>
            <p:ph idx="1" type="body"/>
          </p:nvPr>
        </p:nvSpPr>
        <p:spPr>
          <a:xfrm>
            <a:off x="420625" y="1825625"/>
            <a:ext cx="10542900" cy="42063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400"/>
              <a:buFont typeface="Noto Sans Symbols"/>
              <a:buChar char="⬩"/>
            </a:pPr>
            <a:r>
              <a:rPr lang="en-US"/>
              <a:t>The Carbon Footprint of the Food Supply Chain</a:t>
            </a:r>
            <a:endParaRPr/>
          </a:p>
          <a:p>
            <a:pPr indent="457200" lvl="0" marL="0" rtl="0" algn="l">
              <a:lnSpc>
                <a:spcPct val="100000"/>
              </a:lnSpc>
              <a:spcBef>
                <a:spcPts val="0"/>
              </a:spcBef>
              <a:spcAft>
                <a:spcPts val="0"/>
              </a:spcAft>
              <a:buNone/>
            </a:pPr>
            <a:r>
              <a:rPr lang="en-US" u="sng">
                <a:solidFill>
                  <a:schemeClr val="hlink"/>
                </a:solidFill>
                <a:hlinkClick r:id="rId3"/>
              </a:rPr>
              <a:t>https://www.visualcapitalist.com/visualising-the-greenhouse-gas-impact-of-each-food/</a:t>
            </a:r>
            <a:endParaRPr/>
          </a:p>
          <a:p>
            <a:pPr indent="-457200" lvl="0" marL="457200" rtl="0" algn="l">
              <a:spcBef>
                <a:spcPts val="0"/>
              </a:spcBef>
              <a:spcAft>
                <a:spcPts val="0"/>
              </a:spcAft>
              <a:buSzPts val="2400"/>
              <a:buChar char="⬩"/>
            </a:pPr>
            <a:r>
              <a:rPr lang="en-US"/>
              <a:t>Tackling Climate Change through Livestock </a:t>
            </a:r>
            <a:endParaRPr/>
          </a:p>
          <a:p>
            <a:pPr indent="457200" lvl="0" marL="0" rtl="0" algn="l">
              <a:lnSpc>
                <a:spcPct val="100000"/>
              </a:lnSpc>
              <a:spcBef>
                <a:spcPts val="0"/>
              </a:spcBef>
              <a:spcAft>
                <a:spcPts val="0"/>
              </a:spcAft>
              <a:buNone/>
            </a:pPr>
            <a:r>
              <a:rPr lang="en-US"/>
              <a:t>A global assessment of emissions and mitigation opportunities</a:t>
            </a:r>
            <a:endParaRPr/>
          </a:p>
          <a:p>
            <a:pPr indent="457200" lvl="0" marL="0" rtl="0" algn="l">
              <a:lnSpc>
                <a:spcPct val="100000"/>
              </a:lnSpc>
              <a:spcBef>
                <a:spcPts val="0"/>
              </a:spcBef>
              <a:spcAft>
                <a:spcPts val="0"/>
              </a:spcAft>
              <a:buNone/>
            </a:pPr>
            <a:r>
              <a:rPr lang="en-US"/>
              <a:t>Food and Agriculture Organization of the United Nations</a:t>
            </a:r>
            <a:endParaRPr/>
          </a:p>
          <a:p>
            <a:pPr indent="457200" lvl="0" marL="0" rtl="0" algn="l">
              <a:lnSpc>
                <a:spcPct val="100000"/>
              </a:lnSpc>
              <a:spcBef>
                <a:spcPts val="0"/>
              </a:spcBef>
              <a:spcAft>
                <a:spcPts val="0"/>
              </a:spcAft>
              <a:buNone/>
            </a:pPr>
            <a:r>
              <a:rPr lang="en-US"/>
              <a:t>Rome 2013</a:t>
            </a:r>
            <a:endParaRPr/>
          </a:p>
          <a:p>
            <a:pPr indent="457200" lvl="0" marL="0" rtl="0" algn="l">
              <a:lnSpc>
                <a:spcPct val="100000"/>
              </a:lnSpc>
              <a:spcBef>
                <a:spcPts val="0"/>
              </a:spcBef>
              <a:spcAft>
                <a:spcPts val="0"/>
              </a:spcAft>
              <a:buNone/>
            </a:pPr>
            <a:r>
              <a:rPr lang="en-US" u="sng">
                <a:solidFill>
                  <a:schemeClr val="hlink"/>
                </a:solidFill>
                <a:hlinkClick r:id="rId4"/>
              </a:rPr>
              <a:t>http://www.fao.org/3/i3437e/i3437e00.htm</a:t>
            </a:r>
            <a:r>
              <a:rPr lang="en-US"/>
              <a:t>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p12"/>
          <p:cNvSpPr/>
          <p:nvPr/>
        </p:nvSpPr>
        <p:spPr>
          <a:xfrm>
            <a:off x="1524" y="0"/>
            <a:ext cx="12188952" cy="6858000"/>
          </a:xfrm>
          <a:prstGeom prst="rect">
            <a:avLst/>
          </a:prstGeom>
          <a:solidFill>
            <a:schemeClr val="lt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12"/>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creenshot of a video game&#10;&#10;Description automatically generated with medium confidence" id="182" name="Google Shape;182;p12"/>
          <p:cNvPicPr preferRelativeResize="0"/>
          <p:nvPr/>
        </p:nvPicPr>
        <p:blipFill rotWithShape="1">
          <a:blip r:embed="rId3">
            <a:alphaModFix/>
          </a:blip>
          <a:srcRect b="12981" l="0" r="0" t="2886"/>
          <a:stretch/>
        </p:blipFill>
        <p:spPr>
          <a:xfrm>
            <a:off x="-1" y="5609"/>
            <a:ext cx="12192000" cy="6846780"/>
          </a:xfrm>
          <a:prstGeom prst="rect">
            <a:avLst/>
          </a:prstGeom>
          <a:noFill/>
          <a:ln>
            <a:noFill/>
          </a:ln>
        </p:spPr>
      </p:pic>
      <p:cxnSp>
        <p:nvCxnSpPr>
          <p:cNvPr id="183" name="Google Shape;183;p12"/>
          <p:cNvCxnSpPr/>
          <p:nvPr/>
        </p:nvCxnSpPr>
        <p:spPr>
          <a:xfrm rot="10800000">
            <a:off x="11496184" y="5610"/>
            <a:ext cx="0" cy="6858000"/>
          </a:xfrm>
          <a:prstGeom prst="straightConnector1">
            <a:avLst/>
          </a:prstGeom>
          <a:noFill/>
          <a:ln cap="rnd" cmpd="sng" w="9525">
            <a:solidFill>
              <a:srgbClr val="BB9B81"/>
            </a:solidFill>
            <a:prstDash val="dash"/>
            <a:miter lim="800000"/>
            <a:headEnd len="sm" w="sm" type="none"/>
            <a:tailEnd len="sm" w="sm" type="none"/>
          </a:ln>
        </p:spPr>
      </p:cxnSp>
      <p:cxnSp>
        <p:nvCxnSpPr>
          <p:cNvPr id="184" name="Google Shape;184;p12"/>
          <p:cNvCxnSpPr/>
          <p:nvPr/>
        </p:nvCxnSpPr>
        <p:spPr>
          <a:xfrm>
            <a:off x="1524" y="6172200"/>
            <a:ext cx="12192000" cy="0"/>
          </a:xfrm>
          <a:prstGeom prst="straightConnector1">
            <a:avLst/>
          </a:prstGeom>
          <a:noFill/>
          <a:ln cap="rnd" cmpd="sng" w="9525">
            <a:solidFill>
              <a:srgbClr val="BB9B81"/>
            </a:solidFill>
            <a:prstDash val="dash"/>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Team</a:t>
            </a:r>
            <a:endParaRPr/>
          </a:p>
        </p:txBody>
      </p:sp>
      <p:sp>
        <p:nvSpPr>
          <p:cNvPr id="100" name="Google Shape;100;p2"/>
          <p:cNvSpPr txBox="1"/>
          <p:nvPr>
            <p:ph idx="1" type="body"/>
          </p:nvPr>
        </p:nvSpPr>
        <p:spPr>
          <a:xfrm>
            <a:off x="420624" y="1825625"/>
            <a:ext cx="5599176" cy="4206382"/>
          </a:xfrm>
          <a:prstGeom prst="rect">
            <a:avLst/>
          </a:prstGeom>
          <a:noFill/>
          <a:ln>
            <a:noFill/>
          </a:ln>
        </p:spPr>
        <p:txBody>
          <a:bodyPr anchorCtr="0" anchor="t" bIns="45700" lIns="91425" spcFirstLastPara="1" rIns="91425" wrap="square" tIns="45700">
            <a:normAutofit/>
          </a:bodyPr>
          <a:lstStyle/>
          <a:p>
            <a:pPr indent="-304800" lvl="0" marL="457200" rtl="0" algn="l">
              <a:lnSpc>
                <a:spcPct val="100000"/>
              </a:lnSpc>
              <a:spcBef>
                <a:spcPts val="0"/>
              </a:spcBef>
              <a:spcAft>
                <a:spcPts val="0"/>
              </a:spcAft>
              <a:buSzPts val="2400"/>
              <a:buFont typeface="Noto Sans Symbols"/>
              <a:buNone/>
            </a:pPr>
            <a:r>
              <a:rPr lang="en-US"/>
              <a:t>Violet</a:t>
            </a:r>
            <a:endParaRPr/>
          </a:p>
          <a:p>
            <a:pPr indent="-304800" lvl="0" marL="457200" rtl="0" algn="l">
              <a:lnSpc>
                <a:spcPct val="100000"/>
              </a:lnSpc>
              <a:spcBef>
                <a:spcPts val="0"/>
              </a:spcBef>
              <a:spcAft>
                <a:spcPts val="0"/>
              </a:spcAft>
              <a:buSzPts val="2400"/>
              <a:buFont typeface="Noto Sans Symbols"/>
              <a:buNone/>
            </a:pPr>
            <a:r>
              <a:t/>
            </a:r>
            <a:endParaRPr/>
          </a:p>
          <a:p>
            <a:pPr indent="0" lvl="0" marL="114300" rtl="0" algn="l">
              <a:lnSpc>
                <a:spcPct val="100000"/>
              </a:lnSpc>
              <a:spcBef>
                <a:spcPts val="0"/>
              </a:spcBef>
              <a:spcAft>
                <a:spcPts val="0"/>
              </a:spcAft>
              <a:buSzPts val="2400"/>
              <a:buFont typeface="Noto Sans Symbols"/>
              <a:buNone/>
            </a:pPr>
            <a:r>
              <a:rPr lang="en-US"/>
              <a:t>Student from McMaster University in her third year of Software Engineering Technology program</a:t>
            </a:r>
            <a:endParaRPr/>
          </a:p>
          <a:p>
            <a:pPr indent="-304800" lvl="0" marL="457200" rtl="0" algn="l">
              <a:lnSpc>
                <a:spcPct val="100000"/>
              </a:lnSpc>
              <a:spcBef>
                <a:spcPts val="0"/>
              </a:spcBef>
              <a:spcAft>
                <a:spcPts val="0"/>
              </a:spcAft>
              <a:buSzPts val="2400"/>
              <a:buFont typeface="Noto Sans Symbols"/>
              <a:buNone/>
            </a:pPr>
            <a:r>
              <a:t/>
            </a:r>
            <a:endParaRPr/>
          </a:p>
          <a:p>
            <a:pPr indent="-304800" lvl="0" marL="457200" rtl="0" algn="l">
              <a:lnSpc>
                <a:spcPct val="100000"/>
              </a:lnSpc>
              <a:spcBef>
                <a:spcPts val="0"/>
              </a:spcBef>
              <a:spcAft>
                <a:spcPts val="0"/>
              </a:spcAft>
              <a:buSzPts val="2400"/>
              <a:buFont typeface="Noto Sans Symbols"/>
              <a:buNone/>
            </a:pPr>
            <a:r>
              <a:t/>
            </a:r>
            <a:endParaRPr/>
          </a:p>
        </p:txBody>
      </p:sp>
      <p:sp>
        <p:nvSpPr>
          <p:cNvPr id="101" name="Google Shape;101;p2"/>
          <p:cNvSpPr txBox="1"/>
          <p:nvPr>
            <p:ph idx="2" type="body"/>
          </p:nvPr>
        </p:nvSpPr>
        <p:spPr>
          <a:xfrm>
            <a:off x="6172200" y="1825625"/>
            <a:ext cx="4791456" cy="4206382"/>
          </a:xfrm>
          <a:prstGeom prst="rect">
            <a:avLst/>
          </a:prstGeom>
          <a:noFill/>
          <a:ln>
            <a:noFill/>
          </a:ln>
        </p:spPr>
        <p:txBody>
          <a:bodyPr anchorCtr="0" anchor="t" bIns="45700" lIns="91425" spcFirstLastPara="1" rIns="91425" wrap="square" tIns="45700">
            <a:normAutofit/>
          </a:bodyPr>
          <a:lstStyle/>
          <a:p>
            <a:pPr indent="-76200" lvl="0" marL="228600" rtl="0" algn="l">
              <a:lnSpc>
                <a:spcPct val="100000"/>
              </a:lnSpc>
              <a:spcBef>
                <a:spcPts val="0"/>
              </a:spcBef>
              <a:spcAft>
                <a:spcPts val="0"/>
              </a:spcAft>
              <a:buSzPts val="2400"/>
              <a:buFont typeface="Noto Sans Symbols"/>
              <a:buNone/>
            </a:pPr>
            <a:r>
              <a:rPr lang="en-US"/>
              <a:t>Joey</a:t>
            </a:r>
            <a:endParaRPr/>
          </a:p>
          <a:p>
            <a:pPr indent="-76200" lvl="0" marL="228600" rtl="0" algn="l">
              <a:lnSpc>
                <a:spcPct val="100000"/>
              </a:lnSpc>
              <a:spcBef>
                <a:spcPts val="0"/>
              </a:spcBef>
              <a:spcAft>
                <a:spcPts val="0"/>
              </a:spcAft>
              <a:buSzPts val="2400"/>
              <a:buFont typeface="Noto Sans Symbols"/>
              <a:buNone/>
            </a:pPr>
            <a:r>
              <a:t/>
            </a:r>
            <a:endParaRPr/>
          </a:p>
          <a:p>
            <a:pPr indent="0" lvl="0" marL="152400" rtl="0" algn="l">
              <a:lnSpc>
                <a:spcPct val="100000"/>
              </a:lnSpc>
              <a:spcBef>
                <a:spcPts val="0"/>
              </a:spcBef>
              <a:spcAft>
                <a:spcPts val="0"/>
              </a:spcAft>
              <a:buSzPts val="2400"/>
              <a:buFont typeface="Noto Sans Symbols"/>
              <a:buNone/>
            </a:pPr>
            <a:r>
              <a:rPr lang="en-US"/>
              <a:t>Student from Sheridan College in her last year of Software Development program</a:t>
            </a:r>
            <a:endParaRPr/>
          </a:p>
          <a:p>
            <a:pPr indent="0" lvl="0" marL="152400" rtl="0" algn="l">
              <a:lnSpc>
                <a:spcPct val="100000"/>
              </a:lnSpc>
              <a:spcBef>
                <a:spcPts val="0"/>
              </a:spcBef>
              <a:spcAft>
                <a:spcPts val="0"/>
              </a:spcAft>
              <a:buSzPts val="24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Problem</a:t>
            </a:r>
            <a:endParaRPr/>
          </a:p>
        </p:txBody>
      </p:sp>
      <p:sp>
        <p:nvSpPr>
          <p:cNvPr id="107" name="Google Shape;107;p3"/>
          <p:cNvSpPr txBox="1"/>
          <p:nvPr>
            <p:ph idx="1" type="body"/>
          </p:nvPr>
        </p:nvSpPr>
        <p:spPr>
          <a:xfrm>
            <a:off x="420625" y="1825625"/>
            <a:ext cx="10542900" cy="42063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US"/>
              <a:t>Environmental</a:t>
            </a:r>
            <a:r>
              <a:rPr lang="en-US"/>
              <a:t> changes happen faster than humans expect</a:t>
            </a:r>
            <a:endParaRPr/>
          </a:p>
          <a:p>
            <a:pPr indent="-381000" lvl="0" marL="457200" rtl="0" algn="l">
              <a:lnSpc>
                <a:spcPct val="100000"/>
              </a:lnSpc>
              <a:spcBef>
                <a:spcPts val="0"/>
              </a:spcBef>
              <a:spcAft>
                <a:spcPts val="0"/>
              </a:spcAft>
              <a:buSzPts val="2400"/>
              <a:buChar char="-"/>
            </a:pPr>
            <a:r>
              <a:rPr lang="en-US"/>
              <a:t>Greenhouse gas emissions across the food supply chain </a:t>
            </a:r>
            <a:endParaRPr/>
          </a:p>
          <a:p>
            <a:pPr indent="-381000" lvl="0" marL="457200" rtl="0" algn="l">
              <a:lnSpc>
                <a:spcPct val="100000"/>
              </a:lnSpc>
              <a:spcBef>
                <a:spcPts val="0"/>
              </a:spcBef>
              <a:spcAft>
                <a:spcPts val="0"/>
              </a:spcAft>
              <a:buSzPts val="2400"/>
              <a:buChar char="-"/>
            </a:pPr>
            <a:r>
              <a:rPr lang="en-US"/>
              <a:t>Food waste seriously impacts our environment </a:t>
            </a:r>
            <a:endParaRPr/>
          </a:p>
        </p:txBody>
      </p:sp>
      <p:pic>
        <p:nvPicPr>
          <p:cNvPr id="108" name="Google Shape;108;p3"/>
          <p:cNvPicPr preferRelativeResize="0"/>
          <p:nvPr/>
        </p:nvPicPr>
        <p:blipFill>
          <a:blip r:embed="rId3">
            <a:alphaModFix/>
          </a:blip>
          <a:stretch>
            <a:fillRect/>
          </a:stretch>
        </p:blipFill>
        <p:spPr>
          <a:xfrm>
            <a:off x="48063" y="3582075"/>
            <a:ext cx="12095875" cy="286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Solution</a:t>
            </a:r>
            <a:endParaRPr/>
          </a:p>
        </p:txBody>
      </p:sp>
      <p:sp>
        <p:nvSpPr>
          <p:cNvPr id="114" name="Google Shape;114;p4"/>
          <p:cNvSpPr txBox="1"/>
          <p:nvPr>
            <p:ph idx="1" type="body"/>
          </p:nvPr>
        </p:nvSpPr>
        <p:spPr>
          <a:xfrm>
            <a:off x="420624" y="1825625"/>
            <a:ext cx="5599176" cy="4206382"/>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US"/>
              <a:t>Target to minimize the food waste </a:t>
            </a:r>
            <a:endParaRPr/>
          </a:p>
          <a:p>
            <a:pPr indent="-381000" lvl="0" marL="457200" rtl="0" algn="l">
              <a:lnSpc>
                <a:spcPct val="100000"/>
              </a:lnSpc>
              <a:spcBef>
                <a:spcPts val="0"/>
              </a:spcBef>
              <a:spcAft>
                <a:spcPts val="0"/>
              </a:spcAft>
              <a:buSzPts val="2400"/>
              <a:buChar char="-"/>
            </a:pPr>
            <a:r>
              <a:rPr lang="en-US"/>
              <a:t>Keep track of food waste during daily meal</a:t>
            </a:r>
            <a:endParaRPr/>
          </a:p>
          <a:p>
            <a:pPr indent="-381000" lvl="0" marL="457200" rtl="0" algn="l">
              <a:lnSpc>
                <a:spcPct val="100000"/>
              </a:lnSpc>
              <a:spcBef>
                <a:spcPts val="0"/>
              </a:spcBef>
              <a:spcAft>
                <a:spcPts val="0"/>
              </a:spcAft>
              <a:buSzPts val="2400"/>
              <a:buChar char="-"/>
            </a:pPr>
            <a:r>
              <a:rPr lang="en-US"/>
              <a:t>Acknowledge the </a:t>
            </a:r>
            <a:r>
              <a:rPr lang="en-US">
                <a:solidFill>
                  <a:schemeClr val="dk1"/>
                </a:solidFill>
              </a:rPr>
              <a:t>carbon footprint of particular food item </a:t>
            </a:r>
            <a:endParaRPr/>
          </a:p>
        </p:txBody>
      </p:sp>
      <p:pic>
        <p:nvPicPr>
          <p:cNvPr id="115" name="Google Shape;115;p4"/>
          <p:cNvPicPr preferRelativeResize="0"/>
          <p:nvPr/>
        </p:nvPicPr>
        <p:blipFill>
          <a:blip r:embed="rId3">
            <a:alphaModFix/>
          </a:blip>
          <a:stretch>
            <a:fillRect/>
          </a:stretch>
        </p:blipFill>
        <p:spPr>
          <a:xfrm>
            <a:off x="7441753" y="0"/>
            <a:ext cx="3521894"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Unique Value Proposition</a:t>
            </a:r>
            <a:endParaRPr/>
          </a:p>
        </p:txBody>
      </p:sp>
      <p:sp>
        <p:nvSpPr>
          <p:cNvPr id="121" name="Google Shape;121;p5"/>
          <p:cNvSpPr txBox="1"/>
          <p:nvPr>
            <p:ph idx="1" type="body"/>
          </p:nvPr>
        </p:nvSpPr>
        <p:spPr>
          <a:xfrm>
            <a:off x="420625" y="1825625"/>
            <a:ext cx="10542900" cy="42063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a:t>Save food, save money from you wallet</a:t>
            </a:r>
            <a:endParaRPr/>
          </a:p>
          <a:p>
            <a:pPr indent="-381000" lvl="0" marL="457200" rtl="0" algn="l">
              <a:spcBef>
                <a:spcPts val="0"/>
              </a:spcBef>
              <a:spcAft>
                <a:spcPts val="0"/>
              </a:spcAft>
              <a:buSzPts val="2400"/>
              <a:buChar char="-"/>
            </a:pPr>
            <a:r>
              <a:rPr lang="en-US"/>
              <a:t>Improve a better dining habit </a:t>
            </a:r>
            <a:endParaRPr/>
          </a:p>
          <a:p>
            <a:pPr indent="-381000" lvl="0" marL="457200" rtl="0" algn="l">
              <a:spcBef>
                <a:spcPts val="0"/>
              </a:spcBef>
              <a:spcAft>
                <a:spcPts val="0"/>
              </a:spcAft>
              <a:buSzPts val="2400"/>
              <a:buChar char="-"/>
            </a:pPr>
            <a:r>
              <a:rPr lang="en-US"/>
              <a:t>Produce less Greenhouse Gas and limit a large carbon footprint</a:t>
            </a:r>
            <a:br>
              <a:rPr lang="en-US"/>
            </a:br>
            <a:r>
              <a:rPr lang="en-US"/>
              <a:t> </a:t>
            </a:r>
            <a:endParaRPr/>
          </a:p>
          <a:p>
            <a:pPr indent="0" lvl="0" marL="0" rtl="0" algn="l">
              <a:lnSpc>
                <a:spcPct val="100000"/>
              </a:lnSpc>
              <a:spcBef>
                <a:spcPts val="0"/>
              </a:spcBef>
              <a:spcAft>
                <a:spcPts val="0"/>
              </a:spcAft>
              <a:buNone/>
            </a:pPr>
            <a:r>
              <a:t/>
            </a:r>
            <a:endParaRPr/>
          </a:p>
        </p:txBody>
      </p:sp>
      <p:pic>
        <p:nvPicPr>
          <p:cNvPr id="122" name="Google Shape;122;p5"/>
          <p:cNvPicPr preferRelativeResize="0"/>
          <p:nvPr/>
        </p:nvPicPr>
        <p:blipFill>
          <a:blip r:embed="rId3">
            <a:alphaModFix/>
          </a:blip>
          <a:stretch>
            <a:fillRect/>
          </a:stretch>
        </p:blipFill>
        <p:spPr>
          <a:xfrm>
            <a:off x="3301075" y="3223698"/>
            <a:ext cx="5015198" cy="34819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Customer Segments</a:t>
            </a:r>
            <a:endParaRPr/>
          </a:p>
        </p:txBody>
      </p:sp>
      <p:sp>
        <p:nvSpPr>
          <p:cNvPr id="128" name="Google Shape;128;p6"/>
          <p:cNvSpPr txBox="1"/>
          <p:nvPr>
            <p:ph idx="1" type="body"/>
          </p:nvPr>
        </p:nvSpPr>
        <p:spPr>
          <a:xfrm>
            <a:off x="5964000" y="1825625"/>
            <a:ext cx="4999500" cy="42063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a:t>Families, especially those with young children</a:t>
            </a:r>
            <a:endParaRPr/>
          </a:p>
          <a:p>
            <a:pPr indent="0" lvl="0" marL="914400" rtl="0" algn="l">
              <a:lnSpc>
                <a:spcPct val="100000"/>
              </a:lnSpc>
              <a:spcBef>
                <a:spcPts val="0"/>
              </a:spcBef>
              <a:spcAft>
                <a:spcPts val="0"/>
              </a:spcAft>
              <a:buSzPts val="2400"/>
              <a:buFont typeface="Noto Sans Symbols"/>
              <a:buNone/>
            </a:pPr>
            <a:r>
              <a:t/>
            </a:r>
            <a:endParaRPr/>
          </a:p>
        </p:txBody>
      </p:sp>
      <p:pic>
        <p:nvPicPr>
          <p:cNvPr id="129" name="Google Shape;129;p6"/>
          <p:cNvPicPr preferRelativeResize="0"/>
          <p:nvPr/>
        </p:nvPicPr>
        <p:blipFill>
          <a:blip r:embed="rId3">
            <a:alphaModFix/>
          </a:blip>
          <a:stretch>
            <a:fillRect/>
          </a:stretch>
        </p:blipFill>
        <p:spPr>
          <a:xfrm>
            <a:off x="1473800" y="1518800"/>
            <a:ext cx="3559475" cy="5339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Technical Aspect</a:t>
            </a:r>
            <a:endParaRPr/>
          </a:p>
        </p:txBody>
      </p:sp>
      <p:sp>
        <p:nvSpPr>
          <p:cNvPr id="135" name="Google Shape;135;p7"/>
          <p:cNvSpPr txBox="1"/>
          <p:nvPr>
            <p:ph idx="1" type="body"/>
          </p:nvPr>
        </p:nvSpPr>
        <p:spPr>
          <a:xfrm>
            <a:off x="420624" y="1825625"/>
            <a:ext cx="5599200" cy="42063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Clr>
                <a:schemeClr val="dk1"/>
              </a:buClr>
              <a:buSzPts val="2400"/>
              <a:buChar char="⬩"/>
            </a:pPr>
            <a:r>
              <a:rPr lang="en-US">
                <a:solidFill>
                  <a:schemeClr val="dk1"/>
                </a:solidFill>
              </a:rPr>
              <a:t>Visual Recognition Pre-trained Object detection model</a:t>
            </a:r>
            <a:endParaRPr>
              <a:solidFill>
                <a:schemeClr val="dk1"/>
              </a:solidFill>
            </a:endParaRPr>
          </a:p>
          <a:p>
            <a:pPr indent="0" lvl="0" marL="457200" rtl="0" algn="l">
              <a:spcBef>
                <a:spcPts val="0"/>
              </a:spcBef>
              <a:spcAft>
                <a:spcPts val="0"/>
              </a:spcAft>
              <a:buNone/>
            </a:pPr>
            <a:r>
              <a:t/>
            </a:r>
            <a:endParaRPr>
              <a:solidFill>
                <a:schemeClr val="dk1"/>
              </a:solidFill>
            </a:endParaRPr>
          </a:p>
          <a:p>
            <a:pPr indent="-381000" lvl="0" marL="457200" rtl="0" algn="l">
              <a:spcBef>
                <a:spcPts val="0"/>
              </a:spcBef>
              <a:spcAft>
                <a:spcPts val="0"/>
              </a:spcAft>
              <a:buClr>
                <a:schemeClr val="dk1"/>
              </a:buClr>
              <a:buSzPts val="2400"/>
              <a:buChar char="⬩"/>
            </a:pPr>
            <a:r>
              <a:rPr lang="en-US">
                <a:solidFill>
                  <a:schemeClr val="dk1"/>
                </a:solidFill>
              </a:rPr>
              <a:t>Mobile Development platform of choice</a:t>
            </a:r>
            <a:endParaRPr>
              <a:solidFill>
                <a:schemeClr val="dk1"/>
              </a:solidFill>
            </a:endParaRPr>
          </a:p>
        </p:txBody>
      </p:sp>
      <p:sp>
        <p:nvSpPr>
          <p:cNvPr id="136" name="Google Shape;136;p7"/>
          <p:cNvSpPr txBox="1"/>
          <p:nvPr>
            <p:ph idx="2" type="body"/>
          </p:nvPr>
        </p:nvSpPr>
        <p:spPr>
          <a:xfrm>
            <a:off x="6172200" y="1825625"/>
            <a:ext cx="4791456" cy="4206382"/>
          </a:xfrm>
          <a:prstGeom prst="rect">
            <a:avLst/>
          </a:prstGeom>
          <a:noFill/>
          <a:ln>
            <a:noFill/>
          </a:ln>
        </p:spPr>
        <p:txBody>
          <a:bodyPr anchorCtr="0" anchor="t" bIns="45700" lIns="91425" spcFirstLastPara="1" rIns="91425" wrap="square" tIns="45700">
            <a:normAutofit/>
          </a:bodyPr>
          <a:lstStyle/>
          <a:p>
            <a:pPr indent="-76200" lvl="0" marL="228600" rtl="0" algn="l">
              <a:lnSpc>
                <a:spcPct val="100000"/>
              </a:lnSpc>
              <a:spcBef>
                <a:spcPts val="0"/>
              </a:spcBef>
              <a:spcAft>
                <a:spcPts val="0"/>
              </a:spcAft>
              <a:buSzPts val="2400"/>
              <a:buFont typeface="Noto Sans Symbols"/>
              <a:buNone/>
            </a:pPr>
            <a:r>
              <a:t/>
            </a:r>
            <a:endParaRPr/>
          </a:p>
        </p:txBody>
      </p:sp>
      <p:pic>
        <p:nvPicPr>
          <p:cNvPr id="137" name="Google Shape;137;p7"/>
          <p:cNvPicPr preferRelativeResize="0"/>
          <p:nvPr/>
        </p:nvPicPr>
        <p:blipFill>
          <a:blip r:embed="rId3">
            <a:alphaModFix/>
          </a:blip>
          <a:stretch>
            <a:fillRect/>
          </a:stretch>
        </p:blipFill>
        <p:spPr>
          <a:xfrm>
            <a:off x="6229597" y="1735922"/>
            <a:ext cx="4878600" cy="338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a:t>
            </a:r>
            <a:r>
              <a:rPr lang="en-US"/>
              <a:t>Revenue</a:t>
            </a:r>
            <a:endParaRPr/>
          </a:p>
        </p:txBody>
      </p:sp>
      <p:sp>
        <p:nvSpPr>
          <p:cNvPr id="143" name="Google Shape;143;p8"/>
          <p:cNvSpPr txBox="1"/>
          <p:nvPr>
            <p:ph idx="1" type="body"/>
          </p:nvPr>
        </p:nvSpPr>
        <p:spPr>
          <a:xfrm>
            <a:off x="420625" y="1825625"/>
            <a:ext cx="10542900" cy="42063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US"/>
              <a:t>Cooperate with school boards to </a:t>
            </a:r>
            <a:r>
              <a:rPr lang="en-US"/>
              <a:t>extend</a:t>
            </a:r>
            <a:r>
              <a:rPr lang="en-US"/>
              <a:t> the science classroom to home and receive funding for long term development </a:t>
            </a:r>
            <a:endParaRPr/>
          </a:p>
          <a:p>
            <a:pPr indent="-381000" lvl="0" marL="457200" rtl="0" algn="l">
              <a:lnSpc>
                <a:spcPct val="100000"/>
              </a:lnSpc>
              <a:spcBef>
                <a:spcPts val="0"/>
              </a:spcBef>
              <a:spcAft>
                <a:spcPts val="0"/>
              </a:spcAft>
              <a:buSzPts val="2400"/>
              <a:buChar char="-"/>
            </a:pPr>
            <a:r>
              <a:rPr lang="en-US"/>
              <a:t>Implement in other health apps to keep track of the dining habits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420624" y="365125"/>
            <a:ext cx="10542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The Cost of Operation</a:t>
            </a:r>
            <a:endParaRPr/>
          </a:p>
        </p:txBody>
      </p:sp>
      <p:sp>
        <p:nvSpPr>
          <p:cNvPr id="149" name="Google Shape;149;p9"/>
          <p:cNvSpPr txBox="1"/>
          <p:nvPr>
            <p:ph idx="1" type="body"/>
          </p:nvPr>
        </p:nvSpPr>
        <p:spPr>
          <a:xfrm>
            <a:off x="420625" y="1825625"/>
            <a:ext cx="10542900" cy="42063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Char char="-"/>
            </a:pPr>
            <a:r>
              <a:rPr lang="en-US"/>
              <a:t>Cost to use the continual visual </a:t>
            </a:r>
            <a:r>
              <a:rPr lang="en-US"/>
              <a:t>recognition</a:t>
            </a:r>
            <a:r>
              <a:rPr lang="en-US"/>
              <a:t> service </a:t>
            </a:r>
            <a:endParaRPr/>
          </a:p>
          <a:p>
            <a:pPr indent="-381000" lvl="0" marL="457200" rtl="0" algn="l">
              <a:lnSpc>
                <a:spcPct val="100000"/>
              </a:lnSpc>
              <a:spcBef>
                <a:spcPts val="0"/>
              </a:spcBef>
              <a:spcAft>
                <a:spcPts val="0"/>
              </a:spcAft>
              <a:buSzPts val="2400"/>
              <a:buChar char="-"/>
            </a:pPr>
            <a:r>
              <a:rPr lang="en-US"/>
              <a:t>Application </a:t>
            </a:r>
            <a:r>
              <a:rPr lang="en-US"/>
              <a:t>maintenance </a:t>
            </a:r>
            <a:endParaRPr/>
          </a:p>
          <a:p>
            <a:pPr indent="-381000" lvl="0" marL="457200" rtl="0" algn="l">
              <a:lnSpc>
                <a:spcPct val="100000"/>
              </a:lnSpc>
              <a:spcBef>
                <a:spcPts val="0"/>
              </a:spcBef>
              <a:spcAft>
                <a:spcPts val="0"/>
              </a:spcAft>
              <a:buSzPts val="2400"/>
              <a:buChar char="-"/>
            </a:pPr>
            <a:r>
              <a:rPr lang="en-US"/>
              <a:t>Development investment to new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setVTI">
  <a:themeElements>
    <a:clrScheme name="AnalogousFromLightSeedRightStep">
      <a:dk1>
        <a:srgbClr val="000000"/>
      </a:dk1>
      <a:lt1>
        <a:srgbClr val="FFFFFF"/>
      </a:lt1>
      <a:dk2>
        <a:srgbClr val="393620"/>
      </a:dk2>
      <a:lt2>
        <a:srgbClr val="E2E5E8"/>
      </a:lt2>
      <a:accent1>
        <a:srgbClr val="BB9B81"/>
      </a:accent1>
      <a:accent2>
        <a:srgbClr val="A9A273"/>
      </a:accent2>
      <a:accent3>
        <a:srgbClr val="9AA67D"/>
      </a:accent3>
      <a:accent4>
        <a:srgbClr val="86AC76"/>
      </a:accent4>
      <a:accent5>
        <a:srgbClr val="81AC87"/>
      </a:accent5>
      <a:accent6>
        <a:srgbClr val="77AE94"/>
      </a:accent6>
      <a:hlink>
        <a:srgbClr val="5D85A7"/>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2021-01-17T06:50:28Z</dcterms:created>
  <dc:creator>Violet Huang</dc:creator>
</cp:coreProperties>
</file>