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57" r:id="rId5"/>
    <p:sldId id="258" r:id="rId6"/>
    <p:sldId id="297" r:id="rId7"/>
    <p:sldId id="319" r:id="rId8"/>
    <p:sldId id="320" r:id="rId9"/>
    <p:sldId id="321" r:id="rId10"/>
    <p:sldId id="322" r:id="rId11"/>
    <p:sldId id="323" r:id="rId12"/>
    <p:sldId id="324" r:id="rId13"/>
    <p:sldId id="279" r:id="rId14"/>
    <p:sldId id="307" r:id="rId15"/>
    <p:sldId id="308" r:id="rId16"/>
    <p:sldId id="259" r:id="rId17"/>
    <p:sldId id="318" r:id="rId18"/>
    <p:sldId id="264" r:id="rId19"/>
    <p:sldId id="272" r:id="rId20"/>
    <p:sldId id="275" r:id="rId21"/>
    <p:sldId id="298" r:id="rId22"/>
    <p:sldId id="278" r:id="rId23"/>
  </p:sldIdLst>
  <p:sldSz cx="11518900" cy="6480175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AE57"/>
    <a:srgbClr val="C88908"/>
    <a:srgbClr val="E7BA22"/>
    <a:srgbClr val="DBA87E"/>
    <a:srgbClr val="E2DF69"/>
    <a:srgbClr val="DAB96E"/>
    <a:srgbClr val="262626"/>
    <a:srgbClr val="F1CD65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884" y="-786"/>
      </p:cViewPr>
      <p:guideLst>
        <p:guide orient="horz" pos="2238"/>
        <p:guide pos="27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2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29" y="2130577"/>
            <a:ext cx="7772715" cy="14701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57" y="3886476"/>
            <a:ext cx="6401059" cy="17527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7" name="Picture 2" descr="D:\Aotuman\ppt\图片\黑色背景大图\20100517_49d78c49b1723772f779TCtjnZYVVBK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1960"/>
            <a:ext cx="11518900" cy="719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549" y="-461054"/>
            <a:ext cx="12229999" cy="7402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669" y="274659"/>
            <a:ext cx="2057483" cy="5851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19" y="274659"/>
            <a:ext cx="6020044" cy="5851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43" y="4407214"/>
            <a:ext cx="7772715" cy="13621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43" y="2906919"/>
            <a:ext cx="7772715" cy="15002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20" y="1600314"/>
            <a:ext cx="4038763" cy="45262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388" y="1600314"/>
            <a:ext cx="4038763" cy="45262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19" y="1535223"/>
            <a:ext cx="4040352" cy="6398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19" y="2175029"/>
            <a:ext cx="4040352" cy="39515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14" y="1535223"/>
            <a:ext cx="4041939" cy="6398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14" y="2175029"/>
            <a:ext cx="4041939" cy="39515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0" y="273070"/>
            <a:ext cx="3008435" cy="11621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196" y="273070"/>
            <a:ext cx="5111957" cy="58535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0" y="1435203"/>
            <a:ext cx="3008435" cy="46913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362" y="4800941"/>
            <a:ext cx="5486622" cy="5667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362" y="612819"/>
            <a:ext cx="5486622" cy="41150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362" y="5367720"/>
            <a:ext cx="5486622" cy="8049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20" y="274658"/>
            <a:ext cx="8229933" cy="1143081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20" y="1600314"/>
            <a:ext cx="8229933" cy="4526284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19" y="6356802"/>
            <a:ext cx="2133686" cy="365151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327" y="6356802"/>
            <a:ext cx="2895717" cy="365151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466" y="6356802"/>
            <a:ext cx="2133686" cy="365151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26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115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796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7965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7965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796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796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796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796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9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>
            <a:spLocks noChangeAspect="1"/>
          </p:cNvSpPr>
          <p:nvPr/>
        </p:nvSpPr>
        <p:spPr>
          <a:xfrm>
            <a:off x="4118425" y="804001"/>
            <a:ext cx="3348000" cy="3348000"/>
          </a:xfrm>
          <a:prstGeom prst="ellipse">
            <a:avLst/>
          </a:prstGeom>
          <a:solidFill>
            <a:srgbClr val="E4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3938424" y="624001"/>
            <a:ext cx="3708000" cy="3708000"/>
          </a:xfrm>
          <a:prstGeom prst="ellipse">
            <a:avLst/>
          </a:prstGeom>
          <a:noFill/>
          <a:ln>
            <a:solidFill>
              <a:srgbClr val="DAB96E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DAB96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"/>
          <p:cNvSpPr txBox="1"/>
          <p:nvPr/>
        </p:nvSpPr>
        <p:spPr>
          <a:xfrm>
            <a:off x="823511" y="1529129"/>
            <a:ext cx="10024745" cy="226060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0"/>
            <a:r>
              <a:rPr lang="zh-CN" altLang="en-US" sz="72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cs typeface="微软雅黑" panose="020B0503020204020204" pitchFamily="18" charset="-122"/>
              </a:rPr>
              <a:t>基于</a:t>
            </a:r>
            <a:r>
              <a:rPr lang="en-US" altLang="zh-CN" sz="72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cs typeface="微软雅黑" panose="020B0503020204020204" pitchFamily="18" charset="-122"/>
              </a:rPr>
              <a:t>Java Swing</a:t>
            </a:r>
            <a:r>
              <a:rPr lang="zh-CN" altLang="en-US" sz="72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cs typeface="微软雅黑" panose="020B0503020204020204" pitchFamily="18" charset="-122"/>
              </a:rPr>
              <a:t>和</a:t>
            </a:r>
            <a:endParaRPr lang="zh-CN" altLang="en-US" sz="72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j-lt"/>
              <a:cs typeface="微软雅黑" panose="020B0503020204020204" pitchFamily="18" charset="-122"/>
            </a:endParaRPr>
          </a:p>
          <a:p>
            <a:pPr algn="ctr" defTabSz="0"/>
            <a:r>
              <a:rPr lang="en-US" altLang="zh-CN" sz="72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cs typeface="微软雅黑" panose="020B0503020204020204" pitchFamily="18" charset="-122"/>
              </a:rPr>
              <a:t>MySQL</a:t>
            </a:r>
            <a:r>
              <a:rPr lang="zh-CN" altLang="en-US" sz="72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cs typeface="微软雅黑" panose="020B0503020204020204" pitchFamily="18" charset="-122"/>
              </a:rPr>
              <a:t>数据库</a:t>
            </a:r>
            <a:r>
              <a:rPr lang="zh-CN" altLang="en-US" sz="72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cs typeface="微软雅黑" panose="020B0503020204020204" pitchFamily="18" charset="-122"/>
              </a:rPr>
              <a:t>的商城项目</a:t>
            </a:r>
            <a:endParaRPr lang="zh-CN" altLang="en-US" sz="72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j-lt"/>
              <a:cs typeface="微软雅黑" panose="020B0503020204020204" pitchFamily="18" charset="-122"/>
            </a:endParaRPr>
          </a:p>
        </p:txBody>
      </p:sp>
      <p:sp>
        <p:nvSpPr>
          <p:cNvPr id="65" name="等腰三角形 64"/>
          <p:cNvSpPr/>
          <p:nvPr/>
        </p:nvSpPr>
        <p:spPr>
          <a:xfrm rot="18780000">
            <a:off x="8426450" y="3552920"/>
            <a:ext cx="718185" cy="725170"/>
          </a:xfrm>
          <a:prstGeom prst="triangle">
            <a:avLst/>
          </a:prstGeom>
          <a:solidFill>
            <a:srgbClr val="DAB96E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 rot="18720000">
            <a:off x="8871313" y="5075560"/>
            <a:ext cx="507365" cy="512445"/>
          </a:xfrm>
          <a:prstGeom prst="triangle">
            <a:avLst/>
          </a:prstGeom>
          <a:solidFill>
            <a:srgbClr val="DAB96E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18900000">
            <a:off x="9572353" y="4082420"/>
            <a:ext cx="1108075" cy="1118235"/>
          </a:xfrm>
          <a:prstGeom prst="triangle">
            <a:avLst/>
          </a:prstGeom>
          <a:solidFill>
            <a:srgbClr val="DAB96E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8600000">
            <a:off x="10508977" y="5883280"/>
            <a:ext cx="492125" cy="497205"/>
          </a:xfrm>
          <a:prstGeom prst="triangle">
            <a:avLst/>
          </a:prstGeom>
          <a:solidFill>
            <a:srgbClr val="DAB96E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rot="7140000">
            <a:off x="939800" y="483871"/>
            <a:ext cx="816610" cy="824230"/>
          </a:xfrm>
          <a:prstGeom prst="triangle">
            <a:avLst/>
          </a:prstGeom>
          <a:solidFill>
            <a:srgbClr val="DAB96E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rot="7260000">
            <a:off x="1590040" y="1787526"/>
            <a:ext cx="528320" cy="533400"/>
          </a:xfrm>
          <a:prstGeom prst="triangle">
            <a:avLst/>
          </a:prstGeom>
          <a:solidFill>
            <a:srgbClr val="DAB96E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7620000">
            <a:off x="2682876" y="1486536"/>
            <a:ext cx="563880" cy="652145"/>
          </a:xfrm>
          <a:prstGeom prst="triangle">
            <a:avLst/>
          </a:prstGeom>
          <a:solidFill>
            <a:srgbClr val="DAB96E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1"/>
          <p:cNvSpPr txBox="1"/>
          <p:nvPr/>
        </p:nvSpPr>
        <p:spPr>
          <a:xfrm>
            <a:off x="1842147" y="3458027"/>
            <a:ext cx="7944110" cy="2137410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 defTabSz="0"/>
            <a:endParaRPr lang="en-US" altLang="zh-CN" sz="2400" dirty="0">
              <a:solidFill>
                <a:srgbClr val="DAB96E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algn="ctr" defTabSz="0"/>
            <a:endParaRPr lang="en-US" altLang="zh-CN" sz="2800" dirty="0">
              <a:solidFill>
                <a:srgbClr val="DAB96E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algn="ctr" defTabSz="0"/>
            <a:endParaRPr lang="en-US" altLang="zh-CN" sz="2800" dirty="0">
              <a:solidFill>
                <a:srgbClr val="DAB96E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algn="ctr" defTabSz="0"/>
            <a:r>
              <a:rPr lang="zh-CN" altLang="en-US" sz="2800" dirty="0">
                <a:solidFill>
                  <a:srgbClr val="E4AE57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软件</a:t>
            </a:r>
            <a:r>
              <a:rPr lang="en-US" altLang="zh-CN" sz="2800" dirty="0">
                <a:solidFill>
                  <a:srgbClr val="E4AE57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186 </a:t>
            </a:r>
            <a:r>
              <a:rPr lang="zh-CN" altLang="en-US" sz="2800" dirty="0">
                <a:solidFill>
                  <a:srgbClr val="E4AE57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徐贝宁 </a:t>
            </a:r>
            <a:endParaRPr lang="zh-CN" altLang="en-US" sz="2800" dirty="0">
              <a:solidFill>
                <a:srgbClr val="E4AE57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algn="ctr" defTabSz="0"/>
            <a:r>
              <a:rPr lang="en-US" altLang="zh-CN" sz="2800" dirty="0">
                <a:solidFill>
                  <a:srgbClr val="E4AE57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2020.7.10</a:t>
            </a:r>
            <a:endParaRPr lang="en-US" altLang="zh-CN" sz="2800" dirty="0">
              <a:solidFill>
                <a:srgbClr val="E4AE57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8" grpId="0"/>
      <p:bldP spid="65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"/>
          <p:cNvSpPr/>
          <p:nvPr/>
        </p:nvSpPr>
        <p:spPr>
          <a:xfrm flipH="1">
            <a:off x="0" y="1"/>
            <a:ext cx="11518899" cy="419036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blipFill rotWithShape="1">
            <a:blip r:embed="rId1">
              <a:alphaModFix amt="79000"/>
            </a:blip>
            <a:tile tx="0" ty="12700"/>
          </a:blip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7" name="TextBox 1"/>
          <p:cNvSpPr txBox="1"/>
          <p:nvPr/>
        </p:nvSpPr>
        <p:spPr>
          <a:xfrm>
            <a:off x="512445" y="4298950"/>
            <a:ext cx="10523855" cy="1891665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0">
              <a:lnSpc>
                <a:spcPct val="150000"/>
              </a:lnSpc>
            </a:pPr>
            <a:r>
              <a:rPr lang="en-US" altLang="zh-CN" sz="3200" b="1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JDBC</a:t>
            </a:r>
            <a:r>
              <a:rPr lang="zh-CN" altLang="en-US" sz="3200" b="1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对数据库的查询</a:t>
            </a:r>
            <a:endParaRPr lang="zh-CN" altLang="en-US" sz="2800" dirty="0">
              <a:solidFill>
                <a:srgbClr val="DAB96E"/>
              </a:solidFill>
              <a:latin typeface="Calibri Light" panose="020F0302020204030204" charset="0"/>
              <a:cs typeface="Calibri" panose="020F0502020204030204" pitchFamily="18" charset="0"/>
            </a:endParaRPr>
          </a:p>
          <a:p>
            <a:pPr defTabSz="0">
              <a:lnSpc>
                <a:spcPct val="150000"/>
              </a:lnSpc>
            </a:pPr>
            <a:r>
              <a:rPr lang="zh-CN" altLang="en-US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数据库版本：</a:t>
            </a:r>
            <a:r>
              <a:rPr lang="en-US" altLang="zh-CN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MySQL</a:t>
            </a:r>
            <a:endParaRPr lang="en-US" altLang="zh-CN" sz="2400" dirty="0">
              <a:solidFill>
                <a:srgbClr val="DAB96E"/>
              </a:solidFill>
              <a:latin typeface="Calibri Light" panose="020F0302020204030204" charset="0"/>
              <a:cs typeface="Calibri" panose="020F0502020204030204" pitchFamily="18" charset="0"/>
            </a:endParaRPr>
          </a:p>
          <a:p>
            <a:pPr defTabSz="0">
              <a:lnSpc>
                <a:spcPct val="150000"/>
              </a:lnSpc>
            </a:pPr>
            <a:r>
              <a:rPr lang="en-US" altLang="zh-CN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JDBC</a:t>
            </a:r>
            <a:r>
              <a:rPr lang="zh-CN" altLang="en-US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版本、</a:t>
            </a:r>
            <a:r>
              <a:rPr lang="en-US" altLang="zh-CN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jdk</a:t>
            </a:r>
            <a:r>
              <a:rPr lang="zh-CN" altLang="en-US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版本</a:t>
            </a:r>
            <a:r>
              <a:rPr lang="en-US" altLang="zh-CN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——</a:t>
            </a:r>
            <a:r>
              <a:rPr lang="zh-CN" altLang="en-US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新版旧版</a:t>
            </a:r>
            <a:endParaRPr lang="zh-CN" altLang="en-US" sz="2400" dirty="0">
              <a:solidFill>
                <a:srgbClr val="DAB96E"/>
              </a:solidFill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814344" y="561975"/>
            <a:ext cx="2113915" cy="53721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0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1.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项目概况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4093443" y="3133321"/>
            <a:ext cx="3352800" cy="106045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0"/>
            <a:r>
              <a:rPr lang="zh-CN" altLang="en-US" sz="6600" dirty="0">
                <a:solidFill>
                  <a:srgbClr val="E4AE57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业务逻辑</a:t>
            </a:r>
            <a:endParaRPr lang="zh-CN" altLang="en-US" sz="6600" dirty="0">
              <a:solidFill>
                <a:srgbClr val="E4AE57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551236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0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4000" b="1" dirty="0">
              <a:latin typeface="+mj-lt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"/>
          <p:cNvSpPr/>
          <p:nvPr/>
        </p:nvSpPr>
        <p:spPr>
          <a:xfrm flipH="1">
            <a:off x="0" y="1"/>
            <a:ext cx="11518899" cy="419036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blipFill rotWithShape="1">
            <a:blip r:embed="rId1">
              <a:alphaModFix amt="79000"/>
            </a:blip>
            <a:tile tx="0" ty="12700"/>
          </a:blip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1709421" y="4658361"/>
            <a:ext cx="1712905" cy="784824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0"/>
            <a:r>
              <a:rPr lang="en-US" altLang="zh-CN" sz="24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PROJECT</a:t>
            </a:r>
            <a:r>
              <a:rPr lang="en-US" altLang="zh-CN" sz="2400" b="1" dirty="0">
                <a:latin typeface="+mj-lt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+mj-lt"/>
              <a:ea typeface="微软雅黑" panose="020B0503020204020204" pitchFamily="18" charset="-122"/>
              <a:cs typeface="Times New Roman" panose="02020603050405020304" pitchFamily="18" charset="0"/>
            </a:endParaRPr>
          </a:p>
          <a:p>
            <a:pPr defTabSz="0"/>
            <a:r>
              <a:rPr lang="en-US" altLang="zh-CN" sz="24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DESCRIPTION</a:t>
            </a:r>
            <a:endParaRPr lang="en-US" altLang="zh-CN" sz="2400" b="1" dirty="0">
              <a:latin typeface="+mj-lt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3645" y="561975"/>
            <a:ext cx="7533005" cy="5354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8" name="TextBox 1"/>
          <p:cNvSpPr txBox="1"/>
          <p:nvPr/>
        </p:nvSpPr>
        <p:spPr>
          <a:xfrm>
            <a:off x="8852444" y="561975"/>
            <a:ext cx="2113915" cy="53721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l" defTabSz="0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2.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业务逻辑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59500" y="5772785"/>
            <a:ext cx="4203065" cy="521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800" b="1"/>
              <a:t>可相互切换的用户状态</a:t>
            </a:r>
            <a:endParaRPr lang="zh-CN" altLang="en-US" sz="2800" b="1"/>
          </a:p>
        </p:txBody>
      </p:sp>
      <p:pic>
        <p:nvPicPr>
          <p:cNvPr id="11" name="图片 10" descr="未登录 Logo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10" y="916940"/>
            <a:ext cx="6365240" cy="48558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6" grpId="0"/>
      <p:bldP spid="8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"/>
          <p:cNvSpPr/>
          <p:nvPr/>
        </p:nvSpPr>
        <p:spPr>
          <a:xfrm flipH="1">
            <a:off x="0" y="1"/>
            <a:ext cx="11518899" cy="419036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blipFill rotWithShape="1">
            <a:blip r:embed="rId1">
              <a:alphaModFix amt="79000"/>
            </a:blip>
            <a:tile tx="0" ty="12700"/>
          </a:blip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1709421" y="4658361"/>
            <a:ext cx="1712905" cy="784824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0"/>
            <a:r>
              <a:rPr lang="en-US" altLang="zh-CN" sz="24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PROJECT</a:t>
            </a:r>
            <a:r>
              <a:rPr lang="en-US" altLang="zh-CN" sz="2400" b="1" dirty="0">
                <a:latin typeface="+mj-lt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+mj-lt"/>
              <a:ea typeface="微软雅黑" panose="020B0503020204020204" pitchFamily="18" charset="-122"/>
              <a:cs typeface="Times New Roman" panose="02020603050405020304" pitchFamily="18" charset="0"/>
            </a:endParaRPr>
          </a:p>
          <a:p>
            <a:pPr defTabSz="0"/>
            <a:r>
              <a:rPr lang="en-US" altLang="zh-CN" sz="24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DESCRIPTION</a:t>
            </a:r>
            <a:endParaRPr lang="en-US" altLang="zh-CN" sz="2400" b="1" dirty="0">
              <a:latin typeface="+mj-lt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3645" y="561975"/>
            <a:ext cx="7533005" cy="5354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8" name="TextBox 1"/>
          <p:cNvSpPr txBox="1"/>
          <p:nvPr/>
        </p:nvSpPr>
        <p:spPr>
          <a:xfrm>
            <a:off x="8852444" y="561975"/>
            <a:ext cx="2113915" cy="53721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l" defTabSz="0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2.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业务逻辑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93100" y="5916295"/>
            <a:ext cx="2310765" cy="521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800" b="1"/>
              <a:t>管理员功能</a:t>
            </a:r>
            <a:endParaRPr lang="zh-CN" altLang="en-US" sz="2800" b="1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"/>
          <p:cNvSpPr/>
          <p:nvPr/>
        </p:nvSpPr>
        <p:spPr>
          <a:xfrm flipH="1">
            <a:off x="0" y="1"/>
            <a:ext cx="11518899" cy="419036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blipFill rotWithShape="1">
            <a:blip r:embed="rId1">
              <a:alphaModFix amt="79000"/>
            </a:blip>
            <a:tile tx="0" ty="12700"/>
          </a:blip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1709421" y="4658361"/>
            <a:ext cx="1712905" cy="784824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0"/>
            <a:r>
              <a:rPr lang="en-US" altLang="zh-CN" sz="24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PROJECT</a:t>
            </a:r>
            <a:r>
              <a:rPr lang="en-US" altLang="zh-CN" sz="2400" b="1" dirty="0">
                <a:latin typeface="+mj-lt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+mj-lt"/>
              <a:ea typeface="微软雅黑" panose="020B0503020204020204" pitchFamily="18" charset="-122"/>
              <a:cs typeface="Times New Roman" panose="02020603050405020304" pitchFamily="18" charset="0"/>
            </a:endParaRPr>
          </a:p>
          <a:p>
            <a:pPr defTabSz="0"/>
            <a:r>
              <a:rPr lang="en-US" altLang="zh-CN" sz="24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DESCRIPTION</a:t>
            </a:r>
            <a:endParaRPr lang="en-US" altLang="zh-CN" sz="2400" b="1" dirty="0">
              <a:latin typeface="+mj-lt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01980" y="4190365"/>
            <a:ext cx="10523855" cy="1983740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0">
              <a:lnSpc>
                <a:spcPct val="150000"/>
              </a:lnSpc>
            </a:pPr>
            <a:r>
              <a:rPr lang="en-US" altLang="zh-CN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                 </a:t>
            </a:r>
            <a:r>
              <a:rPr lang="zh-CN" altLang="en-US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注册</a:t>
            </a:r>
            <a:endParaRPr lang="zh-CN" altLang="en-US" sz="2800" dirty="0">
              <a:solidFill>
                <a:srgbClr val="DAB96E"/>
              </a:solidFill>
              <a:latin typeface="Calibri Light" panose="020F0302020204030204" charset="0"/>
              <a:cs typeface="Calibri" panose="020F0502020204030204" pitchFamily="18" charset="0"/>
            </a:endParaRPr>
          </a:p>
          <a:p>
            <a:pPr defTabSz="0">
              <a:lnSpc>
                <a:spcPct val="150000"/>
              </a:lnSpc>
            </a:pPr>
            <a:r>
              <a:rPr lang="zh-CN" altLang="en-US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开始</a:t>
            </a:r>
            <a:r>
              <a:rPr lang="en-US" altLang="zh-CN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→</a:t>
            </a:r>
            <a:r>
              <a:rPr lang="zh-CN" altLang="en-US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用户登录</a:t>
            </a:r>
            <a:r>
              <a:rPr lang="en-US" altLang="zh-CN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→</a:t>
            </a:r>
            <a:r>
              <a:rPr lang="zh-CN" altLang="en-US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购买商品</a:t>
            </a:r>
            <a:r>
              <a:rPr lang="en-US" altLang="zh-CN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→</a:t>
            </a:r>
            <a:r>
              <a:rPr lang="zh-CN" altLang="en-US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商品详情查看</a:t>
            </a:r>
            <a:endParaRPr lang="en-US" altLang="zh-CN" sz="2800" dirty="0">
              <a:solidFill>
                <a:srgbClr val="DAB96E"/>
              </a:solidFill>
              <a:latin typeface="Calibri Light" panose="020F0302020204030204" charset="0"/>
              <a:cs typeface="Calibri" panose="020F0502020204030204" pitchFamily="18" charset="0"/>
            </a:endParaRPr>
          </a:p>
          <a:p>
            <a:pPr defTabSz="0">
              <a:lnSpc>
                <a:spcPct val="150000"/>
              </a:lnSpc>
            </a:pPr>
            <a:r>
              <a:rPr lang="zh-CN" altLang="en-US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           管理员登录</a:t>
            </a:r>
            <a:r>
              <a:rPr lang="en-US" altLang="zh-CN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→</a:t>
            </a:r>
            <a:r>
              <a:rPr lang="zh-CN" altLang="en-US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管理商品的发布</a:t>
            </a:r>
            <a:r>
              <a:rPr lang="en-US" altLang="zh-CN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→</a:t>
            </a:r>
            <a:r>
              <a:rPr lang="zh-CN" altLang="en-US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商品详情信息</a:t>
            </a:r>
            <a:r>
              <a:rPr lang="zh-CN" altLang="en-US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的修改</a:t>
            </a:r>
            <a:endParaRPr lang="zh-CN" altLang="en-US" sz="2800" dirty="0">
              <a:solidFill>
                <a:srgbClr val="DAB96E"/>
              </a:solidFill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814344" y="561975"/>
            <a:ext cx="2113915" cy="53721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0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2.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业务逻辑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"/>
          <p:cNvSpPr/>
          <p:nvPr/>
        </p:nvSpPr>
        <p:spPr>
          <a:xfrm flipH="1">
            <a:off x="0" y="1"/>
            <a:ext cx="11518899" cy="419036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blipFill rotWithShape="1">
            <a:blip r:embed="rId1">
              <a:alphaModFix amt="79000"/>
            </a:blip>
            <a:tile tx="0" ty="12700"/>
          </a:blip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1709421" y="4658361"/>
            <a:ext cx="1712905" cy="784824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0"/>
            <a:r>
              <a:rPr lang="en-US" altLang="zh-CN" sz="24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PROJECT</a:t>
            </a:r>
            <a:r>
              <a:rPr lang="en-US" altLang="zh-CN" sz="2400" b="1" dirty="0">
                <a:latin typeface="+mj-lt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+mj-lt"/>
              <a:ea typeface="微软雅黑" panose="020B0503020204020204" pitchFamily="18" charset="-122"/>
              <a:cs typeface="Times New Roman" panose="02020603050405020304" pitchFamily="18" charset="0"/>
            </a:endParaRPr>
          </a:p>
          <a:p>
            <a:pPr defTabSz="0"/>
            <a:r>
              <a:rPr lang="en-US" altLang="zh-CN" sz="24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DESCRIPTION</a:t>
            </a:r>
            <a:endParaRPr lang="en-US" altLang="zh-CN" sz="2400" b="1" dirty="0">
              <a:latin typeface="+mj-lt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01980" y="4190365"/>
            <a:ext cx="10523855" cy="1983740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0">
              <a:lnSpc>
                <a:spcPct val="150000"/>
              </a:lnSpc>
            </a:pPr>
            <a:r>
              <a:rPr lang="en-US" altLang="zh-CN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                 </a:t>
            </a:r>
            <a:r>
              <a:rPr lang="zh-CN" altLang="en-US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注册</a:t>
            </a:r>
            <a:endParaRPr lang="zh-CN" altLang="en-US" sz="2800" dirty="0">
              <a:solidFill>
                <a:srgbClr val="DAB96E"/>
              </a:solidFill>
              <a:latin typeface="Calibri Light" panose="020F0302020204030204" charset="0"/>
              <a:cs typeface="Calibri" panose="020F0502020204030204" pitchFamily="18" charset="0"/>
            </a:endParaRPr>
          </a:p>
          <a:p>
            <a:pPr defTabSz="0">
              <a:lnSpc>
                <a:spcPct val="150000"/>
              </a:lnSpc>
            </a:pPr>
            <a:r>
              <a:rPr lang="zh-CN" altLang="en-US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开始</a:t>
            </a:r>
            <a:r>
              <a:rPr lang="en-US" altLang="zh-CN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→</a:t>
            </a:r>
            <a:r>
              <a:rPr lang="zh-CN" altLang="en-US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用户登录</a:t>
            </a:r>
            <a:r>
              <a:rPr lang="en-US" altLang="zh-CN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→</a:t>
            </a:r>
            <a:r>
              <a:rPr lang="zh-CN" altLang="en-US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购买商品</a:t>
            </a:r>
            <a:r>
              <a:rPr lang="en-US" altLang="zh-CN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→</a:t>
            </a:r>
            <a:r>
              <a:rPr lang="zh-CN" altLang="en-US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商品详情查看</a:t>
            </a:r>
            <a:endParaRPr lang="en-US" altLang="zh-CN" sz="2800" dirty="0">
              <a:solidFill>
                <a:srgbClr val="DAB96E"/>
              </a:solidFill>
              <a:latin typeface="Calibri Light" panose="020F0302020204030204" charset="0"/>
              <a:cs typeface="Calibri" panose="020F0502020204030204" pitchFamily="18" charset="0"/>
            </a:endParaRPr>
          </a:p>
          <a:p>
            <a:pPr defTabSz="0">
              <a:lnSpc>
                <a:spcPct val="150000"/>
              </a:lnSpc>
            </a:pPr>
            <a:r>
              <a:rPr lang="zh-CN" altLang="en-US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           管理员登录</a:t>
            </a:r>
            <a:r>
              <a:rPr lang="en-US" altLang="zh-CN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→</a:t>
            </a:r>
            <a:r>
              <a:rPr lang="zh-CN" altLang="en-US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管理商品的发布</a:t>
            </a:r>
            <a:r>
              <a:rPr lang="en-US" altLang="zh-CN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→</a:t>
            </a:r>
            <a:r>
              <a:rPr lang="zh-CN" altLang="en-US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商品详情信息</a:t>
            </a:r>
            <a:r>
              <a:rPr lang="zh-CN" altLang="en-US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的修改</a:t>
            </a:r>
            <a:endParaRPr lang="zh-CN" altLang="en-US" sz="2800" dirty="0">
              <a:solidFill>
                <a:srgbClr val="DAB96E"/>
              </a:solidFill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814344" y="561975"/>
            <a:ext cx="2113915" cy="53721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0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2.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业务逻辑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3673708" y="3029181"/>
            <a:ext cx="4191000" cy="106045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0"/>
            <a:r>
              <a:rPr lang="zh-CN" altLang="zh-CN" sz="6600" dirty="0">
                <a:solidFill>
                  <a:srgbClr val="E4AE57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数据库设计</a:t>
            </a:r>
            <a:endParaRPr lang="zh-CN" altLang="zh-CN" sz="6600" dirty="0">
              <a:solidFill>
                <a:srgbClr val="E4AE57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51236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0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03</a:t>
            </a:r>
            <a:endParaRPr lang="en-US" altLang="zh-CN" sz="4000" b="1" dirty="0">
              <a:latin typeface="+mj-lt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4083283" y="3080616"/>
            <a:ext cx="3352800" cy="106045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0"/>
            <a:r>
              <a:rPr lang="zh-CN" altLang="en-US" sz="6600" dirty="0">
                <a:solidFill>
                  <a:srgbClr val="E4AE57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前端设计</a:t>
            </a:r>
            <a:endParaRPr lang="zh-CN" altLang="en-US" sz="6600" dirty="0">
              <a:solidFill>
                <a:srgbClr val="E4AE57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50347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0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04</a:t>
            </a:r>
            <a:endParaRPr lang="en-US" altLang="zh-CN" sz="4000" b="1" dirty="0">
              <a:latin typeface="+mj-lt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2417043" y="3029181"/>
            <a:ext cx="6705600" cy="106045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0"/>
            <a:r>
              <a:rPr lang="zh-CN" altLang="zh-CN" sz="6600" dirty="0">
                <a:solidFill>
                  <a:srgbClr val="E4AE57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后端和数据库</a:t>
            </a:r>
            <a:r>
              <a:rPr lang="zh-CN" altLang="zh-CN" sz="6600" dirty="0">
                <a:solidFill>
                  <a:srgbClr val="E4AE57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设计</a:t>
            </a:r>
            <a:endParaRPr lang="zh-CN" altLang="zh-CN" sz="6600" dirty="0">
              <a:solidFill>
                <a:srgbClr val="E4AE57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51236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0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05</a:t>
            </a:r>
            <a:endParaRPr lang="en-US" altLang="zh-CN" sz="4000" b="1" dirty="0">
              <a:latin typeface="+mj-lt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"/>
          <p:cNvSpPr/>
          <p:nvPr/>
        </p:nvSpPr>
        <p:spPr>
          <a:xfrm flipH="1">
            <a:off x="0" y="1"/>
            <a:ext cx="11518899" cy="419036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blipFill rotWithShape="1">
            <a:blip r:embed="rId1">
              <a:alphaModFix amt="79000"/>
            </a:blip>
            <a:tile tx="0" ty="12700"/>
          </a:blip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7" name="TextBox 1"/>
          <p:cNvSpPr txBox="1"/>
          <p:nvPr/>
        </p:nvSpPr>
        <p:spPr>
          <a:xfrm>
            <a:off x="995045" y="4954905"/>
            <a:ext cx="10523855" cy="690880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0">
              <a:lnSpc>
                <a:spcPct val="150000"/>
              </a:lnSpc>
            </a:pPr>
            <a:r>
              <a:rPr lang="zh-CN" altLang="en-US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数据库：</a:t>
            </a:r>
            <a:endParaRPr lang="zh-CN" altLang="en-US" sz="2800" dirty="0">
              <a:solidFill>
                <a:srgbClr val="DAB96E"/>
              </a:solidFill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7084286" y="561975"/>
            <a:ext cx="3587115" cy="53721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0"/>
            <a:r>
              <a:rPr lang="en-US" altLang="zh-CN" sz="3200" dirty="0">
                <a:solidFill>
                  <a:srgbClr val="E4AE57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5.</a:t>
            </a:r>
            <a:r>
              <a:rPr lang="zh-CN" altLang="zh-CN" sz="3200" dirty="0">
                <a:solidFill>
                  <a:srgbClr val="E4AE57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后端和数据库设计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48195" y="4620260"/>
          <a:ext cx="2835275" cy="2780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2" imgW="971550" imgH="952500" progId="Package">
                  <p:embed/>
                </p:oleObj>
              </mc:Choice>
              <mc:Fallback>
                <p:oleObj name="" showAsIcon="1" r:id="rId2" imgW="971550" imgH="9525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48195" y="4620260"/>
                        <a:ext cx="2835275" cy="2780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spect="1"/>
          </p:cNvSpPr>
          <p:nvPr/>
        </p:nvSpPr>
        <p:spPr>
          <a:xfrm>
            <a:off x="1107440" y="2822575"/>
            <a:ext cx="1728000" cy="1575212"/>
          </a:xfrm>
          <a:prstGeom prst="rect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3002915" y="2822575"/>
            <a:ext cx="1728000" cy="1575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4897120" y="2822575"/>
            <a:ext cx="1728000" cy="1575212"/>
          </a:xfrm>
          <a:prstGeom prst="rect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>
            <a:spLocks noChangeAspect="1"/>
          </p:cNvSpPr>
          <p:nvPr/>
        </p:nvSpPr>
        <p:spPr>
          <a:xfrm>
            <a:off x="6793230" y="2822575"/>
            <a:ext cx="1728000" cy="1575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>
            <a:spLocks noChangeAspect="1"/>
          </p:cNvSpPr>
          <p:nvPr/>
        </p:nvSpPr>
        <p:spPr>
          <a:xfrm>
            <a:off x="8686483" y="2822575"/>
            <a:ext cx="1728000" cy="1575212"/>
          </a:xfrm>
          <a:prstGeom prst="rect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03368" y="1507119"/>
            <a:ext cx="3965524" cy="0"/>
          </a:xfrm>
          <a:custGeom>
            <a:avLst/>
            <a:gdLst>
              <a:gd name="connsiteX0" fmla="*/ 0 w 3965524"/>
              <a:gd name="connsiteY0" fmla="*/ 0 h 0"/>
              <a:gd name="connsiteX1" fmla="*/ 3965523 w 3965524"/>
              <a:gd name="connsiteY1" fmla="*/ 0 h 0"/>
              <a:gd name="connsiteX2" fmla="*/ 0 w 3965524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965524">
                <a:moveTo>
                  <a:pt x="0" y="0"/>
                </a:moveTo>
                <a:lnTo>
                  <a:pt x="3965523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"/>
          <p:cNvSpPr txBox="1"/>
          <p:nvPr/>
        </p:nvSpPr>
        <p:spPr>
          <a:xfrm>
            <a:off x="5089770" y="930323"/>
            <a:ext cx="1538883" cy="96949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0">
              <a:tabLst>
                <a:tab pos="139065" algn="l"/>
              </a:tabLst>
            </a:pPr>
            <a:r>
              <a:rPr lang="zh-CN" altLang="en-US" sz="6000" dirty="0">
                <a:solidFill>
                  <a:srgbClr val="DAB96E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目录</a:t>
            </a:r>
            <a:endParaRPr lang="en-US" altLang="zh-CN" sz="6000" dirty="0">
              <a:solidFill>
                <a:srgbClr val="DAB96E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514240" y="3909290"/>
            <a:ext cx="920819" cy="3224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0">
              <a:tabLst>
                <a:tab pos="494665" algn="l"/>
              </a:tabLst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项目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概况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3409715" y="3909290"/>
            <a:ext cx="914400" cy="3219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0">
              <a:tabLst>
                <a:tab pos="494665" algn="l"/>
              </a:tabLst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业务逻辑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7200030" y="3909290"/>
            <a:ext cx="914400" cy="3219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0">
              <a:tabLst>
                <a:tab pos="494665" algn="l"/>
              </a:tabLst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前端设计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8978982" y="3744825"/>
            <a:ext cx="1143000" cy="59880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0">
              <a:tabLst>
                <a:tab pos="494665" algn="l"/>
              </a:tabLst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后端和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  <a:p>
            <a:pPr algn="ctr" defTabSz="0">
              <a:tabLst>
                <a:tab pos="494665" algn="l"/>
              </a:tabLst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数据库设计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830470" y="2375130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0">
              <a:lnSpc>
                <a:spcPts val="2600"/>
              </a:lnSpc>
              <a:tabLst>
                <a:tab pos="494665" algn="l"/>
              </a:tabLst>
            </a:pPr>
            <a:r>
              <a:rPr lang="en-US" altLang="zh-CN" b="1" dirty="0" smtClean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01</a:t>
            </a:r>
            <a:endParaRPr lang="en-US" altLang="zh-CN" b="1" dirty="0" smtClean="0">
              <a:solidFill>
                <a:srgbClr val="DAB96E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5303920" y="3909290"/>
            <a:ext cx="1143000" cy="3219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0">
              <a:tabLst>
                <a:tab pos="494665" algn="l"/>
              </a:tabLst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重点类讲解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3725945" y="2375130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0">
              <a:lnSpc>
                <a:spcPts val="2600"/>
              </a:lnSpc>
              <a:tabLst>
                <a:tab pos="494665" algn="l"/>
              </a:tabLst>
            </a:pPr>
            <a:r>
              <a:rPr lang="en-US" altLang="zh-CN" b="1" dirty="0" smtClean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02</a:t>
            </a:r>
            <a:endParaRPr lang="en-US" altLang="zh-CN" b="1" dirty="0" smtClean="0">
              <a:solidFill>
                <a:srgbClr val="DAB96E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</p:txBody>
      </p:sp>
      <p:sp>
        <p:nvSpPr>
          <p:cNvPr id="24" name="TextBox 1"/>
          <p:cNvSpPr txBox="1"/>
          <p:nvPr/>
        </p:nvSpPr>
        <p:spPr>
          <a:xfrm>
            <a:off x="5620150" y="2375765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0">
              <a:lnSpc>
                <a:spcPts val="2600"/>
              </a:lnSpc>
              <a:tabLst>
                <a:tab pos="494665" algn="l"/>
              </a:tabLst>
            </a:pPr>
            <a:r>
              <a:rPr lang="en-US" altLang="zh-CN" b="1" dirty="0" smtClean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03</a:t>
            </a:r>
            <a:endParaRPr lang="en-US" altLang="zh-CN" b="1" dirty="0" smtClean="0">
              <a:solidFill>
                <a:srgbClr val="DAB96E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7516260" y="2375765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0">
              <a:lnSpc>
                <a:spcPts val="2600"/>
              </a:lnSpc>
              <a:tabLst>
                <a:tab pos="494665" algn="l"/>
              </a:tabLst>
            </a:pPr>
            <a:r>
              <a:rPr lang="en-US" altLang="zh-CN" b="1" dirty="0" smtClean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04</a:t>
            </a:r>
            <a:endParaRPr lang="en-US" altLang="zh-CN" b="1" dirty="0" smtClean="0">
              <a:solidFill>
                <a:srgbClr val="DAB96E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9409512" y="2376400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0">
              <a:lnSpc>
                <a:spcPts val="2600"/>
              </a:lnSpc>
              <a:tabLst>
                <a:tab pos="494665" algn="l"/>
              </a:tabLst>
            </a:pPr>
            <a:r>
              <a:rPr lang="en-US" altLang="zh-CN" b="1" dirty="0" smtClean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05</a:t>
            </a:r>
            <a:endParaRPr lang="en-US" altLang="zh-CN" b="1" dirty="0" smtClean="0">
              <a:solidFill>
                <a:srgbClr val="DAB96E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</p:txBody>
      </p:sp>
      <p:sp>
        <p:nvSpPr>
          <p:cNvPr id="34" name="Freeform 6"/>
          <p:cNvSpPr>
            <a:spLocks noEditPoints="1"/>
          </p:cNvSpPr>
          <p:nvPr/>
        </p:nvSpPr>
        <p:spPr bwMode="auto">
          <a:xfrm>
            <a:off x="7433710" y="3297556"/>
            <a:ext cx="447040" cy="447040"/>
          </a:xfrm>
          <a:custGeom>
            <a:avLst/>
            <a:gdLst>
              <a:gd name="T0" fmla="*/ 3 w 69"/>
              <a:gd name="T1" fmla="*/ 0 h 69"/>
              <a:gd name="T2" fmla="*/ 69 w 69"/>
              <a:gd name="T3" fmla="*/ 3 h 69"/>
              <a:gd name="T4" fmla="*/ 69 w 69"/>
              <a:gd name="T5" fmla="*/ 66 h 69"/>
              <a:gd name="T6" fmla="*/ 66 w 69"/>
              <a:gd name="T7" fmla="*/ 69 h 69"/>
              <a:gd name="T8" fmla="*/ 0 w 69"/>
              <a:gd name="T9" fmla="*/ 66 h 69"/>
              <a:gd name="T10" fmla="*/ 0 w 69"/>
              <a:gd name="T11" fmla="*/ 3 h 69"/>
              <a:gd name="T12" fmla="*/ 35 w 69"/>
              <a:gd name="T13" fmla="*/ 50 h 69"/>
              <a:gd name="T14" fmla="*/ 38 w 69"/>
              <a:gd name="T15" fmla="*/ 56 h 69"/>
              <a:gd name="T16" fmla="*/ 53 w 69"/>
              <a:gd name="T17" fmla="*/ 55 h 69"/>
              <a:gd name="T18" fmla="*/ 53 w 69"/>
              <a:gd name="T19" fmla="*/ 41 h 69"/>
              <a:gd name="T20" fmla="*/ 42 w 69"/>
              <a:gd name="T21" fmla="*/ 39 h 69"/>
              <a:gd name="T22" fmla="*/ 54 w 69"/>
              <a:gd name="T23" fmla="*/ 34 h 69"/>
              <a:gd name="T24" fmla="*/ 39 w 69"/>
              <a:gd name="T25" fmla="*/ 28 h 69"/>
              <a:gd name="T26" fmla="*/ 40 w 69"/>
              <a:gd name="T27" fmla="*/ 45 h 69"/>
              <a:gd name="T28" fmla="*/ 48 w 69"/>
              <a:gd name="T29" fmla="*/ 44 h 69"/>
              <a:gd name="T30" fmla="*/ 48 w 69"/>
              <a:gd name="T31" fmla="*/ 53 h 69"/>
              <a:gd name="T32" fmla="*/ 42 w 69"/>
              <a:gd name="T33" fmla="*/ 53 h 69"/>
              <a:gd name="T34" fmla="*/ 35 w 69"/>
              <a:gd name="T35" fmla="*/ 50 h 69"/>
              <a:gd name="T36" fmla="*/ 26 w 69"/>
              <a:gd name="T37" fmla="*/ 58 h 69"/>
              <a:gd name="T38" fmla="*/ 22 w 69"/>
              <a:gd name="T39" fmla="*/ 28 h 69"/>
              <a:gd name="T40" fmla="*/ 13 w 69"/>
              <a:gd name="T41" fmla="*/ 35 h 69"/>
              <a:gd name="T42" fmla="*/ 20 w 69"/>
              <a:gd name="T43" fmla="*/ 36 h 69"/>
              <a:gd name="T44" fmla="*/ 26 w 69"/>
              <a:gd name="T45" fmla="*/ 58 h 69"/>
              <a:gd name="T46" fmla="*/ 6 w 69"/>
              <a:gd name="T47" fmla="*/ 18 h 69"/>
              <a:gd name="T48" fmla="*/ 64 w 69"/>
              <a:gd name="T49" fmla="*/ 6 h 69"/>
              <a:gd name="T50" fmla="*/ 58 w 69"/>
              <a:gd name="T51" fmla="*/ 10 h 69"/>
              <a:gd name="T52" fmla="*/ 53 w 69"/>
              <a:gd name="T53" fmla="*/ 10 h 69"/>
              <a:gd name="T54" fmla="*/ 44 w 69"/>
              <a:gd name="T55" fmla="*/ 6 h 69"/>
              <a:gd name="T56" fmla="*/ 42 w 69"/>
              <a:gd name="T57" fmla="*/ 12 h 69"/>
              <a:gd name="T58" fmla="*/ 39 w 69"/>
              <a:gd name="T59" fmla="*/ 6 h 69"/>
              <a:gd name="T60" fmla="*/ 30 w 69"/>
              <a:gd name="T61" fmla="*/ 10 h 69"/>
              <a:gd name="T62" fmla="*/ 25 w 69"/>
              <a:gd name="T63" fmla="*/ 10 h 69"/>
              <a:gd name="T64" fmla="*/ 16 w 69"/>
              <a:gd name="T65" fmla="*/ 6 h 69"/>
              <a:gd name="T66" fmla="*/ 13 w 69"/>
              <a:gd name="T67" fmla="*/ 12 h 69"/>
              <a:gd name="T68" fmla="*/ 11 w 69"/>
              <a:gd name="T69" fmla="*/ 6 h 69"/>
              <a:gd name="T70" fmla="*/ 6 w 69"/>
              <a:gd name="T71" fmla="*/ 18 h 69"/>
              <a:gd name="T72" fmla="*/ 64 w 69"/>
              <a:gd name="T73" fmla="*/ 21 h 69"/>
              <a:gd name="T74" fmla="*/ 6 w 69"/>
              <a:gd name="T75" fmla="*/ 64 h 69"/>
              <a:gd name="T76" fmla="*/ 64 w 69"/>
              <a:gd name="T77" fmla="*/ 2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" h="69"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8" y="0"/>
                  <a:pt x="69" y="2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66"/>
                  <a:pt x="69" y="66"/>
                  <a:pt x="69" y="66"/>
                </a:cubicBezTo>
                <a:cubicBezTo>
                  <a:pt x="69" y="68"/>
                  <a:pt x="68" y="69"/>
                  <a:pt x="66" y="69"/>
                </a:cubicBezTo>
                <a:cubicBezTo>
                  <a:pt x="66" y="69"/>
                  <a:pt x="66" y="69"/>
                  <a:pt x="66" y="69"/>
                </a:cubicBezTo>
                <a:cubicBezTo>
                  <a:pt x="3" y="69"/>
                  <a:pt x="3" y="69"/>
                  <a:pt x="3" y="69"/>
                </a:cubicBezTo>
                <a:cubicBezTo>
                  <a:pt x="2" y="69"/>
                  <a:pt x="0" y="68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  <a:moveTo>
                  <a:pt x="35" y="50"/>
                </a:moveTo>
                <a:cubicBezTo>
                  <a:pt x="35" y="50"/>
                  <a:pt x="35" y="50"/>
                  <a:pt x="35" y="50"/>
                </a:cubicBezTo>
                <a:cubicBezTo>
                  <a:pt x="35" y="53"/>
                  <a:pt x="36" y="55"/>
                  <a:pt x="38" y="56"/>
                </a:cubicBezTo>
                <a:cubicBezTo>
                  <a:pt x="40" y="58"/>
                  <a:pt x="42" y="59"/>
                  <a:pt x="45" y="59"/>
                </a:cubicBezTo>
                <a:cubicBezTo>
                  <a:pt x="49" y="59"/>
                  <a:pt x="51" y="57"/>
                  <a:pt x="53" y="55"/>
                </a:cubicBezTo>
                <a:cubicBezTo>
                  <a:pt x="55" y="53"/>
                  <a:pt x="55" y="50"/>
                  <a:pt x="55" y="48"/>
                </a:cubicBezTo>
                <a:cubicBezTo>
                  <a:pt x="55" y="45"/>
                  <a:pt x="55" y="43"/>
                  <a:pt x="53" y="41"/>
                </a:cubicBezTo>
                <a:cubicBezTo>
                  <a:pt x="51" y="39"/>
                  <a:pt x="49" y="38"/>
                  <a:pt x="46" y="38"/>
                </a:cubicBezTo>
                <a:cubicBezTo>
                  <a:pt x="45" y="38"/>
                  <a:pt x="44" y="38"/>
                  <a:pt x="42" y="39"/>
                </a:cubicBezTo>
                <a:cubicBezTo>
                  <a:pt x="43" y="34"/>
                  <a:pt x="43" y="34"/>
                  <a:pt x="43" y="34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28"/>
                  <a:pt x="54" y="28"/>
                  <a:pt x="54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6" y="44"/>
                  <a:pt x="36" y="44"/>
                  <a:pt x="36" y="44"/>
                </a:cubicBezTo>
                <a:cubicBezTo>
                  <a:pt x="40" y="45"/>
                  <a:pt x="40" y="45"/>
                  <a:pt x="40" y="45"/>
                </a:cubicBezTo>
                <a:cubicBezTo>
                  <a:pt x="42" y="43"/>
                  <a:pt x="43" y="42"/>
                  <a:pt x="45" y="42"/>
                </a:cubicBezTo>
                <a:cubicBezTo>
                  <a:pt x="46" y="42"/>
                  <a:pt x="47" y="43"/>
                  <a:pt x="48" y="44"/>
                </a:cubicBezTo>
                <a:cubicBezTo>
                  <a:pt x="49" y="45"/>
                  <a:pt x="49" y="46"/>
                  <a:pt x="49" y="48"/>
                </a:cubicBezTo>
                <a:cubicBezTo>
                  <a:pt x="49" y="50"/>
                  <a:pt x="49" y="52"/>
                  <a:pt x="48" y="53"/>
                </a:cubicBezTo>
                <a:cubicBezTo>
                  <a:pt x="47" y="54"/>
                  <a:pt x="46" y="54"/>
                  <a:pt x="45" y="54"/>
                </a:cubicBezTo>
                <a:cubicBezTo>
                  <a:pt x="44" y="54"/>
                  <a:pt x="43" y="54"/>
                  <a:pt x="42" y="53"/>
                </a:cubicBezTo>
                <a:cubicBezTo>
                  <a:pt x="41" y="52"/>
                  <a:pt x="41" y="51"/>
                  <a:pt x="41" y="50"/>
                </a:cubicBezTo>
                <a:cubicBezTo>
                  <a:pt x="35" y="50"/>
                  <a:pt x="35" y="50"/>
                  <a:pt x="35" y="50"/>
                </a:cubicBezTo>
                <a:close/>
                <a:moveTo>
                  <a:pt x="26" y="58"/>
                </a:moveTo>
                <a:cubicBezTo>
                  <a:pt x="26" y="58"/>
                  <a:pt x="26" y="58"/>
                  <a:pt x="26" y="58"/>
                </a:cubicBezTo>
                <a:cubicBezTo>
                  <a:pt x="26" y="28"/>
                  <a:pt x="26" y="28"/>
                  <a:pt x="26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1" y="29"/>
                  <a:pt x="20" y="31"/>
                  <a:pt x="18" y="33"/>
                </a:cubicBezTo>
                <a:cubicBezTo>
                  <a:pt x="16" y="34"/>
                  <a:pt x="14" y="35"/>
                  <a:pt x="13" y="35"/>
                </a:cubicBezTo>
                <a:cubicBezTo>
                  <a:pt x="13" y="41"/>
                  <a:pt x="13" y="41"/>
                  <a:pt x="13" y="41"/>
                </a:cubicBezTo>
                <a:cubicBezTo>
                  <a:pt x="16" y="40"/>
                  <a:pt x="18" y="38"/>
                  <a:pt x="20" y="36"/>
                </a:cubicBezTo>
                <a:cubicBezTo>
                  <a:pt x="20" y="58"/>
                  <a:pt x="20" y="58"/>
                  <a:pt x="20" y="58"/>
                </a:cubicBezTo>
                <a:cubicBezTo>
                  <a:pt x="26" y="58"/>
                  <a:pt x="26" y="58"/>
                  <a:pt x="26" y="58"/>
                </a:cubicBezTo>
                <a:close/>
                <a:moveTo>
                  <a:pt x="6" y="18"/>
                </a:moveTo>
                <a:cubicBezTo>
                  <a:pt x="6" y="18"/>
                  <a:pt x="6" y="18"/>
                  <a:pt x="6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6"/>
                  <a:pt x="64" y="6"/>
                  <a:pt x="64" y="6"/>
                </a:cubicBezTo>
                <a:cubicBezTo>
                  <a:pt x="58" y="6"/>
                  <a:pt x="58" y="6"/>
                  <a:pt x="58" y="6"/>
                </a:cubicBezTo>
                <a:cubicBezTo>
                  <a:pt x="58" y="10"/>
                  <a:pt x="58" y="10"/>
                  <a:pt x="58" y="10"/>
                </a:cubicBezTo>
                <a:cubicBezTo>
                  <a:pt x="58" y="11"/>
                  <a:pt x="57" y="12"/>
                  <a:pt x="56" y="12"/>
                </a:cubicBezTo>
                <a:cubicBezTo>
                  <a:pt x="54" y="12"/>
                  <a:pt x="53" y="11"/>
                  <a:pt x="53" y="10"/>
                </a:cubicBezTo>
                <a:cubicBezTo>
                  <a:pt x="53" y="6"/>
                  <a:pt x="53" y="6"/>
                  <a:pt x="53" y="6"/>
                </a:cubicBezTo>
                <a:cubicBezTo>
                  <a:pt x="44" y="6"/>
                  <a:pt x="44" y="6"/>
                  <a:pt x="44" y="6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1"/>
                  <a:pt x="43" y="12"/>
                  <a:pt x="42" y="12"/>
                </a:cubicBezTo>
                <a:cubicBezTo>
                  <a:pt x="40" y="12"/>
                  <a:pt x="39" y="11"/>
                  <a:pt x="39" y="10"/>
                </a:cubicBezTo>
                <a:cubicBezTo>
                  <a:pt x="39" y="6"/>
                  <a:pt x="39" y="6"/>
                  <a:pt x="39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1"/>
                  <a:pt x="29" y="12"/>
                  <a:pt x="28" y="12"/>
                </a:cubicBezTo>
                <a:cubicBezTo>
                  <a:pt x="26" y="12"/>
                  <a:pt x="25" y="11"/>
                  <a:pt x="25" y="10"/>
                </a:cubicBezTo>
                <a:cubicBezTo>
                  <a:pt x="25" y="6"/>
                  <a:pt x="25" y="6"/>
                  <a:pt x="25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1"/>
                  <a:pt x="15" y="12"/>
                  <a:pt x="13" y="12"/>
                </a:cubicBezTo>
                <a:cubicBezTo>
                  <a:pt x="12" y="12"/>
                  <a:pt x="11" y="11"/>
                  <a:pt x="11" y="10"/>
                </a:cubicBezTo>
                <a:cubicBezTo>
                  <a:pt x="11" y="6"/>
                  <a:pt x="11" y="6"/>
                  <a:pt x="11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18"/>
                  <a:pt x="6" y="18"/>
                  <a:pt x="6" y="18"/>
                </a:cubicBezTo>
                <a:close/>
                <a:moveTo>
                  <a:pt x="64" y="21"/>
                </a:moveTo>
                <a:cubicBezTo>
                  <a:pt x="64" y="21"/>
                  <a:pt x="64" y="21"/>
                  <a:pt x="64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64"/>
                  <a:pt x="6" y="64"/>
                  <a:pt x="6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21"/>
                  <a:pt x="64" y="21"/>
                  <a:pt x="64" y="2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114" name="Freeform 175"/>
          <p:cNvSpPr>
            <a:spLocks noEditPoints="1"/>
          </p:cNvSpPr>
          <p:nvPr/>
        </p:nvSpPr>
        <p:spPr bwMode="auto">
          <a:xfrm>
            <a:off x="5518868" y="3270250"/>
            <a:ext cx="484505" cy="505460"/>
          </a:xfrm>
          <a:custGeom>
            <a:avLst/>
            <a:gdLst>
              <a:gd name="T0" fmla="*/ 60 w 71"/>
              <a:gd name="T1" fmla="*/ 10 h 74"/>
              <a:gd name="T2" fmla="*/ 62 w 71"/>
              <a:gd name="T3" fmla="*/ 58 h 74"/>
              <a:gd name="T4" fmla="*/ 65 w 71"/>
              <a:gd name="T5" fmla="*/ 37 h 74"/>
              <a:gd name="T6" fmla="*/ 53 w 71"/>
              <a:gd name="T7" fmla="*/ 50 h 74"/>
              <a:gd name="T8" fmla="*/ 51 w 71"/>
              <a:gd name="T9" fmla="*/ 37 h 74"/>
              <a:gd name="T10" fmla="*/ 21 w 71"/>
              <a:gd name="T11" fmla="*/ 49 h 74"/>
              <a:gd name="T12" fmla="*/ 16 w 71"/>
              <a:gd name="T13" fmla="*/ 37 h 74"/>
              <a:gd name="T14" fmla="*/ 12 w 71"/>
              <a:gd name="T15" fmla="*/ 55 h 74"/>
              <a:gd name="T16" fmla="*/ 0 w 71"/>
              <a:gd name="T17" fmla="*/ 36 h 74"/>
              <a:gd name="T18" fmla="*/ 35 w 71"/>
              <a:gd name="T19" fmla="*/ 0 h 74"/>
              <a:gd name="T20" fmla="*/ 46 w 71"/>
              <a:gd name="T21" fmla="*/ 64 h 74"/>
              <a:gd name="T22" fmla="*/ 43 w 71"/>
              <a:gd name="T23" fmla="*/ 74 h 74"/>
              <a:gd name="T24" fmla="*/ 27 w 71"/>
              <a:gd name="T25" fmla="*/ 74 h 74"/>
              <a:gd name="T26" fmla="*/ 24 w 71"/>
              <a:gd name="T27" fmla="*/ 72 h 74"/>
              <a:gd name="T28" fmla="*/ 16 w 71"/>
              <a:gd name="T29" fmla="*/ 64 h 74"/>
              <a:gd name="T30" fmla="*/ 14 w 71"/>
              <a:gd name="T31" fmla="*/ 60 h 74"/>
              <a:gd name="T32" fmla="*/ 37 w 71"/>
              <a:gd name="T33" fmla="*/ 41 h 74"/>
              <a:gd name="T34" fmla="*/ 56 w 71"/>
              <a:gd name="T35" fmla="*/ 60 h 74"/>
              <a:gd name="T36" fmla="*/ 54 w 71"/>
              <a:gd name="T37" fmla="*/ 64 h 74"/>
              <a:gd name="T38" fmla="*/ 46 w 71"/>
              <a:gd name="T39" fmla="*/ 64 h 74"/>
              <a:gd name="T40" fmla="*/ 40 w 71"/>
              <a:gd name="T41" fmla="*/ 69 h 74"/>
              <a:gd name="T42" fmla="*/ 40 w 71"/>
              <a:gd name="T43" fmla="*/ 61 h 74"/>
              <a:gd name="T44" fmla="*/ 48 w 71"/>
              <a:gd name="T45" fmla="*/ 59 h 74"/>
              <a:gd name="T46" fmla="*/ 23 w 71"/>
              <a:gd name="T47" fmla="*/ 59 h 74"/>
              <a:gd name="T48" fmla="*/ 27 w 71"/>
              <a:gd name="T49" fmla="*/ 59 h 74"/>
              <a:gd name="T50" fmla="*/ 30 w 71"/>
              <a:gd name="T51" fmla="*/ 69 h 74"/>
              <a:gd name="T52" fmla="*/ 56 w 71"/>
              <a:gd name="T53" fmla="*/ 14 h 74"/>
              <a:gd name="T54" fmla="*/ 56 w 71"/>
              <a:gd name="T55" fmla="*/ 14 h 74"/>
              <a:gd name="T56" fmla="*/ 55 w 71"/>
              <a:gd name="T57" fmla="*/ 34 h 74"/>
              <a:gd name="T58" fmla="*/ 56 w 71"/>
              <a:gd name="T59" fmla="*/ 14 h 74"/>
              <a:gd name="T60" fmla="*/ 53 w 71"/>
              <a:gd name="T61" fmla="*/ 11 h 74"/>
              <a:gd name="T62" fmla="*/ 49 w 71"/>
              <a:gd name="T63" fmla="*/ 12 h 74"/>
              <a:gd name="T64" fmla="*/ 53 w 71"/>
              <a:gd name="T65" fmla="*/ 11 h 74"/>
              <a:gd name="T66" fmla="*/ 40 w 71"/>
              <a:gd name="T67" fmla="*/ 6 h 74"/>
              <a:gd name="T68" fmla="*/ 37 w 71"/>
              <a:gd name="T69" fmla="*/ 17 h 74"/>
              <a:gd name="T70" fmla="*/ 47 w 71"/>
              <a:gd name="T71" fmla="*/ 15 h 74"/>
              <a:gd name="T72" fmla="*/ 40 w 71"/>
              <a:gd name="T73" fmla="*/ 6 h 74"/>
              <a:gd name="T74" fmla="*/ 33 w 71"/>
              <a:gd name="T75" fmla="*/ 6 h 74"/>
              <a:gd name="T76" fmla="*/ 24 w 71"/>
              <a:gd name="T77" fmla="*/ 13 h 74"/>
              <a:gd name="T78" fmla="*/ 24 w 71"/>
              <a:gd name="T79" fmla="*/ 15 h 74"/>
              <a:gd name="T80" fmla="*/ 33 w 71"/>
              <a:gd name="T81" fmla="*/ 6 h 74"/>
              <a:gd name="T82" fmla="*/ 23 w 71"/>
              <a:gd name="T83" fmla="*/ 8 h 74"/>
              <a:gd name="T84" fmla="*/ 20 w 71"/>
              <a:gd name="T85" fmla="*/ 13 h 74"/>
              <a:gd name="T86" fmla="*/ 23 w 71"/>
              <a:gd name="T87" fmla="*/ 8 h 74"/>
              <a:gd name="T88" fmla="*/ 15 w 71"/>
              <a:gd name="T89" fmla="*/ 14 h 74"/>
              <a:gd name="T90" fmla="*/ 5 w 71"/>
              <a:gd name="T91" fmla="*/ 34 h 74"/>
              <a:gd name="T92" fmla="*/ 19 w 71"/>
              <a:gd name="T93" fmla="*/ 16 h 74"/>
              <a:gd name="T94" fmla="*/ 48 w 71"/>
              <a:gd name="T95" fmla="*/ 18 h 74"/>
              <a:gd name="T96" fmla="*/ 47 w 71"/>
              <a:gd name="T97" fmla="*/ 18 h 74"/>
              <a:gd name="T98" fmla="*/ 37 w 71"/>
              <a:gd name="T99" fmla="*/ 34 h 74"/>
              <a:gd name="T100" fmla="*/ 48 w 71"/>
              <a:gd name="T101" fmla="*/ 18 h 74"/>
              <a:gd name="T102" fmla="*/ 33 w 71"/>
              <a:gd name="T103" fmla="*/ 20 h 74"/>
              <a:gd name="T104" fmla="*/ 22 w 71"/>
              <a:gd name="T105" fmla="*/ 18 h 74"/>
              <a:gd name="T106" fmla="*/ 33 w 71"/>
              <a:gd name="T107" fmla="*/ 3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" h="74">
                <a:moveTo>
                  <a:pt x="35" y="0"/>
                </a:moveTo>
                <a:cubicBezTo>
                  <a:pt x="45" y="0"/>
                  <a:pt x="54" y="4"/>
                  <a:pt x="60" y="10"/>
                </a:cubicBezTo>
                <a:cubicBezTo>
                  <a:pt x="67" y="17"/>
                  <a:pt x="71" y="26"/>
                  <a:pt x="71" y="36"/>
                </a:cubicBezTo>
                <a:cubicBezTo>
                  <a:pt x="71" y="44"/>
                  <a:pt x="67" y="52"/>
                  <a:pt x="62" y="58"/>
                </a:cubicBezTo>
                <a:cubicBezTo>
                  <a:pt x="60" y="61"/>
                  <a:pt x="56" y="58"/>
                  <a:pt x="58" y="55"/>
                </a:cubicBezTo>
                <a:cubicBezTo>
                  <a:pt x="62" y="50"/>
                  <a:pt x="65" y="44"/>
                  <a:pt x="6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42"/>
                  <a:pt x="54" y="46"/>
                  <a:pt x="53" y="50"/>
                </a:cubicBezTo>
                <a:cubicBezTo>
                  <a:pt x="52" y="52"/>
                  <a:pt x="49" y="51"/>
                  <a:pt x="50" y="49"/>
                </a:cubicBezTo>
                <a:cubicBezTo>
                  <a:pt x="51" y="46"/>
                  <a:pt x="51" y="41"/>
                  <a:pt x="51" y="37"/>
                </a:cubicBezTo>
                <a:cubicBezTo>
                  <a:pt x="38" y="37"/>
                  <a:pt x="32" y="37"/>
                  <a:pt x="19" y="37"/>
                </a:cubicBezTo>
                <a:cubicBezTo>
                  <a:pt x="19" y="41"/>
                  <a:pt x="20" y="46"/>
                  <a:pt x="21" y="49"/>
                </a:cubicBezTo>
                <a:cubicBezTo>
                  <a:pt x="21" y="51"/>
                  <a:pt x="18" y="52"/>
                  <a:pt x="17" y="50"/>
                </a:cubicBezTo>
                <a:cubicBezTo>
                  <a:pt x="16" y="46"/>
                  <a:pt x="16" y="42"/>
                  <a:pt x="16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6" y="44"/>
                  <a:pt x="8" y="50"/>
                  <a:pt x="12" y="55"/>
                </a:cubicBezTo>
                <a:cubicBezTo>
                  <a:pt x="15" y="58"/>
                  <a:pt x="10" y="61"/>
                  <a:pt x="8" y="58"/>
                </a:cubicBezTo>
                <a:cubicBezTo>
                  <a:pt x="3" y="52"/>
                  <a:pt x="0" y="44"/>
                  <a:pt x="0" y="36"/>
                </a:cubicBezTo>
                <a:cubicBezTo>
                  <a:pt x="0" y="26"/>
                  <a:pt x="4" y="17"/>
                  <a:pt x="10" y="10"/>
                </a:cubicBezTo>
                <a:cubicBezTo>
                  <a:pt x="16" y="4"/>
                  <a:pt x="25" y="0"/>
                  <a:pt x="35" y="0"/>
                </a:cubicBezTo>
                <a:close/>
                <a:moveTo>
                  <a:pt x="46" y="64"/>
                </a:moveTo>
                <a:cubicBezTo>
                  <a:pt x="46" y="64"/>
                  <a:pt x="46" y="64"/>
                  <a:pt x="46" y="64"/>
                </a:cubicBezTo>
                <a:cubicBezTo>
                  <a:pt x="46" y="72"/>
                  <a:pt x="46" y="72"/>
                  <a:pt x="46" y="72"/>
                </a:cubicBezTo>
                <a:cubicBezTo>
                  <a:pt x="46" y="73"/>
                  <a:pt x="45" y="74"/>
                  <a:pt x="43" y="74"/>
                </a:cubicBezTo>
                <a:cubicBezTo>
                  <a:pt x="43" y="74"/>
                  <a:pt x="43" y="74"/>
                  <a:pt x="43" y="74"/>
                </a:cubicBezTo>
                <a:cubicBezTo>
                  <a:pt x="27" y="74"/>
                  <a:pt x="27" y="74"/>
                  <a:pt x="27" y="74"/>
                </a:cubicBezTo>
                <a:cubicBezTo>
                  <a:pt x="26" y="74"/>
                  <a:pt x="24" y="73"/>
                  <a:pt x="24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64"/>
                  <a:pt x="24" y="64"/>
                  <a:pt x="24" y="64"/>
                </a:cubicBezTo>
                <a:cubicBezTo>
                  <a:pt x="16" y="64"/>
                  <a:pt x="16" y="64"/>
                  <a:pt x="16" y="64"/>
                </a:cubicBezTo>
                <a:cubicBezTo>
                  <a:pt x="15" y="64"/>
                  <a:pt x="13" y="63"/>
                  <a:pt x="13" y="61"/>
                </a:cubicBezTo>
                <a:cubicBezTo>
                  <a:pt x="13" y="61"/>
                  <a:pt x="14" y="60"/>
                  <a:pt x="14" y="60"/>
                </a:cubicBezTo>
                <a:cubicBezTo>
                  <a:pt x="33" y="41"/>
                  <a:pt x="33" y="41"/>
                  <a:pt x="33" y="41"/>
                </a:cubicBezTo>
                <a:cubicBezTo>
                  <a:pt x="34" y="40"/>
                  <a:pt x="36" y="40"/>
                  <a:pt x="37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56" y="60"/>
                  <a:pt x="56" y="60"/>
                  <a:pt x="56" y="60"/>
                </a:cubicBezTo>
                <a:cubicBezTo>
                  <a:pt x="57" y="61"/>
                  <a:pt x="57" y="62"/>
                  <a:pt x="56" y="63"/>
                </a:cubicBezTo>
                <a:cubicBezTo>
                  <a:pt x="56" y="64"/>
                  <a:pt x="55" y="64"/>
                  <a:pt x="5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46" y="64"/>
                  <a:pt x="46" y="64"/>
                  <a:pt x="46" y="64"/>
                </a:cubicBezTo>
                <a:close/>
                <a:moveTo>
                  <a:pt x="40" y="69"/>
                </a:moveTo>
                <a:cubicBezTo>
                  <a:pt x="40" y="69"/>
                  <a:pt x="40" y="69"/>
                  <a:pt x="40" y="69"/>
                </a:cubicBezTo>
                <a:cubicBezTo>
                  <a:pt x="40" y="62"/>
                  <a:pt x="40" y="62"/>
                  <a:pt x="40" y="62"/>
                </a:cubicBezTo>
                <a:cubicBezTo>
                  <a:pt x="40" y="61"/>
                  <a:pt x="40" y="61"/>
                  <a:pt x="40" y="61"/>
                </a:cubicBezTo>
                <a:cubicBezTo>
                  <a:pt x="40" y="60"/>
                  <a:pt x="42" y="59"/>
                  <a:pt x="43" y="59"/>
                </a:cubicBezTo>
                <a:cubicBezTo>
                  <a:pt x="48" y="59"/>
                  <a:pt x="48" y="59"/>
                  <a:pt x="48" y="59"/>
                </a:cubicBezTo>
                <a:cubicBezTo>
                  <a:pt x="35" y="46"/>
                  <a:pt x="35" y="46"/>
                  <a:pt x="35" y="46"/>
                </a:cubicBezTo>
                <a:cubicBezTo>
                  <a:pt x="23" y="59"/>
                  <a:pt x="23" y="59"/>
                  <a:pt x="23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60"/>
                  <a:pt x="30" y="61"/>
                </a:cubicBezTo>
                <a:cubicBezTo>
                  <a:pt x="30" y="69"/>
                  <a:pt x="30" y="69"/>
                  <a:pt x="30" y="69"/>
                </a:cubicBezTo>
                <a:cubicBezTo>
                  <a:pt x="40" y="69"/>
                  <a:pt x="40" y="69"/>
                  <a:pt x="40" y="69"/>
                </a:cubicBezTo>
                <a:close/>
                <a:moveTo>
                  <a:pt x="56" y="14"/>
                </a:moveTo>
                <a:cubicBezTo>
                  <a:pt x="56" y="14"/>
                  <a:pt x="56" y="14"/>
                  <a:pt x="56" y="14"/>
                </a:cubicBezTo>
                <a:cubicBezTo>
                  <a:pt x="56" y="14"/>
                  <a:pt x="56" y="14"/>
                  <a:pt x="56" y="14"/>
                </a:cubicBezTo>
                <a:cubicBezTo>
                  <a:pt x="54" y="15"/>
                  <a:pt x="53" y="15"/>
                  <a:pt x="51" y="16"/>
                </a:cubicBezTo>
                <a:cubicBezTo>
                  <a:pt x="53" y="21"/>
                  <a:pt x="55" y="27"/>
                  <a:pt x="55" y="34"/>
                </a:cubicBezTo>
                <a:cubicBezTo>
                  <a:pt x="65" y="34"/>
                  <a:pt x="65" y="34"/>
                  <a:pt x="65" y="34"/>
                </a:cubicBezTo>
                <a:cubicBezTo>
                  <a:pt x="65" y="26"/>
                  <a:pt x="61" y="19"/>
                  <a:pt x="56" y="14"/>
                </a:cubicBezTo>
                <a:close/>
                <a:moveTo>
                  <a:pt x="53" y="11"/>
                </a:moveTo>
                <a:cubicBezTo>
                  <a:pt x="53" y="11"/>
                  <a:pt x="53" y="11"/>
                  <a:pt x="53" y="11"/>
                </a:cubicBezTo>
                <a:cubicBezTo>
                  <a:pt x="51" y="10"/>
                  <a:pt x="49" y="9"/>
                  <a:pt x="47" y="8"/>
                </a:cubicBezTo>
                <a:cubicBezTo>
                  <a:pt x="48" y="9"/>
                  <a:pt x="49" y="10"/>
                  <a:pt x="49" y="12"/>
                </a:cubicBezTo>
                <a:cubicBezTo>
                  <a:pt x="50" y="12"/>
                  <a:pt x="50" y="13"/>
                  <a:pt x="50" y="13"/>
                </a:cubicBezTo>
                <a:cubicBezTo>
                  <a:pt x="51" y="13"/>
                  <a:pt x="52" y="12"/>
                  <a:pt x="53" y="11"/>
                </a:cubicBezTo>
                <a:close/>
                <a:moveTo>
                  <a:pt x="40" y="6"/>
                </a:moveTo>
                <a:cubicBezTo>
                  <a:pt x="40" y="6"/>
                  <a:pt x="40" y="6"/>
                  <a:pt x="40" y="6"/>
                </a:cubicBezTo>
                <a:cubicBezTo>
                  <a:pt x="39" y="6"/>
                  <a:pt x="38" y="6"/>
                  <a:pt x="37" y="6"/>
                </a:cubicBezTo>
                <a:cubicBezTo>
                  <a:pt x="37" y="17"/>
                  <a:pt x="37" y="17"/>
                  <a:pt x="37" y="17"/>
                </a:cubicBezTo>
                <a:cubicBezTo>
                  <a:pt x="40" y="17"/>
                  <a:pt x="43" y="16"/>
                  <a:pt x="46" y="15"/>
                </a:cubicBezTo>
                <a:cubicBezTo>
                  <a:pt x="46" y="15"/>
                  <a:pt x="47" y="15"/>
                  <a:pt x="47" y="15"/>
                </a:cubicBezTo>
                <a:cubicBezTo>
                  <a:pt x="47" y="14"/>
                  <a:pt x="47" y="14"/>
                  <a:pt x="46" y="13"/>
                </a:cubicBezTo>
                <a:cubicBezTo>
                  <a:pt x="45" y="10"/>
                  <a:pt x="42" y="7"/>
                  <a:pt x="40" y="6"/>
                </a:cubicBezTo>
                <a:close/>
                <a:moveTo>
                  <a:pt x="33" y="6"/>
                </a:moveTo>
                <a:cubicBezTo>
                  <a:pt x="33" y="6"/>
                  <a:pt x="33" y="6"/>
                  <a:pt x="33" y="6"/>
                </a:cubicBezTo>
                <a:cubicBezTo>
                  <a:pt x="32" y="6"/>
                  <a:pt x="31" y="6"/>
                  <a:pt x="30" y="6"/>
                </a:cubicBezTo>
                <a:cubicBezTo>
                  <a:pt x="28" y="7"/>
                  <a:pt x="26" y="10"/>
                  <a:pt x="24" y="13"/>
                </a:cubicBezTo>
                <a:cubicBezTo>
                  <a:pt x="24" y="14"/>
                  <a:pt x="23" y="14"/>
                  <a:pt x="23" y="15"/>
                </a:cubicBezTo>
                <a:cubicBezTo>
                  <a:pt x="23" y="15"/>
                  <a:pt x="24" y="15"/>
                  <a:pt x="24" y="15"/>
                </a:cubicBezTo>
                <a:cubicBezTo>
                  <a:pt x="27" y="16"/>
                  <a:pt x="30" y="17"/>
                  <a:pt x="33" y="17"/>
                </a:cubicBezTo>
                <a:cubicBezTo>
                  <a:pt x="33" y="6"/>
                  <a:pt x="33" y="6"/>
                  <a:pt x="33" y="6"/>
                </a:cubicBezTo>
                <a:close/>
                <a:moveTo>
                  <a:pt x="23" y="8"/>
                </a:moveTo>
                <a:cubicBezTo>
                  <a:pt x="23" y="8"/>
                  <a:pt x="23" y="8"/>
                  <a:pt x="23" y="8"/>
                </a:cubicBezTo>
                <a:cubicBezTo>
                  <a:pt x="21" y="9"/>
                  <a:pt x="19" y="10"/>
                  <a:pt x="17" y="11"/>
                </a:cubicBezTo>
                <a:cubicBezTo>
                  <a:pt x="18" y="12"/>
                  <a:pt x="19" y="13"/>
                  <a:pt x="20" y="13"/>
                </a:cubicBezTo>
                <a:cubicBezTo>
                  <a:pt x="20" y="13"/>
                  <a:pt x="21" y="12"/>
                  <a:pt x="21" y="12"/>
                </a:cubicBezTo>
                <a:cubicBezTo>
                  <a:pt x="22" y="10"/>
                  <a:pt x="23" y="9"/>
                  <a:pt x="23" y="8"/>
                </a:cubicBezTo>
                <a:close/>
                <a:moveTo>
                  <a:pt x="15" y="14"/>
                </a:moveTo>
                <a:cubicBezTo>
                  <a:pt x="15" y="14"/>
                  <a:pt x="15" y="14"/>
                  <a:pt x="15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9" y="19"/>
                  <a:pt x="6" y="26"/>
                  <a:pt x="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27"/>
                  <a:pt x="17" y="21"/>
                  <a:pt x="19" y="16"/>
                </a:cubicBezTo>
                <a:cubicBezTo>
                  <a:pt x="17" y="15"/>
                  <a:pt x="16" y="15"/>
                  <a:pt x="15" y="14"/>
                </a:cubicBezTo>
                <a:close/>
                <a:moveTo>
                  <a:pt x="48" y="18"/>
                </a:moveTo>
                <a:cubicBezTo>
                  <a:pt x="48" y="18"/>
                  <a:pt x="48" y="18"/>
                  <a:pt x="48" y="18"/>
                </a:cubicBezTo>
                <a:cubicBezTo>
                  <a:pt x="48" y="18"/>
                  <a:pt x="48" y="18"/>
                  <a:pt x="47" y="18"/>
                </a:cubicBezTo>
                <a:cubicBezTo>
                  <a:pt x="44" y="19"/>
                  <a:pt x="40" y="20"/>
                  <a:pt x="37" y="20"/>
                </a:cubicBezTo>
                <a:cubicBezTo>
                  <a:pt x="37" y="34"/>
                  <a:pt x="37" y="34"/>
                  <a:pt x="37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28"/>
                  <a:pt x="50" y="22"/>
                  <a:pt x="48" y="18"/>
                </a:cubicBezTo>
                <a:close/>
                <a:moveTo>
                  <a:pt x="33" y="20"/>
                </a:moveTo>
                <a:cubicBezTo>
                  <a:pt x="33" y="20"/>
                  <a:pt x="33" y="20"/>
                  <a:pt x="33" y="20"/>
                </a:cubicBezTo>
                <a:cubicBezTo>
                  <a:pt x="30" y="20"/>
                  <a:pt x="26" y="19"/>
                  <a:pt x="23" y="18"/>
                </a:cubicBezTo>
                <a:cubicBezTo>
                  <a:pt x="23" y="18"/>
                  <a:pt x="22" y="18"/>
                  <a:pt x="22" y="18"/>
                </a:cubicBezTo>
                <a:cubicBezTo>
                  <a:pt x="20" y="22"/>
                  <a:pt x="19" y="28"/>
                  <a:pt x="19" y="34"/>
                </a:cubicBezTo>
                <a:cubicBezTo>
                  <a:pt x="33" y="34"/>
                  <a:pt x="33" y="34"/>
                  <a:pt x="33" y="34"/>
                </a:cubicBezTo>
                <a:cubicBezTo>
                  <a:pt x="33" y="20"/>
                  <a:pt x="33" y="20"/>
                  <a:pt x="33" y="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135" name="Freeform 196"/>
          <p:cNvSpPr/>
          <p:nvPr/>
        </p:nvSpPr>
        <p:spPr bwMode="auto">
          <a:xfrm>
            <a:off x="3585610" y="3251835"/>
            <a:ext cx="562610" cy="493395"/>
          </a:xfrm>
          <a:custGeom>
            <a:avLst/>
            <a:gdLst>
              <a:gd name="T0" fmla="*/ 57 w 81"/>
              <a:gd name="T1" fmla="*/ 69 h 71"/>
              <a:gd name="T2" fmla="*/ 39 w 81"/>
              <a:gd name="T3" fmla="*/ 55 h 71"/>
              <a:gd name="T4" fmla="*/ 37 w 81"/>
              <a:gd name="T5" fmla="*/ 48 h 71"/>
              <a:gd name="T6" fmla="*/ 44 w 81"/>
              <a:gd name="T7" fmla="*/ 36 h 71"/>
              <a:gd name="T8" fmla="*/ 45 w 81"/>
              <a:gd name="T9" fmla="*/ 36 h 71"/>
              <a:gd name="T10" fmla="*/ 46 w 81"/>
              <a:gd name="T11" fmla="*/ 30 h 71"/>
              <a:gd name="T12" fmla="*/ 46 w 81"/>
              <a:gd name="T13" fmla="*/ 27 h 71"/>
              <a:gd name="T14" fmla="*/ 47 w 81"/>
              <a:gd name="T15" fmla="*/ 18 h 71"/>
              <a:gd name="T16" fmla="*/ 38 w 81"/>
              <a:gd name="T17" fmla="*/ 9 h 71"/>
              <a:gd name="T18" fmla="*/ 29 w 81"/>
              <a:gd name="T19" fmla="*/ 6 h 71"/>
              <a:gd name="T20" fmla="*/ 16 w 81"/>
              <a:gd name="T21" fmla="*/ 14 h 71"/>
              <a:gd name="T22" fmla="*/ 16 w 81"/>
              <a:gd name="T23" fmla="*/ 27 h 71"/>
              <a:gd name="T24" fmla="*/ 16 w 81"/>
              <a:gd name="T25" fmla="*/ 30 h 71"/>
              <a:gd name="T26" fmla="*/ 16 w 81"/>
              <a:gd name="T27" fmla="*/ 33 h 71"/>
              <a:gd name="T28" fmla="*/ 18 w 81"/>
              <a:gd name="T29" fmla="*/ 36 h 71"/>
              <a:gd name="T30" fmla="*/ 24 w 81"/>
              <a:gd name="T31" fmla="*/ 46 h 71"/>
              <a:gd name="T32" fmla="*/ 26 w 81"/>
              <a:gd name="T33" fmla="*/ 50 h 71"/>
              <a:gd name="T34" fmla="*/ 9 w 81"/>
              <a:gd name="T35" fmla="*/ 61 h 71"/>
              <a:gd name="T36" fmla="*/ 0 w 81"/>
              <a:gd name="T37" fmla="*/ 69 h 71"/>
              <a:gd name="T38" fmla="*/ 20 w 81"/>
              <a:gd name="T39" fmla="*/ 51 h 71"/>
              <a:gd name="T40" fmla="*/ 14 w 81"/>
              <a:gd name="T41" fmla="*/ 40 h 71"/>
              <a:gd name="T42" fmla="*/ 14 w 81"/>
              <a:gd name="T43" fmla="*/ 40 h 71"/>
              <a:gd name="T44" fmla="*/ 10 w 81"/>
              <a:gd name="T45" fmla="*/ 21 h 71"/>
              <a:gd name="T46" fmla="*/ 29 w 81"/>
              <a:gd name="T47" fmla="*/ 0 h 71"/>
              <a:gd name="T48" fmla="*/ 48 w 81"/>
              <a:gd name="T49" fmla="*/ 8 h 71"/>
              <a:gd name="T50" fmla="*/ 56 w 81"/>
              <a:gd name="T51" fmla="*/ 12 h 71"/>
              <a:gd name="T52" fmla="*/ 73 w 81"/>
              <a:gd name="T53" fmla="*/ 26 h 71"/>
              <a:gd name="T54" fmla="*/ 73 w 81"/>
              <a:gd name="T55" fmla="*/ 41 h 71"/>
              <a:gd name="T56" fmla="*/ 65 w 81"/>
              <a:gd name="T57" fmla="*/ 53 h 71"/>
              <a:gd name="T58" fmla="*/ 77 w 81"/>
              <a:gd name="T59" fmla="*/ 59 h 71"/>
              <a:gd name="T60" fmla="*/ 76 w 81"/>
              <a:gd name="T61" fmla="*/ 69 h 71"/>
              <a:gd name="T62" fmla="*/ 66 w 81"/>
              <a:gd name="T63" fmla="*/ 59 h 71"/>
              <a:gd name="T64" fmla="*/ 61 w 81"/>
              <a:gd name="T65" fmla="*/ 50 h 71"/>
              <a:gd name="T66" fmla="*/ 66 w 81"/>
              <a:gd name="T67" fmla="*/ 41 h 71"/>
              <a:gd name="T68" fmla="*/ 67 w 81"/>
              <a:gd name="T69" fmla="*/ 39 h 71"/>
              <a:gd name="T70" fmla="*/ 67 w 81"/>
              <a:gd name="T71" fmla="*/ 31 h 71"/>
              <a:gd name="T72" fmla="*/ 63 w 81"/>
              <a:gd name="T73" fmla="*/ 20 h 71"/>
              <a:gd name="T74" fmla="*/ 59 w 81"/>
              <a:gd name="T75" fmla="*/ 18 h 71"/>
              <a:gd name="T76" fmla="*/ 55 w 81"/>
              <a:gd name="T77" fmla="*/ 17 h 71"/>
              <a:gd name="T78" fmla="*/ 52 w 81"/>
              <a:gd name="T79" fmla="*/ 17 h 71"/>
              <a:gd name="T80" fmla="*/ 48 w 81"/>
              <a:gd name="T81" fmla="*/ 40 h 71"/>
              <a:gd name="T82" fmla="*/ 48 w 81"/>
              <a:gd name="T83" fmla="*/ 40 h 71"/>
              <a:gd name="T84" fmla="*/ 42 w 81"/>
              <a:gd name="T85" fmla="*/ 50 h 71"/>
              <a:gd name="T86" fmla="*/ 43 w 81"/>
              <a:gd name="T87" fmla="*/ 51 h 71"/>
              <a:gd name="T88" fmla="*/ 62 w 81"/>
              <a:gd name="T89" fmla="*/ 6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1" h="71">
                <a:moveTo>
                  <a:pt x="62" y="69"/>
                </a:moveTo>
                <a:cubicBezTo>
                  <a:pt x="62" y="70"/>
                  <a:pt x="61" y="71"/>
                  <a:pt x="59" y="71"/>
                </a:cubicBezTo>
                <a:cubicBezTo>
                  <a:pt x="58" y="71"/>
                  <a:pt x="57" y="70"/>
                  <a:pt x="57" y="69"/>
                </a:cubicBezTo>
                <a:cubicBezTo>
                  <a:pt x="57" y="65"/>
                  <a:pt x="55" y="63"/>
                  <a:pt x="53" y="61"/>
                </a:cubicBezTo>
                <a:cubicBezTo>
                  <a:pt x="50" y="58"/>
                  <a:pt x="46" y="57"/>
                  <a:pt x="44" y="57"/>
                </a:cubicBezTo>
                <a:cubicBezTo>
                  <a:pt x="42" y="57"/>
                  <a:pt x="40" y="56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8" y="53"/>
                  <a:pt x="37" y="52"/>
                  <a:pt x="37" y="50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7"/>
                  <a:pt x="38" y="46"/>
                  <a:pt x="38" y="46"/>
                </a:cubicBezTo>
                <a:cubicBezTo>
                  <a:pt x="40" y="45"/>
                  <a:pt x="41" y="42"/>
                  <a:pt x="42" y="40"/>
                </a:cubicBezTo>
                <a:cubicBezTo>
                  <a:pt x="43" y="39"/>
                  <a:pt x="43" y="37"/>
                  <a:pt x="44" y="36"/>
                </a:cubicBezTo>
                <a:cubicBezTo>
                  <a:pt x="44" y="36"/>
                  <a:pt x="44" y="36"/>
                  <a:pt x="44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5"/>
                  <a:pt x="46" y="34"/>
                  <a:pt x="47" y="33"/>
                </a:cubicBezTo>
                <a:cubicBezTo>
                  <a:pt x="47" y="32"/>
                  <a:pt x="47" y="31"/>
                  <a:pt x="47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29"/>
                  <a:pt x="46" y="28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5"/>
                  <a:pt x="47" y="23"/>
                  <a:pt x="47" y="22"/>
                </a:cubicBezTo>
                <a:cubicBezTo>
                  <a:pt x="47" y="20"/>
                  <a:pt x="47" y="19"/>
                  <a:pt x="47" y="18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6"/>
                  <a:pt x="46" y="13"/>
                  <a:pt x="44" y="11"/>
                </a:cubicBezTo>
                <a:cubicBezTo>
                  <a:pt x="43" y="10"/>
                  <a:pt x="42" y="9"/>
                  <a:pt x="41" y="10"/>
                </a:cubicBezTo>
                <a:cubicBezTo>
                  <a:pt x="40" y="10"/>
                  <a:pt x="39" y="10"/>
                  <a:pt x="38" y="9"/>
                </a:cubicBezTo>
                <a:cubicBezTo>
                  <a:pt x="37" y="9"/>
                  <a:pt x="37" y="8"/>
                  <a:pt x="36" y="7"/>
                </a:cubicBezTo>
                <a:cubicBezTo>
                  <a:pt x="36" y="7"/>
                  <a:pt x="35" y="6"/>
                  <a:pt x="34" y="6"/>
                </a:cubicBezTo>
                <a:cubicBezTo>
                  <a:pt x="32" y="6"/>
                  <a:pt x="30" y="6"/>
                  <a:pt x="29" y="6"/>
                </a:cubicBezTo>
                <a:cubicBezTo>
                  <a:pt x="26" y="6"/>
                  <a:pt x="23" y="7"/>
                  <a:pt x="21" y="8"/>
                </a:cubicBezTo>
                <a:cubicBezTo>
                  <a:pt x="19" y="9"/>
                  <a:pt x="17" y="11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5" y="16"/>
                  <a:pt x="15" y="19"/>
                  <a:pt x="15" y="21"/>
                </a:cubicBezTo>
                <a:cubicBezTo>
                  <a:pt x="15" y="23"/>
                  <a:pt x="15" y="25"/>
                  <a:pt x="16" y="27"/>
                </a:cubicBezTo>
                <a:cubicBezTo>
                  <a:pt x="16" y="27"/>
                  <a:pt x="16" y="28"/>
                  <a:pt x="16" y="28"/>
                </a:cubicBezTo>
                <a:cubicBezTo>
                  <a:pt x="16" y="29"/>
                  <a:pt x="16" y="29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5" y="31"/>
                  <a:pt x="15" y="32"/>
                  <a:pt x="16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4"/>
                  <a:pt x="17" y="35"/>
                  <a:pt x="1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9" y="37"/>
                  <a:pt x="20" y="39"/>
                  <a:pt x="20" y="40"/>
                </a:cubicBezTo>
                <a:cubicBezTo>
                  <a:pt x="21" y="42"/>
                  <a:pt x="22" y="45"/>
                  <a:pt x="24" y="46"/>
                </a:cubicBezTo>
                <a:cubicBezTo>
                  <a:pt x="25" y="47"/>
                  <a:pt x="26" y="48"/>
                  <a:pt x="26" y="49"/>
                </a:cubicBezTo>
                <a:cubicBezTo>
                  <a:pt x="26" y="49"/>
                  <a:pt x="26" y="49"/>
                  <a:pt x="26" y="49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2"/>
                  <a:pt x="25" y="53"/>
                  <a:pt x="23" y="55"/>
                </a:cubicBezTo>
                <a:cubicBezTo>
                  <a:pt x="22" y="56"/>
                  <a:pt x="20" y="57"/>
                  <a:pt x="18" y="57"/>
                </a:cubicBezTo>
                <a:cubicBezTo>
                  <a:pt x="16" y="57"/>
                  <a:pt x="12" y="58"/>
                  <a:pt x="9" y="61"/>
                </a:cubicBezTo>
                <a:cubicBezTo>
                  <a:pt x="7" y="63"/>
                  <a:pt x="6" y="65"/>
                  <a:pt x="6" y="69"/>
                </a:cubicBezTo>
                <a:cubicBezTo>
                  <a:pt x="6" y="70"/>
                  <a:pt x="5" y="71"/>
                  <a:pt x="3" y="71"/>
                </a:cubicBezTo>
                <a:cubicBezTo>
                  <a:pt x="2" y="71"/>
                  <a:pt x="0" y="70"/>
                  <a:pt x="0" y="69"/>
                </a:cubicBezTo>
                <a:cubicBezTo>
                  <a:pt x="0" y="64"/>
                  <a:pt x="3" y="60"/>
                  <a:pt x="5" y="57"/>
                </a:cubicBezTo>
                <a:cubicBezTo>
                  <a:pt x="9" y="53"/>
                  <a:pt x="15" y="52"/>
                  <a:pt x="18" y="51"/>
                </a:cubicBezTo>
                <a:cubicBezTo>
                  <a:pt x="19" y="51"/>
                  <a:pt x="19" y="51"/>
                  <a:pt x="20" y="51"/>
                </a:cubicBezTo>
                <a:cubicBezTo>
                  <a:pt x="20" y="51"/>
                  <a:pt x="20" y="50"/>
                  <a:pt x="20" y="50"/>
                </a:cubicBezTo>
                <a:cubicBezTo>
                  <a:pt x="17" y="48"/>
                  <a:pt x="16" y="45"/>
                  <a:pt x="15" y="42"/>
                </a:cubicBezTo>
                <a:cubicBezTo>
                  <a:pt x="15" y="41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1" y="37"/>
                  <a:pt x="8" y="32"/>
                  <a:pt x="11" y="28"/>
                </a:cubicBezTo>
                <a:cubicBezTo>
                  <a:pt x="10" y="26"/>
                  <a:pt x="10" y="23"/>
                  <a:pt x="10" y="21"/>
                </a:cubicBezTo>
                <a:cubicBezTo>
                  <a:pt x="10" y="18"/>
                  <a:pt x="10" y="15"/>
                  <a:pt x="11" y="12"/>
                </a:cubicBezTo>
                <a:cubicBezTo>
                  <a:pt x="12" y="8"/>
                  <a:pt x="15" y="6"/>
                  <a:pt x="18" y="4"/>
                </a:cubicBezTo>
                <a:cubicBezTo>
                  <a:pt x="21" y="2"/>
                  <a:pt x="24" y="1"/>
                  <a:pt x="29" y="0"/>
                </a:cubicBezTo>
                <a:cubicBezTo>
                  <a:pt x="30" y="0"/>
                  <a:pt x="32" y="0"/>
                  <a:pt x="35" y="1"/>
                </a:cubicBezTo>
                <a:cubicBezTo>
                  <a:pt x="37" y="1"/>
                  <a:pt x="39" y="2"/>
                  <a:pt x="41" y="4"/>
                </a:cubicBezTo>
                <a:cubicBezTo>
                  <a:pt x="43" y="4"/>
                  <a:pt x="46" y="5"/>
                  <a:pt x="48" y="8"/>
                </a:cubicBezTo>
                <a:cubicBezTo>
                  <a:pt x="49" y="9"/>
                  <a:pt x="50" y="10"/>
                  <a:pt x="50" y="11"/>
                </a:cubicBezTo>
                <a:cubicBezTo>
                  <a:pt x="52" y="11"/>
                  <a:pt x="54" y="11"/>
                  <a:pt x="56" y="12"/>
                </a:cubicBezTo>
                <a:cubicBezTo>
                  <a:pt x="56" y="12"/>
                  <a:pt x="56" y="12"/>
                  <a:pt x="56" y="12"/>
                </a:cubicBezTo>
                <a:cubicBezTo>
                  <a:pt x="59" y="12"/>
                  <a:pt x="62" y="13"/>
                  <a:pt x="63" y="15"/>
                </a:cubicBezTo>
                <a:cubicBezTo>
                  <a:pt x="65" y="15"/>
                  <a:pt x="68" y="16"/>
                  <a:pt x="69" y="18"/>
                </a:cubicBezTo>
                <a:cubicBezTo>
                  <a:pt x="71" y="21"/>
                  <a:pt x="73" y="24"/>
                  <a:pt x="73" y="26"/>
                </a:cubicBezTo>
                <a:cubicBezTo>
                  <a:pt x="73" y="28"/>
                  <a:pt x="73" y="30"/>
                  <a:pt x="73" y="32"/>
                </a:cubicBezTo>
                <a:cubicBezTo>
                  <a:pt x="72" y="33"/>
                  <a:pt x="72" y="34"/>
                  <a:pt x="72" y="34"/>
                </a:cubicBezTo>
                <a:cubicBezTo>
                  <a:pt x="73" y="36"/>
                  <a:pt x="73" y="39"/>
                  <a:pt x="73" y="41"/>
                </a:cubicBezTo>
                <a:cubicBezTo>
                  <a:pt x="72" y="43"/>
                  <a:pt x="71" y="44"/>
                  <a:pt x="69" y="45"/>
                </a:cubicBezTo>
                <a:cubicBezTo>
                  <a:pt x="69" y="46"/>
                  <a:pt x="69" y="47"/>
                  <a:pt x="69" y="47"/>
                </a:cubicBezTo>
                <a:cubicBezTo>
                  <a:pt x="68" y="49"/>
                  <a:pt x="67" y="51"/>
                  <a:pt x="65" y="53"/>
                </a:cubicBezTo>
                <a:cubicBezTo>
                  <a:pt x="65" y="53"/>
                  <a:pt x="65" y="54"/>
                  <a:pt x="65" y="54"/>
                </a:cubicBezTo>
                <a:cubicBezTo>
                  <a:pt x="65" y="54"/>
                  <a:pt x="66" y="54"/>
                  <a:pt x="66" y="54"/>
                </a:cubicBezTo>
                <a:cubicBezTo>
                  <a:pt x="69" y="54"/>
                  <a:pt x="74" y="56"/>
                  <a:pt x="77" y="59"/>
                </a:cubicBezTo>
                <a:cubicBezTo>
                  <a:pt x="79" y="61"/>
                  <a:pt x="81" y="64"/>
                  <a:pt x="81" y="69"/>
                </a:cubicBezTo>
                <a:cubicBezTo>
                  <a:pt x="81" y="70"/>
                  <a:pt x="80" y="71"/>
                  <a:pt x="78" y="71"/>
                </a:cubicBezTo>
                <a:cubicBezTo>
                  <a:pt x="77" y="71"/>
                  <a:pt x="76" y="70"/>
                  <a:pt x="76" y="69"/>
                </a:cubicBezTo>
                <a:cubicBezTo>
                  <a:pt x="76" y="66"/>
                  <a:pt x="74" y="64"/>
                  <a:pt x="73" y="63"/>
                </a:cubicBezTo>
                <a:cubicBezTo>
                  <a:pt x="71" y="61"/>
                  <a:pt x="68" y="60"/>
                  <a:pt x="66" y="59"/>
                </a:cubicBezTo>
                <a:cubicBezTo>
                  <a:pt x="66" y="59"/>
                  <a:pt x="66" y="59"/>
                  <a:pt x="66" y="59"/>
                </a:cubicBezTo>
                <a:cubicBezTo>
                  <a:pt x="64" y="59"/>
                  <a:pt x="62" y="58"/>
                  <a:pt x="61" y="57"/>
                </a:cubicBezTo>
                <a:cubicBezTo>
                  <a:pt x="60" y="56"/>
                  <a:pt x="59" y="54"/>
                  <a:pt x="59" y="52"/>
                </a:cubicBezTo>
                <a:cubicBezTo>
                  <a:pt x="59" y="51"/>
                  <a:pt x="60" y="50"/>
                  <a:pt x="61" y="50"/>
                </a:cubicBezTo>
                <a:cubicBezTo>
                  <a:pt x="62" y="49"/>
                  <a:pt x="63" y="47"/>
                  <a:pt x="64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4" y="44"/>
                  <a:pt x="65" y="42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7" y="40"/>
                  <a:pt x="67" y="39"/>
                </a:cubicBezTo>
                <a:cubicBezTo>
                  <a:pt x="68" y="38"/>
                  <a:pt x="68" y="38"/>
                  <a:pt x="67" y="37"/>
                </a:cubicBezTo>
                <a:cubicBezTo>
                  <a:pt x="67" y="37"/>
                  <a:pt x="67" y="36"/>
                  <a:pt x="67" y="35"/>
                </a:cubicBezTo>
                <a:cubicBezTo>
                  <a:pt x="67" y="34"/>
                  <a:pt x="67" y="32"/>
                  <a:pt x="67" y="31"/>
                </a:cubicBezTo>
                <a:cubicBezTo>
                  <a:pt x="68" y="30"/>
                  <a:pt x="68" y="28"/>
                  <a:pt x="68" y="27"/>
                </a:cubicBezTo>
                <a:cubicBezTo>
                  <a:pt x="67" y="26"/>
                  <a:pt x="67" y="23"/>
                  <a:pt x="65" y="22"/>
                </a:cubicBezTo>
                <a:cubicBezTo>
                  <a:pt x="64" y="21"/>
                  <a:pt x="64" y="20"/>
                  <a:pt x="63" y="20"/>
                </a:cubicBezTo>
                <a:cubicBezTo>
                  <a:pt x="62" y="21"/>
                  <a:pt x="62" y="20"/>
                  <a:pt x="61" y="20"/>
                </a:cubicBezTo>
                <a:cubicBezTo>
                  <a:pt x="61" y="20"/>
                  <a:pt x="61" y="20"/>
                  <a:pt x="61" y="20"/>
                </a:cubicBezTo>
                <a:cubicBezTo>
                  <a:pt x="60" y="20"/>
                  <a:pt x="59" y="19"/>
                  <a:pt x="59" y="18"/>
                </a:cubicBezTo>
                <a:cubicBezTo>
                  <a:pt x="59" y="18"/>
                  <a:pt x="59" y="18"/>
                  <a:pt x="59" y="18"/>
                </a:cubicBezTo>
                <a:cubicBezTo>
                  <a:pt x="58" y="18"/>
                  <a:pt x="57" y="17"/>
                  <a:pt x="55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4" y="17"/>
                  <a:pt x="53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3" y="19"/>
                  <a:pt x="53" y="21"/>
                  <a:pt x="52" y="23"/>
                </a:cubicBezTo>
                <a:cubicBezTo>
                  <a:pt x="52" y="24"/>
                  <a:pt x="52" y="26"/>
                  <a:pt x="51" y="27"/>
                </a:cubicBezTo>
                <a:cubicBezTo>
                  <a:pt x="54" y="32"/>
                  <a:pt x="51" y="37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7" y="41"/>
                  <a:pt x="47" y="42"/>
                </a:cubicBezTo>
                <a:cubicBezTo>
                  <a:pt x="46" y="45"/>
                  <a:pt x="45" y="48"/>
                  <a:pt x="42" y="50"/>
                </a:cubicBezTo>
                <a:cubicBezTo>
                  <a:pt x="42" y="50"/>
                  <a:pt x="43" y="5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4" y="51"/>
                  <a:pt x="45" y="51"/>
                </a:cubicBezTo>
                <a:cubicBezTo>
                  <a:pt x="48" y="52"/>
                  <a:pt x="53" y="53"/>
                  <a:pt x="57" y="57"/>
                </a:cubicBezTo>
                <a:cubicBezTo>
                  <a:pt x="60" y="60"/>
                  <a:pt x="62" y="64"/>
                  <a:pt x="62" y="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54" name="Freeform 24"/>
          <p:cNvSpPr>
            <a:spLocks noEditPoints="1"/>
          </p:cNvSpPr>
          <p:nvPr/>
        </p:nvSpPr>
        <p:spPr bwMode="auto">
          <a:xfrm>
            <a:off x="1738395" y="3199130"/>
            <a:ext cx="466090" cy="545465"/>
          </a:xfrm>
          <a:custGeom>
            <a:avLst/>
            <a:gdLst>
              <a:gd name="T0" fmla="*/ 12 w 60"/>
              <a:gd name="T1" fmla="*/ 42 h 70"/>
              <a:gd name="T2" fmla="*/ 17 w 60"/>
              <a:gd name="T3" fmla="*/ 42 h 70"/>
              <a:gd name="T4" fmla="*/ 14 w 60"/>
              <a:gd name="T5" fmla="*/ 50 h 70"/>
              <a:gd name="T6" fmla="*/ 12 w 60"/>
              <a:gd name="T7" fmla="*/ 53 h 70"/>
              <a:gd name="T8" fmla="*/ 17 w 60"/>
              <a:gd name="T9" fmla="*/ 53 h 70"/>
              <a:gd name="T10" fmla="*/ 14 w 60"/>
              <a:gd name="T11" fmla="*/ 28 h 70"/>
              <a:gd name="T12" fmla="*/ 12 w 60"/>
              <a:gd name="T13" fmla="*/ 31 h 70"/>
              <a:gd name="T14" fmla="*/ 17 w 60"/>
              <a:gd name="T15" fmla="*/ 31 h 70"/>
              <a:gd name="T16" fmla="*/ 57 w 60"/>
              <a:gd name="T17" fmla="*/ 11 h 70"/>
              <a:gd name="T18" fmla="*/ 50 w 60"/>
              <a:gd name="T19" fmla="*/ 11 h 70"/>
              <a:gd name="T20" fmla="*/ 48 w 60"/>
              <a:gd name="T21" fmla="*/ 8 h 70"/>
              <a:gd name="T22" fmla="*/ 37 w 60"/>
              <a:gd name="T23" fmla="*/ 3 h 70"/>
              <a:gd name="T24" fmla="*/ 22 w 60"/>
              <a:gd name="T25" fmla="*/ 3 h 70"/>
              <a:gd name="T26" fmla="*/ 11 w 60"/>
              <a:gd name="T27" fmla="*/ 8 h 70"/>
              <a:gd name="T28" fmla="*/ 10 w 60"/>
              <a:gd name="T29" fmla="*/ 11 h 70"/>
              <a:gd name="T30" fmla="*/ 0 w 60"/>
              <a:gd name="T31" fmla="*/ 14 h 70"/>
              <a:gd name="T32" fmla="*/ 2 w 60"/>
              <a:gd name="T33" fmla="*/ 70 h 70"/>
              <a:gd name="T34" fmla="*/ 60 w 60"/>
              <a:gd name="T35" fmla="*/ 68 h 70"/>
              <a:gd name="T36" fmla="*/ 57 w 60"/>
              <a:gd name="T37" fmla="*/ 11 h 70"/>
              <a:gd name="T38" fmla="*/ 25 w 60"/>
              <a:gd name="T39" fmla="*/ 6 h 70"/>
              <a:gd name="T40" fmla="*/ 35 w 60"/>
              <a:gd name="T41" fmla="*/ 6 h 70"/>
              <a:gd name="T42" fmla="*/ 23 w 60"/>
              <a:gd name="T43" fmla="*/ 8 h 70"/>
              <a:gd name="T44" fmla="*/ 13 w 60"/>
              <a:gd name="T45" fmla="*/ 11 h 70"/>
              <a:gd name="T46" fmla="*/ 47 w 60"/>
              <a:gd name="T47" fmla="*/ 11 h 70"/>
              <a:gd name="T48" fmla="*/ 13 w 60"/>
              <a:gd name="T49" fmla="*/ 16 h 70"/>
              <a:gd name="T50" fmla="*/ 54 w 60"/>
              <a:gd name="T51" fmla="*/ 65 h 70"/>
              <a:gd name="T52" fmla="*/ 5 w 60"/>
              <a:gd name="T53" fmla="*/ 65 h 70"/>
              <a:gd name="T54" fmla="*/ 10 w 60"/>
              <a:gd name="T55" fmla="*/ 17 h 70"/>
              <a:gd name="T56" fmla="*/ 11 w 60"/>
              <a:gd name="T57" fmla="*/ 20 h 70"/>
              <a:gd name="T58" fmla="*/ 50 w 60"/>
              <a:gd name="T59" fmla="*/ 18 h 70"/>
              <a:gd name="T60" fmla="*/ 54 w 60"/>
              <a:gd name="T61" fmla="*/ 17 h 70"/>
              <a:gd name="T62" fmla="*/ 45 w 60"/>
              <a:gd name="T63" fmla="*/ 29 h 70"/>
              <a:gd name="T64" fmla="*/ 22 w 60"/>
              <a:gd name="T65" fmla="*/ 29 h 70"/>
              <a:gd name="T66" fmla="*/ 22 w 60"/>
              <a:gd name="T67" fmla="*/ 32 h 70"/>
              <a:gd name="T68" fmla="*/ 46 w 60"/>
              <a:gd name="T69" fmla="*/ 31 h 70"/>
              <a:gd name="T70" fmla="*/ 45 w 60"/>
              <a:gd name="T71" fmla="*/ 51 h 70"/>
              <a:gd name="T72" fmla="*/ 22 w 60"/>
              <a:gd name="T73" fmla="*/ 51 h 70"/>
              <a:gd name="T74" fmla="*/ 22 w 60"/>
              <a:gd name="T75" fmla="*/ 54 h 70"/>
              <a:gd name="T76" fmla="*/ 46 w 60"/>
              <a:gd name="T77" fmla="*/ 53 h 70"/>
              <a:gd name="T78" fmla="*/ 45 w 60"/>
              <a:gd name="T79" fmla="*/ 40 h 70"/>
              <a:gd name="T80" fmla="*/ 22 w 60"/>
              <a:gd name="T81" fmla="*/ 40 h 70"/>
              <a:gd name="T82" fmla="*/ 22 w 60"/>
              <a:gd name="T83" fmla="*/ 43 h 70"/>
              <a:gd name="T84" fmla="*/ 46 w 60"/>
              <a:gd name="T85" fmla="*/ 4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0" h="70">
                <a:moveTo>
                  <a:pt x="14" y="39"/>
                </a:moveTo>
                <a:cubicBezTo>
                  <a:pt x="13" y="39"/>
                  <a:pt x="12" y="40"/>
                  <a:pt x="12" y="42"/>
                </a:cubicBezTo>
                <a:cubicBezTo>
                  <a:pt x="12" y="43"/>
                  <a:pt x="13" y="44"/>
                  <a:pt x="14" y="44"/>
                </a:cubicBezTo>
                <a:cubicBezTo>
                  <a:pt x="16" y="44"/>
                  <a:pt x="17" y="43"/>
                  <a:pt x="17" y="42"/>
                </a:cubicBezTo>
                <a:cubicBezTo>
                  <a:pt x="17" y="40"/>
                  <a:pt x="16" y="39"/>
                  <a:pt x="14" y="39"/>
                </a:cubicBezTo>
                <a:close/>
                <a:moveTo>
                  <a:pt x="14" y="50"/>
                </a:moveTo>
                <a:cubicBezTo>
                  <a:pt x="14" y="50"/>
                  <a:pt x="14" y="50"/>
                  <a:pt x="14" y="50"/>
                </a:cubicBezTo>
                <a:cubicBezTo>
                  <a:pt x="13" y="50"/>
                  <a:pt x="12" y="51"/>
                  <a:pt x="12" y="53"/>
                </a:cubicBezTo>
                <a:cubicBezTo>
                  <a:pt x="12" y="54"/>
                  <a:pt x="13" y="55"/>
                  <a:pt x="14" y="55"/>
                </a:cubicBezTo>
                <a:cubicBezTo>
                  <a:pt x="16" y="55"/>
                  <a:pt x="17" y="54"/>
                  <a:pt x="17" y="53"/>
                </a:cubicBezTo>
                <a:cubicBezTo>
                  <a:pt x="17" y="51"/>
                  <a:pt x="16" y="50"/>
                  <a:pt x="14" y="50"/>
                </a:cubicBezTo>
                <a:close/>
                <a:moveTo>
                  <a:pt x="14" y="28"/>
                </a:moveTo>
                <a:cubicBezTo>
                  <a:pt x="14" y="28"/>
                  <a:pt x="14" y="28"/>
                  <a:pt x="14" y="28"/>
                </a:cubicBezTo>
                <a:cubicBezTo>
                  <a:pt x="13" y="28"/>
                  <a:pt x="12" y="29"/>
                  <a:pt x="12" y="31"/>
                </a:cubicBezTo>
                <a:cubicBezTo>
                  <a:pt x="12" y="32"/>
                  <a:pt x="13" y="33"/>
                  <a:pt x="14" y="33"/>
                </a:cubicBezTo>
                <a:cubicBezTo>
                  <a:pt x="16" y="33"/>
                  <a:pt x="17" y="32"/>
                  <a:pt x="17" y="31"/>
                </a:cubicBezTo>
                <a:cubicBezTo>
                  <a:pt x="17" y="29"/>
                  <a:pt x="16" y="28"/>
                  <a:pt x="14" y="28"/>
                </a:cubicBezTo>
                <a:close/>
                <a:moveTo>
                  <a:pt x="57" y="11"/>
                </a:moveTo>
                <a:cubicBezTo>
                  <a:pt x="57" y="11"/>
                  <a:pt x="57" y="11"/>
                  <a:pt x="57" y="11"/>
                </a:cubicBezTo>
                <a:cubicBezTo>
                  <a:pt x="50" y="11"/>
                  <a:pt x="50" y="11"/>
                  <a:pt x="50" y="11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9"/>
                  <a:pt x="49" y="8"/>
                  <a:pt x="48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39" y="6"/>
                  <a:pt x="38" y="5"/>
                  <a:pt x="37" y="3"/>
                </a:cubicBezTo>
                <a:cubicBezTo>
                  <a:pt x="35" y="2"/>
                  <a:pt x="32" y="0"/>
                  <a:pt x="30" y="0"/>
                </a:cubicBezTo>
                <a:cubicBezTo>
                  <a:pt x="27" y="0"/>
                  <a:pt x="24" y="2"/>
                  <a:pt x="22" y="3"/>
                </a:cubicBezTo>
                <a:cubicBezTo>
                  <a:pt x="21" y="5"/>
                  <a:pt x="20" y="6"/>
                  <a:pt x="20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0" y="8"/>
                  <a:pt x="10" y="9"/>
                  <a:pt x="10" y="10"/>
                </a:cubicBezTo>
                <a:cubicBezTo>
                  <a:pt x="10" y="11"/>
                  <a:pt x="10" y="11"/>
                  <a:pt x="10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1"/>
                  <a:pt x="0" y="12"/>
                  <a:pt x="0" y="14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9"/>
                  <a:pt x="1" y="70"/>
                  <a:pt x="2" y="70"/>
                </a:cubicBezTo>
                <a:cubicBezTo>
                  <a:pt x="57" y="70"/>
                  <a:pt x="57" y="70"/>
                  <a:pt x="57" y="70"/>
                </a:cubicBezTo>
                <a:cubicBezTo>
                  <a:pt x="58" y="70"/>
                  <a:pt x="60" y="69"/>
                  <a:pt x="60" y="68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2"/>
                  <a:pt x="58" y="11"/>
                  <a:pt x="57" y="11"/>
                </a:cubicBezTo>
                <a:close/>
                <a:moveTo>
                  <a:pt x="25" y="6"/>
                </a:moveTo>
                <a:cubicBezTo>
                  <a:pt x="25" y="6"/>
                  <a:pt x="25" y="6"/>
                  <a:pt x="25" y="6"/>
                </a:cubicBezTo>
                <a:cubicBezTo>
                  <a:pt x="26" y="4"/>
                  <a:pt x="28" y="4"/>
                  <a:pt x="30" y="4"/>
                </a:cubicBezTo>
                <a:cubicBezTo>
                  <a:pt x="32" y="4"/>
                  <a:pt x="33" y="4"/>
                  <a:pt x="35" y="6"/>
                </a:cubicBezTo>
                <a:cubicBezTo>
                  <a:pt x="35" y="6"/>
                  <a:pt x="36" y="7"/>
                  <a:pt x="36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7"/>
                  <a:pt x="24" y="6"/>
                  <a:pt x="25" y="6"/>
                </a:cubicBezTo>
                <a:close/>
                <a:moveTo>
                  <a:pt x="13" y="11"/>
                </a:moveTo>
                <a:cubicBezTo>
                  <a:pt x="13" y="11"/>
                  <a:pt x="13" y="11"/>
                  <a:pt x="13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6"/>
                  <a:pt x="47" y="16"/>
                  <a:pt x="47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1"/>
                  <a:pt x="13" y="11"/>
                  <a:pt x="13" y="11"/>
                </a:cubicBezTo>
                <a:close/>
                <a:moveTo>
                  <a:pt x="54" y="65"/>
                </a:moveTo>
                <a:cubicBezTo>
                  <a:pt x="54" y="65"/>
                  <a:pt x="54" y="65"/>
                  <a:pt x="54" y="65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17"/>
                  <a:pt x="5" y="17"/>
                  <a:pt x="5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9"/>
                  <a:pt x="10" y="20"/>
                  <a:pt x="11" y="20"/>
                </a:cubicBezTo>
                <a:cubicBezTo>
                  <a:pt x="48" y="20"/>
                  <a:pt x="48" y="20"/>
                  <a:pt x="48" y="20"/>
                </a:cubicBezTo>
                <a:cubicBezTo>
                  <a:pt x="49" y="20"/>
                  <a:pt x="50" y="19"/>
                  <a:pt x="50" y="18"/>
                </a:cubicBezTo>
                <a:cubicBezTo>
                  <a:pt x="50" y="17"/>
                  <a:pt x="50" y="17"/>
                  <a:pt x="50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4" y="65"/>
                  <a:pt x="54" y="65"/>
                  <a:pt x="54" y="65"/>
                </a:cubicBezTo>
                <a:close/>
                <a:moveTo>
                  <a:pt x="45" y="29"/>
                </a:moveTo>
                <a:cubicBezTo>
                  <a:pt x="45" y="29"/>
                  <a:pt x="45" y="29"/>
                  <a:pt x="45" y="29"/>
                </a:cubicBezTo>
                <a:cubicBezTo>
                  <a:pt x="22" y="29"/>
                  <a:pt x="22" y="29"/>
                  <a:pt x="22" y="29"/>
                </a:cubicBezTo>
                <a:cubicBezTo>
                  <a:pt x="21" y="29"/>
                  <a:pt x="20" y="30"/>
                  <a:pt x="20" y="31"/>
                </a:cubicBezTo>
                <a:cubicBezTo>
                  <a:pt x="20" y="31"/>
                  <a:pt x="21" y="32"/>
                  <a:pt x="22" y="32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2"/>
                  <a:pt x="46" y="31"/>
                  <a:pt x="46" y="31"/>
                </a:cubicBezTo>
                <a:cubicBezTo>
                  <a:pt x="46" y="30"/>
                  <a:pt x="46" y="29"/>
                  <a:pt x="45" y="29"/>
                </a:cubicBezTo>
                <a:close/>
                <a:moveTo>
                  <a:pt x="45" y="51"/>
                </a:moveTo>
                <a:cubicBezTo>
                  <a:pt x="45" y="51"/>
                  <a:pt x="45" y="51"/>
                  <a:pt x="45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1" y="51"/>
                  <a:pt x="20" y="52"/>
                  <a:pt x="20" y="53"/>
                </a:cubicBezTo>
                <a:cubicBezTo>
                  <a:pt x="20" y="54"/>
                  <a:pt x="21" y="54"/>
                  <a:pt x="22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6" y="54"/>
                  <a:pt x="46" y="54"/>
                  <a:pt x="46" y="53"/>
                </a:cubicBezTo>
                <a:cubicBezTo>
                  <a:pt x="46" y="52"/>
                  <a:pt x="46" y="51"/>
                  <a:pt x="45" y="51"/>
                </a:cubicBezTo>
                <a:close/>
                <a:moveTo>
                  <a:pt x="45" y="40"/>
                </a:moveTo>
                <a:cubicBezTo>
                  <a:pt x="45" y="40"/>
                  <a:pt x="45" y="40"/>
                  <a:pt x="45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1" y="40"/>
                  <a:pt x="20" y="41"/>
                  <a:pt x="20" y="42"/>
                </a:cubicBezTo>
                <a:cubicBezTo>
                  <a:pt x="20" y="43"/>
                  <a:pt x="21" y="43"/>
                  <a:pt x="22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6" y="43"/>
                  <a:pt x="46" y="43"/>
                  <a:pt x="46" y="42"/>
                </a:cubicBezTo>
                <a:cubicBezTo>
                  <a:pt x="46" y="41"/>
                  <a:pt x="46" y="40"/>
                  <a:pt x="45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48" name="Freeform 18"/>
          <p:cNvSpPr>
            <a:spLocks noEditPoints="1"/>
          </p:cNvSpPr>
          <p:nvPr/>
        </p:nvSpPr>
        <p:spPr bwMode="auto">
          <a:xfrm>
            <a:off x="9308866" y="3260725"/>
            <a:ext cx="483235" cy="486410"/>
          </a:xfrm>
          <a:custGeom>
            <a:avLst/>
            <a:gdLst>
              <a:gd name="T0" fmla="*/ 62 w 69"/>
              <a:gd name="T1" fmla="*/ 20 h 69"/>
              <a:gd name="T2" fmla="*/ 62 w 69"/>
              <a:gd name="T3" fmla="*/ 29 h 69"/>
              <a:gd name="T4" fmla="*/ 62 w 69"/>
              <a:gd name="T5" fmla="*/ 41 h 69"/>
              <a:gd name="T6" fmla="*/ 50 w 69"/>
              <a:gd name="T7" fmla="*/ 59 h 69"/>
              <a:gd name="T8" fmla="*/ 40 w 69"/>
              <a:gd name="T9" fmla="*/ 63 h 69"/>
              <a:gd name="T10" fmla="*/ 28 w 69"/>
              <a:gd name="T11" fmla="*/ 63 h 69"/>
              <a:gd name="T12" fmla="*/ 5 w 69"/>
              <a:gd name="T13" fmla="*/ 35 h 69"/>
              <a:gd name="T14" fmla="*/ 28 w 69"/>
              <a:gd name="T15" fmla="*/ 7 h 69"/>
              <a:gd name="T16" fmla="*/ 40 w 69"/>
              <a:gd name="T17" fmla="*/ 7 h 69"/>
              <a:gd name="T18" fmla="*/ 49 w 69"/>
              <a:gd name="T19" fmla="*/ 7 h 69"/>
              <a:gd name="T20" fmla="*/ 41 w 69"/>
              <a:gd name="T21" fmla="*/ 2 h 69"/>
              <a:gd name="T22" fmla="*/ 27 w 69"/>
              <a:gd name="T23" fmla="*/ 2 h 69"/>
              <a:gd name="T24" fmla="*/ 15 w 69"/>
              <a:gd name="T25" fmla="*/ 7 h 69"/>
              <a:gd name="T26" fmla="*/ 1 w 69"/>
              <a:gd name="T27" fmla="*/ 42 h 69"/>
              <a:gd name="T28" fmla="*/ 41 w 69"/>
              <a:gd name="T29" fmla="*/ 69 h 69"/>
              <a:gd name="T30" fmla="*/ 53 w 69"/>
              <a:gd name="T31" fmla="*/ 63 h 69"/>
              <a:gd name="T32" fmla="*/ 68 w 69"/>
              <a:gd name="T33" fmla="*/ 42 h 69"/>
              <a:gd name="T34" fmla="*/ 68 w 69"/>
              <a:gd name="T35" fmla="*/ 28 h 69"/>
              <a:gd name="T36" fmla="*/ 47 w 69"/>
              <a:gd name="T37" fmla="*/ 13 h 69"/>
              <a:gd name="T38" fmla="*/ 46 w 69"/>
              <a:gd name="T39" fmla="*/ 14 h 69"/>
              <a:gd name="T40" fmla="*/ 42 w 69"/>
              <a:gd name="T41" fmla="*/ 25 h 69"/>
              <a:gd name="T42" fmla="*/ 21 w 69"/>
              <a:gd name="T43" fmla="*/ 35 h 69"/>
              <a:gd name="T44" fmla="*/ 47 w 69"/>
              <a:gd name="T45" fmla="*/ 35 h 69"/>
              <a:gd name="T46" fmla="*/ 48 w 69"/>
              <a:gd name="T47" fmla="*/ 23 h 69"/>
              <a:gd name="T48" fmla="*/ 56 w 69"/>
              <a:gd name="T49" fmla="*/ 22 h 69"/>
              <a:gd name="T50" fmla="*/ 68 w 69"/>
              <a:gd name="T51" fmla="*/ 10 h 69"/>
              <a:gd name="T52" fmla="*/ 67 w 69"/>
              <a:gd name="T53" fmla="*/ 8 h 69"/>
              <a:gd name="T54" fmla="*/ 62 w 69"/>
              <a:gd name="T55" fmla="*/ 2 h 69"/>
              <a:gd name="T56" fmla="*/ 59 w 69"/>
              <a:gd name="T57" fmla="*/ 1 h 69"/>
              <a:gd name="T58" fmla="*/ 47 w 69"/>
              <a:gd name="T59" fmla="*/ 13 h 69"/>
              <a:gd name="T60" fmla="*/ 34 w 69"/>
              <a:gd name="T61" fmla="*/ 45 h 69"/>
              <a:gd name="T62" fmla="*/ 34 w 69"/>
              <a:gd name="T63" fmla="*/ 25 h 69"/>
              <a:gd name="T64" fmla="*/ 34 w 69"/>
              <a:gd name="T65" fmla="*/ 32 h 69"/>
              <a:gd name="T66" fmla="*/ 31 w 69"/>
              <a:gd name="T67" fmla="*/ 35 h 69"/>
              <a:gd name="T68" fmla="*/ 37 w 69"/>
              <a:gd name="T69" fmla="*/ 35 h 69"/>
              <a:gd name="T70" fmla="*/ 42 w 69"/>
              <a:gd name="T71" fmla="*/ 29 h 69"/>
              <a:gd name="T72" fmla="*/ 34 w 69"/>
              <a:gd name="T73" fmla="*/ 45 h 69"/>
              <a:gd name="T74" fmla="*/ 61 w 69"/>
              <a:gd name="T75" fmla="*/ 11 h 69"/>
              <a:gd name="T76" fmla="*/ 54 w 69"/>
              <a:gd name="T77" fmla="*/ 20 h 69"/>
              <a:gd name="T78" fmla="*/ 61 w 69"/>
              <a:gd name="T79" fmla="*/ 11 h 69"/>
              <a:gd name="T80" fmla="*/ 49 w 69"/>
              <a:gd name="T81" fmla="*/ 15 h 69"/>
              <a:gd name="T82" fmla="*/ 58 w 69"/>
              <a:gd name="T83" fmla="*/ 9 h 69"/>
              <a:gd name="T84" fmla="*/ 49 w 69"/>
              <a:gd name="T85" fmla="*/ 15 h 69"/>
              <a:gd name="T86" fmla="*/ 30 w 69"/>
              <a:gd name="T87" fmla="*/ 16 h 69"/>
              <a:gd name="T88" fmla="*/ 38 w 69"/>
              <a:gd name="T89" fmla="*/ 16 h 69"/>
              <a:gd name="T90" fmla="*/ 44 w 69"/>
              <a:gd name="T91" fmla="*/ 16 h 69"/>
              <a:gd name="T92" fmla="*/ 39 w 69"/>
              <a:gd name="T93" fmla="*/ 13 h 69"/>
              <a:gd name="T94" fmla="*/ 30 w 69"/>
              <a:gd name="T95" fmla="*/ 13 h 69"/>
              <a:gd name="T96" fmla="*/ 12 w 69"/>
              <a:gd name="T97" fmla="*/ 40 h 69"/>
              <a:gd name="T98" fmla="*/ 34 w 69"/>
              <a:gd name="T99" fmla="*/ 58 h 69"/>
              <a:gd name="T100" fmla="*/ 43 w 69"/>
              <a:gd name="T101" fmla="*/ 56 h 69"/>
              <a:gd name="T102" fmla="*/ 57 w 69"/>
              <a:gd name="T103" fmla="*/ 35 h 69"/>
              <a:gd name="T104" fmla="*/ 55 w 69"/>
              <a:gd name="T105" fmla="*/ 26 h 69"/>
              <a:gd name="T106" fmla="*/ 52 w 69"/>
              <a:gd name="T107" fmla="*/ 27 h 69"/>
              <a:gd name="T108" fmla="*/ 54 w 69"/>
              <a:gd name="T109" fmla="*/ 35 h 69"/>
              <a:gd name="T110" fmla="*/ 30 w 69"/>
              <a:gd name="T111" fmla="*/ 54 h 69"/>
              <a:gd name="T112" fmla="*/ 14 w 69"/>
              <a:gd name="T113" fmla="*/ 35 h 69"/>
              <a:gd name="T114" fmla="*/ 30 w 69"/>
              <a:gd name="T115" fmla="*/ 16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" h="69">
                <a:moveTo>
                  <a:pt x="66" y="22"/>
                </a:moveTo>
                <a:cubicBezTo>
                  <a:pt x="65" y="20"/>
                  <a:pt x="63" y="20"/>
                  <a:pt x="62" y="20"/>
                </a:cubicBezTo>
                <a:cubicBezTo>
                  <a:pt x="61" y="21"/>
                  <a:pt x="60" y="22"/>
                  <a:pt x="61" y="24"/>
                </a:cubicBezTo>
                <a:cubicBezTo>
                  <a:pt x="61" y="26"/>
                  <a:pt x="62" y="27"/>
                  <a:pt x="62" y="29"/>
                </a:cubicBezTo>
                <a:cubicBezTo>
                  <a:pt x="63" y="31"/>
                  <a:pt x="63" y="33"/>
                  <a:pt x="63" y="35"/>
                </a:cubicBezTo>
                <a:cubicBezTo>
                  <a:pt x="63" y="37"/>
                  <a:pt x="63" y="39"/>
                  <a:pt x="62" y="41"/>
                </a:cubicBezTo>
                <a:cubicBezTo>
                  <a:pt x="62" y="43"/>
                  <a:pt x="61" y="45"/>
                  <a:pt x="61" y="46"/>
                </a:cubicBezTo>
                <a:cubicBezTo>
                  <a:pt x="59" y="51"/>
                  <a:pt x="55" y="56"/>
                  <a:pt x="50" y="59"/>
                </a:cubicBezTo>
                <a:cubicBezTo>
                  <a:pt x="49" y="60"/>
                  <a:pt x="47" y="61"/>
                  <a:pt x="45" y="62"/>
                </a:cubicBezTo>
                <a:cubicBezTo>
                  <a:pt x="44" y="62"/>
                  <a:pt x="42" y="63"/>
                  <a:pt x="40" y="63"/>
                </a:cubicBezTo>
                <a:cubicBezTo>
                  <a:pt x="38" y="64"/>
                  <a:pt x="36" y="64"/>
                  <a:pt x="34" y="64"/>
                </a:cubicBezTo>
                <a:cubicBezTo>
                  <a:pt x="32" y="64"/>
                  <a:pt x="30" y="64"/>
                  <a:pt x="28" y="63"/>
                </a:cubicBezTo>
                <a:cubicBezTo>
                  <a:pt x="17" y="61"/>
                  <a:pt x="8" y="52"/>
                  <a:pt x="6" y="41"/>
                </a:cubicBezTo>
                <a:cubicBezTo>
                  <a:pt x="5" y="39"/>
                  <a:pt x="5" y="37"/>
                  <a:pt x="5" y="35"/>
                </a:cubicBezTo>
                <a:cubicBezTo>
                  <a:pt x="5" y="24"/>
                  <a:pt x="12" y="13"/>
                  <a:pt x="23" y="8"/>
                </a:cubicBezTo>
                <a:cubicBezTo>
                  <a:pt x="25" y="8"/>
                  <a:pt x="26" y="7"/>
                  <a:pt x="28" y="7"/>
                </a:cubicBezTo>
                <a:cubicBezTo>
                  <a:pt x="30" y="6"/>
                  <a:pt x="32" y="6"/>
                  <a:pt x="34" y="6"/>
                </a:cubicBezTo>
                <a:cubicBezTo>
                  <a:pt x="36" y="6"/>
                  <a:pt x="38" y="6"/>
                  <a:pt x="40" y="7"/>
                </a:cubicBezTo>
                <a:cubicBezTo>
                  <a:pt x="42" y="7"/>
                  <a:pt x="44" y="8"/>
                  <a:pt x="45" y="8"/>
                </a:cubicBezTo>
                <a:cubicBezTo>
                  <a:pt x="47" y="9"/>
                  <a:pt x="48" y="8"/>
                  <a:pt x="49" y="7"/>
                </a:cubicBezTo>
                <a:cubicBezTo>
                  <a:pt x="49" y="6"/>
                  <a:pt x="49" y="4"/>
                  <a:pt x="47" y="4"/>
                </a:cubicBezTo>
                <a:cubicBezTo>
                  <a:pt x="45" y="3"/>
                  <a:pt x="43" y="2"/>
                  <a:pt x="41" y="2"/>
                </a:cubicBezTo>
                <a:cubicBezTo>
                  <a:pt x="39" y="1"/>
                  <a:pt x="36" y="1"/>
                  <a:pt x="34" y="1"/>
                </a:cubicBezTo>
                <a:cubicBezTo>
                  <a:pt x="32" y="1"/>
                  <a:pt x="29" y="1"/>
                  <a:pt x="27" y="2"/>
                </a:cubicBezTo>
                <a:cubicBezTo>
                  <a:pt x="25" y="2"/>
                  <a:pt x="23" y="3"/>
                  <a:pt x="21" y="4"/>
                </a:cubicBezTo>
                <a:cubicBezTo>
                  <a:pt x="19" y="4"/>
                  <a:pt x="17" y="5"/>
                  <a:pt x="15" y="7"/>
                </a:cubicBezTo>
                <a:cubicBezTo>
                  <a:pt x="6" y="13"/>
                  <a:pt x="0" y="24"/>
                  <a:pt x="0" y="35"/>
                </a:cubicBezTo>
                <a:cubicBezTo>
                  <a:pt x="0" y="37"/>
                  <a:pt x="0" y="40"/>
                  <a:pt x="1" y="42"/>
                </a:cubicBezTo>
                <a:cubicBezTo>
                  <a:pt x="4" y="58"/>
                  <a:pt x="18" y="69"/>
                  <a:pt x="34" y="69"/>
                </a:cubicBezTo>
                <a:cubicBezTo>
                  <a:pt x="36" y="69"/>
                  <a:pt x="39" y="69"/>
                  <a:pt x="41" y="69"/>
                </a:cubicBezTo>
                <a:cubicBezTo>
                  <a:pt x="43" y="68"/>
                  <a:pt x="45" y="67"/>
                  <a:pt x="47" y="67"/>
                </a:cubicBezTo>
                <a:cubicBezTo>
                  <a:pt x="49" y="66"/>
                  <a:pt x="51" y="65"/>
                  <a:pt x="53" y="63"/>
                </a:cubicBezTo>
                <a:cubicBezTo>
                  <a:pt x="59" y="60"/>
                  <a:pt x="63" y="54"/>
                  <a:pt x="66" y="48"/>
                </a:cubicBezTo>
                <a:cubicBezTo>
                  <a:pt x="66" y="46"/>
                  <a:pt x="67" y="44"/>
                  <a:pt x="68" y="42"/>
                </a:cubicBezTo>
                <a:cubicBezTo>
                  <a:pt x="68" y="40"/>
                  <a:pt x="68" y="37"/>
                  <a:pt x="68" y="35"/>
                </a:cubicBezTo>
                <a:cubicBezTo>
                  <a:pt x="68" y="33"/>
                  <a:pt x="68" y="30"/>
                  <a:pt x="68" y="28"/>
                </a:cubicBezTo>
                <a:cubicBezTo>
                  <a:pt x="67" y="26"/>
                  <a:pt x="66" y="24"/>
                  <a:pt x="66" y="22"/>
                </a:cubicBezTo>
                <a:close/>
                <a:moveTo>
                  <a:pt x="47" y="13"/>
                </a:moveTo>
                <a:cubicBezTo>
                  <a:pt x="47" y="13"/>
                  <a:pt x="47" y="13"/>
                  <a:pt x="47" y="13"/>
                </a:cubicBezTo>
                <a:cubicBezTo>
                  <a:pt x="46" y="13"/>
                  <a:pt x="46" y="14"/>
                  <a:pt x="46" y="14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5"/>
                  <a:pt x="42" y="25"/>
                  <a:pt x="42" y="25"/>
                </a:cubicBezTo>
                <a:cubicBezTo>
                  <a:pt x="40" y="23"/>
                  <a:pt x="37" y="22"/>
                  <a:pt x="34" y="22"/>
                </a:cubicBezTo>
                <a:cubicBezTo>
                  <a:pt x="27" y="22"/>
                  <a:pt x="21" y="28"/>
                  <a:pt x="21" y="35"/>
                </a:cubicBezTo>
                <a:cubicBezTo>
                  <a:pt x="21" y="42"/>
                  <a:pt x="27" y="48"/>
                  <a:pt x="34" y="48"/>
                </a:cubicBezTo>
                <a:cubicBezTo>
                  <a:pt x="41" y="48"/>
                  <a:pt x="47" y="42"/>
                  <a:pt x="47" y="35"/>
                </a:cubicBezTo>
                <a:cubicBezTo>
                  <a:pt x="47" y="32"/>
                  <a:pt x="46" y="29"/>
                  <a:pt x="44" y="27"/>
                </a:cubicBezTo>
                <a:cubicBezTo>
                  <a:pt x="48" y="23"/>
                  <a:pt x="48" y="23"/>
                  <a:pt x="48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5" y="23"/>
                  <a:pt x="56" y="23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68" y="10"/>
                  <a:pt x="68" y="10"/>
                  <a:pt x="68" y="10"/>
                </a:cubicBezTo>
                <a:cubicBezTo>
                  <a:pt x="69" y="10"/>
                  <a:pt x="69" y="9"/>
                  <a:pt x="68" y="8"/>
                </a:cubicBezTo>
                <a:cubicBezTo>
                  <a:pt x="68" y="8"/>
                  <a:pt x="67" y="8"/>
                  <a:pt x="67" y="8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2"/>
                  <a:pt x="62" y="2"/>
                  <a:pt x="62" y="2"/>
                </a:cubicBezTo>
                <a:cubicBezTo>
                  <a:pt x="62" y="2"/>
                  <a:pt x="61" y="1"/>
                  <a:pt x="61" y="1"/>
                </a:cubicBezTo>
                <a:cubicBezTo>
                  <a:pt x="60" y="0"/>
                  <a:pt x="59" y="0"/>
                  <a:pt x="59" y="1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lose/>
                <a:moveTo>
                  <a:pt x="34" y="45"/>
                </a:moveTo>
                <a:cubicBezTo>
                  <a:pt x="34" y="45"/>
                  <a:pt x="34" y="45"/>
                  <a:pt x="34" y="45"/>
                </a:cubicBezTo>
                <a:cubicBezTo>
                  <a:pt x="29" y="45"/>
                  <a:pt x="24" y="40"/>
                  <a:pt x="24" y="35"/>
                </a:cubicBezTo>
                <a:cubicBezTo>
                  <a:pt x="24" y="30"/>
                  <a:pt x="29" y="25"/>
                  <a:pt x="34" y="25"/>
                </a:cubicBezTo>
                <a:cubicBezTo>
                  <a:pt x="36" y="25"/>
                  <a:pt x="38" y="26"/>
                  <a:pt x="40" y="27"/>
                </a:cubicBezTo>
                <a:cubicBezTo>
                  <a:pt x="34" y="32"/>
                  <a:pt x="34" y="32"/>
                  <a:pt x="34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3" y="32"/>
                  <a:pt x="31" y="34"/>
                  <a:pt x="31" y="35"/>
                </a:cubicBezTo>
                <a:cubicBezTo>
                  <a:pt x="31" y="37"/>
                  <a:pt x="33" y="38"/>
                  <a:pt x="34" y="38"/>
                </a:cubicBezTo>
                <a:cubicBezTo>
                  <a:pt x="36" y="38"/>
                  <a:pt x="37" y="37"/>
                  <a:pt x="37" y="35"/>
                </a:cubicBezTo>
                <a:cubicBezTo>
                  <a:pt x="37" y="35"/>
                  <a:pt x="37" y="35"/>
                  <a:pt x="37" y="35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31"/>
                  <a:pt x="44" y="33"/>
                  <a:pt x="44" y="35"/>
                </a:cubicBezTo>
                <a:cubicBezTo>
                  <a:pt x="44" y="40"/>
                  <a:pt x="39" y="45"/>
                  <a:pt x="34" y="45"/>
                </a:cubicBezTo>
                <a:close/>
                <a:moveTo>
                  <a:pt x="61" y="11"/>
                </a:moveTo>
                <a:cubicBezTo>
                  <a:pt x="61" y="11"/>
                  <a:pt x="61" y="11"/>
                  <a:pt x="61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54" y="20"/>
                  <a:pt x="54" y="20"/>
                  <a:pt x="54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61" y="11"/>
                  <a:pt x="61" y="11"/>
                  <a:pt x="61" y="11"/>
                </a:cubicBezTo>
                <a:close/>
                <a:moveTo>
                  <a:pt x="49" y="15"/>
                </a:moveTo>
                <a:cubicBezTo>
                  <a:pt x="49" y="15"/>
                  <a:pt x="49" y="15"/>
                  <a:pt x="49" y="15"/>
                </a:cubicBezTo>
                <a:cubicBezTo>
                  <a:pt x="58" y="6"/>
                  <a:pt x="58" y="6"/>
                  <a:pt x="58" y="6"/>
                </a:cubicBezTo>
                <a:cubicBezTo>
                  <a:pt x="58" y="9"/>
                  <a:pt x="58" y="9"/>
                  <a:pt x="58" y="9"/>
                </a:cubicBezTo>
                <a:cubicBezTo>
                  <a:pt x="49" y="17"/>
                  <a:pt x="49" y="17"/>
                  <a:pt x="49" y="17"/>
                </a:cubicBezTo>
                <a:cubicBezTo>
                  <a:pt x="49" y="15"/>
                  <a:pt x="49" y="15"/>
                  <a:pt x="49" y="15"/>
                </a:cubicBezTo>
                <a:close/>
                <a:moveTo>
                  <a:pt x="30" y="16"/>
                </a:moveTo>
                <a:cubicBezTo>
                  <a:pt x="30" y="16"/>
                  <a:pt x="30" y="16"/>
                  <a:pt x="30" y="16"/>
                </a:cubicBezTo>
                <a:cubicBezTo>
                  <a:pt x="31" y="15"/>
                  <a:pt x="33" y="15"/>
                  <a:pt x="34" y="15"/>
                </a:cubicBezTo>
                <a:cubicBezTo>
                  <a:pt x="35" y="15"/>
                  <a:pt x="37" y="15"/>
                  <a:pt x="38" y="16"/>
                </a:cubicBezTo>
                <a:cubicBezTo>
                  <a:pt x="39" y="16"/>
                  <a:pt x="41" y="16"/>
                  <a:pt x="42" y="17"/>
                </a:cubicBezTo>
                <a:cubicBezTo>
                  <a:pt x="43" y="17"/>
                  <a:pt x="43" y="17"/>
                  <a:pt x="44" y="16"/>
                </a:cubicBezTo>
                <a:cubicBezTo>
                  <a:pt x="44" y="15"/>
                  <a:pt x="44" y="14"/>
                  <a:pt x="43" y="14"/>
                </a:cubicBezTo>
                <a:cubicBezTo>
                  <a:pt x="42" y="13"/>
                  <a:pt x="40" y="13"/>
                  <a:pt x="39" y="13"/>
                </a:cubicBezTo>
                <a:cubicBezTo>
                  <a:pt x="37" y="12"/>
                  <a:pt x="36" y="12"/>
                  <a:pt x="34" y="12"/>
                </a:cubicBezTo>
                <a:cubicBezTo>
                  <a:pt x="33" y="12"/>
                  <a:pt x="31" y="12"/>
                  <a:pt x="30" y="13"/>
                </a:cubicBezTo>
                <a:cubicBezTo>
                  <a:pt x="19" y="15"/>
                  <a:pt x="11" y="24"/>
                  <a:pt x="11" y="35"/>
                </a:cubicBezTo>
                <a:cubicBezTo>
                  <a:pt x="11" y="37"/>
                  <a:pt x="11" y="38"/>
                  <a:pt x="12" y="40"/>
                </a:cubicBezTo>
                <a:cubicBezTo>
                  <a:pt x="13" y="49"/>
                  <a:pt x="21" y="56"/>
                  <a:pt x="30" y="58"/>
                </a:cubicBezTo>
                <a:cubicBezTo>
                  <a:pt x="31" y="58"/>
                  <a:pt x="33" y="58"/>
                  <a:pt x="34" y="58"/>
                </a:cubicBezTo>
                <a:cubicBezTo>
                  <a:pt x="36" y="58"/>
                  <a:pt x="37" y="58"/>
                  <a:pt x="39" y="58"/>
                </a:cubicBezTo>
                <a:cubicBezTo>
                  <a:pt x="40" y="57"/>
                  <a:pt x="42" y="57"/>
                  <a:pt x="43" y="56"/>
                </a:cubicBezTo>
                <a:cubicBezTo>
                  <a:pt x="50" y="53"/>
                  <a:pt x="55" y="47"/>
                  <a:pt x="57" y="40"/>
                </a:cubicBezTo>
                <a:cubicBezTo>
                  <a:pt x="57" y="38"/>
                  <a:pt x="57" y="37"/>
                  <a:pt x="57" y="35"/>
                </a:cubicBezTo>
                <a:cubicBezTo>
                  <a:pt x="57" y="34"/>
                  <a:pt x="57" y="32"/>
                  <a:pt x="57" y="30"/>
                </a:cubicBezTo>
                <a:cubicBezTo>
                  <a:pt x="56" y="29"/>
                  <a:pt x="56" y="28"/>
                  <a:pt x="55" y="26"/>
                </a:cubicBezTo>
                <a:cubicBezTo>
                  <a:pt x="55" y="25"/>
                  <a:pt x="54" y="25"/>
                  <a:pt x="53" y="25"/>
                </a:cubicBezTo>
                <a:cubicBezTo>
                  <a:pt x="52" y="26"/>
                  <a:pt x="52" y="27"/>
                  <a:pt x="52" y="27"/>
                </a:cubicBezTo>
                <a:cubicBezTo>
                  <a:pt x="53" y="29"/>
                  <a:pt x="53" y="30"/>
                  <a:pt x="53" y="31"/>
                </a:cubicBezTo>
                <a:cubicBezTo>
                  <a:pt x="54" y="32"/>
                  <a:pt x="54" y="34"/>
                  <a:pt x="54" y="35"/>
                </a:cubicBezTo>
                <a:cubicBezTo>
                  <a:pt x="54" y="46"/>
                  <a:pt x="45" y="55"/>
                  <a:pt x="34" y="55"/>
                </a:cubicBezTo>
                <a:cubicBezTo>
                  <a:pt x="33" y="55"/>
                  <a:pt x="31" y="55"/>
                  <a:pt x="30" y="54"/>
                </a:cubicBezTo>
                <a:cubicBezTo>
                  <a:pt x="22" y="53"/>
                  <a:pt x="16" y="47"/>
                  <a:pt x="15" y="39"/>
                </a:cubicBezTo>
                <a:cubicBezTo>
                  <a:pt x="14" y="38"/>
                  <a:pt x="14" y="36"/>
                  <a:pt x="14" y="35"/>
                </a:cubicBezTo>
                <a:cubicBezTo>
                  <a:pt x="14" y="34"/>
                  <a:pt x="14" y="32"/>
                  <a:pt x="15" y="31"/>
                </a:cubicBezTo>
                <a:cubicBezTo>
                  <a:pt x="16" y="23"/>
                  <a:pt x="22" y="17"/>
                  <a:pt x="30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1" grpId="0" animBg="1"/>
      <p:bldP spid="9" grpId="0"/>
      <p:bldP spid="10" grpId="0"/>
      <p:bldP spid="12" grpId="0"/>
      <p:bldP spid="13" grpId="0"/>
      <p:bldP spid="14" grpId="0"/>
      <p:bldP spid="4" grpId="0"/>
      <p:bldP spid="29" grpId="0"/>
      <p:bldP spid="23" grpId="0"/>
      <p:bldP spid="24" grpId="0"/>
      <p:bldP spid="25" grpId="0"/>
      <p:bldP spid="26" grpId="0"/>
      <p:bldP spid="34" grpId="0" animBg="1"/>
      <p:bldP spid="114" grpId="0" animBg="1"/>
      <p:bldP spid="135" grpId="0" animBg="1"/>
      <p:bldP spid="54" grpId="0" animBg="1"/>
      <p:bldP spid="4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146986" y="3163165"/>
            <a:ext cx="5565140" cy="1553210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 defTabSz="0"/>
            <a:r>
              <a:rPr lang="zh-CN" altLang="en-US" sz="4400" dirty="0">
                <a:solidFill>
                  <a:srgbClr val="D4B46D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" panose="020B0503020204020204" pitchFamily="18" charset="-122"/>
              </a:rPr>
              <a:t>感谢您的聆听！</a:t>
            </a:r>
            <a:endParaRPr lang="zh-CN" altLang="en-US" sz="4800" dirty="0">
              <a:solidFill>
                <a:srgbClr val="D4B46D"/>
              </a:solidFill>
              <a:latin typeface="微软雅黑 Light" panose="020B0502040204020203" charset="-122"/>
              <a:ea typeface="微软雅黑 Light" panose="020B0502040204020203" charset="-122"/>
              <a:cs typeface="微软雅黑" panose="020B0503020204020204" pitchFamily="18" charset="-122"/>
            </a:endParaRPr>
          </a:p>
          <a:p>
            <a:pPr algn="ctr" defTabSz="0"/>
            <a:r>
              <a:rPr lang="zh-CN" altLang="en-US" sz="5400" dirty="0">
                <a:solidFill>
                  <a:srgbClr val="D4B46D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" panose="020B0503020204020204" pitchFamily="18" charset="-122"/>
              </a:rPr>
              <a:t>下面请看演示效果</a:t>
            </a:r>
            <a:endParaRPr lang="zh-CN" altLang="en-US" sz="5400" dirty="0">
              <a:solidFill>
                <a:srgbClr val="D4B46D"/>
              </a:solidFill>
              <a:latin typeface="微软雅黑 Light" panose="020B0502040204020203" charset="-122"/>
              <a:ea typeface="微软雅黑 Light" panose="020B0502040204020203" charset="-122"/>
              <a:cs typeface="微软雅黑" panose="020B0503020204020204" pitchFamily="18" charset="-122"/>
            </a:endParaRPr>
          </a:p>
        </p:txBody>
      </p:sp>
      <p:sp>
        <p:nvSpPr>
          <p:cNvPr id="11" name="泪滴形 10"/>
          <p:cNvSpPr/>
          <p:nvPr/>
        </p:nvSpPr>
        <p:spPr>
          <a:xfrm rot="8100000">
            <a:off x="5105400" y="1455420"/>
            <a:ext cx="1460500" cy="1468120"/>
          </a:xfrm>
          <a:prstGeom prst="teardrop">
            <a:avLst>
              <a:gd name="adj" fmla="val 83394"/>
            </a:avLst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"/>
          <p:cNvSpPr txBox="1"/>
          <p:nvPr/>
        </p:nvSpPr>
        <p:spPr>
          <a:xfrm>
            <a:off x="4982845" y="2039620"/>
            <a:ext cx="1751330" cy="482396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 defTabSz="0"/>
            <a:r>
              <a:rPr lang="en-US" altLang="zh-CN" sz="2800" b="1" dirty="0">
                <a:solidFill>
                  <a:schemeClr val="bg1"/>
                </a:solidFill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THANKS</a:t>
            </a:r>
            <a:endParaRPr lang="en-US" altLang="zh-CN" sz="2800" b="1" dirty="0">
              <a:solidFill>
                <a:schemeClr val="bg1"/>
              </a:solidFill>
              <a:latin typeface="+mj-lt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4066277" y="3067916"/>
            <a:ext cx="3385542" cy="106182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0"/>
            <a:r>
              <a:rPr lang="zh-CN" altLang="zh-CN" sz="6600" dirty="0">
                <a:solidFill>
                  <a:srgbClr val="E4AE57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项目概况</a:t>
            </a:r>
            <a:endParaRPr lang="zh-CN" altLang="zh-CN" sz="6600" dirty="0">
              <a:solidFill>
                <a:srgbClr val="E4AE57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51236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0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4000" b="1" dirty="0">
              <a:latin typeface="+mj-lt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"/>
          <p:cNvSpPr/>
          <p:nvPr/>
        </p:nvSpPr>
        <p:spPr>
          <a:xfrm flipH="1">
            <a:off x="0" y="1"/>
            <a:ext cx="11518899" cy="419036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blipFill rotWithShape="1">
            <a:blip r:embed="rId1">
              <a:alphaModFix amt="79000"/>
            </a:blip>
            <a:tile tx="0" ty="12700"/>
          </a:blip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1709421" y="4658361"/>
            <a:ext cx="1712905" cy="784824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0"/>
            <a:r>
              <a:rPr lang="en-US" altLang="zh-CN" sz="24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PROJECT</a:t>
            </a:r>
            <a:r>
              <a:rPr lang="en-US" altLang="zh-CN" sz="2400" b="1" dirty="0">
                <a:latin typeface="+mj-lt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+mj-lt"/>
              <a:ea typeface="微软雅黑" panose="020B0503020204020204" pitchFamily="18" charset="-122"/>
              <a:cs typeface="Times New Roman" panose="02020603050405020304" pitchFamily="18" charset="0"/>
            </a:endParaRPr>
          </a:p>
          <a:p>
            <a:pPr defTabSz="0"/>
            <a:r>
              <a:rPr lang="en-US" altLang="zh-CN" sz="24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DESCRIPTION</a:t>
            </a:r>
            <a:endParaRPr lang="en-US" altLang="zh-CN" sz="2400" b="1" dirty="0">
              <a:latin typeface="+mj-lt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512445" y="4298950"/>
            <a:ext cx="10523855" cy="1983740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0">
              <a:lnSpc>
                <a:spcPct val="150000"/>
              </a:lnSpc>
            </a:pPr>
            <a:r>
              <a:rPr lang="zh-CN" altLang="en-US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时间</a:t>
            </a:r>
            <a:r>
              <a:rPr lang="en-US" altLang="zh-CN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——</a:t>
            </a:r>
            <a:r>
              <a:rPr lang="zh-CN" altLang="en-US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紧迫</a:t>
            </a:r>
            <a:endParaRPr lang="zh-CN" altLang="en-US" sz="2800" dirty="0">
              <a:solidFill>
                <a:srgbClr val="DAB96E"/>
              </a:solidFill>
              <a:latin typeface="Calibri Light" panose="020F0302020204030204" charset="0"/>
              <a:cs typeface="Calibri" panose="020F0502020204030204" pitchFamily="18" charset="0"/>
            </a:endParaRPr>
          </a:p>
          <a:p>
            <a:pPr defTabSz="0">
              <a:lnSpc>
                <a:spcPct val="150000"/>
              </a:lnSpc>
            </a:pPr>
            <a:r>
              <a:rPr lang="zh-CN" altLang="en-US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                                             任务</a:t>
            </a:r>
            <a:r>
              <a:rPr lang="en-US" altLang="zh-CN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——</a:t>
            </a:r>
            <a:r>
              <a:rPr lang="zh-CN" altLang="en-US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重要</a:t>
            </a:r>
            <a:endParaRPr lang="zh-CN" altLang="en-US" sz="2800" dirty="0">
              <a:solidFill>
                <a:srgbClr val="DAB96E"/>
              </a:solidFill>
              <a:latin typeface="Calibri Light" panose="020F0302020204030204" charset="0"/>
              <a:cs typeface="Calibri" panose="020F0502020204030204" pitchFamily="18" charset="0"/>
            </a:endParaRPr>
          </a:p>
          <a:p>
            <a:pPr defTabSz="0">
              <a:lnSpc>
                <a:spcPct val="150000"/>
              </a:lnSpc>
            </a:pPr>
            <a:r>
              <a:rPr lang="zh-CN" altLang="en-US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  <a:sym typeface="+mn-ea"/>
              </a:rPr>
              <a:t>                                                                                             </a:t>
            </a:r>
            <a:r>
              <a:rPr lang="zh-CN" altLang="en-US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重心</a:t>
            </a:r>
            <a:r>
              <a:rPr lang="en-US" altLang="zh-CN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——</a:t>
            </a:r>
            <a:r>
              <a:rPr lang="zh-CN" altLang="en-US" sz="28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前端</a:t>
            </a:r>
            <a:endParaRPr lang="zh-CN" altLang="en-US" sz="2800" dirty="0">
              <a:solidFill>
                <a:srgbClr val="DAB96E"/>
              </a:solidFill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814344" y="561975"/>
            <a:ext cx="2113915" cy="53721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0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1.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项目概况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"/>
          <p:cNvSpPr/>
          <p:nvPr/>
        </p:nvSpPr>
        <p:spPr>
          <a:xfrm flipH="1">
            <a:off x="0" y="1"/>
            <a:ext cx="11518899" cy="419036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blipFill rotWithShape="1">
            <a:blip r:embed="rId1">
              <a:alphaModFix amt="79000"/>
            </a:blip>
            <a:tile tx="0" ty="12700"/>
          </a:blip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1709421" y="4658361"/>
            <a:ext cx="1712905" cy="784824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0"/>
            <a:r>
              <a:rPr lang="en-US" altLang="zh-CN" sz="24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PROJECT</a:t>
            </a:r>
            <a:r>
              <a:rPr lang="en-US" altLang="zh-CN" sz="2400" b="1" dirty="0">
                <a:latin typeface="+mj-lt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+mj-lt"/>
              <a:ea typeface="微软雅黑" panose="020B0503020204020204" pitchFamily="18" charset="-122"/>
              <a:cs typeface="Times New Roman" panose="02020603050405020304" pitchFamily="18" charset="0"/>
            </a:endParaRPr>
          </a:p>
          <a:p>
            <a:pPr defTabSz="0"/>
            <a:r>
              <a:rPr lang="en-US" altLang="zh-CN" sz="24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DESCRIPTION</a:t>
            </a:r>
            <a:endParaRPr lang="en-US" altLang="zh-CN" sz="2400" b="1" dirty="0">
              <a:latin typeface="+mj-lt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512445" y="4298950"/>
            <a:ext cx="10523855" cy="1891665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0">
              <a:lnSpc>
                <a:spcPct val="150000"/>
              </a:lnSpc>
            </a:pPr>
            <a:r>
              <a:rPr lang="zh-CN" altLang="en-US" sz="3200" b="1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项目特色</a:t>
            </a:r>
            <a:endParaRPr lang="zh-CN" altLang="en-US" sz="2800" dirty="0">
              <a:solidFill>
                <a:srgbClr val="DAB96E"/>
              </a:solidFill>
              <a:latin typeface="Calibri Light" panose="020F0302020204030204" charset="0"/>
              <a:cs typeface="Calibri" panose="020F0502020204030204" pitchFamily="18" charset="0"/>
            </a:endParaRPr>
          </a:p>
          <a:p>
            <a:pPr defTabSz="0">
              <a:lnSpc>
                <a:spcPct val="150000"/>
              </a:lnSpc>
            </a:pPr>
            <a:r>
              <a:rPr lang="zh-CN" altLang="en-US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类的继承和多态、类之间函数的调用和参数的传递、更多</a:t>
            </a:r>
            <a:r>
              <a:rPr lang="en-US" altLang="zh-CN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swing</a:t>
            </a:r>
            <a:r>
              <a:rPr lang="zh-CN" altLang="en-US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组件的使用、页面</a:t>
            </a:r>
            <a:r>
              <a:rPr lang="en-US" altLang="zh-CN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Layout</a:t>
            </a:r>
            <a:r>
              <a:rPr lang="zh-CN" altLang="en-US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的手动排版、</a:t>
            </a:r>
            <a:r>
              <a:rPr lang="en-US" altLang="zh-CN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JDBC</a:t>
            </a:r>
            <a:r>
              <a:rPr lang="zh-CN" altLang="en-US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对数据库的查询</a:t>
            </a:r>
            <a:endParaRPr lang="zh-CN" altLang="en-US" sz="2400" dirty="0">
              <a:solidFill>
                <a:srgbClr val="DAB96E"/>
              </a:solidFill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814344" y="561975"/>
            <a:ext cx="2113915" cy="53721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0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1.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项目概况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"/>
          <p:cNvSpPr/>
          <p:nvPr/>
        </p:nvSpPr>
        <p:spPr>
          <a:xfrm flipH="1">
            <a:off x="0" y="1"/>
            <a:ext cx="11518899" cy="419036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blipFill rotWithShape="1">
            <a:blip r:embed="rId1">
              <a:alphaModFix amt="79000"/>
            </a:blip>
            <a:tile tx="0" ty="12700"/>
          </a:blip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1709421" y="4658361"/>
            <a:ext cx="1712905" cy="784824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0"/>
            <a:r>
              <a:rPr lang="en-US" altLang="zh-CN" sz="24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PROJECT</a:t>
            </a:r>
            <a:r>
              <a:rPr lang="en-US" altLang="zh-CN" sz="2400" b="1" dirty="0">
                <a:latin typeface="+mj-lt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+mj-lt"/>
              <a:ea typeface="微软雅黑" panose="020B0503020204020204" pitchFamily="18" charset="-122"/>
              <a:cs typeface="Times New Roman" panose="02020603050405020304" pitchFamily="18" charset="0"/>
            </a:endParaRPr>
          </a:p>
          <a:p>
            <a:pPr defTabSz="0"/>
            <a:r>
              <a:rPr lang="en-US" altLang="zh-CN" sz="24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DESCRIPTION</a:t>
            </a:r>
            <a:endParaRPr lang="en-US" altLang="zh-CN" sz="2400" b="1" dirty="0">
              <a:latin typeface="+mj-lt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97205" y="4298950"/>
            <a:ext cx="10523855" cy="1891665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0">
              <a:lnSpc>
                <a:spcPct val="150000"/>
              </a:lnSpc>
            </a:pPr>
            <a:r>
              <a:rPr lang="zh-CN" altLang="en-US" sz="3200" b="1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类的继承和多态</a:t>
            </a:r>
            <a:r>
              <a:rPr lang="en-US" altLang="zh-CN" sz="3200" b="1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——</a:t>
            </a:r>
            <a:r>
              <a:rPr lang="zh-CN" altLang="en-US" sz="3200" b="1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  <a:sym typeface="+mn-ea"/>
              </a:rPr>
              <a:t>代码重用</a:t>
            </a:r>
            <a:endParaRPr lang="zh-CN" altLang="en-US" sz="2800" dirty="0">
              <a:solidFill>
                <a:srgbClr val="DAB96E"/>
              </a:solidFill>
              <a:latin typeface="Calibri Light" panose="020F0302020204030204" charset="0"/>
              <a:cs typeface="Calibri" panose="020F0502020204030204" pitchFamily="18" charset="0"/>
            </a:endParaRPr>
          </a:p>
          <a:p>
            <a:pPr defTabSz="0">
              <a:lnSpc>
                <a:spcPct val="150000"/>
              </a:lnSpc>
            </a:pPr>
            <a:r>
              <a:rPr lang="zh-CN" altLang="en-US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继承：</a:t>
            </a:r>
            <a:r>
              <a:rPr lang="en-US" altLang="zh-CN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Benin* </a:t>
            </a:r>
            <a:r>
              <a:rPr lang="zh-CN" altLang="en-US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类</a:t>
            </a:r>
            <a:r>
              <a:rPr lang="en-US" altLang="zh-CN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——</a:t>
            </a:r>
            <a:r>
              <a:rPr lang="zh-CN" altLang="en-US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风格统一</a:t>
            </a:r>
            <a:endParaRPr lang="zh-CN" altLang="en-US" sz="2400" dirty="0">
              <a:solidFill>
                <a:srgbClr val="DAB96E"/>
              </a:solidFill>
              <a:latin typeface="Calibri Light" panose="020F0302020204030204" charset="0"/>
              <a:cs typeface="Calibri" panose="020F0502020204030204" pitchFamily="18" charset="0"/>
            </a:endParaRPr>
          </a:p>
          <a:p>
            <a:pPr defTabSz="0">
              <a:lnSpc>
                <a:spcPct val="150000"/>
              </a:lnSpc>
            </a:pPr>
            <a:r>
              <a:rPr lang="zh-CN" altLang="en-US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多态：</a:t>
            </a:r>
            <a:r>
              <a:rPr lang="en-US" altLang="zh-CN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Login</a:t>
            </a:r>
            <a:r>
              <a:rPr lang="zh-CN" altLang="en-US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类</a:t>
            </a:r>
            <a:r>
              <a:rPr lang="en-US" altLang="zh-CN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——</a:t>
            </a:r>
            <a:r>
              <a:rPr lang="zh-CN" altLang="en-US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传入参数</a:t>
            </a:r>
            <a:endParaRPr lang="zh-CN" altLang="en-US" sz="2400" dirty="0">
              <a:solidFill>
                <a:srgbClr val="DAB96E"/>
              </a:solidFill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814344" y="561975"/>
            <a:ext cx="2113915" cy="53721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0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1.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项目概况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58735" y="4128135"/>
            <a:ext cx="2378075" cy="25844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zh-CN" altLang="en-US"/>
              <a:t>命名规范：</a:t>
            </a:r>
            <a:endParaRPr lang="zh-CN" altLang="en-US"/>
          </a:p>
          <a:p>
            <a:pPr algn="ctr"/>
            <a:r>
              <a:rPr lang="en-US" altLang="zh-CN"/>
              <a:t>A*</a:t>
            </a:r>
            <a:endParaRPr lang="en-US" altLang="zh-CN"/>
          </a:p>
          <a:p>
            <a:pPr algn="ctr"/>
            <a:r>
              <a:rPr lang="en-US" altLang="zh-CN"/>
              <a:t>Benin*</a:t>
            </a:r>
            <a:endParaRPr lang="en-US" altLang="zh-CN"/>
          </a:p>
          <a:p>
            <a:pPr algn="ctr"/>
            <a:r>
              <a:rPr lang="en-US" altLang="zh-CN"/>
              <a:t>JDBC*</a:t>
            </a:r>
            <a:endParaRPr lang="zh-CN" altLang="en-US"/>
          </a:p>
          <a:p>
            <a:pPr algn="ctr"/>
            <a:r>
              <a:rPr lang="en-US" altLang="zh-CN"/>
              <a:t>V*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VA*</a:t>
            </a:r>
            <a:endParaRPr lang="en-US" altLang="zh-CN"/>
          </a:p>
          <a:p>
            <a:pPr algn="ctr"/>
            <a:r>
              <a:rPr lang="en-US" altLang="zh-CN"/>
              <a:t>VD*</a:t>
            </a:r>
            <a:endParaRPr lang="en-US" altLang="zh-CN"/>
          </a:p>
          <a:p>
            <a:pPr algn="ctr"/>
            <a:r>
              <a:rPr lang="en-US" altLang="zh-CN"/>
              <a:t>VW*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6" grpId="0"/>
      <p:bldP spid="7" grpId="0"/>
      <p:bldP spid="8" grpId="0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"/>
          <p:cNvSpPr/>
          <p:nvPr/>
        </p:nvSpPr>
        <p:spPr>
          <a:xfrm flipH="1">
            <a:off x="0" y="1"/>
            <a:ext cx="11518899" cy="419036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blipFill rotWithShape="1">
            <a:blip r:embed="rId1">
              <a:alphaModFix amt="79000"/>
            </a:blip>
            <a:tile tx="0" ty="12700"/>
          </a:blip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1709421" y="4658361"/>
            <a:ext cx="1712905" cy="784824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0"/>
            <a:r>
              <a:rPr lang="en-US" altLang="zh-CN" sz="24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PROJECT</a:t>
            </a:r>
            <a:r>
              <a:rPr lang="en-US" altLang="zh-CN" sz="2400" b="1" dirty="0">
                <a:latin typeface="+mj-lt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+mj-lt"/>
              <a:ea typeface="微软雅黑" panose="020B0503020204020204" pitchFamily="18" charset="-122"/>
              <a:cs typeface="Times New Roman" panose="02020603050405020304" pitchFamily="18" charset="0"/>
            </a:endParaRPr>
          </a:p>
          <a:p>
            <a:pPr defTabSz="0"/>
            <a:r>
              <a:rPr lang="en-US" altLang="zh-CN" sz="24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DESCRIPTION</a:t>
            </a:r>
            <a:endParaRPr lang="en-US" altLang="zh-CN" sz="2400" b="1" dirty="0">
              <a:latin typeface="+mj-lt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512445" y="4298950"/>
            <a:ext cx="10523855" cy="1891665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0">
              <a:lnSpc>
                <a:spcPct val="150000"/>
              </a:lnSpc>
            </a:pPr>
            <a:r>
              <a:rPr lang="zh-CN" altLang="en-US" sz="3200" b="1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类之间函数的调用和参数的传递</a:t>
            </a:r>
            <a:endParaRPr lang="zh-CN" altLang="en-US" sz="3200" b="1" dirty="0">
              <a:solidFill>
                <a:srgbClr val="DAB96E"/>
              </a:solidFill>
              <a:latin typeface="Calibri Light" panose="020F0302020204030204" charset="0"/>
              <a:cs typeface="Calibri" panose="020F0502020204030204" pitchFamily="18" charset="0"/>
            </a:endParaRPr>
          </a:p>
          <a:p>
            <a:pPr defTabSz="0">
              <a:lnSpc>
                <a:spcPct val="150000"/>
              </a:lnSpc>
            </a:pPr>
            <a:r>
              <a:rPr lang="en-US" altLang="zh-CN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Login</a:t>
            </a:r>
            <a:r>
              <a:rPr lang="zh-CN" altLang="en-US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类的参数传递与重用</a:t>
            </a:r>
            <a:endParaRPr lang="zh-CN" altLang="en-US" sz="2400" dirty="0">
              <a:solidFill>
                <a:srgbClr val="DAB96E"/>
              </a:solidFill>
              <a:latin typeface="Calibri Light" panose="020F0302020204030204" charset="0"/>
              <a:cs typeface="Calibri" panose="020F0502020204030204" pitchFamily="18" charset="0"/>
            </a:endParaRPr>
          </a:p>
          <a:p>
            <a:pPr defTabSz="0">
              <a:lnSpc>
                <a:spcPct val="150000"/>
              </a:lnSpc>
            </a:pPr>
            <a:r>
              <a:rPr lang="zh-CN" altLang="en-US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带模式窗口关闭时的层层传递</a:t>
            </a:r>
            <a:r>
              <a:rPr lang="en-US" altLang="zh-CN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——</a:t>
            </a:r>
            <a:r>
              <a:rPr lang="zh-CN" altLang="en-US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对话框的所有者</a:t>
            </a:r>
            <a:endParaRPr lang="zh-CN" altLang="en-US" sz="2400" dirty="0">
              <a:solidFill>
                <a:srgbClr val="DAB96E"/>
              </a:solidFill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814344" y="561975"/>
            <a:ext cx="2113915" cy="53721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0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1.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项目概况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86370" y="3897630"/>
            <a:ext cx="3141980" cy="25844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/>
              <a:t>很遗憾，awt并没有封装让我们直接控制对话框的所有者的类。也许Dialog是个等级较低的类，出于安全考虑，它不该拥有这么高的权限。但我们可以在owner中写一些类，让所有者公开指定的访问权限，再编写Dialog相应的类去调用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6" grpId="0"/>
      <p:bldP spid="7" grpId="0"/>
      <p:bldP spid="8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"/>
          <p:cNvSpPr/>
          <p:nvPr/>
        </p:nvSpPr>
        <p:spPr>
          <a:xfrm flipH="1">
            <a:off x="0" y="1"/>
            <a:ext cx="11518899" cy="419036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blipFill rotWithShape="1">
            <a:blip r:embed="rId1">
              <a:alphaModFix amt="79000"/>
            </a:blip>
            <a:tile tx="0" ty="12700"/>
          </a:blip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1709421" y="4658361"/>
            <a:ext cx="1712905" cy="784824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0"/>
            <a:r>
              <a:rPr lang="en-US" altLang="zh-CN" sz="24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PROJECT</a:t>
            </a:r>
            <a:r>
              <a:rPr lang="en-US" altLang="zh-CN" sz="2400" b="1" dirty="0">
                <a:latin typeface="+mj-lt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+mj-lt"/>
              <a:ea typeface="微软雅黑" panose="020B0503020204020204" pitchFamily="18" charset="-122"/>
              <a:cs typeface="Times New Roman" panose="02020603050405020304" pitchFamily="18" charset="0"/>
            </a:endParaRPr>
          </a:p>
          <a:p>
            <a:pPr defTabSz="0"/>
            <a:r>
              <a:rPr lang="en-US" altLang="zh-CN" sz="24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DESCRIPTION</a:t>
            </a:r>
            <a:endParaRPr lang="en-US" altLang="zh-CN" sz="2400" b="1" dirty="0">
              <a:latin typeface="+mj-lt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512445" y="4298950"/>
            <a:ext cx="10523855" cy="1983740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0">
              <a:lnSpc>
                <a:spcPct val="150000"/>
              </a:lnSpc>
            </a:pPr>
            <a:r>
              <a:rPr lang="zh-CN" altLang="en-US" sz="3200" b="1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更多</a:t>
            </a:r>
            <a:r>
              <a:rPr lang="en-US" altLang="zh-CN" sz="3200" b="1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swing</a:t>
            </a:r>
            <a:r>
              <a:rPr lang="zh-CN" altLang="en-US" sz="3200" b="1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组件的使用</a:t>
            </a:r>
            <a:endParaRPr lang="zh-CN" altLang="en-US" sz="2800" dirty="0">
              <a:solidFill>
                <a:srgbClr val="DAB96E"/>
              </a:solidFill>
              <a:latin typeface="Calibri Light" panose="020F0302020204030204" charset="0"/>
              <a:cs typeface="Calibri" panose="020F0502020204030204" pitchFamily="18" charset="0"/>
            </a:endParaRPr>
          </a:p>
          <a:p>
            <a:pPr defTabSz="0">
              <a:lnSpc>
                <a:spcPct val="150000"/>
              </a:lnSpc>
            </a:pPr>
            <a:r>
              <a:rPr lang="en-US" altLang="zh-CN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JTable→JTableModel</a:t>
            </a:r>
            <a:endParaRPr lang="en-US" altLang="zh-CN" sz="2800" dirty="0">
              <a:solidFill>
                <a:srgbClr val="DAB96E"/>
              </a:solidFill>
              <a:latin typeface="Calibri Light" panose="020F0302020204030204" charset="0"/>
              <a:cs typeface="Calibri" panose="020F0502020204030204" pitchFamily="18" charset="0"/>
            </a:endParaRPr>
          </a:p>
          <a:p>
            <a:pPr defTabSz="0">
              <a:lnSpc>
                <a:spcPct val="150000"/>
              </a:lnSpc>
            </a:pPr>
            <a:endParaRPr lang="en-US" altLang="zh-CN" sz="2800" dirty="0">
              <a:solidFill>
                <a:srgbClr val="DAB96E"/>
              </a:solidFill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814344" y="561975"/>
            <a:ext cx="2113915" cy="53721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0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1.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项目概况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"/>
          <p:cNvSpPr/>
          <p:nvPr/>
        </p:nvSpPr>
        <p:spPr>
          <a:xfrm flipH="1">
            <a:off x="0" y="1"/>
            <a:ext cx="11518899" cy="419036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blipFill rotWithShape="1">
            <a:blip r:embed="rId1">
              <a:alphaModFix amt="79000"/>
            </a:blip>
            <a:tile tx="0" ty="12700"/>
          </a:blip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1709421" y="4658361"/>
            <a:ext cx="1712905" cy="784824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0"/>
            <a:r>
              <a:rPr lang="en-US" altLang="zh-CN" sz="24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PROJECT</a:t>
            </a:r>
            <a:r>
              <a:rPr lang="en-US" altLang="zh-CN" sz="2400" b="1" dirty="0">
                <a:latin typeface="+mj-lt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+mj-lt"/>
              <a:ea typeface="微软雅黑" panose="020B0503020204020204" pitchFamily="18" charset="-122"/>
              <a:cs typeface="Times New Roman" panose="02020603050405020304" pitchFamily="18" charset="0"/>
            </a:endParaRPr>
          </a:p>
          <a:p>
            <a:pPr defTabSz="0"/>
            <a:r>
              <a:rPr lang="en-US" altLang="zh-CN" sz="24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DESCRIPTION</a:t>
            </a:r>
            <a:endParaRPr lang="en-US" altLang="zh-CN" sz="2400" b="1" dirty="0">
              <a:latin typeface="+mj-lt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512445" y="4298950"/>
            <a:ext cx="10523855" cy="1337310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0">
              <a:lnSpc>
                <a:spcPct val="150000"/>
              </a:lnSpc>
            </a:pPr>
            <a:r>
              <a:rPr lang="zh-CN" altLang="en-US" sz="3200" b="1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页面</a:t>
            </a:r>
            <a:r>
              <a:rPr lang="en-US" altLang="zh-CN" sz="3200" b="1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Layout</a:t>
            </a:r>
            <a:r>
              <a:rPr lang="zh-CN" altLang="en-US" sz="3200" b="1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的手动排版</a:t>
            </a:r>
            <a:endParaRPr lang="zh-CN" altLang="en-US" sz="2800" dirty="0">
              <a:solidFill>
                <a:srgbClr val="DAB96E"/>
              </a:solidFill>
              <a:latin typeface="Calibri Light" panose="020F0302020204030204" charset="0"/>
              <a:cs typeface="Calibri" panose="020F0502020204030204" pitchFamily="18" charset="0"/>
            </a:endParaRPr>
          </a:p>
          <a:p>
            <a:pPr defTabSz="0">
              <a:lnSpc>
                <a:spcPct val="150000"/>
              </a:lnSpc>
            </a:pPr>
            <a:r>
              <a:rPr lang="zh-CN" altLang="en-US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五大排版</a:t>
            </a:r>
            <a:r>
              <a:rPr lang="en-US" altLang="zh-CN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——</a:t>
            </a:r>
            <a:r>
              <a:rPr lang="zh-CN" altLang="en-US" sz="2400" dirty="0">
                <a:solidFill>
                  <a:srgbClr val="DAB96E"/>
                </a:solidFill>
                <a:latin typeface="Calibri Light" panose="020F0302020204030204" charset="0"/>
                <a:cs typeface="Calibri" panose="020F0502020204030204" pitchFamily="18" charset="0"/>
              </a:rPr>
              <a:t>组装、叠加</a:t>
            </a:r>
            <a:endParaRPr lang="zh-CN" altLang="en-US" sz="2400" dirty="0">
              <a:solidFill>
                <a:srgbClr val="DAB96E"/>
              </a:solidFill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814344" y="561975"/>
            <a:ext cx="2113915" cy="53721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0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1.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项目概况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780" y="3275965"/>
            <a:ext cx="6131560" cy="29057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6" grpId="0"/>
      <p:bldP spid="7" grpId="0"/>
      <p:bldP spid="8" grpId="0"/>
    </p:bldLst>
  </p:timing>
</p:sld>
</file>

<file path=ppt/tags/tag1.xml><?xml version="1.0" encoding="utf-8"?>
<p:tagLst xmlns:p="http://schemas.openxmlformats.org/presentationml/2006/main">
  <p:tag name="TIMING" val="|0.6|2.1|1|1.6|3.2"/>
  <p:tag name="KSO_WM_SLIDE_MODEL_TYPE" val="cover"/>
</p:tagLst>
</file>

<file path=ppt/tags/tag10.xml><?xml version="1.0" encoding="utf-8"?>
<p:tagLst xmlns:p="http://schemas.openxmlformats.org/presentationml/2006/main">
  <p:tag name="TIMING" val="|0.2|0.9|0.6|0.9|0.7|0.7|1.3"/>
</p:tagLst>
</file>

<file path=ppt/tags/tag11.xml><?xml version="1.0" encoding="utf-8"?>
<p:tagLst xmlns:p="http://schemas.openxmlformats.org/presentationml/2006/main">
  <p:tag name="TIMING" val="|0.6|1.7|1.4|1.3"/>
</p:tagLst>
</file>

<file path=ppt/tags/tag12.xml><?xml version="1.0" encoding="utf-8"?>
<p:tagLst xmlns:p="http://schemas.openxmlformats.org/presentationml/2006/main">
  <p:tag name="TIMING" val="|0.2|0.9|0.6|0.9|0.7|0.7|1.3"/>
</p:tagLst>
</file>

<file path=ppt/tags/tag13.xml><?xml version="1.0" encoding="utf-8"?>
<p:tagLst xmlns:p="http://schemas.openxmlformats.org/presentationml/2006/main">
  <p:tag name="TIMING" val="|0.2|0.9|0.6|0.9|0.7|0.7|1.3"/>
</p:tagLst>
</file>

<file path=ppt/tags/tag14.xml><?xml version="1.0" encoding="utf-8"?>
<p:tagLst xmlns:p="http://schemas.openxmlformats.org/presentationml/2006/main">
  <p:tag name="TIMING" val="|0.2|0.9|0.6|0.9|0.7|0.7|1.3"/>
</p:tagLst>
</file>

<file path=ppt/tags/tag15.xml><?xml version="1.0" encoding="utf-8"?>
<p:tagLst xmlns:p="http://schemas.openxmlformats.org/presentationml/2006/main">
  <p:tag name="TIMING" val="|0.2|0.9|0.6|0.9|0.7|0.7|1.3"/>
</p:tagLst>
</file>

<file path=ppt/tags/tag16.xml><?xml version="1.0" encoding="utf-8"?>
<p:tagLst xmlns:p="http://schemas.openxmlformats.org/presentationml/2006/main">
  <p:tag name="TIMING" val="|0.6|1.4|0.7|1.3"/>
</p:tagLst>
</file>

<file path=ppt/tags/tag17.xml><?xml version="1.0" encoding="utf-8"?>
<p:tagLst xmlns:p="http://schemas.openxmlformats.org/presentationml/2006/main">
  <p:tag name="TIMING" val="|0.4|1.3|0.5|1.3"/>
</p:tagLst>
</file>

<file path=ppt/tags/tag18.xml><?xml version="1.0" encoding="utf-8"?>
<p:tagLst xmlns:p="http://schemas.openxmlformats.org/presentationml/2006/main">
  <p:tag name="TIMING" val="|0.5|1.3|0.7|1.4"/>
</p:tagLst>
</file>

<file path=ppt/tags/tag19.xml><?xml version="1.0" encoding="utf-8"?>
<p:tagLst xmlns:p="http://schemas.openxmlformats.org/presentationml/2006/main">
  <p:tag name="TIMING" val="|0.2|0.9|0.6|0.9|0.7|0.7|1.3"/>
</p:tagLst>
</file>

<file path=ppt/tags/tag2.xml><?xml version="1.0" encoding="utf-8"?>
<p:tagLst xmlns:p="http://schemas.openxmlformats.org/presentationml/2006/main">
  <p:tag name="TIMING" val="|0.1|0.7|0.7|0.6|0.4|0.6|0.4|0.5|0.4|0.7|0.7"/>
</p:tagLst>
</file>

<file path=ppt/tags/tag20.xml><?xml version="1.0" encoding="utf-8"?>
<p:tagLst xmlns:p="http://schemas.openxmlformats.org/presentationml/2006/main">
  <p:tag name="TIMING" val="|0.4|1.4|1"/>
</p:tagLst>
</file>

<file path=ppt/tags/tag21.xml><?xml version="1.0" encoding="utf-8"?>
<p:tagLst xmlns:p="http://schemas.openxmlformats.org/presentationml/2006/main">
  <p:tag name="ISPRING_PRESENTATION_TITLE" val="Slide 1"/>
</p:tagLst>
</file>

<file path=ppt/tags/tag3.xml><?xml version="1.0" encoding="utf-8"?>
<p:tagLst xmlns:p="http://schemas.openxmlformats.org/presentationml/2006/main">
  <p:tag name="TIMING" val="|0.6|1.4|0.6|1.3"/>
</p:tagLst>
</file>

<file path=ppt/tags/tag4.xml><?xml version="1.0" encoding="utf-8"?>
<p:tagLst xmlns:p="http://schemas.openxmlformats.org/presentationml/2006/main">
  <p:tag name="TIMING" val="|0.2|0.9|0.6|0.9|0.7|0.7|1.3"/>
</p:tagLst>
</file>

<file path=ppt/tags/tag5.xml><?xml version="1.0" encoding="utf-8"?>
<p:tagLst xmlns:p="http://schemas.openxmlformats.org/presentationml/2006/main">
  <p:tag name="TIMING" val="|0.2|0.9|0.6|0.9|0.7|0.7|1.3"/>
</p:tagLst>
</file>

<file path=ppt/tags/tag6.xml><?xml version="1.0" encoding="utf-8"?>
<p:tagLst xmlns:p="http://schemas.openxmlformats.org/presentationml/2006/main">
  <p:tag name="TIMING" val="|0.2|0.9|0.6|0.9|0.7|0.7|1.3"/>
</p:tagLst>
</file>

<file path=ppt/tags/tag7.xml><?xml version="1.0" encoding="utf-8"?>
<p:tagLst xmlns:p="http://schemas.openxmlformats.org/presentationml/2006/main">
  <p:tag name="TIMING" val="|0.2|0.9|0.6|0.9|0.7|0.7|1.3"/>
</p:tagLst>
</file>

<file path=ppt/tags/tag8.xml><?xml version="1.0" encoding="utf-8"?>
<p:tagLst xmlns:p="http://schemas.openxmlformats.org/presentationml/2006/main">
  <p:tag name="TIMING" val="|0.2|0.9|0.6|0.9|0.7|0.7|1.3"/>
</p:tagLst>
</file>

<file path=ppt/tags/tag9.xml><?xml version="1.0" encoding="utf-8"?>
<p:tagLst xmlns:p="http://schemas.openxmlformats.org/presentationml/2006/main">
  <p:tag name="TIMING" val="|0.2|0.9|0.6|0.9|0.7|0.7|1.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>
            <a:alphaModFix amt="78000"/>
          </a:blip>
          <a:tile ty="0" sy="100000"/>
        </a:blipFill>
        <a:ln w="12700">
          <a:solidFill>
            <a:srgbClr val="000000">
              <a:alpha val="0"/>
            </a:srgbClr>
          </a:soli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1133</Words>
  <Application>WPS 演示</Application>
  <PresentationFormat>自定义</PresentationFormat>
  <Paragraphs>200</Paragraphs>
  <Slides>20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黑体</vt:lpstr>
      <vt:lpstr>Calibri</vt:lpstr>
      <vt:lpstr>Times New Roman</vt:lpstr>
      <vt:lpstr>Calibri Light</vt:lpstr>
      <vt:lpstr>Arial Unicode MS</vt:lpstr>
      <vt:lpstr>微软雅黑 Light</vt:lpstr>
      <vt:lpstr>Office Theme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Benin</cp:lastModifiedBy>
  <cp:revision>68</cp:revision>
  <dcterms:created xsi:type="dcterms:W3CDTF">2020-07-05T09:08:00Z</dcterms:created>
  <dcterms:modified xsi:type="dcterms:W3CDTF">2020-07-10T06:24:35Z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