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5"/>
  </p:notesMasterIdLst>
  <p:sldIdLst>
    <p:sldId id="256" r:id="rId3"/>
    <p:sldId id="257" r:id="rId4"/>
    <p:sldId id="258" r:id="rId5"/>
    <p:sldId id="260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9" r:id="rId18"/>
    <p:sldId id="300" r:id="rId19"/>
    <p:sldId id="295" r:id="rId20"/>
    <p:sldId id="301" r:id="rId21"/>
    <p:sldId id="302" r:id="rId22"/>
    <p:sldId id="296" r:id="rId23"/>
    <p:sldId id="303" r:id="rId24"/>
    <p:sldId id="304" r:id="rId25"/>
    <p:sldId id="297" r:id="rId26"/>
    <p:sldId id="298" r:id="rId27"/>
    <p:sldId id="305" r:id="rId28"/>
    <p:sldId id="306" r:id="rId29"/>
    <p:sldId id="307" r:id="rId30"/>
    <p:sldId id="308" r:id="rId31"/>
    <p:sldId id="309" r:id="rId32"/>
    <p:sldId id="310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75"/>
    <p:restoredTop sz="93673"/>
  </p:normalViewPr>
  <p:slideViewPr>
    <p:cSldViewPr snapToGrid="0" snapToObjects="1">
      <p:cViewPr varScale="1">
        <p:scale>
          <a:sx n="65" d="100"/>
          <a:sy n="65" d="100"/>
        </p:scale>
        <p:origin x="-34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pPr/>
              <a:t>2017/4/26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上中下依次是数据流词条描述、数据元素词条描述和加工逻辑词条描述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需要熟悉设计文档每一个部分都写了什么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设计文档和需求规格说明书的区别在于一个细化和具体的区别，比如所需求分析中的界面是线条的概念图而设计中的是具体的界面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粗体是问题，细体是对策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先介绍用例图（总图），单击后以登录成功为例子，左上是时序图，右上是协作图，左下状态图，右下是流程图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这两张需要熟悉需求分析规格说明书</a:t>
            </a:r>
            <a:r>
              <a:rPr lang="en-US" altLang="zh-CN" dirty="0" smtClean="0"/>
              <a:t>V2.0</a:t>
            </a:r>
            <a:r>
              <a:rPr lang="zh-CN" altLang="en-US" dirty="0" smtClean="0"/>
              <a:t>，每一个部分具体写了什么以及是用来干什么的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需要介绍一下各个界面是什么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总的设计类图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32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LOOK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软件需求分析和设计报告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zh-CN" altLang="en-US" dirty="0" smtClean="0"/>
              <a:t>答辩</a:t>
            </a:r>
            <a:r>
              <a:rPr kumimoji="1" lang="zh-CN" altLang="en-US" dirty="0"/>
              <a:t>人</a:t>
            </a:r>
            <a:r>
              <a:rPr kumimoji="1" lang="zh-CN" altLang="en-US" dirty="0" smtClean="0"/>
              <a:t>：第七组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生俊怡 </a:t>
            </a:r>
            <a:r>
              <a:rPr kumimoji="1" lang="en-US" altLang="zh-CN" dirty="0" smtClean="0"/>
              <a:t>2015141463141</a:t>
            </a:r>
          </a:p>
          <a:p>
            <a:r>
              <a:rPr kumimoji="1" lang="zh-CN" altLang="en-US" dirty="0" smtClean="0"/>
              <a:t>   胡紫萍 </a:t>
            </a:r>
            <a:r>
              <a:rPr kumimoji="1" lang="en-US" altLang="zh-CN" dirty="0" smtClean="0"/>
              <a:t>2015141463056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：洪玫老师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10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软件需求规格说明书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4155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软件需求规格说明书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26464" y="1609344"/>
            <a:ext cx="164592" cy="1212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1664208" y="1609344"/>
            <a:ext cx="327355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引言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（编写目的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范围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定义和术语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参考资料）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34912" y="1609344"/>
            <a:ext cx="164592" cy="1212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文本框 8"/>
          <p:cNvSpPr txBox="1"/>
          <p:nvPr/>
        </p:nvSpPr>
        <p:spPr>
          <a:xfrm>
            <a:off x="6772656" y="1609344"/>
            <a:ext cx="32735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项目概述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（项目信息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项目背景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项目目标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用户特点）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   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26464" y="3444240"/>
            <a:ext cx="164592" cy="121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8"/>
          <p:cNvSpPr txBox="1"/>
          <p:nvPr/>
        </p:nvSpPr>
        <p:spPr>
          <a:xfrm>
            <a:off x="1664208" y="3444240"/>
            <a:ext cx="3273552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数据描述（静态数据、动态数据、数据库介绍、数据词典、数据采集）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34912" y="3444240"/>
            <a:ext cx="164592" cy="121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文本框 8"/>
          <p:cNvSpPr txBox="1"/>
          <p:nvPr/>
        </p:nvSpPr>
        <p:spPr>
          <a:xfrm>
            <a:off x="6772656" y="3444240"/>
            <a:ext cx="327355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功能需求（功能划分、功能描述、功能与数据）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5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软件需求规格说明书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26464" y="1609344"/>
            <a:ext cx="164592" cy="1212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1664208" y="1609344"/>
            <a:ext cx="32735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5.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性能需求（数据精准度、时间特性、适应性）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34912" y="1609344"/>
            <a:ext cx="164592" cy="1212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文本框 8"/>
          <p:cNvSpPr txBox="1"/>
          <p:nvPr/>
        </p:nvSpPr>
        <p:spPr>
          <a:xfrm>
            <a:off x="6772656" y="1609344"/>
            <a:ext cx="32735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6.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运行需求（用户界面、接口、故障处理）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   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26464" y="3444240"/>
            <a:ext cx="164592" cy="121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8"/>
          <p:cNvSpPr txBox="1"/>
          <p:nvPr/>
        </p:nvSpPr>
        <p:spPr>
          <a:xfrm>
            <a:off x="1664208" y="3444240"/>
            <a:ext cx="32735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7.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软件系统属性（可用性、可靠性、安全密保性、可移植性）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34912" y="3444240"/>
            <a:ext cx="164592" cy="121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文本框 8"/>
          <p:cNvSpPr txBox="1"/>
          <p:nvPr/>
        </p:nvSpPr>
        <p:spPr>
          <a:xfrm>
            <a:off x="6772656" y="3444240"/>
            <a:ext cx="327355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8.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附录（需求分析模型）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5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数据设计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0420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数据库基表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一共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张基表：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管理员信息表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用户信息表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社区管理信息表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个人收藏信息表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资讯管理信息表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435008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基表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28436" y="4050176"/>
            <a:ext cx="2523192" cy="448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</a:rPr>
              <a:t>不重复字段</a:t>
            </a:r>
            <a:r>
              <a:rPr lang="en-US" altLang="zh-CN" sz="2000" b="1" kern="0" dirty="0" smtClean="0">
                <a:solidFill>
                  <a:schemeClr val="bg1"/>
                </a:solidFill>
              </a:rPr>
              <a:t>23</a:t>
            </a:r>
            <a:r>
              <a:rPr lang="zh-CN" altLang="en-US" sz="2000" b="1" kern="0" dirty="0" smtClean="0">
                <a:solidFill>
                  <a:schemeClr val="bg1"/>
                </a:solidFill>
              </a:rPr>
              <a:t>个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662" y="1736422"/>
            <a:ext cx="7757094" cy="231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14400" y="4050176"/>
            <a:ext cx="659252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（例子：用户信息表）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9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架构设计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0420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架构设计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主要协议：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JDBC【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连接数据库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】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HTTP【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连接互联网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】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TCP/IP【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服务器与客户端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】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87716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部署图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E:\Course\阶段提交\3.设计阶段\设计建模\部署图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786" y="829678"/>
            <a:ext cx="6801898" cy="485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939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架构设计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主要标明：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接口及数据库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实现和依赖关系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87716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构件图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 descr="E:\Course\阶段提交\3.设计阶段\设计建模\构件图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599" y="1044841"/>
            <a:ext cx="7793676" cy="4117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939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软件设计和建模</a:t>
            </a:r>
            <a:r>
              <a:rPr kumimoji="1" lang="en-US" altLang="zh-CN" dirty="0" smtClean="0"/>
              <a:t>-GUI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0420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核心：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简洁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时尚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66584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登录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注册界面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 descr="E:\Course\阶段提交\3.设计阶段\设计建模\APP界面设计V2.0\1-0_登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662" y="705053"/>
            <a:ext cx="3429000" cy="6105525"/>
          </a:xfrm>
          <a:prstGeom prst="rect">
            <a:avLst/>
          </a:prstGeom>
          <a:noFill/>
        </p:spPr>
      </p:pic>
      <p:pic>
        <p:nvPicPr>
          <p:cNvPr id="7171" name="Picture 3" descr="E:\Course\阶段提交\3.设计阶段\设计建模\APP界面设计V2.0\2-0_注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783" y="705053"/>
            <a:ext cx="3429000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939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2694432" cy="461710"/>
          </a:xfrm>
        </p:spPr>
        <p:txBody>
          <a:bodyPr/>
          <a:lstStyle/>
          <a:p>
            <a:r>
              <a:rPr kumimoji="1" lang="zh-CN" altLang="en-US" sz="2400" dirty="0" smtClean="0"/>
              <a:t>软件设计和建模</a:t>
            </a:r>
            <a:endParaRPr kumimoji="1"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sz="2400" dirty="0" smtClean="0"/>
              <a:t>设计文档</a:t>
            </a:r>
            <a:endParaRPr kumimoji="1"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sz="2400" dirty="0" smtClean="0"/>
              <a:t>开发计划</a:t>
            </a:r>
            <a:endParaRPr kumimoji="1" lang="zh-CN" altLang="en-US" sz="2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400" dirty="0" smtClean="0"/>
              <a:t>系统简介</a:t>
            </a:r>
            <a:endParaRPr kumimoji="1" lang="zh-CN" altLang="en-US" sz="24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2642470" cy="461710"/>
          </a:xfrm>
        </p:spPr>
        <p:txBody>
          <a:bodyPr/>
          <a:lstStyle/>
          <a:p>
            <a:r>
              <a:rPr kumimoji="1" lang="zh-CN" altLang="en-US" sz="2400" dirty="0" smtClean="0"/>
              <a:t>需求分析和建模</a:t>
            </a:r>
            <a:endParaRPr kumimoji="1" lang="zh-CN" altLang="en-US" sz="2400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>
          <a:xfrm>
            <a:off x="9101037" y="1428671"/>
            <a:ext cx="3090963" cy="461710"/>
          </a:xfrm>
        </p:spPr>
        <p:txBody>
          <a:bodyPr/>
          <a:lstStyle/>
          <a:p>
            <a:r>
              <a:rPr kumimoji="1" lang="zh-CN" altLang="en-US" sz="2400" dirty="0" smtClean="0"/>
              <a:t>软件需求规格说明书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6049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核心：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简洁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时尚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66584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登录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注册界面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4" name="Picture 2" descr="E:\Course\阶段提交\3.设计阶段\设计建模\APP界面设计V2.0\2-1_首页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179" y="666953"/>
            <a:ext cx="3429000" cy="6096000"/>
          </a:xfrm>
          <a:prstGeom prst="rect">
            <a:avLst/>
          </a:prstGeom>
          <a:noFill/>
        </p:spPr>
      </p:pic>
      <p:pic>
        <p:nvPicPr>
          <p:cNvPr id="8195" name="Picture 3" descr="E:\Course\阶段提交\3.设计阶段\设计建模\APP界面设计V2.0\2-2_搜索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8368" y="666953"/>
            <a:ext cx="3429000" cy="6115050"/>
          </a:xfrm>
          <a:prstGeom prst="rect">
            <a:avLst/>
          </a:prstGeom>
          <a:noFill/>
        </p:spPr>
      </p:pic>
      <p:pic>
        <p:nvPicPr>
          <p:cNvPr id="8196" name="Picture 4" descr="E:\Course\阶段提交\3.设计阶段\设计建模\APP界面设计V2.0\2-3_社区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8436" y="686003"/>
            <a:ext cx="3429000" cy="6096000"/>
          </a:xfrm>
          <a:prstGeom prst="rect">
            <a:avLst/>
          </a:prstGeom>
          <a:noFill/>
        </p:spPr>
      </p:pic>
      <p:pic>
        <p:nvPicPr>
          <p:cNvPr id="8197" name="Picture 5" descr="E:\Course\阶段提交\3.设计阶段\设计建模\APP界面设计V2.0\2-4_个人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8368" y="666953"/>
            <a:ext cx="3429000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939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功能模块设计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0420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功能模块设计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对应五个主界面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46867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个功能模块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33" y="1046661"/>
            <a:ext cx="7099770" cy="394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939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功能模块设计</a:t>
            </a:r>
            <a:endParaRPr kumimoji="1"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528436" y="2146776"/>
            <a:ext cx="252319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对应五个主界面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146867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个功能模块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42" name="Picture 2" descr="E:\Course\阶段提交\3.设计阶段\设计建模\类图V1.0\类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6601" y="367967"/>
            <a:ext cx="9073326" cy="5888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939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软件设计文档的内容介绍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030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软件设计文档内容</a:t>
            </a:r>
            <a:endParaRPr kumimoji="1"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16758"/>
              </p:ext>
            </p:extLst>
          </p:nvPr>
        </p:nvGraphicFramePr>
        <p:xfrm>
          <a:off x="1083492" y="1316738"/>
          <a:ext cx="10025017" cy="41847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1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3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aseline="0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NO.1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引言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编写目的、项目背景、使用范围、参考资料、定义和术语</a:t>
                      </a:r>
                      <a:r>
                        <a:rPr lang="en-US" altLang="zh-CN" sz="1400" dirty="0" smtClean="0"/>
                        <a:t>】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NO.2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总体设计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系统设计、人工处理过程、页面设计、备份与恢复、系统出错处理设计、安全保密设计、系       统维护设计、存在问题设计</a:t>
                      </a:r>
                      <a:r>
                        <a:rPr lang="en-US" altLang="zh-CN" sz="1400" dirty="0" smtClean="0"/>
                        <a:t>】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NO.3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系统设计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模块划分、功能需求与系统功能模块的关系、功能模块描述</a:t>
                      </a:r>
                      <a:r>
                        <a:rPr lang="en-US" altLang="zh-CN" sz="1400" dirty="0" smtClean="0"/>
                        <a:t>】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NO.4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接口设计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用户接口、外部接口、内部接口</a:t>
                      </a:r>
                      <a:r>
                        <a:rPr lang="en-US" altLang="zh-CN" sz="1400" dirty="0" smtClean="0"/>
                        <a:t>】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NO.5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运行设计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软件运行环境、硬件环境、网络环境</a:t>
                      </a:r>
                      <a:r>
                        <a:rPr lang="en-US" altLang="zh-CN" sz="1400" dirty="0" smtClean="0"/>
                        <a:t>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NO.6</a:t>
                      </a:r>
                      <a:endParaRPr lang="zh-CN" altLang="en-US" sz="1400" dirty="0" smtClean="0"/>
                    </a:p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 smtClean="0"/>
                        <a:t>系统数据库设计</a:t>
                      </a:r>
                      <a:r>
                        <a:rPr lang="en-US" altLang="zh-CN" sz="1400" dirty="0" smtClean="0"/>
                        <a:t>【</a:t>
                      </a:r>
                      <a:r>
                        <a:rPr lang="zh-CN" altLang="en-US" sz="1400" dirty="0" smtClean="0"/>
                        <a:t>数据库介绍、数据库基表</a:t>
                      </a:r>
                      <a:r>
                        <a:rPr lang="en-US" altLang="zh-CN" sz="1400" dirty="0" smtClean="0"/>
                        <a:t>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06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已完成工作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8233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endParaRPr kumimoji="1" lang="zh-CN" altLang="en-US" dirty="0"/>
          </a:p>
        </p:txBody>
      </p:sp>
      <p:grpSp>
        <p:nvGrpSpPr>
          <p:cNvPr id="4" name="组 7"/>
          <p:cNvGrpSpPr/>
          <p:nvPr/>
        </p:nvGrpSpPr>
        <p:grpSpPr>
          <a:xfrm>
            <a:off x="1989569" y="829677"/>
            <a:ext cx="3715658" cy="1883664"/>
            <a:chOff x="1185527" y="1115568"/>
            <a:chExt cx="3715658" cy="1883664"/>
          </a:xfrm>
        </p:grpSpPr>
        <p:sp>
          <p:nvSpPr>
            <p:cNvPr id="29" name="矩形 28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1463039" y="1790891"/>
              <a:ext cx="3291841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选定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LOOK-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穿搭推荐类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APP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作为选题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确定选题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 9"/>
          <p:cNvGrpSpPr/>
          <p:nvPr/>
        </p:nvGrpSpPr>
        <p:grpSpPr>
          <a:xfrm>
            <a:off x="5705228" y="829677"/>
            <a:ext cx="694942" cy="1883664"/>
            <a:chOff x="5626400" y="1210161"/>
            <a:chExt cx="694942" cy="1883664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32"/>
          <p:cNvGrpSpPr/>
          <p:nvPr/>
        </p:nvGrpSpPr>
        <p:grpSpPr>
          <a:xfrm>
            <a:off x="6400170" y="829677"/>
            <a:ext cx="3715658" cy="1883664"/>
            <a:chOff x="1185527" y="1115568"/>
            <a:chExt cx="3715658" cy="1883664"/>
          </a:xfrm>
        </p:grpSpPr>
        <p:sp>
          <p:nvSpPr>
            <p:cNvPr id="34" name="矩形 33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分析针对群体、需求清单、适用场景等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完成需求规格说明书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构建需求模型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需求分析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 10"/>
          <p:cNvGrpSpPr/>
          <p:nvPr/>
        </p:nvGrpSpPr>
        <p:grpSpPr>
          <a:xfrm>
            <a:off x="6400170" y="2693722"/>
            <a:ext cx="3715658" cy="694942"/>
            <a:chOff x="6431701" y="2885020"/>
            <a:chExt cx="3715658" cy="6949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矩形 36"/>
            <p:cNvSpPr/>
            <p:nvPr/>
          </p:nvSpPr>
          <p:spPr>
            <a:xfrm rot="5400000">
              <a:off x="8150774" y="1165947"/>
              <a:ext cx="277512" cy="3715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 rot="5400000">
              <a:off x="8080814" y="3096260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38"/>
          <p:cNvGrpSpPr/>
          <p:nvPr/>
        </p:nvGrpSpPr>
        <p:grpSpPr>
          <a:xfrm>
            <a:off x="6400170" y="3388664"/>
            <a:ext cx="3715658" cy="1887963"/>
            <a:chOff x="1185527" y="1115568"/>
            <a:chExt cx="3715658" cy="1887963"/>
          </a:xfrm>
        </p:grpSpPr>
        <p:sp>
          <p:nvSpPr>
            <p:cNvPr id="40" name="矩形 39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63039" y="1790891"/>
              <a:ext cx="3291841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划分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功能模块，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GUI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设计等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完成软件设计文档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构建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UML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设计模型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完成设计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45"/>
          <p:cNvGrpSpPr/>
          <p:nvPr/>
        </p:nvGrpSpPr>
        <p:grpSpPr>
          <a:xfrm rot="10800000">
            <a:off x="5705227" y="3388664"/>
            <a:ext cx="694942" cy="1883664"/>
            <a:chOff x="5626400" y="1210161"/>
            <a:chExt cx="694942" cy="188366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矩形 46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54"/>
          <p:cNvGrpSpPr/>
          <p:nvPr/>
        </p:nvGrpSpPr>
        <p:grpSpPr>
          <a:xfrm>
            <a:off x="1989568" y="3388664"/>
            <a:ext cx="3715658" cy="1883664"/>
            <a:chOff x="1185527" y="1115568"/>
            <a:chExt cx="3715658" cy="1883664"/>
          </a:xfrm>
        </p:grpSpPr>
        <p:sp>
          <p:nvSpPr>
            <p:cNvPr id="56" name="矩形 55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8"/>
            <p:cNvSpPr txBox="1"/>
            <p:nvPr/>
          </p:nvSpPr>
          <p:spPr>
            <a:xfrm>
              <a:off x="1463039" y="1790891"/>
              <a:ext cx="329184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从界面开始，已经开始编码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……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开始编码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6147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存在主要问题和对策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8233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43616" y="0"/>
            <a:ext cx="420624" cy="4626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斜纹 4"/>
          <p:cNvSpPr/>
          <p:nvPr/>
        </p:nvSpPr>
        <p:spPr>
          <a:xfrm rot="18900000" flipV="1">
            <a:off x="9764556" y="4088517"/>
            <a:ext cx="1076694" cy="1076694"/>
          </a:xfrm>
          <a:prstGeom prst="diagStripe">
            <a:avLst>
              <a:gd name="adj" fmla="val 512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 6"/>
          <p:cNvGrpSpPr/>
          <p:nvPr/>
        </p:nvGrpSpPr>
        <p:grpSpPr>
          <a:xfrm>
            <a:off x="3942600" y="4079080"/>
            <a:ext cx="5598964" cy="1532727"/>
            <a:chOff x="3927533" y="4024216"/>
            <a:chExt cx="5598964" cy="1532727"/>
          </a:xfrm>
        </p:grpSpPr>
        <p:sp>
          <p:nvSpPr>
            <p:cNvPr id="22" name="文本框 8"/>
            <p:cNvSpPr txBox="1"/>
            <p:nvPr/>
          </p:nvSpPr>
          <p:spPr>
            <a:xfrm>
              <a:off x="4763410" y="4790580"/>
              <a:ext cx="3527813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参考网络资料，向其它组学习，多次完善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927533" y="4298137"/>
              <a:ext cx="436369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对开发流程不熟悉，</a:t>
              </a:r>
              <a:r>
                <a:rPr lang="en-US" altLang="zh-CN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V1.0</a:t>
              </a: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版文档极不完善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斜纹 25"/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26"/>
          <p:cNvGrpSpPr/>
          <p:nvPr/>
        </p:nvGrpSpPr>
        <p:grpSpPr>
          <a:xfrm>
            <a:off x="3054096" y="2718494"/>
            <a:ext cx="4148349" cy="1532727"/>
            <a:chOff x="5378148" y="4024216"/>
            <a:chExt cx="4148349" cy="1532727"/>
          </a:xfrm>
        </p:grpSpPr>
        <p:sp>
          <p:nvSpPr>
            <p:cNvPr id="41" name="文本框 8"/>
            <p:cNvSpPr txBox="1"/>
            <p:nvPr/>
          </p:nvSpPr>
          <p:spPr>
            <a:xfrm>
              <a:off x="5378148" y="4790580"/>
              <a:ext cx="2913075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挤时间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798238" y="4298137"/>
              <a:ext cx="2492990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任务量大，时间不够用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斜纹 49"/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 50"/>
          <p:cNvGrpSpPr/>
          <p:nvPr/>
        </p:nvGrpSpPr>
        <p:grpSpPr>
          <a:xfrm>
            <a:off x="842531" y="1070525"/>
            <a:ext cx="4148349" cy="1532727"/>
            <a:chOff x="5378148" y="4024216"/>
            <a:chExt cx="4148349" cy="1532727"/>
          </a:xfrm>
        </p:grpSpPr>
        <p:sp>
          <p:nvSpPr>
            <p:cNvPr id="52" name="文本框 8"/>
            <p:cNvSpPr txBox="1"/>
            <p:nvPr/>
          </p:nvSpPr>
          <p:spPr>
            <a:xfrm>
              <a:off x="5378148" y="4790580"/>
              <a:ext cx="2913075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多寻找开源代码，边学边练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490734" y="4298137"/>
              <a:ext cx="1800493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编码难度相对高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41798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系统简介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15630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下一阶段计划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8233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软件开发计划</a:t>
            </a:r>
            <a:endParaRPr kumimoji="1" lang="zh-CN" altLang="en-US" dirty="0"/>
          </a:p>
        </p:txBody>
      </p:sp>
      <p:sp>
        <p:nvSpPr>
          <p:cNvPr id="6" name="任意形状 5"/>
          <p:cNvSpPr/>
          <p:nvPr/>
        </p:nvSpPr>
        <p:spPr>
          <a:xfrm>
            <a:off x="118601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</p:txBody>
      </p:sp>
      <p:sp>
        <p:nvSpPr>
          <p:cNvPr id="21" name="形状 20"/>
          <p:cNvSpPr/>
          <p:nvPr/>
        </p:nvSpPr>
        <p:spPr>
          <a:xfrm>
            <a:off x="2402868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任意形状 27"/>
          <p:cNvSpPr/>
          <p:nvPr/>
        </p:nvSpPr>
        <p:spPr>
          <a:xfrm>
            <a:off x="1657199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完成界面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09634" y="2074106"/>
            <a:ext cx="2120348" cy="1748844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环形箭头 29"/>
          <p:cNvSpPr/>
          <p:nvPr/>
        </p:nvSpPr>
        <p:spPr>
          <a:xfrm>
            <a:off x="5008822" y="1042838"/>
            <a:ext cx="2475174" cy="247517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任意形状 30"/>
          <p:cNvSpPr/>
          <p:nvPr/>
        </p:nvSpPr>
        <p:spPr>
          <a:xfrm>
            <a:off x="4280823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62" tIns="75292" rIns="101962" bIns="7529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完成最难</a:t>
            </a:r>
            <a:endParaRPr lang="en-US" altLang="zh-CN" sz="2000" b="1" kern="1200" dirty="0" smtClean="0">
              <a:solidFill>
                <a:schemeClr val="bg1"/>
              </a:solidFill>
            </a:endParaRPr>
          </a:p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的功能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6433258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</p:txBody>
      </p:sp>
      <p:sp>
        <p:nvSpPr>
          <p:cNvPr id="33" name="形状 32"/>
          <p:cNvSpPr/>
          <p:nvPr/>
        </p:nvSpPr>
        <p:spPr>
          <a:xfrm>
            <a:off x="7650115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任意形状 33"/>
          <p:cNvSpPr/>
          <p:nvPr/>
        </p:nvSpPr>
        <p:spPr>
          <a:xfrm>
            <a:off x="6904446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完成核心功能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5" name="任意形状 34"/>
          <p:cNvSpPr/>
          <p:nvPr/>
        </p:nvSpPr>
        <p:spPr>
          <a:xfrm>
            <a:off x="905688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481674" rIns="106921" bIns="106921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/>
          </a:p>
        </p:txBody>
      </p:sp>
      <p:sp>
        <p:nvSpPr>
          <p:cNvPr id="36" name="任意形状 35"/>
          <p:cNvSpPr/>
          <p:nvPr/>
        </p:nvSpPr>
        <p:spPr>
          <a:xfrm>
            <a:off x="9528070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测试及改进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1224527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第十周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完成全部的界面编码及界面间跳转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6466404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第十四周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十五周半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完成包括登录、发布问题等其它软件核心功能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3866491" y="2602520"/>
            <a:ext cx="205405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第十一周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十三周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人分工，分别完成爬虫爬取资讯并分类功能及个性化推荐功能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9123174" y="2592285"/>
            <a:ext cx="205405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第十五周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进行测试及软件完善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45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软件需求分析和设计报告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zh-CN" altLang="en-US" dirty="0" smtClean="0"/>
              <a:t>答辩</a:t>
            </a:r>
            <a:r>
              <a:rPr kumimoji="1" lang="zh-CN" altLang="en-US" dirty="0"/>
              <a:t>人</a:t>
            </a:r>
            <a:r>
              <a:rPr kumimoji="1" lang="zh-CN" altLang="en-US" dirty="0" smtClean="0"/>
              <a:t>：第七组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生俊</a:t>
            </a:r>
            <a:r>
              <a:rPr kumimoji="1" lang="zh-CN" altLang="en-US" dirty="0" smtClean="0"/>
              <a:t>怡 </a:t>
            </a:r>
            <a:r>
              <a:rPr kumimoji="1" lang="en-US" altLang="zh-CN" dirty="0" smtClean="0"/>
              <a:t>2015141463141</a:t>
            </a:r>
          </a:p>
          <a:p>
            <a:r>
              <a:rPr kumimoji="1" lang="zh-CN" altLang="en-US" dirty="0" smtClean="0"/>
              <a:t>胡</a:t>
            </a:r>
            <a:r>
              <a:rPr kumimoji="1" lang="zh-CN" altLang="en-US" dirty="0" smtClean="0"/>
              <a:t>紫萍 </a:t>
            </a:r>
            <a:r>
              <a:rPr kumimoji="1" lang="en-US" altLang="zh-CN" dirty="0" smtClean="0"/>
              <a:t>2015141463056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08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系统简介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658314"/>
            <a:ext cx="616224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dirty="0" smtClean="0"/>
              <a:t>Look</a:t>
            </a:r>
            <a:r>
              <a:rPr lang="zh-CN" altLang="en-US" dirty="0" smtClean="0"/>
              <a:t>是一款主要针对女性群体推出的时尚推荐软件，集成潮流信息推荐、场景</a:t>
            </a:r>
            <a:r>
              <a:rPr lang="en-US" dirty="0" smtClean="0"/>
              <a:t>/</a:t>
            </a:r>
            <a:r>
              <a:rPr lang="zh-CN" altLang="en-US" dirty="0" smtClean="0"/>
              <a:t>年龄穿搭指导、用户社区经验交流等功能于一体</a:t>
            </a:r>
            <a:r>
              <a:rPr lang="zh-CN" altLang="en-US" dirty="0" smtClean="0"/>
              <a:t>。适用于广大女性消费者及入门设计师。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3154367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3154367"/>
            <a:ext cx="6162242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帮助女性群体跟进变化的潮流信息并节约寻找潮流资讯的时间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提供搭配特定场合合适的着装及不同年龄段的潮流穿搭，防止穿搭中持续纠结和不得体的情况发生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用户间分享交流经验，可形成具有相同喜好的团体，共同提高穿搭水平和审美能力</a:t>
            </a:r>
          </a:p>
        </p:txBody>
      </p:sp>
    </p:spTree>
    <p:extLst>
      <p:ext uri="{BB962C8B-B14F-4D97-AF65-F5344CB8AC3E}">
        <p14:creationId xmlns:p14="http://schemas.microsoft.com/office/powerpoint/2010/main" xmlns="" val="199933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需求分析和建模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9059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301095" y="6061587"/>
            <a:ext cx="7589808" cy="572638"/>
          </a:xfrm>
        </p:spPr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1026" name="Picture 2" descr="E:\Course\阶段提交\2.需求分析阶段\UML分析模型v2.0_图片\类图\登录及注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53" y="250723"/>
            <a:ext cx="4819650" cy="5505450"/>
          </a:xfrm>
          <a:prstGeom prst="rect">
            <a:avLst/>
          </a:prstGeom>
          <a:noFill/>
        </p:spPr>
      </p:pic>
      <p:pic>
        <p:nvPicPr>
          <p:cNvPr id="1027" name="Picture 3" descr="E:\Course\阶段提交\2.需求分析阶段\UML分析模型v2.0_图片\类图\个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6977" y="0"/>
            <a:ext cx="4493271" cy="5756173"/>
          </a:xfrm>
          <a:prstGeom prst="rect">
            <a:avLst/>
          </a:prstGeom>
          <a:noFill/>
        </p:spPr>
      </p:pic>
      <p:pic>
        <p:nvPicPr>
          <p:cNvPr id="1029" name="Picture 5" descr="E:\Course\阶段提交\2.需求分析阶段\UML分析模型v2.0_图片\类图\社区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053" y="250723"/>
            <a:ext cx="7381875" cy="4762500"/>
          </a:xfrm>
          <a:prstGeom prst="rect">
            <a:avLst/>
          </a:prstGeom>
          <a:noFill/>
        </p:spPr>
      </p:pic>
      <p:pic>
        <p:nvPicPr>
          <p:cNvPr id="1032" name="Picture 8" descr="E:\Course\阶段提交\2.需求分析阶段\UML分析模型v2.0_图片\类图\首页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8223" y="1900300"/>
            <a:ext cx="8582025" cy="4733925"/>
          </a:xfrm>
          <a:prstGeom prst="rect">
            <a:avLst/>
          </a:prstGeom>
          <a:noFill/>
        </p:spPr>
      </p:pic>
      <p:pic>
        <p:nvPicPr>
          <p:cNvPr id="1033" name="Picture 9" descr="E:\Course\阶段提交\2.需求分析阶段\UML分析模型v2.0_图片\类图\搜索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01095" y="250723"/>
            <a:ext cx="7753350" cy="643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9059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3303" y="2227006"/>
            <a:ext cx="7589808" cy="572638"/>
          </a:xfrm>
        </p:spPr>
        <p:txBody>
          <a:bodyPr/>
          <a:lstStyle/>
          <a:p>
            <a:r>
              <a:rPr kumimoji="1" lang="zh-CN" altLang="en-US" dirty="0" smtClean="0"/>
              <a:t>数据字典：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数据流词条描述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 2.</a:t>
            </a:r>
            <a:r>
              <a:rPr kumimoji="1" lang="zh-CN" altLang="en-US" dirty="0" smtClean="0"/>
              <a:t>数据元素词条描述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en-US" altLang="zh-CN" dirty="0" smtClean="0"/>
              <a:t>                     3.</a:t>
            </a:r>
            <a:r>
              <a:rPr kumimoji="1" lang="zh-CN" altLang="en-US" dirty="0" smtClean="0"/>
              <a:t>加工逻辑词条描述</a:t>
            </a:r>
            <a:endParaRPr kumimoji="1"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465" y="0"/>
            <a:ext cx="10751924" cy="236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1465" y="2369068"/>
            <a:ext cx="10751924" cy="246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1466" y="4700239"/>
            <a:ext cx="10751924" cy="215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79059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需求分析和建模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功能</a:t>
            </a:r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行为分析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9059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Course\阶段提交\2.需求分析阶段\UML分析模型v2.0_图片\用例图\用例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25"/>
            <a:ext cx="7467600" cy="6838950"/>
          </a:xfrm>
          <a:prstGeom prst="rect">
            <a:avLst/>
          </a:prstGeom>
          <a:noFill/>
        </p:spPr>
      </p:pic>
      <p:pic>
        <p:nvPicPr>
          <p:cNvPr id="3075" name="Picture 3" descr="E:\Course\阶段提交\2.需求分析阶段\UML分析模型v2.0_图片\时序图\登录\登录成功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1755" y="200794"/>
            <a:ext cx="3798735" cy="3244119"/>
          </a:xfrm>
          <a:prstGeom prst="rect">
            <a:avLst/>
          </a:prstGeom>
          <a:noFill/>
        </p:spPr>
      </p:pic>
      <p:pic>
        <p:nvPicPr>
          <p:cNvPr id="3076" name="Picture 4" descr="E:\Course\阶段提交\2.需求分析阶段\UML分析模型v2.0_图片\协作图\登录\登录成功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15549" y="99827"/>
            <a:ext cx="4201754" cy="3345086"/>
          </a:xfrm>
          <a:prstGeom prst="rect">
            <a:avLst/>
          </a:prstGeom>
          <a:noFill/>
        </p:spPr>
      </p:pic>
      <p:pic>
        <p:nvPicPr>
          <p:cNvPr id="3077" name="Picture 5" descr="E:\Course\阶段提交\2.需求分析阶段\UML分析模型v2.0_图片\状态图\登录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755" y="3465452"/>
            <a:ext cx="3798735" cy="3383024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15549" y="3393700"/>
            <a:ext cx="4201754" cy="345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79059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998</Words>
  <Application>Microsoft Office PowerPoint</Application>
  <PresentationFormat>自定义</PresentationFormat>
  <Paragraphs>189</Paragraphs>
  <Slides>32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模板页面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93</cp:revision>
  <dcterms:created xsi:type="dcterms:W3CDTF">2015-08-18T02:51:41Z</dcterms:created>
  <dcterms:modified xsi:type="dcterms:W3CDTF">2017-04-25T21:15:42Z</dcterms:modified>
  <cp:category/>
</cp:coreProperties>
</file>