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5" r:id="rId2"/>
    <p:sldId id="284" r:id="rId3"/>
    <p:sldId id="264" r:id="rId4"/>
    <p:sldId id="275" r:id="rId5"/>
    <p:sldId id="288" r:id="rId6"/>
    <p:sldId id="274" r:id="rId7"/>
    <p:sldId id="291" r:id="rId8"/>
    <p:sldId id="289" r:id="rId9"/>
    <p:sldId id="290" r:id="rId10"/>
    <p:sldId id="267" r:id="rId11"/>
    <p:sldId id="268" r:id="rId12"/>
    <p:sldId id="292" r:id="rId13"/>
    <p:sldId id="294" r:id="rId14"/>
    <p:sldId id="269" r:id="rId15"/>
    <p:sldId id="270" r:id="rId16"/>
    <p:sldId id="295" r:id="rId17"/>
    <p:sldId id="280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56596C"/>
    <a:srgbClr val="FF8B77"/>
    <a:srgbClr val="FF8C7F"/>
    <a:srgbClr val="6EBDD3"/>
    <a:srgbClr val="36A9CF"/>
    <a:srgbClr val="8BD4E3"/>
    <a:srgbClr val="41ADCC"/>
    <a:srgbClr val="01B1D0"/>
    <a:srgbClr val="D8EFF2"/>
    <a:srgbClr val="BFE6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4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3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0DD62-A80B-42D5-9B48-85D1C39D7B99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DFB2C-C4EC-41EC-897A-1B9C92C53F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732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DFB2C-C4EC-41EC-897A-1B9C92C53FA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41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DFB2C-C4EC-41EC-897A-1B9C92C53F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47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DFB2C-C4EC-41EC-897A-1B9C92C53FA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47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DFB2C-C4EC-41EC-897A-1B9C92C53FA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99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DFB2C-C4EC-41EC-897A-1B9C92C53FA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555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DFB2C-C4EC-41EC-897A-1B9C92C53FA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646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DFB2C-C4EC-41EC-897A-1B9C92C53FA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368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DFB2C-C4EC-41EC-897A-1B9C92C53FA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157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461760" y="152400"/>
            <a:ext cx="0" cy="6537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-1562100" y="3429000"/>
            <a:ext cx="153162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284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CFC4-DE60-4838-8623-8483A27D1B69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284E-9765-4620-AD1F-2968F989B9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1630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CFC4-DE60-4838-8623-8483A27D1B69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284E-9765-4620-AD1F-2968F989B9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99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370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272" t="2139" r="174" b="21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99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473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CFC4-DE60-4838-8623-8483A27D1B69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284E-9765-4620-AD1F-2968F989B9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319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CFC4-DE60-4838-8623-8483A27D1B69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284E-9765-4620-AD1F-2968F989B9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381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CFC4-DE60-4838-8623-8483A27D1B69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284E-9765-4620-AD1F-2968F989B9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431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CFC4-DE60-4838-8623-8483A27D1B69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284E-9765-4620-AD1F-2968F989B9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792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CFC4-DE60-4838-8623-8483A27D1B69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284E-9765-4620-AD1F-2968F989B9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25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CFC4-DE60-4838-8623-8483A27D1B69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284E-9765-4620-AD1F-2968F989B9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08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9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2625217"/>
            <a:ext cx="12093205" cy="12108434"/>
          </a:xfrm>
          <a:prstGeom prst="rect">
            <a:avLst/>
          </a:prstGeom>
        </p:spPr>
      </p:pic>
      <p:sp>
        <p:nvSpPr>
          <p:cNvPr id="64" name="任意多边形 6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81721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3688080 h 6858000"/>
              <a:gd name="connsiteX5" fmla="*/ 1295400 w 12192000"/>
              <a:gd name="connsiteY5" fmla="*/ 3520440 h 6858000"/>
              <a:gd name="connsiteX6" fmla="*/ 2849880 w 12192000"/>
              <a:gd name="connsiteY6" fmla="*/ 2499360 h 6858000"/>
              <a:gd name="connsiteX7" fmla="*/ 3642360 w 12192000"/>
              <a:gd name="connsiteY7" fmla="*/ 16611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1721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3688080"/>
                </a:lnTo>
                <a:lnTo>
                  <a:pt x="1295400" y="3520440"/>
                </a:lnTo>
                <a:lnTo>
                  <a:pt x="2849880" y="2499360"/>
                </a:lnTo>
                <a:lnTo>
                  <a:pt x="3642360" y="166116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0" y="1653900"/>
            <a:ext cx="103036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LOOK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88818" y="3260829"/>
            <a:ext cx="6919465" cy="74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软件开发实践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项目计划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49363" y="4678398"/>
            <a:ext cx="1481003" cy="369332"/>
            <a:chOff x="1521277" y="4322538"/>
            <a:chExt cx="1481003" cy="369332"/>
          </a:xfrm>
        </p:grpSpPr>
        <p:sp>
          <p:nvSpPr>
            <p:cNvPr id="17" name="圆角矩形 16"/>
            <p:cNvSpPr/>
            <p:nvPr/>
          </p:nvSpPr>
          <p:spPr>
            <a:xfrm>
              <a:off x="1521277" y="4322538"/>
              <a:ext cx="1481003" cy="3693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70807" y="4337927"/>
              <a:ext cx="1381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第七组</a:t>
              </a:r>
              <a:endParaRPr lang="zh-CN" altLang="en-US" sz="1600" dirty="0">
                <a:solidFill>
                  <a:srgbClr val="56596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5560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637">
        <p:circle/>
      </p:transition>
    </mc:Choice>
    <mc:Fallback>
      <p:transition spd="slow" advTm="4637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-1157056" y="380936"/>
            <a:ext cx="5998064" cy="6055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 rot="2700000">
            <a:off x="-513600" y="1113497"/>
            <a:ext cx="4629875" cy="4629875"/>
            <a:chOff x="4230291" y="270726"/>
            <a:chExt cx="4629875" cy="4629875"/>
          </a:xfrm>
        </p:grpSpPr>
        <p:sp>
          <p:nvSpPr>
            <p:cNvPr id="5" name="椭圆 4"/>
            <p:cNvSpPr/>
            <p:nvPr/>
          </p:nvSpPr>
          <p:spPr>
            <a:xfrm>
              <a:off x="4230292" y="270727"/>
              <a:ext cx="4629873" cy="46298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545228" y="270727"/>
              <a:ext cx="0" cy="462987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30292" y="2585663"/>
              <a:ext cx="462987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410675" y="451110"/>
              <a:ext cx="4269107" cy="4269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30291" y="270726"/>
              <a:ext cx="4629875" cy="462987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286729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1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 rot="18900000">
              <a:off x="7697775" y="1071126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2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 rot="2700000">
              <a:off x="7702131" y="3704447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8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 rot="5400000">
              <a:off x="6383293" y="425467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7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8100000">
              <a:off x="5068512" y="3700389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6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 rot="10800000">
              <a:off x="4523941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5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 rot="13500000">
              <a:off x="5067013" y="106933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4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 rot="16200000">
              <a:off x="6383293" y="527160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3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6200000">
            <a:off x="3178610" y="3214178"/>
            <a:ext cx="119567" cy="428510"/>
            <a:chOff x="3055715" y="3823752"/>
            <a:chExt cx="150471" cy="539267"/>
          </a:xfrm>
        </p:grpSpPr>
        <p:sp>
          <p:nvSpPr>
            <p:cNvPr id="26" name="椭圆 25"/>
            <p:cNvSpPr/>
            <p:nvPr/>
          </p:nvSpPr>
          <p:spPr>
            <a:xfrm>
              <a:off x="3055715" y="3823752"/>
              <a:ext cx="150471" cy="1504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091115" y="4025591"/>
              <a:ext cx="79671" cy="796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3095552" y="4154606"/>
              <a:ext cx="70796" cy="208413"/>
            </a:xfrm>
            <a:custGeom>
              <a:avLst/>
              <a:gdLst>
                <a:gd name="connsiteX0" fmla="*/ 0 w 95682"/>
                <a:gd name="connsiteY0" fmla="*/ 259522 h 259522"/>
                <a:gd name="connsiteX1" fmla="*/ 47841 w 95682"/>
                <a:gd name="connsiteY1" fmla="*/ 0 h 259522"/>
                <a:gd name="connsiteX2" fmla="*/ 95682 w 95682"/>
                <a:gd name="connsiteY2" fmla="*/ 259522 h 259522"/>
                <a:gd name="connsiteX3" fmla="*/ 0 w 95682"/>
                <a:gd name="connsiteY3" fmla="*/ 259522 h 259522"/>
                <a:gd name="connsiteX0" fmla="*/ 0 w 95682"/>
                <a:gd name="connsiteY0" fmla="*/ 259522 h 272222"/>
                <a:gd name="connsiteX1" fmla="*/ 47841 w 95682"/>
                <a:gd name="connsiteY1" fmla="*/ 0 h 272222"/>
                <a:gd name="connsiteX2" fmla="*/ 95682 w 95682"/>
                <a:gd name="connsiteY2" fmla="*/ 259522 h 272222"/>
                <a:gd name="connsiteX3" fmla="*/ 0 w 95682"/>
                <a:gd name="connsiteY3" fmla="*/ 259522 h 272222"/>
                <a:gd name="connsiteX0" fmla="*/ 0 w 95682"/>
                <a:gd name="connsiteY0" fmla="*/ 259522 h 281673"/>
                <a:gd name="connsiteX1" fmla="*/ 47841 w 95682"/>
                <a:gd name="connsiteY1" fmla="*/ 0 h 281673"/>
                <a:gd name="connsiteX2" fmla="*/ 95682 w 95682"/>
                <a:gd name="connsiteY2" fmla="*/ 259522 h 281673"/>
                <a:gd name="connsiteX3" fmla="*/ 0 w 95682"/>
                <a:gd name="connsiteY3" fmla="*/ 259522 h 28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82" h="281673">
                  <a:moveTo>
                    <a:pt x="0" y="259522"/>
                  </a:moveTo>
                  <a:lnTo>
                    <a:pt x="47841" y="0"/>
                  </a:lnTo>
                  <a:lnTo>
                    <a:pt x="95682" y="259522"/>
                  </a:lnTo>
                  <a:cubicBezTo>
                    <a:pt x="44738" y="290002"/>
                    <a:pt x="45229" y="288097"/>
                    <a:pt x="0" y="259522"/>
                  </a:cubicBezTo>
                  <a:close/>
                </a:path>
              </a:pathLst>
            </a:cu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84" name="矩形 83"/>
          <p:cNvSpPr/>
          <p:nvPr/>
        </p:nvSpPr>
        <p:spPr>
          <a:xfrm>
            <a:off x="911640" y="-838200"/>
            <a:ext cx="2195484" cy="816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616097" y="1773230"/>
            <a:ext cx="5214833" cy="3114262"/>
            <a:chOff x="6768249" y="2128921"/>
            <a:chExt cx="4854305" cy="3114262"/>
          </a:xfrm>
        </p:grpSpPr>
        <p:sp>
          <p:nvSpPr>
            <p:cNvPr id="33" name="文本框 32"/>
            <p:cNvSpPr txBox="1"/>
            <p:nvPr/>
          </p:nvSpPr>
          <p:spPr>
            <a:xfrm>
              <a:off x="6862785" y="2128921"/>
              <a:ext cx="395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56596C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rPr>
                <a:t>项目组织</a:t>
              </a:r>
              <a:endParaRPr lang="zh-CN" altLang="en-US" sz="2800" b="1" dirty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873311" y="2657860"/>
              <a:ext cx="474924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文件的编制、审批、打印：两人共同完成。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需求分析、设计、实现：共同完成。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代码编写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a.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登录、分类功能（生俊怡）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        b.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个人、社区功能（胡紫萍）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         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c.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推荐功能：共同完成</a:t>
              </a:r>
              <a:endPara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测试：共同完成。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768249" y="2269472"/>
              <a:ext cx="0" cy="19662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721887" y="2269472"/>
            <a:ext cx="2158898" cy="2158898"/>
          </a:xfrm>
          <a:prstGeom prst="ellipse">
            <a:avLst/>
          </a:prstGeom>
          <a:solidFill>
            <a:srgbClr val="565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-333217" y="-212527"/>
            <a:ext cx="2632621" cy="724246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664847" y="1601568"/>
            <a:ext cx="1600011" cy="3661347"/>
          </a:xfrm>
          <a:custGeom>
            <a:avLst/>
            <a:gdLst/>
            <a:ahLst/>
            <a:cxnLst/>
            <a:rect l="l" t="t" r="r" b="b"/>
            <a:pathLst>
              <a:path w="106374" h="187858">
                <a:moveTo>
                  <a:pt x="49448" y="0"/>
                </a:moveTo>
                <a:cubicBezTo>
                  <a:pt x="70953" y="0"/>
                  <a:pt x="85538" y="4201"/>
                  <a:pt x="93203" y="12604"/>
                </a:cubicBezTo>
                <a:cubicBezTo>
                  <a:pt x="100868" y="21007"/>
                  <a:pt x="104700" y="32682"/>
                  <a:pt x="104700" y="47629"/>
                </a:cubicBezTo>
                <a:cubicBezTo>
                  <a:pt x="104700" y="57742"/>
                  <a:pt x="103323" y="65048"/>
                  <a:pt x="100570" y="69547"/>
                </a:cubicBezTo>
                <a:cubicBezTo>
                  <a:pt x="97817" y="74047"/>
                  <a:pt x="92980" y="78155"/>
                  <a:pt x="86059" y="81874"/>
                </a:cubicBezTo>
                <a:cubicBezTo>
                  <a:pt x="92905" y="84182"/>
                  <a:pt x="98003" y="87960"/>
                  <a:pt x="101351" y="93209"/>
                </a:cubicBezTo>
                <a:cubicBezTo>
                  <a:pt x="104700" y="98458"/>
                  <a:pt x="106374" y="110762"/>
                  <a:pt x="106374" y="130120"/>
                </a:cubicBezTo>
                <a:cubicBezTo>
                  <a:pt x="106374" y="144489"/>
                  <a:pt x="104737" y="155638"/>
                  <a:pt x="101463" y="163567"/>
                </a:cubicBezTo>
                <a:cubicBezTo>
                  <a:pt x="98189" y="171496"/>
                  <a:pt x="92533" y="177527"/>
                  <a:pt x="84497" y="181659"/>
                </a:cubicBezTo>
                <a:cubicBezTo>
                  <a:pt x="76460" y="185792"/>
                  <a:pt x="66154" y="187858"/>
                  <a:pt x="53578" y="187858"/>
                </a:cubicBezTo>
                <a:cubicBezTo>
                  <a:pt x="39290" y="187858"/>
                  <a:pt x="28072" y="185458"/>
                  <a:pt x="19924" y="180658"/>
                </a:cubicBezTo>
                <a:cubicBezTo>
                  <a:pt x="11776" y="175859"/>
                  <a:pt x="6418" y="169980"/>
                  <a:pt x="3850" y="163022"/>
                </a:cubicBezTo>
                <a:cubicBezTo>
                  <a:pt x="1283" y="156064"/>
                  <a:pt x="0" y="143991"/>
                  <a:pt x="0" y="126801"/>
                </a:cubicBezTo>
                <a:lnTo>
                  <a:pt x="0" y="112514"/>
                </a:lnTo>
                <a:lnTo>
                  <a:pt x="45094" y="112514"/>
                </a:lnTo>
                <a:lnTo>
                  <a:pt x="45094" y="141870"/>
                </a:lnTo>
                <a:cubicBezTo>
                  <a:pt x="45094" y="149683"/>
                  <a:pt x="45560" y="154651"/>
                  <a:pt x="46490" y="156771"/>
                </a:cubicBezTo>
                <a:cubicBezTo>
                  <a:pt x="47420" y="158892"/>
                  <a:pt x="49485" y="159953"/>
                  <a:pt x="52685" y="159953"/>
                </a:cubicBezTo>
                <a:cubicBezTo>
                  <a:pt x="56182" y="159953"/>
                  <a:pt x="58489" y="158613"/>
                  <a:pt x="59605" y="155934"/>
                </a:cubicBezTo>
                <a:cubicBezTo>
                  <a:pt x="60721" y="153255"/>
                  <a:pt x="61279" y="146260"/>
                  <a:pt x="61279" y="134950"/>
                </a:cubicBezTo>
                <a:lnTo>
                  <a:pt x="61279" y="122448"/>
                </a:lnTo>
                <a:cubicBezTo>
                  <a:pt x="61279" y="115527"/>
                  <a:pt x="60498" y="110467"/>
                  <a:pt x="58935" y="107267"/>
                </a:cubicBezTo>
                <a:cubicBezTo>
                  <a:pt x="57373" y="104068"/>
                  <a:pt x="55066" y="101965"/>
                  <a:pt x="52015" y="100961"/>
                </a:cubicBezTo>
                <a:cubicBezTo>
                  <a:pt x="48964" y="99956"/>
                  <a:pt x="43048" y="99380"/>
                  <a:pt x="34267" y="99231"/>
                </a:cubicBezTo>
                <a:lnTo>
                  <a:pt x="34267" y="73000"/>
                </a:lnTo>
                <a:cubicBezTo>
                  <a:pt x="44983" y="73000"/>
                  <a:pt x="51606" y="72591"/>
                  <a:pt x="54136" y="71772"/>
                </a:cubicBezTo>
                <a:cubicBezTo>
                  <a:pt x="56666" y="70953"/>
                  <a:pt x="58489" y="69167"/>
                  <a:pt x="59605" y="66414"/>
                </a:cubicBezTo>
                <a:cubicBezTo>
                  <a:pt x="60721" y="63661"/>
                  <a:pt x="61279" y="59345"/>
                  <a:pt x="61279" y="53466"/>
                </a:cubicBezTo>
                <a:lnTo>
                  <a:pt x="61279" y="43420"/>
                </a:lnTo>
                <a:cubicBezTo>
                  <a:pt x="61279" y="37095"/>
                  <a:pt x="60628" y="32928"/>
                  <a:pt x="59326" y="30919"/>
                </a:cubicBezTo>
                <a:cubicBezTo>
                  <a:pt x="58024" y="28909"/>
                  <a:pt x="55996" y="27905"/>
                  <a:pt x="53243" y="27905"/>
                </a:cubicBezTo>
                <a:cubicBezTo>
                  <a:pt x="50117" y="27905"/>
                  <a:pt x="47978" y="28965"/>
                  <a:pt x="46825" y="31086"/>
                </a:cubicBezTo>
                <a:cubicBezTo>
                  <a:pt x="45671" y="33207"/>
                  <a:pt x="45094" y="37728"/>
                  <a:pt x="45094" y="44648"/>
                </a:cubicBezTo>
                <a:lnTo>
                  <a:pt x="45094" y="59494"/>
                </a:lnTo>
                <a:lnTo>
                  <a:pt x="0" y="59494"/>
                </a:lnTo>
                <a:lnTo>
                  <a:pt x="0" y="44090"/>
                </a:lnTo>
                <a:cubicBezTo>
                  <a:pt x="0" y="26826"/>
                  <a:pt x="3943" y="15161"/>
                  <a:pt x="11831" y="9097"/>
                </a:cubicBezTo>
                <a:cubicBezTo>
                  <a:pt x="19719" y="3032"/>
                  <a:pt x="32258" y="0"/>
                  <a:pt x="49448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867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620">
        <p14:reveal/>
      </p:transition>
    </mc:Choice>
    <mc:Fallback>
      <p:transition spd="slow" advTm="2620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to="2700000" p14:bounceEnd="67000">
                                          <p:cBhvr>
                                            <p:cTn id="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to="2700000">
                                          <p:cBhvr>
                                            <p:cTn id="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-1157056" y="380936"/>
            <a:ext cx="5998064" cy="6055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 rot="5400000">
            <a:off x="-513600" y="1113497"/>
            <a:ext cx="4629875" cy="4629875"/>
            <a:chOff x="4230291" y="270726"/>
            <a:chExt cx="4629875" cy="4629875"/>
          </a:xfrm>
        </p:grpSpPr>
        <p:sp>
          <p:nvSpPr>
            <p:cNvPr id="5" name="椭圆 4"/>
            <p:cNvSpPr/>
            <p:nvPr/>
          </p:nvSpPr>
          <p:spPr>
            <a:xfrm>
              <a:off x="4230292" y="270727"/>
              <a:ext cx="4629873" cy="46298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545228" y="270727"/>
              <a:ext cx="0" cy="462987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30292" y="2585663"/>
              <a:ext cx="462987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410675" y="451110"/>
              <a:ext cx="4269107" cy="4269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30291" y="270726"/>
              <a:ext cx="4629875" cy="462987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286729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1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 rot="18900000">
              <a:off x="7697775" y="1071126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2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 rot="2700000">
              <a:off x="7702131" y="3704447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8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 rot="5400000">
              <a:off x="6383293" y="425467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7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8100000">
              <a:off x="5068512" y="3700389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6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 rot="10800000">
              <a:off x="4523941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5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 rot="13500000">
              <a:off x="5067013" y="106933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4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 rot="16200000">
              <a:off x="6383293" y="527160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3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6200000">
            <a:off x="3178610" y="3214178"/>
            <a:ext cx="119567" cy="428510"/>
            <a:chOff x="3055715" y="3823752"/>
            <a:chExt cx="150471" cy="539267"/>
          </a:xfrm>
        </p:grpSpPr>
        <p:sp>
          <p:nvSpPr>
            <p:cNvPr id="26" name="椭圆 25"/>
            <p:cNvSpPr/>
            <p:nvPr/>
          </p:nvSpPr>
          <p:spPr>
            <a:xfrm>
              <a:off x="3055715" y="3823752"/>
              <a:ext cx="150471" cy="1504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091115" y="4025591"/>
              <a:ext cx="79671" cy="796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3095552" y="4154606"/>
              <a:ext cx="70796" cy="208413"/>
            </a:xfrm>
            <a:custGeom>
              <a:avLst/>
              <a:gdLst>
                <a:gd name="connsiteX0" fmla="*/ 0 w 95682"/>
                <a:gd name="connsiteY0" fmla="*/ 259522 h 259522"/>
                <a:gd name="connsiteX1" fmla="*/ 47841 w 95682"/>
                <a:gd name="connsiteY1" fmla="*/ 0 h 259522"/>
                <a:gd name="connsiteX2" fmla="*/ 95682 w 95682"/>
                <a:gd name="connsiteY2" fmla="*/ 259522 h 259522"/>
                <a:gd name="connsiteX3" fmla="*/ 0 w 95682"/>
                <a:gd name="connsiteY3" fmla="*/ 259522 h 259522"/>
                <a:gd name="connsiteX0" fmla="*/ 0 w 95682"/>
                <a:gd name="connsiteY0" fmla="*/ 259522 h 272222"/>
                <a:gd name="connsiteX1" fmla="*/ 47841 w 95682"/>
                <a:gd name="connsiteY1" fmla="*/ 0 h 272222"/>
                <a:gd name="connsiteX2" fmla="*/ 95682 w 95682"/>
                <a:gd name="connsiteY2" fmla="*/ 259522 h 272222"/>
                <a:gd name="connsiteX3" fmla="*/ 0 w 95682"/>
                <a:gd name="connsiteY3" fmla="*/ 259522 h 272222"/>
                <a:gd name="connsiteX0" fmla="*/ 0 w 95682"/>
                <a:gd name="connsiteY0" fmla="*/ 259522 h 281673"/>
                <a:gd name="connsiteX1" fmla="*/ 47841 w 95682"/>
                <a:gd name="connsiteY1" fmla="*/ 0 h 281673"/>
                <a:gd name="connsiteX2" fmla="*/ 95682 w 95682"/>
                <a:gd name="connsiteY2" fmla="*/ 259522 h 281673"/>
                <a:gd name="connsiteX3" fmla="*/ 0 w 95682"/>
                <a:gd name="connsiteY3" fmla="*/ 259522 h 28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82" h="281673">
                  <a:moveTo>
                    <a:pt x="0" y="259522"/>
                  </a:moveTo>
                  <a:lnTo>
                    <a:pt x="47841" y="0"/>
                  </a:lnTo>
                  <a:lnTo>
                    <a:pt x="95682" y="259522"/>
                  </a:lnTo>
                  <a:cubicBezTo>
                    <a:pt x="44738" y="290002"/>
                    <a:pt x="45229" y="288097"/>
                    <a:pt x="0" y="259522"/>
                  </a:cubicBezTo>
                  <a:close/>
                </a:path>
              </a:pathLst>
            </a:cu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84" name="矩形 83"/>
          <p:cNvSpPr/>
          <p:nvPr/>
        </p:nvSpPr>
        <p:spPr>
          <a:xfrm>
            <a:off x="911640" y="-838200"/>
            <a:ext cx="2195484" cy="816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630164" y="1645921"/>
            <a:ext cx="4854305" cy="2839068"/>
            <a:chOff x="6768249" y="2128921"/>
            <a:chExt cx="4854305" cy="2106847"/>
          </a:xfrm>
        </p:grpSpPr>
        <p:sp>
          <p:nvSpPr>
            <p:cNvPr id="33" name="文本框 32"/>
            <p:cNvSpPr txBox="1"/>
            <p:nvPr/>
          </p:nvSpPr>
          <p:spPr>
            <a:xfrm>
              <a:off x="6862785" y="2128921"/>
              <a:ext cx="395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56596C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rPr>
                <a:t>时间计划</a:t>
              </a:r>
              <a:endParaRPr lang="zh-CN" altLang="en-US" sz="2800" b="1" dirty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873311" y="2657860"/>
              <a:ext cx="4749243" cy="1096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软件过程模型：敏捷开发</a:t>
              </a:r>
              <a:endPara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阶段划分：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768249" y="2269472"/>
              <a:ext cx="0" cy="19662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721887" y="2269472"/>
            <a:ext cx="2158898" cy="2158898"/>
          </a:xfrm>
          <a:prstGeom prst="ellipse">
            <a:avLst/>
          </a:prstGeom>
          <a:solidFill>
            <a:srgbClr val="565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-333217" y="-212527"/>
            <a:ext cx="2632621" cy="724246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664847" y="1605601"/>
            <a:ext cx="1600011" cy="3661347"/>
          </a:xfrm>
          <a:custGeom>
            <a:avLst/>
            <a:gdLst/>
            <a:ahLst/>
            <a:cxnLst/>
            <a:rect l="l" t="t" r="r" b="b"/>
            <a:pathLst>
              <a:path w="111509" h="180714">
                <a:moveTo>
                  <a:pt x="53578" y="41188"/>
                </a:moveTo>
                <a:lnTo>
                  <a:pt x="33653" y="118095"/>
                </a:lnTo>
                <a:lnTo>
                  <a:pt x="53578" y="118095"/>
                </a:lnTo>
                <a:close/>
                <a:moveTo>
                  <a:pt x="38955" y="0"/>
                </a:moveTo>
                <a:lnTo>
                  <a:pt x="98673" y="0"/>
                </a:lnTo>
                <a:lnTo>
                  <a:pt x="98673" y="118095"/>
                </a:lnTo>
                <a:lnTo>
                  <a:pt x="111509" y="118095"/>
                </a:lnTo>
                <a:lnTo>
                  <a:pt x="111509" y="148902"/>
                </a:lnTo>
                <a:lnTo>
                  <a:pt x="98673" y="148902"/>
                </a:lnTo>
                <a:lnTo>
                  <a:pt x="98673" y="180714"/>
                </a:lnTo>
                <a:lnTo>
                  <a:pt x="53578" y="180714"/>
                </a:lnTo>
                <a:lnTo>
                  <a:pt x="53578" y="148902"/>
                </a:lnTo>
                <a:lnTo>
                  <a:pt x="0" y="148902"/>
                </a:lnTo>
                <a:lnTo>
                  <a:pt x="0" y="118095"/>
                </a:ln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>
              <a:solidFill>
                <a:schemeClr val="tx1"/>
              </a:solidFill>
            </a:endParaRPr>
          </a:p>
        </p:txBody>
      </p:sp>
      <p:pic>
        <p:nvPicPr>
          <p:cNvPr id="38" name="图片 37" descr="QQ图片201703132349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51" y="776726"/>
            <a:ext cx="108680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090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798">
        <p14:reveal/>
      </p:transition>
    </mc:Choice>
    <mc:Fallback>
      <p:transition spd="slow" advTm="27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 to="2700000">
                                      <p:cBhvr>
                                        <p:cTn id="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/>
          <p:nvPr/>
        </p:nvGrpSpPr>
        <p:grpSpPr>
          <a:xfrm>
            <a:off x="644939" y="3310973"/>
            <a:ext cx="11097194" cy="131793"/>
            <a:chOff x="592328" y="3357167"/>
            <a:chExt cx="11097194" cy="131793"/>
          </a:xfrm>
        </p:grpSpPr>
        <p:cxnSp>
          <p:nvCxnSpPr>
            <p:cNvPr id="43" name="直接连接符 42"/>
            <p:cNvCxnSpPr>
              <a:stCxn id="46" idx="6"/>
              <a:endCxn id="48" idx="3"/>
            </p:cNvCxnSpPr>
            <p:nvPr/>
          </p:nvCxnSpPr>
          <p:spPr>
            <a:xfrm>
              <a:off x="687021" y="3404514"/>
              <a:ext cx="10816677" cy="39838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92328" y="3357167"/>
              <a:ext cx="94693" cy="94693"/>
            </a:xfrm>
            <a:prstGeom prst="ellipse">
              <a:avLst/>
            </a:prstGeom>
            <a:solidFill>
              <a:srgbClr val="565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11552002" y="3351440"/>
              <a:ext cx="89216" cy="185824"/>
            </a:xfrm>
            <a:prstGeom prst="triangle">
              <a:avLst/>
            </a:prstGeom>
            <a:solidFill>
              <a:srgbClr val="565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8" name="椭圆 67"/>
          <p:cNvSpPr/>
          <p:nvPr/>
        </p:nvSpPr>
        <p:spPr>
          <a:xfrm>
            <a:off x="2063516" y="3259468"/>
            <a:ext cx="234802" cy="234802"/>
          </a:xfrm>
          <a:prstGeom prst="ellipse">
            <a:avLst/>
          </a:prstGeom>
          <a:solidFill>
            <a:srgbClr val="FF8C7F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3968073" y="3259468"/>
            <a:ext cx="234802" cy="234802"/>
          </a:xfrm>
          <a:prstGeom prst="ellipse">
            <a:avLst/>
          </a:prstGeom>
          <a:solidFill>
            <a:srgbClr val="FF8C7F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5872629" y="3259468"/>
            <a:ext cx="234802" cy="234802"/>
          </a:xfrm>
          <a:prstGeom prst="ellipse">
            <a:avLst/>
          </a:prstGeom>
          <a:solidFill>
            <a:srgbClr val="FF8C7F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7777185" y="3259468"/>
            <a:ext cx="234802" cy="234802"/>
          </a:xfrm>
          <a:prstGeom prst="ellipse">
            <a:avLst/>
          </a:prstGeom>
          <a:solidFill>
            <a:srgbClr val="FF8C7F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9681740" y="3259468"/>
            <a:ext cx="234802" cy="234802"/>
          </a:xfrm>
          <a:prstGeom prst="ellipse">
            <a:avLst/>
          </a:prstGeom>
          <a:solidFill>
            <a:srgbClr val="FF8C7F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1790888" y="3943928"/>
            <a:ext cx="7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3.6</a:t>
            </a:r>
            <a:endParaRPr lang="zh-CN" altLang="en-US" sz="2000" b="1" dirty="0">
              <a:solidFill>
                <a:srgbClr val="56596C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695444" y="2388115"/>
            <a:ext cx="7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3.13</a:t>
            </a:r>
            <a:endParaRPr lang="zh-CN" altLang="en-US" sz="2000" b="1" dirty="0">
              <a:solidFill>
                <a:srgbClr val="56596C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600000" y="3943928"/>
            <a:ext cx="7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3.20</a:t>
            </a:r>
            <a:endParaRPr lang="zh-CN" altLang="en-US" sz="2000" b="1" dirty="0">
              <a:solidFill>
                <a:srgbClr val="56596C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504556" y="2409700"/>
            <a:ext cx="7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3.27</a:t>
            </a:r>
            <a:endParaRPr lang="zh-CN" altLang="en-US" sz="2000" b="1" dirty="0">
              <a:solidFill>
                <a:srgbClr val="56596C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409112" y="3943928"/>
            <a:ext cx="7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4.10</a:t>
            </a:r>
            <a:endParaRPr lang="zh-CN" altLang="en-US" sz="2000" b="1" dirty="0">
              <a:solidFill>
                <a:srgbClr val="56596C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64022" y="4452136"/>
            <a:ext cx="2351903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项目选题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91247" y="4516973"/>
            <a:ext cx="2351903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需求分析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568598" y="4530621"/>
            <a:ext cx="2351903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软件设计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827815" y="1435972"/>
            <a:ext cx="2351903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软件模式选择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086942" y="1408676"/>
            <a:ext cx="2351903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项目管理计划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1304171"/>
      </p:ext>
    </p:extLst>
  </p:cSld>
  <p:clrMapOvr>
    <a:masterClrMapping/>
  </p:clrMapOvr>
  <p:transition spd="slow" advTm="346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3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32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/>
          <p:nvPr/>
        </p:nvGrpSpPr>
        <p:grpSpPr>
          <a:xfrm>
            <a:off x="644939" y="3310973"/>
            <a:ext cx="11097194" cy="131793"/>
            <a:chOff x="592328" y="3357167"/>
            <a:chExt cx="11097194" cy="131793"/>
          </a:xfrm>
        </p:grpSpPr>
        <p:cxnSp>
          <p:nvCxnSpPr>
            <p:cNvPr id="43" name="直接连接符 42"/>
            <p:cNvCxnSpPr>
              <a:stCxn id="46" idx="6"/>
              <a:endCxn id="48" idx="3"/>
            </p:cNvCxnSpPr>
            <p:nvPr/>
          </p:nvCxnSpPr>
          <p:spPr>
            <a:xfrm>
              <a:off x="687021" y="3404514"/>
              <a:ext cx="10816677" cy="39838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92328" y="3357167"/>
              <a:ext cx="94693" cy="94693"/>
            </a:xfrm>
            <a:prstGeom prst="ellipse">
              <a:avLst/>
            </a:prstGeom>
            <a:solidFill>
              <a:srgbClr val="565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11552002" y="3351440"/>
              <a:ext cx="89216" cy="185824"/>
            </a:xfrm>
            <a:prstGeom prst="triangle">
              <a:avLst/>
            </a:prstGeom>
            <a:solidFill>
              <a:srgbClr val="565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8" name="椭圆 67"/>
          <p:cNvSpPr/>
          <p:nvPr/>
        </p:nvSpPr>
        <p:spPr>
          <a:xfrm>
            <a:off x="2063516" y="3259468"/>
            <a:ext cx="234802" cy="234802"/>
          </a:xfrm>
          <a:prstGeom prst="ellipse">
            <a:avLst/>
          </a:prstGeom>
          <a:solidFill>
            <a:srgbClr val="FF8C7F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3968073" y="3259468"/>
            <a:ext cx="234802" cy="234802"/>
          </a:xfrm>
          <a:prstGeom prst="ellipse">
            <a:avLst/>
          </a:prstGeom>
          <a:solidFill>
            <a:srgbClr val="FF8C7F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5872629" y="3259468"/>
            <a:ext cx="234802" cy="234802"/>
          </a:xfrm>
          <a:prstGeom prst="ellipse">
            <a:avLst/>
          </a:prstGeom>
          <a:solidFill>
            <a:srgbClr val="FF8C7F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7777185" y="3259468"/>
            <a:ext cx="234802" cy="234802"/>
          </a:xfrm>
          <a:prstGeom prst="ellipse">
            <a:avLst/>
          </a:prstGeom>
          <a:solidFill>
            <a:srgbClr val="FF8C7F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9681740" y="3259468"/>
            <a:ext cx="234802" cy="234802"/>
          </a:xfrm>
          <a:prstGeom prst="ellipse">
            <a:avLst/>
          </a:prstGeom>
          <a:solidFill>
            <a:srgbClr val="FF8C7F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1790888" y="3943928"/>
            <a:ext cx="7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5.1</a:t>
            </a:r>
            <a:endParaRPr lang="zh-CN" altLang="en-US" sz="2000" b="1" dirty="0">
              <a:solidFill>
                <a:srgbClr val="56596C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695444" y="2388115"/>
            <a:ext cx="7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5.9</a:t>
            </a:r>
            <a:endParaRPr lang="zh-CN" altLang="en-US" sz="2000" b="1" dirty="0">
              <a:solidFill>
                <a:srgbClr val="56596C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600000" y="3943928"/>
            <a:ext cx="7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5.15</a:t>
            </a:r>
            <a:endParaRPr lang="zh-CN" altLang="en-US" sz="2000" b="1" dirty="0">
              <a:solidFill>
                <a:srgbClr val="56596C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504556" y="2409700"/>
            <a:ext cx="7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5.29</a:t>
            </a:r>
            <a:endParaRPr lang="zh-CN" altLang="en-US" sz="2000" b="1" dirty="0">
              <a:solidFill>
                <a:srgbClr val="56596C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409112" y="3943928"/>
            <a:ext cx="7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rPr>
              <a:t>5.29</a:t>
            </a:r>
            <a:endParaRPr lang="zh-CN" altLang="en-US" sz="2000" b="1" dirty="0">
              <a:solidFill>
                <a:srgbClr val="56596C"/>
              </a:solidFill>
              <a:effectLst>
                <a:outerShdw blurRad="165100" dist="88900" dir="2700000" algn="tl">
                  <a:srgbClr val="000000">
                    <a:alpha val="14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04965" y="4643205"/>
            <a:ext cx="2351903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编码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zh-CN" altLang="en-US" sz="2400" dirty="0" smtClean="0"/>
              <a:t>分部功能完成）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14077" y="4639803"/>
            <a:ext cx="2351903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软件测试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623189" y="4639803"/>
            <a:ext cx="2351903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项目答辩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745929" y="1381381"/>
            <a:ext cx="2351903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软件移交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3169" y="1272198"/>
            <a:ext cx="2351903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编码实现（集成）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1304171"/>
      </p:ext>
    </p:extLst>
  </p:cSld>
  <p:clrMapOvr>
    <a:masterClrMapping/>
  </p:clrMapOvr>
  <p:transition spd="slow" advTm="346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3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32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-1157056" y="380936"/>
            <a:ext cx="5998064" cy="6055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 rot="8100000">
            <a:off x="-513600" y="1113497"/>
            <a:ext cx="4629875" cy="4629875"/>
            <a:chOff x="4230291" y="270726"/>
            <a:chExt cx="4629875" cy="4629875"/>
          </a:xfrm>
        </p:grpSpPr>
        <p:sp>
          <p:nvSpPr>
            <p:cNvPr id="5" name="椭圆 4"/>
            <p:cNvSpPr/>
            <p:nvPr/>
          </p:nvSpPr>
          <p:spPr>
            <a:xfrm>
              <a:off x="4230292" y="270727"/>
              <a:ext cx="4629873" cy="46298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545228" y="270727"/>
              <a:ext cx="0" cy="462987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30292" y="2585663"/>
              <a:ext cx="462987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410675" y="451110"/>
              <a:ext cx="4269107" cy="4269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30291" y="270726"/>
              <a:ext cx="4629875" cy="462987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286729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1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 rot="18900000">
              <a:off x="7697775" y="1071126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2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 rot="2700000">
              <a:off x="7702131" y="3704447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8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 rot="5400000">
              <a:off x="6383293" y="425467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7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8100000">
              <a:off x="5068512" y="3700389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6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 rot="10800000">
              <a:off x="4523941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5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 rot="13500000">
              <a:off x="5067013" y="106933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4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 rot="16200000">
              <a:off x="6383293" y="527160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3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6200000">
            <a:off x="3178610" y="3214178"/>
            <a:ext cx="119567" cy="428510"/>
            <a:chOff x="3055715" y="3823752"/>
            <a:chExt cx="150471" cy="539267"/>
          </a:xfrm>
        </p:grpSpPr>
        <p:sp>
          <p:nvSpPr>
            <p:cNvPr id="26" name="椭圆 25"/>
            <p:cNvSpPr/>
            <p:nvPr/>
          </p:nvSpPr>
          <p:spPr>
            <a:xfrm>
              <a:off x="3055715" y="3823752"/>
              <a:ext cx="150471" cy="1504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091115" y="4025591"/>
              <a:ext cx="79671" cy="796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3095552" y="4154606"/>
              <a:ext cx="70796" cy="208413"/>
            </a:xfrm>
            <a:custGeom>
              <a:avLst/>
              <a:gdLst>
                <a:gd name="connsiteX0" fmla="*/ 0 w 95682"/>
                <a:gd name="connsiteY0" fmla="*/ 259522 h 259522"/>
                <a:gd name="connsiteX1" fmla="*/ 47841 w 95682"/>
                <a:gd name="connsiteY1" fmla="*/ 0 h 259522"/>
                <a:gd name="connsiteX2" fmla="*/ 95682 w 95682"/>
                <a:gd name="connsiteY2" fmla="*/ 259522 h 259522"/>
                <a:gd name="connsiteX3" fmla="*/ 0 w 95682"/>
                <a:gd name="connsiteY3" fmla="*/ 259522 h 259522"/>
                <a:gd name="connsiteX0" fmla="*/ 0 w 95682"/>
                <a:gd name="connsiteY0" fmla="*/ 259522 h 272222"/>
                <a:gd name="connsiteX1" fmla="*/ 47841 w 95682"/>
                <a:gd name="connsiteY1" fmla="*/ 0 h 272222"/>
                <a:gd name="connsiteX2" fmla="*/ 95682 w 95682"/>
                <a:gd name="connsiteY2" fmla="*/ 259522 h 272222"/>
                <a:gd name="connsiteX3" fmla="*/ 0 w 95682"/>
                <a:gd name="connsiteY3" fmla="*/ 259522 h 272222"/>
                <a:gd name="connsiteX0" fmla="*/ 0 w 95682"/>
                <a:gd name="connsiteY0" fmla="*/ 259522 h 281673"/>
                <a:gd name="connsiteX1" fmla="*/ 47841 w 95682"/>
                <a:gd name="connsiteY1" fmla="*/ 0 h 281673"/>
                <a:gd name="connsiteX2" fmla="*/ 95682 w 95682"/>
                <a:gd name="connsiteY2" fmla="*/ 259522 h 281673"/>
                <a:gd name="connsiteX3" fmla="*/ 0 w 95682"/>
                <a:gd name="connsiteY3" fmla="*/ 259522 h 28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82" h="281673">
                  <a:moveTo>
                    <a:pt x="0" y="259522"/>
                  </a:moveTo>
                  <a:lnTo>
                    <a:pt x="47841" y="0"/>
                  </a:lnTo>
                  <a:lnTo>
                    <a:pt x="95682" y="259522"/>
                  </a:lnTo>
                  <a:cubicBezTo>
                    <a:pt x="44738" y="290002"/>
                    <a:pt x="45229" y="288097"/>
                    <a:pt x="0" y="259522"/>
                  </a:cubicBezTo>
                  <a:close/>
                </a:path>
              </a:pathLst>
            </a:cu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84" name="矩形 83"/>
          <p:cNvSpPr/>
          <p:nvPr/>
        </p:nvSpPr>
        <p:spPr>
          <a:xfrm>
            <a:off x="911640" y="-838200"/>
            <a:ext cx="2195484" cy="816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630164" y="2378141"/>
            <a:ext cx="4854305" cy="2651636"/>
            <a:chOff x="6768249" y="2128921"/>
            <a:chExt cx="4854305" cy="2651636"/>
          </a:xfrm>
        </p:grpSpPr>
        <p:sp>
          <p:nvSpPr>
            <p:cNvPr id="33" name="文本框 32"/>
            <p:cNvSpPr txBox="1"/>
            <p:nvPr/>
          </p:nvSpPr>
          <p:spPr>
            <a:xfrm>
              <a:off x="6862785" y="2128921"/>
              <a:ext cx="3955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56596C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rPr>
                <a:t>软件质量保证计划</a:t>
              </a:r>
              <a:endParaRPr lang="zh-CN" altLang="en-US" sz="2400" b="1" dirty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873311" y="2657860"/>
              <a:ext cx="4749243" cy="2122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配置管理：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1.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</a:t>
              </a:r>
              <a:r>
                <a:rPr lang="en-US" altLang="zh-CN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Github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上建站，同步上传全部文档及程序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2.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盘上进行更新备份，防止突发状况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3.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变更过程中确认变更状态并保存变更的历史记录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768249" y="2269472"/>
              <a:ext cx="0" cy="19662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721887" y="2269472"/>
            <a:ext cx="2158898" cy="2158898"/>
          </a:xfrm>
          <a:prstGeom prst="ellipse">
            <a:avLst/>
          </a:prstGeom>
          <a:solidFill>
            <a:srgbClr val="565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-333217" y="-212527"/>
            <a:ext cx="2632621" cy="724246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662942" y="1603696"/>
            <a:ext cx="1600011" cy="3661347"/>
          </a:xfrm>
          <a:custGeom>
            <a:avLst/>
            <a:gdLst/>
            <a:ahLst/>
            <a:cxnLst/>
            <a:rect l="l" t="t" r="r" b="b"/>
            <a:pathLst>
              <a:path w="107938" h="184174">
                <a:moveTo>
                  <a:pt x="2344" y="0"/>
                </a:moveTo>
                <a:lnTo>
                  <a:pt x="99120" y="0"/>
                </a:lnTo>
                <a:lnTo>
                  <a:pt x="99120" y="28909"/>
                </a:lnTo>
                <a:lnTo>
                  <a:pt x="43198" y="28909"/>
                </a:lnTo>
                <a:lnTo>
                  <a:pt x="43198" y="59605"/>
                </a:lnTo>
                <a:cubicBezTo>
                  <a:pt x="50193" y="51345"/>
                  <a:pt x="59197" y="47215"/>
                  <a:pt x="70210" y="47215"/>
                </a:cubicBezTo>
                <a:cubicBezTo>
                  <a:pt x="82637" y="47215"/>
                  <a:pt x="92032" y="50694"/>
                  <a:pt x="98394" y="57652"/>
                </a:cubicBezTo>
                <a:cubicBezTo>
                  <a:pt x="104757" y="64610"/>
                  <a:pt x="107938" y="77986"/>
                  <a:pt x="107938" y="97780"/>
                </a:cubicBezTo>
                <a:lnTo>
                  <a:pt x="107938" y="123564"/>
                </a:lnTo>
                <a:cubicBezTo>
                  <a:pt x="107938" y="136363"/>
                  <a:pt x="107324" y="145758"/>
                  <a:pt x="106096" y="151748"/>
                </a:cubicBezTo>
                <a:cubicBezTo>
                  <a:pt x="104868" y="157739"/>
                  <a:pt x="102245" y="163283"/>
                  <a:pt x="98227" y="168380"/>
                </a:cubicBezTo>
                <a:cubicBezTo>
                  <a:pt x="94208" y="173477"/>
                  <a:pt x="88609" y="177384"/>
                  <a:pt x="81428" y="180100"/>
                </a:cubicBezTo>
                <a:cubicBezTo>
                  <a:pt x="74247" y="182816"/>
                  <a:pt x="65485" y="184174"/>
                  <a:pt x="55141" y="184174"/>
                </a:cubicBezTo>
                <a:cubicBezTo>
                  <a:pt x="43532" y="184174"/>
                  <a:pt x="33301" y="182147"/>
                  <a:pt x="24445" y="178091"/>
                </a:cubicBezTo>
                <a:cubicBezTo>
                  <a:pt x="15590" y="174035"/>
                  <a:pt x="9302" y="167989"/>
                  <a:pt x="5581" y="159953"/>
                </a:cubicBezTo>
                <a:cubicBezTo>
                  <a:pt x="1861" y="151916"/>
                  <a:pt x="0" y="139489"/>
                  <a:pt x="0" y="122671"/>
                </a:cubicBezTo>
                <a:lnTo>
                  <a:pt x="0" y="112849"/>
                </a:lnTo>
                <a:lnTo>
                  <a:pt x="45095" y="112849"/>
                </a:lnTo>
                <a:lnTo>
                  <a:pt x="45095" y="124122"/>
                </a:lnTo>
                <a:cubicBezTo>
                  <a:pt x="45095" y="135805"/>
                  <a:pt x="45504" y="144102"/>
                  <a:pt x="46323" y="149014"/>
                </a:cubicBezTo>
                <a:cubicBezTo>
                  <a:pt x="47142" y="153925"/>
                  <a:pt x="49969" y="156381"/>
                  <a:pt x="54806" y="156381"/>
                </a:cubicBezTo>
                <a:cubicBezTo>
                  <a:pt x="57039" y="156381"/>
                  <a:pt x="58843" y="155674"/>
                  <a:pt x="60220" y="154260"/>
                </a:cubicBezTo>
                <a:cubicBezTo>
                  <a:pt x="61596" y="152846"/>
                  <a:pt x="62341" y="151321"/>
                  <a:pt x="62452" y="149683"/>
                </a:cubicBezTo>
                <a:cubicBezTo>
                  <a:pt x="62564" y="148046"/>
                  <a:pt x="62694" y="140940"/>
                  <a:pt x="62843" y="128364"/>
                </a:cubicBezTo>
                <a:lnTo>
                  <a:pt x="62843" y="92533"/>
                </a:lnTo>
                <a:cubicBezTo>
                  <a:pt x="62843" y="85762"/>
                  <a:pt x="62136" y="81148"/>
                  <a:pt x="60722" y="78692"/>
                </a:cubicBezTo>
                <a:cubicBezTo>
                  <a:pt x="59308" y="76237"/>
                  <a:pt x="56964" y="75009"/>
                  <a:pt x="53690" y="75009"/>
                </a:cubicBezTo>
                <a:cubicBezTo>
                  <a:pt x="51606" y="75009"/>
                  <a:pt x="49858" y="75641"/>
                  <a:pt x="48444" y="76907"/>
                </a:cubicBezTo>
                <a:cubicBezTo>
                  <a:pt x="47030" y="78172"/>
                  <a:pt x="46118" y="79530"/>
                  <a:pt x="45709" y="80981"/>
                </a:cubicBezTo>
                <a:cubicBezTo>
                  <a:pt x="45300" y="82432"/>
                  <a:pt x="45095" y="85799"/>
                  <a:pt x="45095" y="91082"/>
                </a:cubicBezTo>
                <a:lnTo>
                  <a:pt x="447" y="91082"/>
                </a:ln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65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738">
        <p14:reveal/>
      </p:transition>
    </mc:Choice>
    <mc:Fallback>
      <p:transition spd="slow" advTm="2738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to="2700000" p14:bounceEnd="67000">
                                          <p:cBhvr>
                                            <p:cTn id="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to="2700000">
                                          <p:cBhvr>
                                            <p:cTn id="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-1157056" y="380936"/>
            <a:ext cx="5998064" cy="6055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 rot="10800000">
            <a:off x="-513600" y="1113497"/>
            <a:ext cx="4629875" cy="4629875"/>
            <a:chOff x="4230291" y="270726"/>
            <a:chExt cx="4629875" cy="4629875"/>
          </a:xfrm>
        </p:grpSpPr>
        <p:sp>
          <p:nvSpPr>
            <p:cNvPr id="5" name="椭圆 4"/>
            <p:cNvSpPr/>
            <p:nvPr/>
          </p:nvSpPr>
          <p:spPr>
            <a:xfrm>
              <a:off x="4230292" y="270727"/>
              <a:ext cx="4629873" cy="46298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545228" y="270727"/>
              <a:ext cx="0" cy="462987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30292" y="2585663"/>
              <a:ext cx="462987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410675" y="451110"/>
              <a:ext cx="4269107" cy="4269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30291" y="270726"/>
              <a:ext cx="4629875" cy="462987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286729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1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 rot="18900000">
              <a:off x="7697775" y="1071126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2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 rot="2700000">
              <a:off x="7702131" y="3704447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8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 rot="5400000">
              <a:off x="6383293" y="425467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7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8100000">
              <a:off x="5068512" y="3700389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6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 rot="10800000">
              <a:off x="4523941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5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 rot="13500000">
              <a:off x="5067013" y="106933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4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 rot="16200000">
              <a:off x="6383293" y="527160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3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6200000">
            <a:off x="3178610" y="3214178"/>
            <a:ext cx="119567" cy="428510"/>
            <a:chOff x="3055715" y="3823752"/>
            <a:chExt cx="150471" cy="539267"/>
          </a:xfrm>
        </p:grpSpPr>
        <p:sp>
          <p:nvSpPr>
            <p:cNvPr id="26" name="椭圆 25"/>
            <p:cNvSpPr/>
            <p:nvPr/>
          </p:nvSpPr>
          <p:spPr>
            <a:xfrm>
              <a:off x="3055715" y="3823752"/>
              <a:ext cx="150471" cy="1504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091115" y="4025591"/>
              <a:ext cx="79671" cy="796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3095552" y="4154606"/>
              <a:ext cx="70796" cy="208413"/>
            </a:xfrm>
            <a:custGeom>
              <a:avLst/>
              <a:gdLst>
                <a:gd name="connsiteX0" fmla="*/ 0 w 95682"/>
                <a:gd name="connsiteY0" fmla="*/ 259522 h 259522"/>
                <a:gd name="connsiteX1" fmla="*/ 47841 w 95682"/>
                <a:gd name="connsiteY1" fmla="*/ 0 h 259522"/>
                <a:gd name="connsiteX2" fmla="*/ 95682 w 95682"/>
                <a:gd name="connsiteY2" fmla="*/ 259522 h 259522"/>
                <a:gd name="connsiteX3" fmla="*/ 0 w 95682"/>
                <a:gd name="connsiteY3" fmla="*/ 259522 h 259522"/>
                <a:gd name="connsiteX0" fmla="*/ 0 w 95682"/>
                <a:gd name="connsiteY0" fmla="*/ 259522 h 272222"/>
                <a:gd name="connsiteX1" fmla="*/ 47841 w 95682"/>
                <a:gd name="connsiteY1" fmla="*/ 0 h 272222"/>
                <a:gd name="connsiteX2" fmla="*/ 95682 w 95682"/>
                <a:gd name="connsiteY2" fmla="*/ 259522 h 272222"/>
                <a:gd name="connsiteX3" fmla="*/ 0 w 95682"/>
                <a:gd name="connsiteY3" fmla="*/ 259522 h 272222"/>
                <a:gd name="connsiteX0" fmla="*/ 0 w 95682"/>
                <a:gd name="connsiteY0" fmla="*/ 259522 h 281673"/>
                <a:gd name="connsiteX1" fmla="*/ 47841 w 95682"/>
                <a:gd name="connsiteY1" fmla="*/ 0 h 281673"/>
                <a:gd name="connsiteX2" fmla="*/ 95682 w 95682"/>
                <a:gd name="connsiteY2" fmla="*/ 259522 h 281673"/>
                <a:gd name="connsiteX3" fmla="*/ 0 w 95682"/>
                <a:gd name="connsiteY3" fmla="*/ 259522 h 28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82" h="281673">
                  <a:moveTo>
                    <a:pt x="0" y="259522"/>
                  </a:moveTo>
                  <a:lnTo>
                    <a:pt x="47841" y="0"/>
                  </a:lnTo>
                  <a:lnTo>
                    <a:pt x="95682" y="259522"/>
                  </a:lnTo>
                  <a:cubicBezTo>
                    <a:pt x="44738" y="290002"/>
                    <a:pt x="45229" y="288097"/>
                    <a:pt x="0" y="259522"/>
                  </a:cubicBezTo>
                  <a:close/>
                </a:path>
              </a:pathLst>
            </a:cu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84" name="矩形 83"/>
          <p:cNvSpPr/>
          <p:nvPr/>
        </p:nvSpPr>
        <p:spPr>
          <a:xfrm>
            <a:off x="911640" y="-838200"/>
            <a:ext cx="2195484" cy="816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630164" y="2378141"/>
            <a:ext cx="4854305" cy="3275845"/>
            <a:chOff x="6768249" y="2128921"/>
            <a:chExt cx="4854305" cy="3275845"/>
          </a:xfrm>
        </p:grpSpPr>
        <p:sp>
          <p:nvSpPr>
            <p:cNvPr id="33" name="文本框 32"/>
            <p:cNvSpPr txBox="1"/>
            <p:nvPr/>
          </p:nvSpPr>
          <p:spPr>
            <a:xfrm>
              <a:off x="6862785" y="2128921"/>
              <a:ext cx="3955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56596C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rPr>
                <a:t>项目开发风险分析</a:t>
              </a:r>
              <a:endParaRPr lang="zh-CN" altLang="en-US" sz="2400" b="1" dirty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873311" y="2657860"/>
              <a:ext cx="4749243" cy="2746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用户需求把握风险</a:t>
              </a:r>
              <a:endPara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技术风险</a:t>
              </a:r>
              <a:endPara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进度风险</a:t>
              </a:r>
              <a:endPara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原因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分析：团队成员开发经验不足，对本项目所需的技术掌握不熟练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768249" y="2269472"/>
              <a:ext cx="0" cy="19662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721887" y="2269472"/>
            <a:ext cx="2158898" cy="2158898"/>
          </a:xfrm>
          <a:prstGeom prst="ellipse">
            <a:avLst/>
          </a:prstGeom>
          <a:solidFill>
            <a:srgbClr val="565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-333217" y="-212527"/>
            <a:ext cx="2632621" cy="724246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661037" y="1601791"/>
            <a:ext cx="1600011" cy="3661347"/>
          </a:xfrm>
          <a:custGeom>
            <a:avLst/>
            <a:gdLst/>
            <a:ahLst/>
            <a:cxnLst/>
            <a:rect l="l" t="t" r="r" b="b"/>
            <a:pathLst>
              <a:path w="108272" h="187746">
                <a:moveTo>
                  <a:pt x="54136" y="91194"/>
                </a:moveTo>
                <a:cubicBezTo>
                  <a:pt x="51011" y="91194"/>
                  <a:pt x="48723" y="92329"/>
                  <a:pt x="47271" y="94599"/>
                </a:cubicBezTo>
                <a:cubicBezTo>
                  <a:pt x="45820" y="96868"/>
                  <a:pt x="45095" y="101314"/>
                  <a:pt x="45095" y="107937"/>
                </a:cubicBezTo>
                <a:lnTo>
                  <a:pt x="45095" y="140642"/>
                </a:lnTo>
                <a:cubicBezTo>
                  <a:pt x="45095" y="148605"/>
                  <a:pt x="45783" y="153814"/>
                  <a:pt x="47160" y="156269"/>
                </a:cubicBezTo>
                <a:cubicBezTo>
                  <a:pt x="48537" y="158725"/>
                  <a:pt x="50825" y="159953"/>
                  <a:pt x="54025" y="159953"/>
                </a:cubicBezTo>
                <a:cubicBezTo>
                  <a:pt x="55959" y="159953"/>
                  <a:pt x="57969" y="159004"/>
                  <a:pt x="60052" y="157106"/>
                </a:cubicBezTo>
                <a:cubicBezTo>
                  <a:pt x="62136" y="155209"/>
                  <a:pt x="63178" y="150093"/>
                  <a:pt x="63178" y="141758"/>
                </a:cubicBezTo>
                <a:lnTo>
                  <a:pt x="63178" y="107937"/>
                </a:lnTo>
                <a:cubicBezTo>
                  <a:pt x="63178" y="101538"/>
                  <a:pt x="62471" y="97147"/>
                  <a:pt x="61057" y="94766"/>
                </a:cubicBezTo>
                <a:cubicBezTo>
                  <a:pt x="59643" y="92385"/>
                  <a:pt x="57336" y="91194"/>
                  <a:pt x="54136" y="91194"/>
                </a:cubicBezTo>
                <a:close/>
                <a:moveTo>
                  <a:pt x="54471" y="0"/>
                </a:moveTo>
                <a:cubicBezTo>
                  <a:pt x="67121" y="0"/>
                  <a:pt x="77502" y="2046"/>
                  <a:pt x="85613" y="6139"/>
                </a:cubicBezTo>
                <a:cubicBezTo>
                  <a:pt x="93724" y="10232"/>
                  <a:pt x="99529" y="15999"/>
                  <a:pt x="103026" y="23440"/>
                </a:cubicBezTo>
                <a:cubicBezTo>
                  <a:pt x="106524" y="30882"/>
                  <a:pt x="108272" y="40258"/>
                  <a:pt x="108272" y="51569"/>
                </a:cubicBezTo>
                <a:lnTo>
                  <a:pt x="63178" y="51569"/>
                </a:lnTo>
                <a:cubicBezTo>
                  <a:pt x="63178" y="43160"/>
                  <a:pt x="63084" y="37858"/>
                  <a:pt x="62898" y="35663"/>
                </a:cubicBezTo>
                <a:cubicBezTo>
                  <a:pt x="62712" y="33467"/>
                  <a:pt x="61819" y="31626"/>
                  <a:pt x="60220" y="30137"/>
                </a:cubicBezTo>
                <a:cubicBezTo>
                  <a:pt x="58620" y="28649"/>
                  <a:pt x="56443" y="27905"/>
                  <a:pt x="53690" y="27905"/>
                </a:cubicBezTo>
                <a:cubicBezTo>
                  <a:pt x="51383" y="27905"/>
                  <a:pt x="49485" y="28612"/>
                  <a:pt x="47997" y="30026"/>
                </a:cubicBezTo>
                <a:cubicBezTo>
                  <a:pt x="46509" y="31440"/>
                  <a:pt x="45653" y="33263"/>
                  <a:pt x="45430" y="35495"/>
                </a:cubicBezTo>
                <a:cubicBezTo>
                  <a:pt x="45207" y="37728"/>
                  <a:pt x="45095" y="42230"/>
                  <a:pt x="45095" y="49001"/>
                </a:cubicBezTo>
                <a:lnTo>
                  <a:pt x="45095" y="77800"/>
                </a:lnTo>
                <a:cubicBezTo>
                  <a:pt x="47402" y="72963"/>
                  <a:pt x="50788" y="69335"/>
                  <a:pt x="55252" y="66917"/>
                </a:cubicBezTo>
                <a:cubicBezTo>
                  <a:pt x="59717" y="64498"/>
                  <a:pt x="65224" y="63289"/>
                  <a:pt x="71772" y="63289"/>
                </a:cubicBezTo>
                <a:cubicBezTo>
                  <a:pt x="80032" y="63289"/>
                  <a:pt x="87325" y="65521"/>
                  <a:pt x="93650" y="69986"/>
                </a:cubicBezTo>
                <a:cubicBezTo>
                  <a:pt x="99975" y="74451"/>
                  <a:pt x="103994" y="79809"/>
                  <a:pt x="105705" y="86060"/>
                </a:cubicBezTo>
                <a:cubicBezTo>
                  <a:pt x="107417" y="92310"/>
                  <a:pt x="108272" y="100756"/>
                  <a:pt x="108272" y="111398"/>
                </a:cubicBezTo>
                <a:lnTo>
                  <a:pt x="108272" y="125797"/>
                </a:lnTo>
                <a:cubicBezTo>
                  <a:pt x="108272" y="138447"/>
                  <a:pt x="107789" y="147860"/>
                  <a:pt x="106821" y="154037"/>
                </a:cubicBezTo>
                <a:cubicBezTo>
                  <a:pt x="105854" y="160213"/>
                  <a:pt x="103268" y="165924"/>
                  <a:pt x="99064" y="171171"/>
                </a:cubicBezTo>
                <a:cubicBezTo>
                  <a:pt x="94859" y="176417"/>
                  <a:pt x="89092" y="180491"/>
                  <a:pt x="81762" y="183393"/>
                </a:cubicBezTo>
                <a:cubicBezTo>
                  <a:pt x="74433" y="186295"/>
                  <a:pt x="65894" y="187746"/>
                  <a:pt x="56145" y="187746"/>
                </a:cubicBezTo>
                <a:cubicBezTo>
                  <a:pt x="44016" y="187746"/>
                  <a:pt x="34082" y="186072"/>
                  <a:pt x="26343" y="182723"/>
                </a:cubicBezTo>
                <a:cubicBezTo>
                  <a:pt x="18603" y="179375"/>
                  <a:pt x="12632" y="174556"/>
                  <a:pt x="8427" y="168268"/>
                </a:cubicBezTo>
                <a:cubicBezTo>
                  <a:pt x="4223" y="161981"/>
                  <a:pt x="1767" y="155376"/>
                  <a:pt x="1060" y="148456"/>
                </a:cubicBezTo>
                <a:cubicBezTo>
                  <a:pt x="353" y="141535"/>
                  <a:pt x="0" y="128104"/>
                  <a:pt x="0" y="108161"/>
                </a:cubicBezTo>
                <a:lnTo>
                  <a:pt x="0" y="83157"/>
                </a:lnTo>
                <a:cubicBezTo>
                  <a:pt x="0" y="61652"/>
                  <a:pt x="316" y="47271"/>
                  <a:pt x="949" y="40016"/>
                </a:cubicBezTo>
                <a:cubicBezTo>
                  <a:pt x="1581" y="32760"/>
                  <a:pt x="4167" y="25896"/>
                  <a:pt x="8706" y="19422"/>
                </a:cubicBezTo>
                <a:cubicBezTo>
                  <a:pt x="13246" y="12948"/>
                  <a:pt x="19441" y="8092"/>
                  <a:pt x="27291" y="4855"/>
                </a:cubicBezTo>
                <a:cubicBezTo>
                  <a:pt x="35142" y="1618"/>
                  <a:pt x="44202" y="0"/>
                  <a:pt x="54471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8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836">
        <p14:reveal/>
      </p:transition>
    </mc:Choice>
    <mc:Fallback>
      <p:transition spd="slow" advTm="2836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to="2700000" p14:bounceEnd="67000">
                                          <p:cBhvr>
                                            <p:cTn id="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to="2700000">
                                          <p:cBhvr>
                                            <p:cTn id="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408837" y="795367"/>
            <a:ext cx="2224929" cy="2224929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035103" y="795367"/>
            <a:ext cx="2224929" cy="222492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691453" y="795367"/>
            <a:ext cx="2224929" cy="222492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0" y="3727938"/>
            <a:ext cx="12192000" cy="3130062"/>
          </a:xfrm>
          <a:prstGeom prst="rect">
            <a:avLst/>
          </a:prstGeom>
          <a:solidFill>
            <a:srgbClr val="5659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同心圆 16"/>
          <p:cNvSpPr/>
          <p:nvPr/>
        </p:nvSpPr>
        <p:spPr>
          <a:xfrm>
            <a:off x="8651392" y="755306"/>
            <a:ext cx="2305050" cy="2305050"/>
          </a:xfrm>
          <a:prstGeom prst="donut">
            <a:avLst>
              <a:gd name="adj" fmla="val 5000"/>
            </a:avLst>
          </a:prstGeom>
          <a:gradFill flip="none" rotWithShape="1">
            <a:gsLst>
              <a:gs pos="50000">
                <a:schemeClr val="accent5"/>
              </a:gs>
              <a:gs pos="0">
                <a:srgbClr val="FF8C7F"/>
              </a:gs>
              <a:gs pos="100000">
                <a:srgbClr val="FF8B77"/>
              </a:gs>
            </a:gsLst>
            <a:lin ang="2700000" scaled="0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4995042" y="755306"/>
            <a:ext cx="2305050" cy="2305050"/>
          </a:xfrm>
          <a:prstGeom prst="donut">
            <a:avLst>
              <a:gd name="adj" fmla="val 5000"/>
            </a:avLst>
          </a:prstGeom>
          <a:gradFill flip="none" rotWithShape="1">
            <a:gsLst>
              <a:gs pos="50000">
                <a:schemeClr val="accent5"/>
              </a:gs>
              <a:gs pos="0">
                <a:srgbClr val="FF8C7F"/>
              </a:gs>
              <a:gs pos="100000">
                <a:srgbClr val="FF8B77"/>
              </a:gs>
            </a:gsLst>
            <a:lin ang="2700000" scaled="0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同心圆 18"/>
          <p:cNvSpPr/>
          <p:nvPr/>
        </p:nvSpPr>
        <p:spPr>
          <a:xfrm>
            <a:off x="1368776" y="755306"/>
            <a:ext cx="2305050" cy="2305050"/>
          </a:xfrm>
          <a:prstGeom prst="donut">
            <a:avLst>
              <a:gd name="adj" fmla="val 5000"/>
            </a:avLst>
          </a:prstGeom>
          <a:gradFill flip="none" rotWithShape="1">
            <a:gsLst>
              <a:gs pos="50000">
                <a:schemeClr val="accent5"/>
              </a:gs>
              <a:gs pos="0">
                <a:srgbClr val="FF8C7F"/>
              </a:gs>
              <a:gs pos="100000">
                <a:srgbClr val="FF8B77"/>
              </a:gs>
            </a:gsLst>
            <a:lin ang="2700000" scaled="0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" name="组合 25"/>
          <p:cNvGrpSpPr/>
          <p:nvPr/>
        </p:nvGrpSpPr>
        <p:grpSpPr>
          <a:xfrm>
            <a:off x="1097280" y="4439117"/>
            <a:ext cx="2618979" cy="1660577"/>
            <a:chOff x="4708503" y="4190480"/>
            <a:chExt cx="2618979" cy="1660577"/>
          </a:xfrm>
        </p:grpSpPr>
        <p:sp>
          <p:nvSpPr>
            <p:cNvPr id="27" name="文本框 2013"/>
            <p:cNvSpPr txBox="1"/>
            <p:nvPr/>
          </p:nvSpPr>
          <p:spPr>
            <a:xfrm>
              <a:off x="5046694" y="4559357"/>
              <a:ext cx="2171661" cy="12917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在分类功能中无法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准确区分和匹配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用户的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喜好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708503" y="4190480"/>
              <a:ext cx="2618979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buFont typeface="Wingdings" pitchFamily="2" charset="2"/>
                <a:buChar char="Ø"/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用户需求把握风险</a:t>
              </a: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5076779" y="4453184"/>
            <a:ext cx="2171661" cy="2109136"/>
            <a:chOff x="5046694" y="4204547"/>
            <a:chExt cx="2171661" cy="2109136"/>
          </a:xfrm>
        </p:grpSpPr>
        <p:sp>
          <p:nvSpPr>
            <p:cNvPr id="30" name="文本框 2013"/>
            <p:cNvSpPr txBox="1"/>
            <p:nvPr/>
          </p:nvSpPr>
          <p:spPr>
            <a:xfrm>
              <a:off x="5046694" y="4559357"/>
              <a:ext cx="2171661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通过数据库统计和爬虫为用户做个性化推荐的功能可能实现不了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143094" y="4204547"/>
              <a:ext cx="14141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buFont typeface="Wingdings" pitchFamily="2" charset="2"/>
                <a:buChar char="Ø"/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技术风险</a:t>
              </a:r>
            </a:p>
          </p:txBody>
        </p:sp>
      </p:grpSp>
      <p:grpSp>
        <p:nvGrpSpPr>
          <p:cNvPr id="4" name="组合 31"/>
          <p:cNvGrpSpPr/>
          <p:nvPr/>
        </p:nvGrpSpPr>
        <p:grpSpPr>
          <a:xfrm>
            <a:off x="8718087" y="4467253"/>
            <a:ext cx="2171661" cy="1264071"/>
            <a:chOff x="5046694" y="4218616"/>
            <a:chExt cx="2171661" cy="1264071"/>
          </a:xfrm>
        </p:grpSpPr>
        <p:sp>
          <p:nvSpPr>
            <p:cNvPr id="33" name="文本框 2013"/>
            <p:cNvSpPr txBox="1"/>
            <p:nvPr/>
          </p:nvSpPr>
          <p:spPr>
            <a:xfrm>
              <a:off x="5046694" y="4559357"/>
              <a:ext cx="21716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编码实现的时长可能会超过预期时长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7840" y="4218616"/>
              <a:ext cx="14141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buFont typeface="Wingdings" pitchFamily="2" charset="2"/>
                <a:buChar char="Ø"/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进度风险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96048046"/>
      </p:ext>
    </p:extLst>
  </p:cSld>
  <p:clrMapOvr>
    <a:masterClrMapping/>
  </p:clrMapOvr>
  <p:transition spd="slow" advTm="4169">
    <p:push/>
  </p:transition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3802 0.01389 L -3.95833E-6 2.22222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92" y="-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accel="50000" de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29545 0.01389 L 2.70833E-6 -4.81481E-6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92" y="-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29792 0.00926 L 4.58333E-6 -2.59259E-6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857" y="-3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18" presetClass="entr" presetSubtype="3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8" presetClass="entr" presetSubtype="3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3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7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3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3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5" grpId="0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3802 0.01389 L -3.95833E-6 2.22222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92" y="-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accel="50000" de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29545 0.01389 L 2.70833E-6 -4.81481E-6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92" y="-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29792 0.00926 L 4.58333E-6 -2.59259E-6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857" y="-37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18" presetClass="entr" presetSubtype="3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8" presetClass="entr" presetSubtype="3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3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5" grpId="0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000">
                <a:srgbClr val="FF8B77">
                  <a:alpha val="54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50198" y="2431221"/>
            <a:ext cx="2635943" cy="38646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3683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07297" y="2005202"/>
            <a:ext cx="2777407" cy="42906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3683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05860" y="2431221"/>
            <a:ext cx="2635943" cy="386462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3683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18311" y="745031"/>
            <a:ext cx="3955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5659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可能存在风险的应对措施</a:t>
            </a:r>
            <a:endParaRPr lang="zh-CN" altLang="en-US" sz="2000" b="1" dirty="0">
              <a:solidFill>
                <a:srgbClr val="5659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01756" y="2748447"/>
            <a:ext cx="219728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6596C"/>
                </a:solidFill>
                <a:latin typeface="微软雅黑 Light" pitchFamily="34" charset="-122"/>
                <a:ea typeface="微软雅黑 Light" pitchFamily="34" charset="-122"/>
              </a:rPr>
              <a:t>需求风险</a:t>
            </a:r>
            <a:endParaRPr lang="en-US" altLang="zh-CN" b="1" dirty="0" smtClean="0">
              <a:solidFill>
                <a:srgbClr val="56596C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endParaRPr lang="en-US" altLang="zh-CN" sz="1600" b="1" dirty="0" smtClean="0">
              <a:solidFill>
                <a:srgbClr val="56596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57891" y="3570669"/>
            <a:ext cx="1938669" cy="2122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做一定的市场调研来确定模型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参考主流时尚杂志或网站的推荐来确定模型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38516" y="3200163"/>
            <a:ext cx="200578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在项目进行中努力补充专业知识，提升代码水平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上的同类开源项目，寻求老师、同学的帮助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13553" y="3693499"/>
            <a:ext cx="1938669" cy="2122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编码实现之前的任务都按时或者超前完成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可适当延长工作时间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80287" y="24782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 Light" pitchFamily="34" charset="-122"/>
                <a:ea typeface="微软雅黑 Light" pitchFamily="34" charset="-122"/>
              </a:rPr>
              <a:t>技术风险</a:t>
            </a:r>
            <a:endParaRPr lang="zh-CN" altLang="en-US" b="1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08118" y="27484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进度风险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7999906" y="3367247"/>
            <a:ext cx="1938669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3683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198835" y="3271713"/>
            <a:ext cx="1938669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3683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113018" y="3020263"/>
            <a:ext cx="1938669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3683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2477252833"/>
      </p:ext>
    </p:extLst>
  </p:cSld>
  <p:clrMapOvr>
    <a:masterClrMapping/>
  </p:clrMapOvr>
  <p:transition spd="slow" advTm="418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 animBg="1"/>
      <p:bldP spid="5" grpId="0" animBg="1"/>
      <p:bldP spid="11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9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任意多边形 6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81721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3688080 h 6858000"/>
              <a:gd name="connsiteX5" fmla="*/ 1295400 w 12192000"/>
              <a:gd name="connsiteY5" fmla="*/ 3520440 h 6858000"/>
              <a:gd name="connsiteX6" fmla="*/ 2849880 w 12192000"/>
              <a:gd name="connsiteY6" fmla="*/ 2499360 h 6858000"/>
              <a:gd name="connsiteX7" fmla="*/ 3642360 w 12192000"/>
              <a:gd name="connsiteY7" fmla="*/ 16611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1721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3688080"/>
                </a:lnTo>
                <a:lnTo>
                  <a:pt x="1295400" y="3520440"/>
                </a:lnTo>
                <a:lnTo>
                  <a:pt x="2849880" y="2499360"/>
                </a:lnTo>
                <a:lnTo>
                  <a:pt x="3642360" y="166116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1" y="106391"/>
            <a:ext cx="6645216" cy="6645216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文本框 1"/>
          <p:cNvSpPr txBox="1"/>
          <p:nvPr/>
        </p:nvSpPr>
        <p:spPr>
          <a:xfrm>
            <a:off x="3657599" y="276728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5027" y="4090719"/>
            <a:ext cx="138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第七组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19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 advTm="9804">
        <p14:reveal/>
      </p:transition>
    </mc:Choice>
    <mc:Fallback>
      <p:transition spd="slow" advTm="98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restart="never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32 0.00903 L 0 0 " pathEditMode="relative" rAng="0" ptsTypes="AA">
                                      <p:cBhvr>
                                        <p:cTn id="9" dur="2000" restart="never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-46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  <p:from x="500000" y="5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restart="never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9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30806" y="667288"/>
            <a:ext cx="3903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———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———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36712" y="2021986"/>
            <a:ext cx="2776200" cy="590062"/>
            <a:chOff x="1450360" y="2021986"/>
            <a:chExt cx="2776200" cy="59006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450360" y="2549828"/>
              <a:ext cx="265176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102120" y="2487608"/>
              <a:ext cx="124440" cy="124440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11597" y="2021986"/>
              <a:ext cx="2342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1 :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背景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07963" y="3248974"/>
            <a:ext cx="2775311" cy="634528"/>
            <a:chOff x="1030793" y="3044258"/>
            <a:chExt cx="2775311" cy="634528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030793" y="3616566"/>
              <a:ext cx="2650871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3681664" y="3554346"/>
              <a:ext cx="124440" cy="124440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132528" y="3044258"/>
              <a:ext cx="23951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2: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项目描述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534368" y="4820149"/>
            <a:ext cx="2766268" cy="515213"/>
            <a:chOff x="1193175" y="4219648"/>
            <a:chExt cx="2766268" cy="51521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193175" y="4672641"/>
              <a:ext cx="2641828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3835003" y="4610421"/>
              <a:ext cx="124440" cy="124440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290389" y="4219648"/>
              <a:ext cx="26291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项目组织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372013" y="2185759"/>
            <a:ext cx="2776200" cy="508176"/>
            <a:chOff x="7972514" y="2103872"/>
            <a:chExt cx="2776200" cy="508176"/>
          </a:xfrm>
        </p:grpSpPr>
        <p:cxnSp>
          <p:nvCxnSpPr>
            <p:cNvPr id="44" name="直接连接符 43"/>
            <p:cNvCxnSpPr/>
            <p:nvPr/>
          </p:nvCxnSpPr>
          <p:spPr>
            <a:xfrm flipV="1">
              <a:off x="8096954" y="2548862"/>
              <a:ext cx="2651760" cy="193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7972514" y="2487608"/>
              <a:ext cx="124440" cy="124440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199134" y="2103872"/>
              <a:ext cx="25426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时间计划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074336" y="3330861"/>
            <a:ext cx="3479262" cy="511698"/>
            <a:chOff x="8347291" y="3167088"/>
            <a:chExt cx="3479262" cy="511698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8471731" y="3612982"/>
              <a:ext cx="2667577" cy="716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8347291" y="3554346"/>
              <a:ext cx="124440" cy="124440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581819" y="3167088"/>
              <a:ext cx="3244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 软件质量保证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480015" y="4833797"/>
            <a:ext cx="4086827" cy="515213"/>
            <a:chOff x="8285233" y="4219648"/>
            <a:chExt cx="4086827" cy="515213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8409673" y="4668180"/>
              <a:ext cx="2651598" cy="892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8285233" y="4610421"/>
              <a:ext cx="124440" cy="124440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511772" y="4219648"/>
              <a:ext cx="38602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6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：软件开发风险分析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0544" y="1665859"/>
            <a:ext cx="4309933" cy="4309933"/>
          </a:xfrm>
          <a:prstGeom prst="rect">
            <a:avLst/>
          </a:prstGeom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xmlns="" val="379959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457"/>
    </mc:Choice>
    <mc:Fallback>
      <p:transition spd="slow" advTm="5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restart="never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75 -0.01666 L 2.08333E-6 1.85185E-6 " pathEditMode="relative" rAng="0" ptsTypes="AA">
                                      <p:cBhvr>
                                        <p:cTn id="6" dur="2000" restart="never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1" y="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25000" y="25000"/>
                                      <p:from x="500000" y="5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restart="never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25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125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-1157056" y="380936"/>
            <a:ext cx="5998064" cy="6055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>
            <a:off x="-513600" y="1113497"/>
            <a:ext cx="4629875" cy="4629875"/>
            <a:chOff x="4230291" y="270726"/>
            <a:chExt cx="4629875" cy="4629875"/>
          </a:xfrm>
        </p:grpSpPr>
        <p:sp>
          <p:nvSpPr>
            <p:cNvPr id="5" name="椭圆 4"/>
            <p:cNvSpPr/>
            <p:nvPr/>
          </p:nvSpPr>
          <p:spPr>
            <a:xfrm>
              <a:off x="4230292" y="270727"/>
              <a:ext cx="4629873" cy="46298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545228" y="270727"/>
              <a:ext cx="0" cy="462987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30292" y="2585663"/>
              <a:ext cx="462987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410675" y="451110"/>
              <a:ext cx="4269107" cy="4269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30291" y="270726"/>
              <a:ext cx="4629875" cy="462987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286729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1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 rot="18900000">
              <a:off x="7697775" y="1071126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2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 rot="2700000">
              <a:off x="7702131" y="3704447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8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 rot="5400000">
              <a:off x="6383293" y="425467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7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8100000">
              <a:off x="5068512" y="3700389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6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 rot="10800000">
              <a:off x="4523941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5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 rot="13500000">
              <a:off x="5067013" y="106933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4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 rot="16200000">
              <a:off x="6383293" y="527160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3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6200000">
            <a:off x="3178610" y="3214178"/>
            <a:ext cx="119567" cy="428510"/>
            <a:chOff x="3055715" y="3823752"/>
            <a:chExt cx="150471" cy="539267"/>
          </a:xfrm>
        </p:grpSpPr>
        <p:sp>
          <p:nvSpPr>
            <p:cNvPr id="26" name="椭圆 25"/>
            <p:cNvSpPr/>
            <p:nvPr/>
          </p:nvSpPr>
          <p:spPr>
            <a:xfrm>
              <a:off x="3055715" y="3823752"/>
              <a:ext cx="150471" cy="1504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091115" y="4025591"/>
              <a:ext cx="79671" cy="796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3095552" y="4154606"/>
              <a:ext cx="70796" cy="208413"/>
            </a:xfrm>
            <a:custGeom>
              <a:avLst/>
              <a:gdLst>
                <a:gd name="connsiteX0" fmla="*/ 0 w 95682"/>
                <a:gd name="connsiteY0" fmla="*/ 259522 h 259522"/>
                <a:gd name="connsiteX1" fmla="*/ 47841 w 95682"/>
                <a:gd name="connsiteY1" fmla="*/ 0 h 259522"/>
                <a:gd name="connsiteX2" fmla="*/ 95682 w 95682"/>
                <a:gd name="connsiteY2" fmla="*/ 259522 h 259522"/>
                <a:gd name="connsiteX3" fmla="*/ 0 w 95682"/>
                <a:gd name="connsiteY3" fmla="*/ 259522 h 259522"/>
                <a:gd name="connsiteX0" fmla="*/ 0 w 95682"/>
                <a:gd name="connsiteY0" fmla="*/ 259522 h 272222"/>
                <a:gd name="connsiteX1" fmla="*/ 47841 w 95682"/>
                <a:gd name="connsiteY1" fmla="*/ 0 h 272222"/>
                <a:gd name="connsiteX2" fmla="*/ 95682 w 95682"/>
                <a:gd name="connsiteY2" fmla="*/ 259522 h 272222"/>
                <a:gd name="connsiteX3" fmla="*/ 0 w 95682"/>
                <a:gd name="connsiteY3" fmla="*/ 259522 h 272222"/>
                <a:gd name="connsiteX0" fmla="*/ 0 w 95682"/>
                <a:gd name="connsiteY0" fmla="*/ 259522 h 281673"/>
                <a:gd name="connsiteX1" fmla="*/ 47841 w 95682"/>
                <a:gd name="connsiteY1" fmla="*/ 0 h 281673"/>
                <a:gd name="connsiteX2" fmla="*/ 95682 w 95682"/>
                <a:gd name="connsiteY2" fmla="*/ 259522 h 281673"/>
                <a:gd name="connsiteX3" fmla="*/ 0 w 95682"/>
                <a:gd name="connsiteY3" fmla="*/ 259522 h 28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82" h="281673">
                  <a:moveTo>
                    <a:pt x="0" y="259522"/>
                  </a:moveTo>
                  <a:lnTo>
                    <a:pt x="47841" y="0"/>
                  </a:lnTo>
                  <a:lnTo>
                    <a:pt x="95682" y="259522"/>
                  </a:lnTo>
                  <a:cubicBezTo>
                    <a:pt x="44738" y="290002"/>
                    <a:pt x="45229" y="288097"/>
                    <a:pt x="0" y="259522"/>
                  </a:cubicBezTo>
                  <a:close/>
                </a:path>
              </a:pathLst>
            </a:cu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84" name="矩形 83"/>
          <p:cNvSpPr/>
          <p:nvPr/>
        </p:nvSpPr>
        <p:spPr>
          <a:xfrm>
            <a:off x="911640" y="-838200"/>
            <a:ext cx="2195484" cy="816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630164" y="1746913"/>
            <a:ext cx="4881600" cy="3745638"/>
            <a:chOff x="6768249" y="2128921"/>
            <a:chExt cx="4881600" cy="3147122"/>
          </a:xfrm>
        </p:grpSpPr>
        <p:sp>
          <p:nvSpPr>
            <p:cNvPr id="33" name="文本框 32"/>
            <p:cNvSpPr txBox="1"/>
            <p:nvPr/>
          </p:nvSpPr>
          <p:spPr>
            <a:xfrm>
              <a:off x="6862785" y="2128921"/>
              <a:ext cx="395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56596C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rPr>
                <a:t>项目开发背景</a:t>
              </a:r>
              <a:endParaRPr lang="zh-CN" altLang="en-US" sz="2800" b="1" dirty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00606" y="2862809"/>
              <a:ext cx="4749243" cy="2413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爱美爱时尚一直是</a:t>
              </a:r>
              <a:r>
                <a:rPr lang="zh-CN" altLang="en-US" sz="2000" b="1" dirty="0" smtClean="0">
                  <a:latin typeface="宋体" pitchFamily="2" charset="-122"/>
                  <a:ea typeface="宋体" pitchFamily="2" charset="-122"/>
                </a:rPr>
                <a:t>女性最关心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的话题，目前市场上为女性设计的</a:t>
              </a:r>
              <a:r>
                <a:rPr lang="zh-CN" altLang="en-US" sz="2000" b="1" dirty="0" smtClean="0">
                  <a:latin typeface="宋体" pitchFamily="2" charset="-122"/>
                  <a:ea typeface="宋体" pitchFamily="2" charset="-122"/>
                </a:rPr>
                <a:t>相关产品也有很多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，比较流行的有半糖、礼物说、私蜜搭等，这些产品主要为女性提供穿搭、美妆、时尚</a:t>
              </a:r>
              <a:r>
                <a:rPr lang="zh-CN" altLang="en-US" sz="2000" b="1" dirty="0" smtClean="0">
                  <a:latin typeface="宋体" pitchFamily="2" charset="-122"/>
                  <a:ea typeface="宋体" pitchFamily="2" charset="-122"/>
                </a:rPr>
                <a:t>物品推荐并携带购买链接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，是现在很多女性都在使用的时尚软件。</a:t>
              </a:r>
              <a:endParaRPr lang="zh-CN" altLang="en-US" sz="2000" dirty="0"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768249" y="2269472"/>
              <a:ext cx="0" cy="19662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721887" y="2269472"/>
            <a:ext cx="2158898" cy="2158898"/>
          </a:xfrm>
          <a:prstGeom prst="ellipse">
            <a:avLst/>
          </a:prstGeom>
          <a:solidFill>
            <a:srgbClr val="565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791665" y="1599886"/>
            <a:ext cx="1338823" cy="3954753"/>
          </a:xfrm>
          <a:custGeom>
            <a:avLst/>
            <a:gdLst/>
            <a:ahLst/>
            <a:cxnLst/>
            <a:rect l="l" t="t" r="r" b="b"/>
            <a:pathLst>
              <a:path w="876295" h="2005249">
                <a:moveTo>
                  <a:pt x="549822" y="0"/>
                </a:moveTo>
                <a:lnTo>
                  <a:pt x="876295" y="0"/>
                </a:lnTo>
                <a:lnTo>
                  <a:pt x="876295" y="2005249"/>
                </a:lnTo>
                <a:lnTo>
                  <a:pt x="337700" y="2005249"/>
                </a:lnTo>
                <a:lnTo>
                  <a:pt x="337700" y="931814"/>
                </a:lnTo>
                <a:cubicBezTo>
                  <a:pt x="337700" y="783146"/>
                  <a:pt x="334584" y="695675"/>
                  <a:pt x="328351" y="669401"/>
                </a:cubicBezTo>
                <a:cubicBezTo>
                  <a:pt x="322118" y="643128"/>
                  <a:pt x="305261" y="623386"/>
                  <a:pt x="277780" y="610175"/>
                </a:cubicBezTo>
                <a:cubicBezTo>
                  <a:pt x="250300" y="596964"/>
                  <a:pt x="182061" y="590359"/>
                  <a:pt x="73063" y="590359"/>
                </a:cubicBezTo>
                <a:lnTo>
                  <a:pt x="0" y="590359"/>
                </a:lnTo>
                <a:lnTo>
                  <a:pt x="0" y="318269"/>
                </a:lnTo>
                <a:cubicBezTo>
                  <a:pt x="242812" y="265966"/>
                  <a:pt x="426086" y="159876"/>
                  <a:pt x="549822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333217" y="-212527"/>
            <a:ext cx="2632621" cy="724246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527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3862">
        <p14:reveal/>
      </p:transition>
    </mc:Choice>
    <mc:Fallback>
      <p:transition spd="slow" advTm="38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restart="never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37 -0.00903 L 3.75E-6 1.48148E-6 " pathEditMode="relative" rAng="0" ptsTypes="AA">
                                      <p:cBhvr>
                                        <p:cTn id="12" dur="2000" restart="never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4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restart="neve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24 -0.00371 L 3.54167E-6 4.07407E-6 " pathEditMode="relative" rAng="0" ptsTypes="AA">
                                      <p:cBhvr>
                                        <p:cTn id="14" dur="2000" restart="never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9"/>
                                        </p:tgtEl>
                                      </p:cBhvr>
                                      <p:by x="25000" y="25000"/>
                                      <p:from x="400000" y="4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5000" y="25000"/>
                                      <p:from x="300000" y="3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4" grpId="0" animBg="1"/>
      <p:bldP spid="25" grpId="0" animBg="1"/>
      <p:bldP spid="25" grpId="1" animBg="1"/>
      <p:bldP spid="25" grpId="2" animBg="1"/>
      <p:bldP spid="37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-1157056" y="380936"/>
            <a:ext cx="5998064" cy="6055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>
            <a:off x="-513600" y="1113497"/>
            <a:ext cx="4629875" cy="4629875"/>
            <a:chOff x="4230291" y="270726"/>
            <a:chExt cx="4629875" cy="4629875"/>
          </a:xfrm>
        </p:grpSpPr>
        <p:sp>
          <p:nvSpPr>
            <p:cNvPr id="5" name="椭圆 4"/>
            <p:cNvSpPr/>
            <p:nvPr/>
          </p:nvSpPr>
          <p:spPr>
            <a:xfrm>
              <a:off x="4230292" y="270727"/>
              <a:ext cx="4629873" cy="46298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545228" y="270727"/>
              <a:ext cx="0" cy="462987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30292" y="2585663"/>
              <a:ext cx="462987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410675" y="451110"/>
              <a:ext cx="4269107" cy="4269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30291" y="270726"/>
              <a:ext cx="4629875" cy="462987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286729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1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 rot="18900000">
              <a:off x="7697775" y="1071126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2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 rot="2700000">
              <a:off x="7702131" y="3704447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8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 rot="5400000">
              <a:off x="6383293" y="425467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7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8100000">
              <a:off x="5068512" y="3700389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6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 rot="10800000">
              <a:off x="4523941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5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 rot="13500000">
              <a:off x="5067013" y="106933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4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 rot="16200000">
              <a:off x="6383293" y="527160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3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6200000">
            <a:off x="3178610" y="3214178"/>
            <a:ext cx="119567" cy="428510"/>
            <a:chOff x="3055715" y="3823752"/>
            <a:chExt cx="150471" cy="539267"/>
          </a:xfrm>
        </p:grpSpPr>
        <p:sp>
          <p:nvSpPr>
            <p:cNvPr id="26" name="椭圆 25"/>
            <p:cNvSpPr/>
            <p:nvPr/>
          </p:nvSpPr>
          <p:spPr>
            <a:xfrm>
              <a:off x="3055715" y="3823752"/>
              <a:ext cx="150471" cy="1504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091115" y="4025591"/>
              <a:ext cx="79671" cy="796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3095552" y="4154606"/>
              <a:ext cx="70796" cy="208413"/>
            </a:xfrm>
            <a:custGeom>
              <a:avLst/>
              <a:gdLst>
                <a:gd name="connsiteX0" fmla="*/ 0 w 95682"/>
                <a:gd name="connsiteY0" fmla="*/ 259522 h 259522"/>
                <a:gd name="connsiteX1" fmla="*/ 47841 w 95682"/>
                <a:gd name="connsiteY1" fmla="*/ 0 h 259522"/>
                <a:gd name="connsiteX2" fmla="*/ 95682 w 95682"/>
                <a:gd name="connsiteY2" fmla="*/ 259522 h 259522"/>
                <a:gd name="connsiteX3" fmla="*/ 0 w 95682"/>
                <a:gd name="connsiteY3" fmla="*/ 259522 h 259522"/>
                <a:gd name="connsiteX0" fmla="*/ 0 w 95682"/>
                <a:gd name="connsiteY0" fmla="*/ 259522 h 272222"/>
                <a:gd name="connsiteX1" fmla="*/ 47841 w 95682"/>
                <a:gd name="connsiteY1" fmla="*/ 0 h 272222"/>
                <a:gd name="connsiteX2" fmla="*/ 95682 w 95682"/>
                <a:gd name="connsiteY2" fmla="*/ 259522 h 272222"/>
                <a:gd name="connsiteX3" fmla="*/ 0 w 95682"/>
                <a:gd name="connsiteY3" fmla="*/ 259522 h 272222"/>
                <a:gd name="connsiteX0" fmla="*/ 0 w 95682"/>
                <a:gd name="connsiteY0" fmla="*/ 259522 h 281673"/>
                <a:gd name="connsiteX1" fmla="*/ 47841 w 95682"/>
                <a:gd name="connsiteY1" fmla="*/ 0 h 281673"/>
                <a:gd name="connsiteX2" fmla="*/ 95682 w 95682"/>
                <a:gd name="connsiteY2" fmla="*/ 259522 h 281673"/>
                <a:gd name="connsiteX3" fmla="*/ 0 w 95682"/>
                <a:gd name="connsiteY3" fmla="*/ 259522 h 28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82" h="281673">
                  <a:moveTo>
                    <a:pt x="0" y="259522"/>
                  </a:moveTo>
                  <a:lnTo>
                    <a:pt x="47841" y="0"/>
                  </a:lnTo>
                  <a:lnTo>
                    <a:pt x="95682" y="259522"/>
                  </a:lnTo>
                  <a:cubicBezTo>
                    <a:pt x="44738" y="290002"/>
                    <a:pt x="45229" y="288097"/>
                    <a:pt x="0" y="259522"/>
                  </a:cubicBezTo>
                  <a:close/>
                </a:path>
              </a:pathLst>
            </a:cu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84" name="矩形 83"/>
          <p:cNvSpPr/>
          <p:nvPr/>
        </p:nvSpPr>
        <p:spPr>
          <a:xfrm>
            <a:off x="-2534887" y="-838200"/>
            <a:ext cx="2195484" cy="816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630164" y="2378141"/>
            <a:ext cx="4854305" cy="2106847"/>
            <a:chOff x="6768249" y="2128921"/>
            <a:chExt cx="4854305" cy="2106847"/>
          </a:xfrm>
        </p:grpSpPr>
        <p:sp>
          <p:nvSpPr>
            <p:cNvPr id="32" name="矩形 31"/>
            <p:cNvSpPr/>
            <p:nvPr/>
          </p:nvSpPr>
          <p:spPr>
            <a:xfrm>
              <a:off x="6929251" y="3927991"/>
              <a:ext cx="1326004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DESIGN BY XIE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862785" y="2128921"/>
              <a:ext cx="3955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6596C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rPr>
                <a:t>TYPE YOUR PART 1 TITLE HERE</a:t>
              </a:r>
              <a:endParaRPr lang="zh-CN" altLang="en-US" sz="2000" b="1" dirty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873311" y="2657860"/>
              <a:ext cx="4749243" cy="109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XIE's  PPT concentrate on the logical flow of the presentation that Identify the most important idea you plan to communicate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768249" y="2269472"/>
              <a:ext cx="0" cy="19662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721887" y="2269472"/>
            <a:ext cx="2158898" cy="2158898"/>
          </a:xfrm>
          <a:prstGeom prst="ellipse">
            <a:avLst/>
          </a:prstGeom>
          <a:solidFill>
            <a:srgbClr val="565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791665" y="1599886"/>
            <a:ext cx="1338823" cy="3661347"/>
          </a:xfrm>
          <a:custGeom>
            <a:avLst/>
            <a:gdLst/>
            <a:ahLst/>
            <a:cxnLst/>
            <a:rect l="l" t="t" r="r" b="b"/>
            <a:pathLst>
              <a:path w="876295" h="2005249">
                <a:moveTo>
                  <a:pt x="549822" y="0"/>
                </a:moveTo>
                <a:lnTo>
                  <a:pt x="876295" y="0"/>
                </a:lnTo>
                <a:lnTo>
                  <a:pt x="876295" y="2005249"/>
                </a:lnTo>
                <a:lnTo>
                  <a:pt x="337700" y="2005249"/>
                </a:lnTo>
                <a:lnTo>
                  <a:pt x="337700" y="931814"/>
                </a:lnTo>
                <a:cubicBezTo>
                  <a:pt x="337700" y="783146"/>
                  <a:pt x="334584" y="695675"/>
                  <a:pt x="328351" y="669401"/>
                </a:cubicBezTo>
                <a:cubicBezTo>
                  <a:pt x="322118" y="643128"/>
                  <a:pt x="305261" y="623386"/>
                  <a:pt x="277780" y="610175"/>
                </a:cubicBezTo>
                <a:cubicBezTo>
                  <a:pt x="250300" y="596964"/>
                  <a:pt x="182061" y="590359"/>
                  <a:pt x="73063" y="590359"/>
                </a:cubicBezTo>
                <a:lnTo>
                  <a:pt x="0" y="590359"/>
                </a:lnTo>
                <a:lnTo>
                  <a:pt x="0" y="318269"/>
                </a:lnTo>
                <a:cubicBezTo>
                  <a:pt x="242812" y="265966"/>
                  <a:pt x="426086" y="159876"/>
                  <a:pt x="549822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-3525430" y="-212527"/>
            <a:ext cx="2632621" cy="724246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730026" y="1162783"/>
            <a:ext cx="6731948" cy="4532434"/>
            <a:chOff x="4673731" y="1293881"/>
            <a:chExt cx="6731948" cy="4532434"/>
          </a:xfrm>
        </p:grpSpPr>
        <p:sp>
          <p:nvSpPr>
            <p:cNvPr id="41" name="圆角矩形 40"/>
            <p:cNvSpPr/>
            <p:nvPr/>
          </p:nvSpPr>
          <p:spPr>
            <a:xfrm>
              <a:off x="4673731" y="1293881"/>
              <a:ext cx="6731948" cy="4532434"/>
            </a:xfrm>
            <a:prstGeom prst="roundRect">
              <a:avLst>
                <a:gd name="adj" fmla="val 3255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368300" dist="762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906338" y="2714478"/>
              <a:ext cx="4266735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368300" dist="762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6369250" y="1745337"/>
              <a:ext cx="3340910" cy="513318"/>
              <a:chOff x="6113364" y="1699617"/>
              <a:chExt cx="3340910" cy="51331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625137" y="1788526"/>
                <a:ext cx="282913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rgbClr val="56596C"/>
                    </a:solidFill>
                    <a:effectLst>
                      <a:outerShdw blurRad="165100" dist="88900" dir="2700000" algn="tl">
                        <a:srgbClr val="000000">
                          <a:alpha val="14000"/>
                        </a:srgbClr>
                      </a:outerShdw>
                    </a:effectLst>
                    <a:latin typeface="+mj-ea"/>
                    <a:ea typeface="+mj-ea"/>
                  </a:rPr>
                  <a:t>开发意义</a:t>
                </a:r>
                <a:endParaRPr lang="zh-CN" altLang="en-US" sz="2000" b="1" dirty="0">
                  <a:solidFill>
                    <a:srgbClr val="56596C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6113364" y="1699617"/>
                <a:ext cx="398827" cy="513318"/>
                <a:chOff x="6534810" y="1248123"/>
                <a:chExt cx="426510" cy="548947"/>
              </a:xfrm>
              <a:solidFill>
                <a:srgbClr val="56596C"/>
              </a:solidFill>
            </p:grpSpPr>
            <p:sp>
              <p:nvSpPr>
                <p:cNvPr id="60" name="Freeform 250"/>
                <p:cNvSpPr>
                  <a:spLocks noEditPoints="1"/>
                </p:cNvSpPr>
                <p:nvPr/>
              </p:nvSpPr>
              <p:spPr bwMode="auto">
                <a:xfrm>
                  <a:off x="6534810" y="1248123"/>
                  <a:ext cx="426510" cy="548947"/>
                </a:xfrm>
                <a:custGeom>
                  <a:avLst/>
                  <a:gdLst>
                    <a:gd name="T0" fmla="*/ 166 w 202"/>
                    <a:gd name="T1" fmla="*/ 0 h 260"/>
                    <a:gd name="T2" fmla="*/ 36 w 202"/>
                    <a:gd name="T3" fmla="*/ 0 h 260"/>
                    <a:gd name="T4" fmla="*/ 0 w 202"/>
                    <a:gd name="T5" fmla="*/ 36 h 260"/>
                    <a:gd name="T6" fmla="*/ 0 w 202"/>
                    <a:gd name="T7" fmla="*/ 224 h 260"/>
                    <a:gd name="T8" fmla="*/ 36 w 202"/>
                    <a:gd name="T9" fmla="*/ 260 h 260"/>
                    <a:gd name="T10" fmla="*/ 166 w 202"/>
                    <a:gd name="T11" fmla="*/ 260 h 260"/>
                    <a:gd name="T12" fmla="*/ 202 w 202"/>
                    <a:gd name="T13" fmla="*/ 224 h 260"/>
                    <a:gd name="T14" fmla="*/ 202 w 202"/>
                    <a:gd name="T15" fmla="*/ 36 h 260"/>
                    <a:gd name="T16" fmla="*/ 166 w 202"/>
                    <a:gd name="T17" fmla="*/ 0 h 260"/>
                    <a:gd name="T18" fmla="*/ 181 w 202"/>
                    <a:gd name="T19" fmla="*/ 224 h 260"/>
                    <a:gd name="T20" fmla="*/ 166 w 202"/>
                    <a:gd name="T21" fmla="*/ 239 h 260"/>
                    <a:gd name="T22" fmla="*/ 36 w 202"/>
                    <a:gd name="T23" fmla="*/ 239 h 260"/>
                    <a:gd name="T24" fmla="*/ 21 w 202"/>
                    <a:gd name="T25" fmla="*/ 224 h 260"/>
                    <a:gd name="T26" fmla="*/ 21 w 202"/>
                    <a:gd name="T27" fmla="*/ 36 h 260"/>
                    <a:gd name="T28" fmla="*/ 36 w 202"/>
                    <a:gd name="T29" fmla="*/ 22 h 260"/>
                    <a:gd name="T30" fmla="*/ 166 w 202"/>
                    <a:gd name="T31" fmla="*/ 22 h 260"/>
                    <a:gd name="T32" fmla="*/ 181 w 202"/>
                    <a:gd name="T33" fmla="*/ 36 h 260"/>
                    <a:gd name="T34" fmla="*/ 181 w 202"/>
                    <a:gd name="T35" fmla="*/ 224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2" h="260">
                      <a:moveTo>
                        <a:pt x="16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224"/>
                        <a:pt x="0" y="224"/>
                        <a:pt x="0" y="224"/>
                      </a:cubicBezTo>
                      <a:cubicBezTo>
                        <a:pt x="0" y="244"/>
                        <a:pt x="16" y="260"/>
                        <a:pt x="36" y="260"/>
                      </a:cubicBezTo>
                      <a:cubicBezTo>
                        <a:pt x="166" y="260"/>
                        <a:pt x="166" y="260"/>
                        <a:pt x="166" y="260"/>
                      </a:cubicBezTo>
                      <a:cubicBezTo>
                        <a:pt x="186" y="260"/>
                        <a:pt x="202" y="244"/>
                        <a:pt x="202" y="224"/>
                      </a:cubicBezTo>
                      <a:cubicBezTo>
                        <a:pt x="202" y="36"/>
                        <a:pt x="202" y="36"/>
                        <a:pt x="202" y="36"/>
                      </a:cubicBezTo>
                      <a:cubicBezTo>
                        <a:pt x="202" y="16"/>
                        <a:pt x="186" y="0"/>
                        <a:pt x="166" y="0"/>
                      </a:cubicBezTo>
                      <a:close/>
                      <a:moveTo>
                        <a:pt x="181" y="224"/>
                      </a:moveTo>
                      <a:cubicBezTo>
                        <a:pt x="181" y="232"/>
                        <a:pt x="174" y="239"/>
                        <a:pt x="166" y="239"/>
                      </a:cubicBezTo>
                      <a:cubicBezTo>
                        <a:pt x="36" y="239"/>
                        <a:pt x="36" y="239"/>
                        <a:pt x="36" y="239"/>
                      </a:cubicBezTo>
                      <a:cubicBezTo>
                        <a:pt x="28" y="239"/>
                        <a:pt x="21" y="232"/>
                        <a:pt x="21" y="224"/>
                      </a:cubicBezTo>
                      <a:cubicBezTo>
                        <a:pt x="21" y="36"/>
                        <a:pt x="21" y="36"/>
                        <a:pt x="21" y="36"/>
                      </a:cubicBezTo>
                      <a:cubicBezTo>
                        <a:pt x="21" y="28"/>
                        <a:pt x="28" y="22"/>
                        <a:pt x="36" y="22"/>
                      </a:cubicBezTo>
                      <a:cubicBezTo>
                        <a:pt x="166" y="22"/>
                        <a:pt x="166" y="22"/>
                        <a:pt x="166" y="22"/>
                      </a:cubicBezTo>
                      <a:cubicBezTo>
                        <a:pt x="174" y="22"/>
                        <a:pt x="181" y="28"/>
                        <a:pt x="181" y="36"/>
                      </a:cubicBezTo>
                      <a:lnTo>
                        <a:pt x="181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251"/>
                <p:cNvSpPr>
                  <a:spLocks noChangeArrowheads="1"/>
                </p:cNvSpPr>
                <p:nvPr/>
              </p:nvSpPr>
              <p:spPr bwMode="auto">
                <a:xfrm>
                  <a:off x="6624956" y="1385360"/>
                  <a:ext cx="244874" cy="3094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252"/>
                <p:cNvSpPr>
                  <a:spLocks noChangeArrowheads="1"/>
                </p:cNvSpPr>
                <p:nvPr/>
              </p:nvSpPr>
              <p:spPr bwMode="auto">
                <a:xfrm>
                  <a:off x="6624956" y="1460706"/>
                  <a:ext cx="244874" cy="3229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253"/>
                <p:cNvSpPr>
                  <a:spLocks noChangeArrowheads="1"/>
                </p:cNvSpPr>
                <p:nvPr/>
              </p:nvSpPr>
              <p:spPr bwMode="auto">
                <a:xfrm>
                  <a:off x="6624956" y="1537397"/>
                  <a:ext cx="244874" cy="3229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Rectangle 254"/>
                <p:cNvSpPr>
                  <a:spLocks noChangeArrowheads="1"/>
                </p:cNvSpPr>
                <p:nvPr/>
              </p:nvSpPr>
              <p:spPr bwMode="auto">
                <a:xfrm>
                  <a:off x="6624956" y="1615434"/>
                  <a:ext cx="244874" cy="29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矩形 64"/>
            <p:cNvSpPr/>
            <p:nvPr/>
          </p:nvSpPr>
          <p:spPr>
            <a:xfrm>
              <a:off x="5432494" y="3079760"/>
              <a:ext cx="510657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存在的问题：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</a:endParaRPr>
            </a:p>
            <a:p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1</a:t>
              </a:r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.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商业化：携带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购买链接，而大多数商品的质量存在问题。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</a:endParaRPr>
            </a:p>
            <a:p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2</a:t>
              </a:r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.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评论少：无法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从卖家以外的视角看商品</a:t>
              </a:r>
              <a:r>
                <a:rPr lang="zh-CN" altLang="en-US" sz="1600" dirty="0" smtClean="0">
                  <a:latin typeface="宋体" pitchFamily="2" charset="-122"/>
                  <a:ea typeface="宋体" pitchFamily="2" charset="-122"/>
                </a:rPr>
                <a:t>。</a:t>
              </a:r>
              <a:endParaRPr lang="zh-CN" altLang="en-US" sz="1600" dirty="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74721" y="1969479"/>
            <a:ext cx="55567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我们的软件：</a:t>
            </a:r>
            <a:endParaRPr lang="en-US" altLang="zh-CN" sz="2400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涉及</a:t>
            </a:r>
            <a:r>
              <a:rPr lang="zh-CN" altLang="en-US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潮流穿搭，为女性提供国际性的时尚信息，比如时尚穿搭、流行色等</a:t>
            </a:r>
            <a:r>
              <a:rPr lang="zh-CN" altLang="en-US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不会</a:t>
            </a:r>
            <a:r>
              <a:rPr lang="zh-CN" altLang="en-US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携带任何商品链接，为用户提供一个纯粹的注重时尚的平台</a:t>
            </a:r>
            <a:r>
              <a:rPr lang="zh-CN" altLang="en-US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携带</a:t>
            </a:r>
            <a:r>
              <a:rPr lang="zh-CN" altLang="en-US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社区功能，</a:t>
            </a:r>
            <a:r>
              <a:rPr lang="zh-CN" altLang="en-US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用户交流热门话题，</a:t>
            </a:r>
            <a:r>
              <a:rPr lang="zh-CN" altLang="en-US" sz="2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有助于多方面判断商品的适用性。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5165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 advTm="2954">
        <p159:morph option="byObject"/>
      </p:transition>
    </mc:Choice>
    <mc:Fallback>
      <p:transition spd="med" advTm="29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restart="neve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restart="never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-1157056" y="380936"/>
            <a:ext cx="5998064" cy="6055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" name="组合 78"/>
          <p:cNvGrpSpPr/>
          <p:nvPr/>
        </p:nvGrpSpPr>
        <p:grpSpPr>
          <a:xfrm>
            <a:off x="-513600" y="1113497"/>
            <a:ext cx="4629875" cy="4629875"/>
            <a:chOff x="4230291" y="270726"/>
            <a:chExt cx="4629875" cy="4629875"/>
          </a:xfrm>
        </p:grpSpPr>
        <p:sp>
          <p:nvSpPr>
            <p:cNvPr id="5" name="椭圆 4"/>
            <p:cNvSpPr/>
            <p:nvPr/>
          </p:nvSpPr>
          <p:spPr>
            <a:xfrm>
              <a:off x="4230292" y="270727"/>
              <a:ext cx="4629873" cy="46298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545228" y="270727"/>
              <a:ext cx="0" cy="462987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30292" y="2585663"/>
              <a:ext cx="462987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410675" y="451110"/>
              <a:ext cx="4269107" cy="4269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30291" y="270726"/>
              <a:ext cx="4629875" cy="462987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286729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1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 rot="18900000">
              <a:off x="7697775" y="1071126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2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 rot="2700000">
              <a:off x="7702131" y="3704447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8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 rot="5400000">
              <a:off x="6383293" y="425467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7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8100000">
              <a:off x="5068512" y="3700389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6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 rot="10800000">
              <a:off x="4523941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5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 rot="13500000">
              <a:off x="5067013" y="106933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4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 rot="16200000">
              <a:off x="6383293" y="527160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3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</p:grpSp>
      <p:grpSp>
        <p:nvGrpSpPr>
          <p:cNvPr id="6" name="组合 28"/>
          <p:cNvGrpSpPr/>
          <p:nvPr/>
        </p:nvGrpSpPr>
        <p:grpSpPr>
          <a:xfrm rot="16200000">
            <a:off x="3178610" y="3214178"/>
            <a:ext cx="119567" cy="428510"/>
            <a:chOff x="3055715" y="3823752"/>
            <a:chExt cx="150471" cy="539267"/>
          </a:xfrm>
        </p:grpSpPr>
        <p:sp>
          <p:nvSpPr>
            <p:cNvPr id="26" name="椭圆 25"/>
            <p:cNvSpPr/>
            <p:nvPr/>
          </p:nvSpPr>
          <p:spPr>
            <a:xfrm>
              <a:off x="3055715" y="3823752"/>
              <a:ext cx="150471" cy="1504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091115" y="4025591"/>
              <a:ext cx="79671" cy="796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3095552" y="4154606"/>
              <a:ext cx="70796" cy="208413"/>
            </a:xfrm>
            <a:custGeom>
              <a:avLst/>
              <a:gdLst>
                <a:gd name="connsiteX0" fmla="*/ 0 w 95682"/>
                <a:gd name="connsiteY0" fmla="*/ 259522 h 259522"/>
                <a:gd name="connsiteX1" fmla="*/ 47841 w 95682"/>
                <a:gd name="connsiteY1" fmla="*/ 0 h 259522"/>
                <a:gd name="connsiteX2" fmla="*/ 95682 w 95682"/>
                <a:gd name="connsiteY2" fmla="*/ 259522 h 259522"/>
                <a:gd name="connsiteX3" fmla="*/ 0 w 95682"/>
                <a:gd name="connsiteY3" fmla="*/ 259522 h 259522"/>
                <a:gd name="connsiteX0" fmla="*/ 0 w 95682"/>
                <a:gd name="connsiteY0" fmla="*/ 259522 h 272222"/>
                <a:gd name="connsiteX1" fmla="*/ 47841 w 95682"/>
                <a:gd name="connsiteY1" fmla="*/ 0 h 272222"/>
                <a:gd name="connsiteX2" fmla="*/ 95682 w 95682"/>
                <a:gd name="connsiteY2" fmla="*/ 259522 h 272222"/>
                <a:gd name="connsiteX3" fmla="*/ 0 w 95682"/>
                <a:gd name="connsiteY3" fmla="*/ 259522 h 272222"/>
                <a:gd name="connsiteX0" fmla="*/ 0 w 95682"/>
                <a:gd name="connsiteY0" fmla="*/ 259522 h 281673"/>
                <a:gd name="connsiteX1" fmla="*/ 47841 w 95682"/>
                <a:gd name="connsiteY1" fmla="*/ 0 h 281673"/>
                <a:gd name="connsiteX2" fmla="*/ 95682 w 95682"/>
                <a:gd name="connsiteY2" fmla="*/ 259522 h 281673"/>
                <a:gd name="connsiteX3" fmla="*/ 0 w 95682"/>
                <a:gd name="connsiteY3" fmla="*/ 259522 h 28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82" h="281673">
                  <a:moveTo>
                    <a:pt x="0" y="259522"/>
                  </a:moveTo>
                  <a:lnTo>
                    <a:pt x="47841" y="0"/>
                  </a:lnTo>
                  <a:lnTo>
                    <a:pt x="95682" y="259522"/>
                  </a:lnTo>
                  <a:cubicBezTo>
                    <a:pt x="44738" y="290002"/>
                    <a:pt x="45229" y="288097"/>
                    <a:pt x="0" y="259522"/>
                  </a:cubicBezTo>
                  <a:close/>
                </a:path>
              </a:pathLst>
            </a:cu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84" name="矩形 83"/>
          <p:cNvSpPr/>
          <p:nvPr/>
        </p:nvSpPr>
        <p:spPr>
          <a:xfrm>
            <a:off x="-2534887" y="-838200"/>
            <a:ext cx="2195484" cy="816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630164" y="2378141"/>
            <a:ext cx="4854305" cy="2106847"/>
            <a:chOff x="6768249" y="2128921"/>
            <a:chExt cx="4854305" cy="2106847"/>
          </a:xfrm>
        </p:grpSpPr>
        <p:sp>
          <p:nvSpPr>
            <p:cNvPr id="32" name="矩形 31"/>
            <p:cNvSpPr/>
            <p:nvPr/>
          </p:nvSpPr>
          <p:spPr>
            <a:xfrm>
              <a:off x="6929251" y="3927991"/>
              <a:ext cx="1326004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DESIGN BY XIE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862785" y="2128921"/>
              <a:ext cx="3955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6596C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rPr>
                <a:t>TYPE YOUR PART 1 TITLE HERE</a:t>
              </a:r>
              <a:endParaRPr lang="zh-CN" altLang="en-US" sz="2000" b="1" dirty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873311" y="2657860"/>
              <a:ext cx="4749243" cy="109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XIE's  PPT concentrate on the logical flow of the presentation that Identify the most important idea you plan to communicate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768249" y="2269472"/>
              <a:ext cx="0" cy="19662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721887" y="2269472"/>
            <a:ext cx="2158898" cy="2158898"/>
          </a:xfrm>
          <a:prstGeom prst="ellipse">
            <a:avLst/>
          </a:prstGeom>
          <a:solidFill>
            <a:srgbClr val="565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791665" y="1599886"/>
            <a:ext cx="1338823" cy="3661347"/>
          </a:xfrm>
          <a:custGeom>
            <a:avLst/>
            <a:gdLst/>
            <a:ahLst/>
            <a:cxnLst/>
            <a:rect l="l" t="t" r="r" b="b"/>
            <a:pathLst>
              <a:path w="876295" h="2005249">
                <a:moveTo>
                  <a:pt x="549822" y="0"/>
                </a:moveTo>
                <a:lnTo>
                  <a:pt x="876295" y="0"/>
                </a:lnTo>
                <a:lnTo>
                  <a:pt x="876295" y="2005249"/>
                </a:lnTo>
                <a:lnTo>
                  <a:pt x="337700" y="2005249"/>
                </a:lnTo>
                <a:lnTo>
                  <a:pt x="337700" y="931814"/>
                </a:lnTo>
                <a:cubicBezTo>
                  <a:pt x="337700" y="783146"/>
                  <a:pt x="334584" y="695675"/>
                  <a:pt x="328351" y="669401"/>
                </a:cubicBezTo>
                <a:cubicBezTo>
                  <a:pt x="322118" y="643128"/>
                  <a:pt x="305261" y="623386"/>
                  <a:pt x="277780" y="610175"/>
                </a:cubicBezTo>
                <a:cubicBezTo>
                  <a:pt x="250300" y="596964"/>
                  <a:pt x="182061" y="590359"/>
                  <a:pt x="73063" y="590359"/>
                </a:cubicBezTo>
                <a:lnTo>
                  <a:pt x="0" y="590359"/>
                </a:lnTo>
                <a:lnTo>
                  <a:pt x="0" y="318269"/>
                </a:lnTo>
                <a:cubicBezTo>
                  <a:pt x="242812" y="265966"/>
                  <a:pt x="426086" y="159876"/>
                  <a:pt x="549822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-3525430" y="-212527"/>
            <a:ext cx="2632621" cy="724246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14"/>
          <p:cNvGrpSpPr/>
          <p:nvPr/>
        </p:nvGrpSpPr>
        <p:grpSpPr>
          <a:xfrm>
            <a:off x="2730026" y="1162783"/>
            <a:ext cx="6731948" cy="4532434"/>
            <a:chOff x="4673731" y="1293881"/>
            <a:chExt cx="6731948" cy="4532434"/>
          </a:xfrm>
        </p:grpSpPr>
        <p:sp>
          <p:nvSpPr>
            <p:cNvPr id="41" name="圆角矩形 40"/>
            <p:cNvSpPr/>
            <p:nvPr/>
          </p:nvSpPr>
          <p:spPr>
            <a:xfrm>
              <a:off x="4673731" y="1293881"/>
              <a:ext cx="6731948" cy="4532434"/>
            </a:xfrm>
            <a:prstGeom prst="roundRect">
              <a:avLst>
                <a:gd name="adj" fmla="val 3255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368300" dist="762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906338" y="2714478"/>
              <a:ext cx="4266735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368300" dist="762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" name="组合 13"/>
            <p:cNvGrpSpPr/>
            <p:nvPr/>
          </p:nvGrpSpPr>
          <p:grpSpPr>
            <a:xfrm>
              <a:off x="6369250" y="1745337"/>
              <a:ext cx="3340910" cy="513318"/>
              <a:chOff x="6113364" y="1699617"/>
              <a:chExt cx="3340910" cy="51331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625137" y="1788526"/>
                <a:ext cx="282913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rgbClr val="56596C"/>
                    </a:solidFill>
                    <a:effectLst>
                      <a:outerShdw blurRad="165100" dist="88900" dir="2700000" algn="tl">
                        <a:srgbClr val="000000">
                          <a:alpha val="14000"/>
                        </a:srgbClr>
                      </a:outerShdw>
                    </a:effectLst>
                    <a:latin typeface="+mj-ea"/>
                    <a:ea typeface="+mj-ea"/>
                  </a:rPr>
                  <a:t>应用场景</a:t>
                </a:r>
                <a:endParaRPr lang="zh-CN" altLang="en-US" sz="2000" b="1" dirty="0">
                  <a:solidFill>
                    <a:srgbClr val="56596C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grpSp>
            <p:nvGrpSpPr>
              <p:cNvPr id="10" name="组合 5"/>
              <p:cNvGrpSpPr/>
              <p:nvPr/>
            </p:nvGrpSpPr>
            <p:grpSpPr>
              <a:xfrm>
                <a:off x="6113364" y="1699617"/>
                <a:ext cx="398827" cy="513318"/>
                <a:chOff x="6534810" y="1248123"/>
                <a:chExt cx="426510" cy="548947"/>
              </a:xfrm>
              <a:solidFill>
                <a:srgbClr val="56596C"/>
              </a:solidFill>
            </p:grpSpPr>
            <p:sp>
              <p:nvSpPr>
                <p:cNvPr id="60" name="Freeform 250"/>
                <p:cNvSpPr>
                  <a:spLocks noEditPoints="1"/>
                </p:cNvSpPr>
                <p:nvPr/>
              </p:nvSpPr>
              <p:spPr bwMode="auto">
                <a:xfrm>
                  <a:off x="6534810" y="1248123"/>
                  <a:ext cx="426510" cy="548947"/>
                </a:xfrm>
                <a:custGeom>
                  <a:avLst/>
                  <a:gdLst>
                    <a:gd name="T0" fmla="*/ 166 w 202"/>
                    <a:gd name="T1" fmla="*/ 0 h 260"/>
                    <a:gd name="T2" fmla="*/ 36 w 202"/>
                    <a:gd name="T3" fmla="*/ 0 h 260"/>
                    <a:gd name="T4" fmla="*/ 0 w 202"/>
                    <a:gd name="T5" fmla="*/ 36 h 260"/>
                    <a:gd name="T6" fmla="*/ 0 w 202"/>
                    <a:gd name="T7" fmla="*/ 224 h 260"/>
                    <a:gd name="T8" fmla="*/ 36 w 202"/>
                    <a:gd name="T9" fmla="*/ 260 h 260"/>
                    <a:gd name="T10" fmla="*/ 166 w 202"/>
                    <a:gd name="T11" fmla="*/ 260 h 260"/>
                    <a:gd name="T12" fmla="*/ 202 w 202"/>
                    <a:gd name="T13" fmla="*/ 224 h 260"/>
                    <a:gd name="T14" fmla="*/ 202 w 202"/>
                    <a:gd name="T15" fmla="*/ 36 h 260"/>
                    <a:gd name="T16" fmla="*/ 166 w 202"/>
                    <a:gd name="T17" fmla="*/ 0 h 260"/>
                    <a:gd name="T18" fmla="*/ 181 w 202"/>
                    <a:gd name="T19" fmla="*/ 224 h 260"/>
                    <a:gd name="T20" fmla="*/ 166 w 202"/>
                    <a:gd name="T21" fmla="*/ 239 h 260"/>
                    <a:gd name="T22" fmla="*/ 36 w 202"/>
                    <a:gd name="T23" fmla="*/ 239 h 260"/>
                    <a:gd name="T24" fmla="*/ 21 w 202"/>
                    <a:gd name="T25" fmla="*/ 224 h 260"/>
                    <a:gd name="T26" fmla="*/ 21 w 202"/>
                    <a:gd name="T27" fmla="*/ 36 h 260"/>
                    <a:gd name="T28" fmla="*/ 36 w 202"/>
                    <a:gd name="T29" fmla="*/ 22 h 260"/>
                    <a:gd name="T30" fmla="*/ 166 w 202"/>
                    <a:gd name="T31" fmla="*/ 22 h 260"/>
                    <a:gd name="T32" fmla="*/ 181 w 202"/>
                    <a:gd name="T33" fmla="*/ 36 h 260"/>
                    <a:gd name="T34" fmla="*/ 181 w 202"/>
                    <a:gd name="T35" fmla="*/ 224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2" h="260">
                      <a:moveTo>
                        <a:pt x="16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224"/>
                        <a:pt x="0" y="224"/>
                        <a:pt x="0" y="224"/>
                      </a:cubicBezTo>
                      <a:cubicBezTo>
                        <a:pt x="0" y="244"/>
                        <a:pt x="16" y="260"/>
                        <a:pt x="36" y="260"/>
                      </a:cubicBezTo>
                      <a:cubicBezTo>
                        <a:pt x="166" y="260"/>
                        <a:pt x="166" y="260"/>
                        <a:pt x="166" y="260"/>
                      </a:cubicBezTo>
                      <a:cubicBezTo>
                        <a:pt x="186" y="260"/>
                        <a:pt x="202" y="244"/>
                        <a:pt x="202" y="224"/>
                      </a:cubicBezTo>
                      <a:cubicBezTo>
                        <a:pt x="202" y="36"/>
                        <a:pt x="202" y="36"/>
                        <a:pt x="202" y="36"/>
                      </a:cubicBezTo>
                      <a:cubicBezTo>
                        <a:pt x="202" y="16"/>
                        <a:pt x="186" y="0"/>
                        <a:pt x="166" y="0"/>
                      </a:cubicBezTo>
                      <a:close/>
                      <a:moveTo>
                        <a:pt x="181" y="224"/>
                      </a:moveTo>
                      <a:cubicBezTo>
                        <a:pt x="181" y="232"/>
                        <a:pt x="174" y="239"/>
                        <a:pt x="166" y="239"/>
                      </a:cubicBezTo>
                      <a:cubicBezTo>
                        <a:pt x="36" y="239"/>
                        <a:pt x="36" y="239"/>
                        <a:pt x="36" y="239"/>
                      </a:cubicBezTo>
                      <a:cubicBezTo>
                        <a:pt x="28" y="239"/>
                        <a:pt x="21" y="232"/>
                        <a:pt x="21" y="224"/>
                      </a:cubicBezTo>
                      <a:cubicBezTo>
                        <a:pt x="21" y="36"/>
                        <a:pt x="21" y="36"/>
                        <a:pt x="21" y="36"/>
                      </a:cubicBezTo>
                      <a:cubicBezTo>
                        <a:pt x="21" y="28"/>
                        <a:pt x="28" y="22"/>
                        <a:pt x="36" y="22"/>
                      </a:cubicBezTo>
                      <a:cubicBezTo>
                        <a:pt x="166" y="22"/>
                        <a:pt x="166" y="22"/>
                        <a:pt x="166" y="22"/>
                      </a:cubicBezTo>
                      <a:cubicBezTo>
                        <a:pt x="174" y="22"/>
                        <a:pt x="181" y="28"/>
                        <a:pt x="181" y="36"/>
                      </a:cubicBezTo>
                      <a:lnTo>
                        <a:pt x="181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251"/>
                <p:cNvSpPr>
                  <a:spLocks noChangeArrowheads="1"/>
                </p:cNvSpPr>
                <p:nvPr/>
              </p:nvSpPr>
              <p:spPr bwMode="auto">
                <a:xfrm>
                  <a:off x="6624956" y="1385360"/>
                  <a:ext cx="244874" cy="3094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252"/>
                <p:cNvSpPr>
                  <a:spLocks noChangeArrowheads="1"/>
                </p:cNvSpPr>
                <p:nvPr/>
              </p:nvSpPr>
              <p:spPr bwMode="auto">
                <a:xfrm>
                  <a:off x="6624956" y="1460706"/>
                  <a:ext cx="244874" cy="3229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253"/>
                <p:cNvSpPr>
                  <a:spLocks noChangeArrowheads="1"/>
                </p:cNvSpPr>
                <p:nvPr/>
              </p:nvSpPr>
              <p:spPr bwMode="auto">
                <a:xfrm>
                  <a:off x="6624956" y="1537397"/>
                  <a:ext cx="244874" cy="3229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Rectangle 254"/>
                <p:cNvSpPr>
                  <a:spLocks noChangeArrowheads="1"/>
                </p:cNvSpPr>
                <p:nvPr/>
              </p:nvSpPr>
              <p:spPr bwMode="auto">
                <a:xfrm>
                  <a:off x="6624956" y="1615434"/>
                  <a:ext cx="244874" cy="29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矩形 64"/>
            <p:cNvSpPr/>
            <p:nvPr/>
          </p:nvSpPr>
          <p:spPr>
            <a:xfrm>
              <a:off x="5221478" y="2939084"/>
              <a:ext cx="5359789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/>
                <a:buChar char=""/>
              </a:pPr>
              <a:r>
                <a:rPr lang="zh-CN" altLang="en-US" sz="2000" kern="100" dirty="0" smtClean="0">
                  <a:ea typeface="宋体"/>
                  <a:cs typeface="Times New Roman"/>
                </a:rPr>
                <a:t>为刚进入大学或者职场的女性</a:t>
              </a:r>
              <a:r>
                <a:rPr lang="zh-CN" altLang="en-US" sz="2000" kern="100" dirty="0" smtClean="0">
                  <a:ea typeface="宋体"/>
                  <a:cs typeface="Times New Roman"/>
                </a:rPr>
                <a:t>提供日常穿</a:t>
              </a:r>
              <a:r>
                <a:rPr lang="zh-CN" altLang="en-US" sz="2000" kern="100" dirty="0" smtClean="0">
                  <a:ea typeface="宋体"/>
                  <a:cs typeface="Times New Roman"/>
                </a:rPr>
                <a:t>搭</a:t>
              </a:r>
              <a:r>
                <a:rPr lang="zh-CN" altLang="en-US" sz="2000" kern="100" dirty="0" smtClean="0">
                  <a:ea typeface="宋体"/>
                  <a:cs typeface="Times New Roman"/>
                </a:rPr>
                <a:t>意见</a:t>
              </a:r>
              <a:endParaRPr lang="en-US" altLang="zh-CN" sz="2000" kern="100" dirty="0" smtClean="0">
                <a:ea typeface="宋体"/>
                <a:cs typeface="Times New Roman"/>
              </a:endParaRPr>
            </a:p>
            <a:p>
              <a:pPr marL="342900" lvl="0" indent="-342900"/>
              <a:endParaRPr lang="zh-CN" altLang="en-US" sz="1400" kern="100" dirty="0" smtClean="0">
                <a:ea typeface="宋体"/>
                <a:cs typeface="Times New Roman"/>
              </a:endParaRPr>
            </a:p>
            <a:p>
              <a:pPr marL="342900" lvl="0" indent="-342900">
                <a:buFont typeface="Wingdings"/>
                <a:buChar char=""/>
              </a:pPr>
              <a:r>
                <a:rPr lang="zh-CN" altLang="en-US" sz="2000" kern="100" dirty="0" smtClean="0">
                  <a:ea typeface="宋体"/>
                  <a:cs typeface="Times New Roman"/>
                </a:rPr>
                <a:t>帮助没有时间关注时尚信息的女性快速收集、</a:t>
              </a:r>
              <a:r>
                <a:rPr lang="zh-CN" altLang="en-US" sz="2000" kern="100" dirty="0" smtClean="0">
                  <a:ea typeface="宋体"/>
                  <a:cs typeface="Times New Roman"/>
                </a:rPr>
                <a:t>查阅</a:t>
              </a:r>
              <a:r>
                <a:rPr lang="zh-CN" altLang="en-US" sz="2000" kern="100" dirty="0" smtClean="0">
                  <a:ea typeface="宋体"/>
                  <a:cs typeface="Times New Roman"/>
                </a:rPr>
                <a:t>时尚</a:t>
              </a:r>
              <a:r>
                <a:rPr lang="zh-CN" altLang="en-US" sz="2000" kern="100" dirty="0" smtClean="0">
                  <a:ea typeface="宋体"/>
                  <a:cs typeface="Times New Roman"/>
                </a:rPr>
                <a:t>资讯。</a:t>
              </a:r>
              <a:endParaRPr lang="en-US" altLang="zh-CN" sz="2000" kern="100" dirty="0" smtClean="0">
                <a:ea typeface="宋体"/>
                <a:cs typeface="Times New Roman"/>
              </a:endParaRPr>
            </a:p>
            <a:p>
              <a:pPr marL="342900" lvl="0" indent="-342900"/>
              <a:endParaRPr lang="en-US" altLang="zh-CN" sz="2000" kern="100" dirty="0" smtClean="0">
                <a:ea typeface="宋体"/>
                <a:cs typeface="Times New Roman"/>
              </a:endParaRPr>
            </a:p>
            <a:p>
              <a:pPr marL="342900" lvl="0" indent="-342900">
                <a:buFont typeface="Wingdings"/>
                <a:buChar char=""/>
              </a:pPr>
              <a:r>
                <a:rPr lang="zh-CN" altLang="en-US" sz="2000" kern="100" dirty="0" smtClean="0">
                  <a:ea typeface="宋体"/>
                  <a:cs typeface="Times New Roman"/>
                </a:rPr>
                <a:t>提供特定场景下得体穿搭指导和经验交流</a:t>
              </a:r>
              <a:endParaRPr lang="en-US" altLang="zh-CN" sz="2000" kern="100" dirty="0" smtClean="0">
                <a:ea typeface="宋体"/>
                <a:cs typeface="Times New Roman"/>
              </a:endParaRPr>
            </a:p>
            <a:p>
              <a:pPr marL="342900" lvl="0" indent="-342900">
                <a:buFont typeface="Wingdings"/>
                <a:buChar char=""/>
              </a:pPr>
              <a:endParaRPr lang="en-US" altLang="zh-CN" sz="2000" kern="100" dirty="0" smtClean="0">
                <a:ea typeface="宋体"/>
                <a:cs typeface="Times New Roman"/>
              </a:endParaRPr>
            </a:p>
            <a:p>
              <a:pPr marL="342900" lvl="0" indent="-342900"/>
              <a:endParaRPr lang="zh-CN" altLang="en-US" sz="1400" kern="100" dirty="0"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85165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 advTm="2954">
        <p159:morph option="byObject"/>
      </p:transition>
    </mc:Choice>
    <mc:Fallback>
      <p:transition spd="med" advTm="29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restart="neve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restart="never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-1157056" y="380936"/>
            <a:ext cx="5998064" cy="6055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>
            <a:off x="-513600" y="1113497"/>
            <a:ext cx="4629875" cy="4629875"/>
            <a:chOff x="4230291" y="270726"/>
            <a:chExt cx="4629875" cy="4629875"/>
          </a:xfrm>
        </p:grpSpPr>
        <p:sp>
          <p:nvSpPr>
            <p:cNvPr id="5" name="椭圆 4"/>
            <p:cNvSpPr/>
            <p:nvPr/>
          </p:nvSpPr>
          <p:spPr>
            <a:xfrm>
              <a:off x="4230292" y="270727"/>
              <a:ext cx="4629873" cy="46298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545228" y="270727"/>
              <a:ext cx="0" cy="462987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908321" y="948756"/>
              <a:ext cx="3273815" cy="327381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30292" y="2585663"/>
              <a:ext cx="462987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410675" y="451110"/>
              <a:ext cx="4269107" cy="4269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30291" y="270726"/>
              <a:ext cx="4629875" cy="462987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286729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1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 rot="18900000">
              <a:off x="7697775" y="1071126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2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 rot="2700000">
              <a:off x="7702131" y="3704447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8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 rot="5400000">
              <a:off x="6383293" y="425467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7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8100000">
              <a:off x="5068512" y="3700389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6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 rot="10800000">
              <a:off x="4523941" y="2385608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5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 rot="13500000">
              <a:off x="5067013" y="1069331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4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 rot="16200000">
              <a:off x="6383293" y="527160"/>
              <a:ext cx="32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..黑体UI-韩语" panose="020B0400000000000000" pitchFamily="34" charset="-122"/>
                  <a:ea typeface="..黑体UI-韩语" panose="020B0400000000000000" pitchFamily="34" charset="-122"/>
                </a:rPr>
                <a:t>3</a:t>
              </a:r>
              <a:endParaRPr lang="zh-CN" altLang="en-US" sz="2000" b="1" dirty="0">
                <a:latin typeface="..黑体UI-韩语" panose="020B0400000000000000" pitchFamily="34" charset="-122"/>
                <a:ea typeface="..黑体UI-韩语" panose="020B04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6200000">
            <a:off x="3178610" y="3214178"/>
            <a:ext cx="119567" cy="428510"/>
            <a:chOff x="3055715" y="3823752"/>
            <a:chExt cx="150471" cy="539267"/>
          </a:xfrm>
        </p:grpSpPr>
        <p:sp>
          <p:nvSpPr>
            <p:cNvPr id="26" name="椭圆 25"/>
            <p:cNvSpPr/>
            <p:nvPr/>
          </p:nvSpPr>
          <p:spPr>
            <a:xfrm>
              <a:off x="3055715" y="3823752"/>
              <a:ext cx="150471" cy="1504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091115" y="4025591"/>
              <a:ext cx="79671" cy="79671"/>
            </a:xfrm>
            <a:prstGeom prst="ellipse">
              <a:avLst/>
            </a:pr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3095552" y="4154606"/>
              <a:ext cx="70796" cy="208413"/>
            </a:xfrm>
            <a:custGeom>
              <a:avLst/>
              <a:gdLst>
                <a:gd name="connsiteX0" fmla="*/ 0 w 95682"/>
                <a:gd name="connsiteY0" fmla="*/ 259522 h 259522"/>
                <a:gd name="connsiteX1" fmla="*/ 47841 w 95682"/>
                <a:gd name="connsiteY1" fmla="*/ 0 h 259522"/>
                <a:gd name="connsiteX2" fmla="*/ 95682 w 95682"/>
                <a:gd name="connsiteY2" fmla="*/ 259522 h 259522"/>
                <a:gd name="connsiteX3" fmla="*/ 0 w 95682"/>
                <a:gd name="connsiteY3" fmla="*/ 259522 h 259522"/>
                <a:gd name="connsiteX0" fmla="*/ 0 w 95682"/>
                <a:gd name="connsiteY0" fmla="*/ 259522 h 272222"/>
                <a:gd name="connsiteX1" fmla="*/ 47841 w 95682"/>
                <a:gd name="connsiteY1" fmla="*/ 0 h 272222"/>
                <a:gd name="connsiteX2" fmla="*/ 95682 w 95682"/>
                <a:gd name="connsiteY2" fmla="*/ 259522 h 272222"/>
                <a:gd name="connsiteX3" fmla="*/ 0 w 95682"/>
                <a:gd name="connsiteY3" fmla="*/ 259522 h 272222"/>
                <a:gd name="connsiteX0" fmla="*/ 0 w 95682"/>
                <a:gd name="connsiteY0" fmla="*/ 259522 h 281673"/>
                <a:gd name="connsiteX1" fmla="*/ 47841 w 95682"/>
                <a:gd name="connsiteY1" fmla="*/ 0 h 281673"/>
                <a:gd name="connsiteX2" fmla="*/ 95682 w 95682"/>
                <a:gd name="connsiteY2" fmla="*/ 259522 h 281673"/>
                <a:gd name="connsiteX3" fmla="*/ 0 w 95682"/>
                <a:gd name="connsiteY3" fmla="*/ 259522 h 28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82" h="281673">
                  <a:moveTo>
                    <a:pt x="0" y="259522"/>
                  </a:moveTo>
                  <a:lnTo>
                    <a:pt x="47841" y="0"/>
                  </a:lnTo>
                  <a:lnTo>
                    <a:pt x="95682" y="259522"/>
                  </a:lnTo>
                  <a:cubicBezTo>
                    <a:pt x="44738" y="290002"/>
                    <a:pt x="45229" y="288097"/>
                    <a:pt x="0" y="259522"/>
                  </a:cubicBezTo>
                  <a:close/>
                </a:path>
              </a:pathLst>
            </a:custGeom>
            <a:solidFill>
              <a:srgbClr val="FF8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84" name="矩形 83"/>
          <p:cNvSpPr/>
          <p:nvPr/>
        </p:nvSpPr>
        <p:spPr>
          <a:xfrm>
            <a:off x="911640" y="-838200"/>
            <a:ext cx="2195484" cy="816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573893" y="1660689"/>
            <a:ext cx="5327375" cy="4153008"/>
            <a:chOff x="6768249" y="2128921"/>
            <a:chExt cx="4854305" cy="4153008"/>
          </a:xfrm>
        </p:grpSpPr>
        <p:sp>
          <p:nvSpPr>
            <p:cNvPr id="33" name="文本框 32"/>
            <p:cNvSpPr txBox="1"/>
            <p:nvPr/>
          </p:nvSpPr>
          <p:spPr>
            <a:xfrm>
              <a:off x="6862785" y="2128921"/>
              <a:ext cx="3955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56596C"/>
                  </a:solidFill>
                  <a:effectLst>
                    <a:outerShdw blurRad="165100" dist="88900" dir="2700000" algn="tl">
                      <a:srgbClr val="000000">
                        <a:alpha val="14000"/>
                      </a:srgbClr>
                    </a:outerShdw>
                  </a:effectLst>
                  <a:latin typeface="+mj-ea"/>
                  <a:ea typeface="+mj-ea"/>
                </a:rPr>
                <a:t>项目描述</a:t>
              </a:r>
              <a:endParaRPr lang="zh-CN" altLang="en-US" sz="2800" b="1" dirty="0">
                <a:solidFill>
                  <a:srgbClr val="56596C"/>
                </a:solidFill>
                <a:effectLst>
                  <a:outerShdw blurRad="165100" dist="88900" dir="2700000" algn="tl">
                    <a:srgbClr val="000000">
                      <a:alpha val="14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873311" y="2657860"/>
              <a:ext cx="4749243" cy="3624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latin typeface="宋体" pitchFamily="2" charset="-122"/>
                  <a:ea typeface="宋体" pitchFamily="2" charset="-122"/>
                </a:rPr>
                <a:t>软件运行环境：</a:t>
              </a:r>
              <a:endParaRPr lang="en-US" altLang="zh-CN" sz="2400" dirty="0" smtClean="0">
                <a:latin typeface="宋体" pitchFamily="2" charset="-122"/>
                <a:ea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200" dirty="0" smtClean="0">
                  <a:latin typeface="宋体" pitchFamily="2" charset="-122"/>
                  <a:ea typeface="宋体" pitchFamily="2" charset="-122"/>
                </a:rPr>
                <a:t>操作系统</a:t>
              </a:r>
              <a:r>
                <a:rPr lang="en-US" altLang="zh-CN" sz="2200" dirty="0" smtClean="0">
                  <a:latin typeface="宋体" pitchFamily="2" charset="-122"/>
                  <a:ea typeface="宋体" pitchFamily="2" charset="-122"/>
                </a:rPr>
                <a:t>: Android 2.3</a:t>
              </a:r>
              <a:r>
                <a:rPr lang="zh-CN" altLang="en-US" sz="2200" dirty="0" smtClean="0">
                  <a:latin typeface="宋体" pitchFamily="2" charset="-122"/>
                  <a:ea typeface="宋体" pitchFamily="2" charset="-122"/>
                </a:rPr>
                <a:t>及以上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200" dirty="0" smtClean="0">
                  <a:latin typeface="宋体" pitchFamily="2" charset="-122"/>
                  <a:ea typeface="宋体" pitchFamily="2" charset="-122"/>
                </a:rPr>
                <a:t>支持环境</a:t>
              </a:r>
              <a:r>
                <a:rPr lang="en-US" altLang="zh-CN" sz="2200" dirty="0" smtClean="0">
                  <a:latin typeface="宋体" pitchFamily="2" charset="-122"/>
                  <a:ea typeface="宋体" pitchFamily="2" charset="-122"/>
                </a:rPr>
                <a:t>:windows8.1/windows10</a:t>
              </a:r>
              <a:endParaRPr lang="en-US" altLang="zh-CN" sz="2200" dirty="0" smtClean="0">
                <a:latin typeface="宋体" pitchFamily="2" charset="-122"/>
                <a:ea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latin typeface="宋体" pitchFamily="2" charset="-122"/>
                  <a:ea typeface="宋体" pitchFamily="2" charset="-122"/>
                </a:rPr>
                <a:t>软件</a:t>
              </a:r>
              <a:r>
                <a:rPr lang="zh-CN" altLang="en-US" sz="2400" dirty="0" smtClean="0">
                  <a:latin typeface="宋体" pitchFamily="2" charset="-122"/>
                  <a:ea typeface="宋体" pitchFamily="2" charset="-122"/>
                </a:rPr>
                <a:t>有五大功能</a:t>
              </a:r>
              <a:r>
                <a:rPr lang="en-US" sz="2400" dirty="0" smtClean="0">
                  <a:latin typeface="宋体" pitchFamily="2" charset="-122"/>
                  <a:ea typeface="宋体" pitchFamily="2" charset="-122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200" dirty="0" smtClean="0">
                  <a:latin typeface="宋体" pitchFamily="2" charset="-122"/>
                  <a:ea typeface="宋体" pitchFamily="2" charset="-122"/>
                </a:rPr>
                <a:t>登陆</a:t>
              </a:r>
              <a:r>
                <a:rPr lang="zh-CN" altLang="en-US" sz="2200" dirty="0" smtClean="0">
                  <a:latin typeface="宋体" pitchFamily="2" charset="-122"/>
                  <a:ea typeface="宋体" pitchFamily="2" charset="-122"/>
                </a:rPr>
                <a:t>、推荐、分类、社区、个人</a:t>
              </a:r>
              <a:r>
                <a:rPr lang="zh-CN" altLang="en-US" sz="2200" dirty="0" smtClean="0">
                  <a:latin typeface="宋体" pitchFamily="2" charset="-122"/>
                  <a:ea typeface="宋体" pitchFamily="2" charset="-122"/>
                </a:rPr>
                <a:t>管理</a:t>
              </a:r>
              <a:endParaRPr lang="en-US" altLang="zh-CN" sz="2200" dirty="0" smtClean="0">
                <a:latin typeface="宋体" pitchFamily="2" charset="-122"/>
                <a:ea typeface="宋体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latin typeface="宋体" pitchFamily="2" charset="-122"/>
                <a:ea typeface="宋体" pitchFamily="2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768249" y="2269472"/>
              <a:ext cx="0" cy="19662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721887" y="2269472"/>
            <a:ext cx="2158898" cy="2158898"/>
          </a:xfrm>
          <a:prstGeom prst="ellipse">
            <a:avLst/>
          </a:prstGeom>
          <a:solidFill>
            <a:srgbClr val="565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-333217" y="-212527"/>
            <a:ext cx="2632621" cy="724246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5598378" y="1609411"/>
            <a:ext cx="1720271" cy="3661347"/>
          </a:xfrm>
          <a:custGeom>
            <a:avLst/>
            <a:gdLst/>
            <a:ahLst/>
            <a:cxnLst/>
            <a:rect l="l" t="t" r="r" b="b"/>
            <a:pathLst>
              <a:path w="1372358" h="2447990">
                <a:moveTo>
                  <a:pt x="648347" y="0"/>
                </a:moveTo>
                <a:cubicBezTo>
                  <a:pt x="886717" y="0"/>
                  <a:pt x="1066978" y="59098"/>
                  <a:pt x="1189130" y="177294"/>
                </a:cubicBezTo>
                <a:cubicBezTo>
                  <a:pt x="1311282" y="295490"/>
                  <a:pt x="1372358" y="445089"/>
                  <a:pt x="1372358" y="626092"/>
                </a:cubicBezTo>
                <a:cubicBezTo>
                  <a:pt x="1372358" y="763575"/>
                  <a:pt x="1337984" y="908971"/>
                  <a:pt x="1269234" y="1062279"/>
                </a:cubicBezTo>
                <a:cubicBezTo>
                  <a:pt x="1200485" y="1215588"/>
                  <a:pt x="997958" y="1540997"/>
                  <a:pt x="661653" y="2038508"/>
                </a:cubicBezTo>
                <a:lnTo>
                  <a:pt x="1318948" y="2038508"/>
                </a:lnTo>
                <a:lnTo>
                  <a:pt x="1318948" y="2447990"/>
                </a:lnTo>
                <a:lnTo>
                  <a:pt x="0" y="2447990"/>
                </a:lnTo>
                <a:lnTo>
                  <a:pt x="371" y="2105271"/>
                </a:lnTo>
                <a:cubicBezTo>
                  <a:pt x="391060" y="1466321"/>
                  <a:pt x="623249" y="1070934"/>
                  <a:pt x="696936" y="919109"/>
                </a:cubicBezTo>
                <a:cubicBezTo>
                  <a:pt x="770623" y="767284"/>
                  <a:pt x="807466" y="648841"/>
                  <a:pt x="807466" y="563780"/>
                </a:cubicBezTo>
                <a:cubicBezTo>
                  <a:pt x="807466" y="498500"/>
                  <a:pt x="796323" y="449787"/>
                  <a:pt x="774038" y="417642"/>
                </a:cubicBezTo>
                <a:cubicBezTo>
                  <a:pt x="751753" y="385497"/>
                  <a:pt x="717830" y="369424"/>
                  <a:pt x="672270" y="369424"/>
                </a:cubicBezTo>
                <a:cubicBezTo>
                  <a:pt x="626710" y="369424"/>
                  <a:pt x="592788" y="387228"/>
                  <a:pt x="570502" y="422835"/>
                </a:cubicBezTo>
                <a:cubicBezTo>
                  <a:pt x="548217" y="458442"/>
                  <a:pt x="537074" y="529162"/>
                  <a:pt x="537074" y="634994"/>
                </a:cubicBezTo>
                <a:lnTo>
                  <a:pt x="537074" y="863473"/>
                </a:lnTo>
                <a:lnTo>
                  <a:pt x="0" y="863473"/>
                </a:lnTo>
                <a:lnTo>
                  <a:pt x="0" y="775939"/>
                </a:lnTo>
                <a:cubicBezTo>
                  <a:pt x="0" y="641423"/>
                  <a:pt x="6924" y="535343"/>
                  <a:pt x="20771" y="457700"/>
                </a:cubicBezTo>
                <a:cubicBezTo>
                  <a:pt x="34618" y="380057"/>
                  <a:pt x="68742" y="303650"/>
                  <a:pt x="123142" y="228479"/>
                </a:cubicBezTo>
                <a:cubicBezTo>
                  <a:pt x="177541" y="153309"/>
                  <a:pt x="248261" y="96436"/>
                  <a:pt x="335301" y="57862"/>
                </a:cubicBezTo>
                <a:cubicBezTo>
                  <a:pt x="422340" y="19287"/>
                  <a:pt x="526689" y="0"/>
                  <a:pt x="648347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999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740">
        <p14:reveal/>
      </p:transition>
    </mc:Choice>
    <mc:Fallback>
      <p:transition spd="slow" advTm="2740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to="2700000" p14:bounceEnd="67000">
                                          <p:cBhvr>
                                            <p:cTn id="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to="2700000">
                                          <p:cBhvr>
                                            <p:cTn id="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7"/>
          <p:cNvGrpSpPr/>
          <p:nvPr/>
        </p:nvGrpSpPr>
        <p:grpSpPr>
          <a:xfrm>
            <a:off x="969064" y="1579203"/>
            <a:ext cx="4432955" cy="876202"/>
            <a:chOff x="1044757" y="1079521"/>
            <a:chExt cx="4432955" cy="876202"/>
          </a:xfrm>
        </p:grpSpPr>
        <p:grpSp>
          <p:nvGrpSpPr>
            <p:cNvPr id="17" name="组合 15"/>
            <p:cNvGrpSpPr/>
            <p:nvPr/>
          </p:nvGrpSpPr>
          <p:grpSpPr>
            <a:xfrm>
              <a:off x="1044757" y="1288177"/>
              <a:ext cx="415561" cy="458890"/>
              <a:chOff x="6472919" y="2732165"/>
              <a:chExt cx="548947" cy="524729"/>
            </a:xfrm>
          </p:grpSpPr>
          <p:sp>
            <p:nvSpPr>
              <p:cNvPr id="2" name="Freeform 255"/>
              <p:cNvSpPr>
                <a:spLocks noEditPoints="1"/>
              </p:cNvSpPr>
              <p:nvPr/>
            </p:nvSpPr>
            <p:spPr bwMode="auto">
              <a:xfrm>
                <a:off x="6472919" y="2732165"/>
                <a:ext cx="548947" cy="524729"/>
              </a:xfrm>
              <a:custGeom>
                <a:avLst/>
                <a:gdLst>
                  <a:gd name="T0" fmla="*/ 224 w 260"/>
                  <a:gd name="T1" fmla="*/ 0 h 248"/>
                  <a:gd name="T2" fmla="*/ 36 w 260"/>
                  <a:gd name="T3" fmla="*/ 0 h 248"/>
                  <a:gd name="T4" fmla="*/ 0 w 260"/>
                  <a:gd name="T5" fmla="*/ 36 h 248"/>
                  <a:gd name="T6" fmla="*/ 0 w 260"/>
                  <a:gd name="T7" fmla="*/ 166 h 248"/>
                  <a:gd name="T8" fmla="*/ 29 w 260"/>
                  <a:gd name="T9" fmla="*/ 203 h 248"/>
                  <a:gd name="T10" fmla="*/ 68 w 260"/>
                  <a:gd name="T11" fmla="*/ 203 h 248"/>
                  <a:gd name="T12" fmla="*/ 84 w 260"/>
                  <a:gd name="T13" fmla="*/ 210 h 248"/>
                  <a:gd name="T14" fmla="*/ 110 w 260"/>
                  <a:gd name="T15" fmla="*/ 239 h 248"/>
                  <a:gd name="T16" fmla="*/ 130 w 260"/>
                  <a:gd name="T17" fmla="*/ 248 h 248"/>
                  <a:gd name="T18" fmla="*/ 150 w 260"/>
                  <a:gd name="T19" fmla="*/ 239 h 248"/>
                  <a:gd name="T20" fmla="*/ 176 w 260"/>
                  <a:gd name="T21" fmla="*/ 210 h 248"/>
                  <a:gd name="T22" fmla="*/ 188 w 260"/>
                  <a:gd name="T23" fmla="*/ 203 h 248"/>
                  <a:gd name="T24" fmla="*/ 228 w 260"/>
                  <a:gd name="T25" fmla="*/ 203 h 248"/>
                  <a:gd name="T26" fmla="*/ 260 w 260"/>
                  <a:gd name="T27" fmla="*/ 166 h 248"/>
                  <a:gd name="T28" fmla="*/ 260 w 260"/>
                  <a:gd name="T29" fmla="*/ 36 h 248"/>
                  <a:gd name="T30" fmla="*/ 224 w 260"/>
                  <a:gd name="T31" fmla="*/ 0 h 248"/>
                  <a:gd name="T32" fmla="*/ 239 w 260"/>
                  <a:gd name="T33" fmla="*/ 166 h 248"/>
                  <a:gd name="T34" fmla="*/ 228 w 260"/>
                  <a:gd name="T35" fmla="*/ 181 h 248"/>
                  <a:gd name="T36" fmla="*/ 188 w 260"/>
                  <a:gd name="T37" fmla="*/ 181 h 248"/>
                  <a:gd name="T38" fmla="*/ 158 w 260"/>
                  <a:gd name="T39" fmla="*/ 197 h 248"/>
                  <a:gd name="T40" fmla="*/ 134 w 260"/>
                  <a:gd name="T41" fmla="*/ 224 h 248"/>
                  <a:gd name="T42" fmla="*/ 130 w 260"/>
                  <a:gd name="T43" fmla="*/ 226 h 248"/>
                  <a:gd name="T44" fmla="*/ 126 w 260"/>
                  <a:gd name="T45" fmla="*/ 224 h 248"/>
                  <a:gd name="T46" fmla="*/ 102 w 260"/>
                  <a:gd name="T47" fmla="*/ 197 h 248"/>
                  <a:gd name="T48" fmla="*/ 68 w 260"/>
                  <a:gd name="T49" fmla="*/ 181 h 248"/>
                  <a:gd name="T50" fmla="*/ 29 w 260"/>
                  <a:gd name="T51" fmla="*/ 181 h 248"/>
                  <a:gd name="T52" fmla="*/ 21 w 260"/>
                  <a:gd name="T53" fmla="*/ 166 h 248"/>
                  <a:gd name="T54" fmla="*/ 21 w 260"/>
                  <a:gd name="T55" fmla="*/ 36 h 248"/>
                  <a:gd name="T56" fmla="*/ 36 w 260"/>
                  <a:gd name="T57" fmla="*/ 22 h 248"/>
                  <a:gd name="T58" fmla="*/ 224 w 260"/>
                  <a:gd name="T59" fmla="*/ 22 h 248"/>
                  <a:gd name="T60" fmla="*/ 239 w 260"/>
                  <a:gd name="T61" fmla="*/ 36 h 248"/>
                  <a:gd name="T62" fmla="*/ 239 w 260"/>
                  <a:gd name="T63" fmla="*/ 166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0" h="248">
                    <a:moveTo>
                      <a:pt x="22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86"/>
                      <a:pt x="13" y="203"/>
                      <a:pt x="29" y="203"/>
                    </a:cubicBezTo>
                    <a:cubicBezTo>
                      <a:pt x="45" y="203"/>
                      <a:pt x="62" y="203"/>
                      <a:pt x="68" y="203"/>
                    </a:cubicBezTo>
                    <a:cubicBezTo>
                      <a:pt x="74" y="203"/>
                      <a:pt x="82" y="206"/>
                      <a:pt x="84" y="210"/>
                    </a:cubicBezTo>
                    <a:cubicBezTo>
                      <a:pt x="87" y="214"/>
                      <a:pt x="99" y="227"/>
                      <a:pt x="110" y="239"/>
                    </a:cubicBezTo>
                    <a:cubicBezTo>
                      <a:pt x="115" y="245"/>
                      <a:pt x="123" y="248"/>
                      <a:pt x="130" y="248"/>
                    </a:cubicBezTo>
                    <a:cubicBezTo>
                      <a:pt x="137" y="248"/>
                      <a:pt x="145" y="245"/>
                      <a:pt x="150" y="239"/>
                    </a:cubicBezTo>
                    <a:cubicBezTo>
                      <a:pt x="161" y="227"/>
                      <a:pt x="173" y="214"/>
                      <a:pt x="176" y="210"/>
                    </a:cubicBezTo>
                    <a:cubicBezTo>
                      <a:pt x="178" y="206"/>
                      <a:pt x="184" y="203"/>
                      <a:pt x="188" y="203"/>
                    </a:cubicBezTo>
                    <a:cubicBezTo>
                      <a:pt x="192" y="203"/>
                      <a:pt x="210" y="203"/>
                      <a:pt x="228" y="203"/>
                    </a:cubicBezTo>
                    <a:cubicBezTo>
                      <a:pt x="246" y="203"/>
                      <a:pt x="260" y="186"/>
                      <a:pt x="260" y="166"/>
                    </a:cubicBezTo>
                    <a:cubicBezTo>
                      <a:pt x="260" y="36"/>
                      <a:pt x="260" y="36"/>
                      <a:pt x="260" y="36"/>
                    </a:cubicBezTo>
                    <a:cubicBezTo>
                      <a:pt x="260" y="16"/>
                      <a:pt x="244" y="0"/>
                      <a:pt x="224" y="0"/>
                    </a:cubicBezTo>
                    <a:close/>
                    <a:moveTo>
                      <a:pt x="239" y="166"/>
                    </a:moveTo>
                    <a:cubicBezTo>
                      <a:pt x="239" y="174"/>
                      <a:pt x="233" y="181"/>
                      <a:pt x="22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77" y="181"/>
                      <a:pt x="165" y="188"/>
                      <a:pt x="158" y="197"/>
                    </a:cubicBezTo>
                    <a:cubicBezTo>
                      <a:pt x="156" y="200"/>
                      <a:pt x="146" y="212"/>
                      <a:pt x="134" y="224"/>
                    </a:cubicBezTo>
                    <a:cubicBezTo>
                      <a:pt x="133" y="226"/>
                      <a:pt x="131" y="226"/>
                      <a:pt x="130" y="226"/>
                    </a:cubicBezTo>
                    <a:cubicBezTo>
                      <a:pt x="129" y="226"/>
                      <a:pt x="127" y="226"/>
                      <a:pt x="126" y="224"/>
                    </a:cubicBezTo>
                    <a:cubicBezTo>
                      <a:pt x="114" y="212"/>
                      <a:pt x="104" y="200"/>
                      <a:pt x="102" y="197"/>
                    </a:cubicBezTo>
                    <a:cubicBezTo>
                      <a:pt x="95" y="188"/>
                      <a:pt x="81" y="181"/>
                      <a:pt x="68" y="181"/>
                    </a:cubicBezTo>
                    <a:cubicBezTo>
                      <a:pt x="29" y="181"/>
                      <a:pt x="29" y="181"/>
                      <a:pt x="29" y="181"/>
                    </a:cubicBezTo>
                    <a:cubicBezTo>
                      <a:pt x="26" y="181"/>
                      <a:pt x="21" y="175"/>
                      <a:pt x="21" y="16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28"/>
                      <a:pt x="28" y="22"/>
                      <a:pt x="36" y="22"/>
                    </a:cubicBezTo>
                    <a:cubicBezTo>
                      <a:pt x="224" y="22"/>
                      <a:pt x="224" y="22"/>
                      <a:pt x="224" y="22"/>
                    </a:cubicBezTo>
                    <a:cubicBezTo>
                      <a:pt x="232" y="22"/>
                      <a:pt x="239" y="28"/>
                      <a:pt x="239" y="36"/>
                    </a:cubicBezTo>
                    <a:lnTo>
                      <a:pt x="239" y="166"/>
                    </a:lnTo>
                    <a:close/>
                  </a:path>
                </a:pathLst>
              </a:cu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" name="Rectangle 256"/>
              <p:cNvSpPr>
                <a:spLocks noChangeArrowheads="1"/>
              </p:cNvSpPr>
              <p:nvPr/>
            </p:nvSpPr>
            <p:spPr bwMode="auto">
              <a:xfrm>
                <a:off x="6624956" y="2901692"/>
                <a:ext cx="244874" cy="29600"/>
              </a:xfrm>
              <a:prstGeom prst="rect">
                <a:avLst/>
              </a:pr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Rectangle 257"/>
              <p:cNvSpPr>
                <a:spLocks noChangeArrowheads="1"/>
              </p:cNvSpPr>
              <p:nvPr/>
            </p:nvSpPr>
            <p:spPr bwMode="auto">
              <a:xfrm>
                <a:off x="6624956" y="2977038"/>
                <a:ext cx="244874" cy="29600"/>
              </a:xfrm>
              <a:prstGeom prst="rect">
                <a:avLst/>
              </a:pr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文本框 2013"/>
            <p:cNvSpPr txBox="1"/>
            <p:nvPr/>
          </p:nvSpPr>
          <p:spPr>
            <a:xfrm>
              <a:off x="1883702" y="1079521"/>
              <a:ext cx="3594010" cy="8762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登录功能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注册、登录、忘记密码</a:t>
              </a:r>
              <a:endParaRPr lang="zh-CN" altLang="en-US" dirty="0">
                <a:solidFill>
                  <a:srgbClr val="56596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8" name="组合 40"/>
          <p:cNvGrpSpPr/>
          <p:nvPr/>
        </p:nvGrpSpPr>
        <p:grpSpPr>
          <a:xfrm>
            <a:off x="6760746" y="1579203"/>
            <a:ext cx="4462189" cy="876202"/>
            <a:chOff x="6839817" y="1079521"/>
            <a:chExt cx="4462189" cy="876202"/>
          </a:xfrm>
        </p:grpSpPr>
        <p:grpSp>
          <p:nvGrpSpPr>
            <p:cNvPr id="19" name="组合 17"/>
            <p:cNvGrpSpPr/>
            <p:nvPr/>
          </p:nvGrpSpPr>
          <p:grpSpPr>
            <a:xfrm>
              <a:off x="6839817" y="1288177"/>
              <a:ext cx="480069" cy="458890"/>
              <a:chOff x="9439656" y="4263297"/>
              <a:chExt cx="507238" cy="414401"/>
            </a:xfrm>
          </p:grpSpPr>
          <p:sp>
            <p:nvSpPr>
              <p:cNvPr id="7" name="Freeform 272"/>
              <p:cNvSpPr>
                <a:spLocks noEditPoints="1"/>
              </p:cNvSpPr>
              <p:nvPr/>
            </p:nvSpPr>
            <p:spPr bwMode="auto">
              <a:xfrm>
                <a:off x="9439656" y="4263297"/>
                <a:ext cx="289274" cy="411710"/>
              </a:xfrm>
              <a:custGeom>
                <a:avLst/>
                <a:gdLst>
                  <a:gd name="T0" fmla="*/ 43 w 137"/>
                  <a:gd name="T1" fmla="*/ 58 h 195"/>
                  <a:gd name="T2" fmla="*/ 0 w 137"/>
                  <a:gd name="T3" fmla="*/ 87 h 195"/>
                  <a:gd name="T4" fmla="*/ 0 w 137"/>
                  <a:gd name="T5" fmla="*/ 108 h 195"/>
                  <a:gd name="T6" fmla="*/ 43 w 137"/>
                  <a:gd name="T7" fmla="*/ 145 h 195"/>
                  <a:gd name="T8" fmla="*/ 61 w 137"/>
                  <a:gd name="T9" fmla="*/ 145 h 195"/>
                  <a:gd name="T10" fmla="*/ 137 w 137"/>
                  <a:gd name="T11" fmla="*/ 195 h 195"/>
                  <a:gd name="T12" fmla="*/ 137 w 137"/>
                  <a:gd name="T13" fmla="*/ 0 h 195"/>
                  <a:gd name="T14" fmla="*/ 61 w 137"/>
                  <a:gd name="T15" fmla="*/ 58 h 195"/>
                  <a:gd name="T16" fmla="*/ 43 w 137"/>
                  <a:gd name="T17" fmla="*/ 58 h 195"/>
                  <a:gd name="T18" fmla="*/ 71 w 137"/>
                  <a:gd name="T19" fmla="*/ 74 h 195"/>
                  <a:gd name="T20" fmla="*/ 116 w 137"/>
                  <a:gd name="T21" fmla="*/ 41 h 195"/>
                  <a:gd name="T22" fmla="*/ 116 w 137"/>
                  <a:gd name="T23" fmla="*/ 43 h 195"/>
                  <a:gd name="T24" fmla="*/ 116 w 137"/>
                  <a:gd name="T25" fmla="*/ 157 h 195"/>
                  <a:gd name="T26" fmla="*/ 70 w 137"/>
                  <a:gd name="T27" fmla="*/ 127 h 195"/>
                  <a:gd name="T28" fmla="*/ 67 w 137"/>
                  <a:gd name="T29" fmla="*/ 123 h 195"/>
                  <a:gd name="T30" fmla="*/ 61 w 137"/>
                  <a:gd name="T31" fmla="*/ 123 h 195"/>
                  <a:gd name="T32" fmla="*/ 43 w 137"/>
                  <a:gd name="T33" fmla="*/ 123 h 195"/>
                  <a:gd name="T34" fmla="*/ 22 w 137"/>
                  <a:gd name="T35" fmla="*/ 108 h 195"/>
                  <a:gd name="T36" fmla="*/ 22 w 137"/>
                  <a:gd name="T37" fmla="*/ 87 h 195"/>
                  <a:gd name="T38" fmla="*/ 43 w 137"/>
                  <a:gd name="T39" fmla="*/ 79 h 195"/>
                  <a:gd name="T40" fmla="*/ 61 w 137"/>
                  <a:gd name="T41" fmla="*/ 79 h 195"/>
                  <a:gd name="T42" fmla="*/ 67 w 137"/>
                  <a:gd name="T43" fmla="*/ 79 h 195"/>
                  <a:gd name="T44" fmla="*/ 71 w 137"/>
                  <a:gd name="T45" fmla="*/ 7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195">
                    <a:moveTo>
                      <a:pt x="43" y="58"/>
                    </a:moveTo>
                    <a:cubicBezTo>
                      <a:pt x="23" y="58"/>
                      <a:pt x="0" y="68"/>
                      <a:pt x="0" y="87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7"/>
                      <a:pt x="23" y="145"/>
                      <a:pt x="43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1" y="58"/>
                      <a:pt x="61" y="58"/>
                      <a:pt x="61" y="58"/>
                    </a:cubicBezTo>
                    <a:lnTo>
                      <a:pt x="43" y="58"/>
                    </a:lnTo>
                    <a:close/>
                    <a:moveTo>
                      <a:pt x="71" y="74"/>
                    </a:moveTo>
                    <a:cubicBezTo>
                      <a:pt x="116" y="41"/>
                      <a:pt x="116" y="41"/>
                      <a:pt x="116" y="41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7" y="123"/>
                      <a:pt x="67" y="123"/>
                      <a:pt x="67" y="123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35" y="123"/>
                      <a:pt x="22" y="115"/>
                      <a:pt x="22" y="108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34" y="79"/>
                      <a:pt x="43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7" y="79"/>
                      <a:pt x="67" y="79"/>
                      <a:pt x="67" y="79"/>
                    </a:cubicBezTo>
                    <a:lnTo>
                      <a:pt x="71" y="74"/>
                    </a:lnTo>
                    <a:close/>
                  </a:path>
                </a:pathLst>
              </a:cu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273"/>
              <p:cNvSpPr>
                <a:spLocks/>
              </p:cNvSpPr>
              <p:nvPr/>
            </p:nvSpPr>
            <p:spPr bwMode="auto">
              <a:xfrm>
                <a:off x="9776021" y="4401879"/>
                <a:ext cx="60546" cy="146655"/>
              </a:xfrm>
              <a:custGeom>
                <a:avLst/>
                <a:gdLst>
                  <a:gd name="T0" fmla="*/ 29 w 29"/>
                  <a:gd name="T1" fmla="*/ 34 h 69"/>
                  <a:gd name="T2" fmla="*/ 0 w 29"/>
                  <a:gd name="T3" fmla="*/ 0 h 69"/>
                  <a:gd name="T4" fmla="*/ 0 w 29"/>
                  <a:gd name="T5" fmla="*/ 69 h 69"/>
                  <a:gd name="T6" fmla="*/ 29 w 29"/>
                  <a:gd name="T7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69">
                    <a:moveTo>
                      <a:pt x="29" y="34"/>
                    </a:moveTo>
                    <a:cubicBezTo>
                      <a:pt x="29" y="17"/>
                      <a:pt x="15" y="2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5" y="66"/>
                      <a:pt x="29" y="52"/>
                      <a:pt x="29" y="34"/>
                    </a:cubicBezTo>
                    <a:close/>
                  </a:path>
                </a:pathLst>
              </a:cu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274"/>
              <p:cNvSpPr>
                <a:spLocks/>
              </p:cNvSpPr>
              <p:nvPr/>
            </p:nvSpPr>
            <p:spPr bwMode="auto">
              <a:xfrm>
                <a:off x="9776021" y="4274060"/>
                <a:ext cx="170873" cy="403638"/>
              </a:xfrm>
              <a:custGeom>
                <a:avLst/>
                <a:gdLst>
                  <a:gd name="T0" fmla="*/ 0 w 81"/>
                  <a:gd name="T1" fmla="*/ 0 h 191"/>
                  <a:gd name="T2" fmla="*/ 0 w 81"/>
                  <a:gd name="T3" fmla="*/ 23 h 191"/>
                  <a:gd name="T4" fmla="*/ 55 w 81"/>
                  <a:gd name="T5" fmla="*/ 95 h 191"/>
                  <a:gd name="T6" fmla="*/ 0 w 81"/>
                  <a:gd name="T7" fmla="*/ 168 h 191"/>
                  <a:gd name="T8" fmla="*/ 0 w 81"/>
                  <a:gd name="T9" fmla="*/ 191 h 191"/>
                  <a:gd name="T10" fmla="*/ 81 w 81"/>
                  <a:gd name="T11" fmla="*/ 95 h 191"/>
                  <a:gd name="T12" fmla="*/ 0 w 81"/>
                  <a:gd name="T13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91">
                    <a:moveTo>
                      <a:pt x="0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29" y="32"/>
                      <a:pt x="55" y="61"/>
                      <a:pt x="55" y="95"/>
                    </a:cubicBezTo>
                    <a:cubicBezTo>
                      <a:pt x="55" y="130"/>
                      <a:pt x="29" y="159"/>
                      <a:pt x="0" y="168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44" y="183"/>
                      <a:pt x="81" y="143"/>
                      <a:pt x="81" y="95"/>
                    </a:cubicBezTo>
                    <a:cubicBezTo>
                      <a:pt x="81" y="47"/>
                      <a:pt x="44" y="7"/>
                      <a:pt x="0" y="0"/>
                    </a:cubicBezTo>
                    <a:close/>
                  </a:path>
                </a:pathLst>
              </a:cu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" name="文本框 2013"/>
            <p:cNvSpPr txBox="1"/>
            <p:nvPr/>
          </p:nvSpPr>
          <p:spPr>
            <a:xfrm>
              <a:off x="7707996" y="1079521"/>
              <a:ext cx="3594010" cy="8762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首页（推荐功能）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根据用户的搜索记录进行推荐</a:t>
              </a:r>
              <a:endParaRPr lang="zh-CN" altLang="en-US" dirty="0">
                <a:solidFill>
                  <a:srgbClr val="56596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0" name="组合 39"/>
          <p:cNvGrpSpPr/>
          <p:nvPr/>
        </p:nvGrpSpPr>
        <p:grpSpPr>
          <a:xfrm>
            <a:off x="6760746" y="4754283"/>
            <a:ext cx="4409353" cy="876202"/>
            <a:chOff x="6892653" y="3431580"/>
            <a:chExt cx="4409353" cy="876202"/>
          </a:xfrm>
        </p:grpSpPr>
        <p:grpSp>
          <p:nvGrpSpPr>
            <p:cNvPr id="21" name="组合 18"/>
            <p:cNvGrpSpPr/>
            <p:nvPr/>
          </p:nvGrpSpPr>
          <p:grpSpPr>
            <a:xfrm>
              <a:off x="6892653" y="3640236"/>
              <a:ext cx="374397" cy="458890"/>
              <a:chOff x="8032306" y="5624901"/>
              <a:chExt cx="429201" cy="596039"/>
            </a:xfrm>
          </p:grpSpPr>
          <p:sp>
            <p:nvSpPr>
              <p:cNvPr id="10" name="Freeform 276"/>
              <p:cNvSpPr>
                <a:spLocks/>
              </p:cNvSpPr>
              <p:nvPr/>
            </p:nvSpPr>
            <p:spPr bwMode="auto">
              <a:xfrm>
                <a:off x="8032306" y="5715047"/>
                <a:ext cx="429201" cy="505893"/>
              </a:xfrm>
              <a:custGeom>
                <a:avLst/>
                <a:gdLst>
                  <a:gd name="T0" fmla="*/ 166 w 203"/>
                  <a:gd name="T1" fmla="*/ 0 h 239"/>
                  <a:gd name="T2" fmla="*/ 166 w 203"/>
                  <a:gd name="T3" fmla="*/ 22 h 239"/>
                  <a:gd name="T4" fmla="*/ 181 w 203"/>
                  <a:gd name="T5" fmla="*/ 37 h 239"/>
                  <a:gd name="T6" fmla="*/ 181 w 203"/>
                  <a:gd name="T7" fmla="*/ 203 h 239"/>
                  <a:gd name="T8" fmla="*/ 166 w 203"/>
                  <a:gd name="T9" fmla="*/ 218 h 239"/>
                  <a:gd name="T10" fmla="*/ 36 w 203"/>
                  <a:gd name="T11" fmla="*/ 218 h 239"/>
                  <a:gd name="T12" fmla="*/ 22 w 203"/>
                  <a:gd name="T13" fmla="*/ 203 h 239"/>
                  <a:gd name="T14" fmla="*/ 22 w 203"/>
                  <a:gd name="T15" fmla="*/ 37 h 239"/>
                  <a:gd name="T16" fmla="*/ 36 w 203"/>
                  <a:gd name="T17" fmla="*/ 22 h 239"/>
                  <a:gd name="T18" fmla="*/ 36 w 203"/>
                  <a:gd name="T19" fmla="*/ 0 h 239"/>
                  <a:gd name="T20" fmla="*/ 0 w 203"/>
                  <a:gd name="T21" fmla="*/ 37 h 239"/>
                  <a:gd name="T22" fmla="*/ 0 w 203"/>
                  <a:gd name="T23" fmla="*/ 203 h 239"/>
                  <a:gd name="T24" fmla="*/ 36 w 203"/>
                  <a:gd name="T25" fmla="*/ 239 h 239"/>
                  <a:gd name="T26" fmla="*/ 166 w 203"/>
                  <a:gd name="T27" fmla="*/ 239 h 239"/>
                  <a:gd name="T28" fmla="*/ 203 w 203"/>
                  <a:gd name="T29" fmla="*/ 203 h 239"/>
                  <a:gd name="T30" fmla="*/ 203 w 203"/>
                  <a:gd name="T31" fmla="*/ 37 h 239"/>
                  <a:gd name="T32" fmla="*/ 166 w 203"/>
                  <a:gd name="T33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239">
                    <a:moveTo>
                      <a:pt x="166" y="0"/>
                    </a:moveTo>
                    <a:cubicBezTo>
                      <a:pt x="166" y="22"/>
                      <a:pt x="166" y="22"/>
                      <a:pt x="166" y="22"/>
                    </a:cubicBezTo>
                    <a:cubicBezTo>
                      <a:pt x="174" y="22"/>
                      <a:pt x="181" y="29"/>
                      <a:pt x="181" y="37"/>
                    </a:cubicBezTo>
                    <a:cubicBezTo>
                      <a:pt x="181" y="203"/>
                      <a:pt x="181" y="203"/>
                      <a:pt x="181" y="203"/>
                    </a:cubicBezTo>
                    <a:cubicBezTo>
                      <a:pt x="181" y="211"/>
                      <a:pt x="174" y="218"/>
                      <a:pt x="166" y="218"/>
                    </a:cubicBezTo>
                    <a:cubicBezTo>
                      <a:pt x="36" y="218"/>
                      <a:pt x="36" y="218"/>
                      <a:pt x="36" y="218"/>
                    </a:cubicBezTo>
                    <a:cubicBezTo>
                      <a:pt x="28" y="218"/>
                      <a:pt x="22" y="211"/>
                      <a:pt x="22" y="20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29"/>
                      <a:pt x="28" y="22"/>
                      <a:pt x="36" y="2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7"/>
                      <a:pt x="0" y="37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223"/>
                      <a:pt x="16" y="239"/>
                      <a:pt x="36" y="239"/>
                    </a:cubicBezTo>
                    <a:cubicBezTo>
                      <a:pt x="166" y="239"/>
                      <a:pt x="166" y="239"/>
                      <a:pt x="166" y="239"/>
                    </a:cubicBezTo>
                    <a:cubicBezTo>
                      <a:pt x="186" y="239"/>
                      <a:pt x="203" y="223"/>
                      <a:pt x="203" y="203"/>
                    </a:cubicBezTo>
                    <a:cubicBezTo>
                      <a:pt x="203" y="37"/>
                      <a:pt x="203" y="37"/>
                      <a:pt x="203" y="37"/>
                    </a:cubicBezTo>
                    <a:cubicBezTo>
                      <a:pt x="203" y="17"/>
                      <a:pt x="186" y="0"/>
                      <a:pt x="166" y="0"/>
                    </a:cubicBezTo>
                    <a:close/>
                  </a:path>
                </a:pathLst>
              </a:cu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77"/>
              <p:cNvSpPr>
                <a:spLocks/>
              </p:cNvSpPr>
              <p:nvPr/>
            </p:nvSpPr>
            <p:spPr bwMode="auto">
              <a:xfrm>
                <a:off x="8139943" y="5624901"/>
                <a:ext cx="213928" cy="137237"/>
              </a:xfrm>
              <a:custGeom>
                <a:avLst/>
                <a:gdLst>
                  <a:gd name="T0" fmla="*/ 101 w 101"/>
                  <a:gd name="T1" fmla="*/ 29 h 65"/>
                  <a:gd name="T2" fmla="*/ 79 w 101"/>
                  <a:gd name="T3" fmla="*/ 29 h 65"/>
                  <a:gd name="T4" fmla="*/ 50 w 101"/>
                  <a:gd name="T5" fmla="*/ 0 h 65"/>
                  <a:gd name="T6" fmla="*/ 21 w 101"/>
                  <a:gd name="T7" fmla="*/ 29 h 65"/>
                  <a:gd name="T8" fmla="*/ 0 w 101"/>
                  <a:gd name="T9" fmla="*/ 29 h 65"/>
                  <a:gd name="T10" fmla="*/ 0 w 101"/>
                  <a:gd name="T11" fmla="*/ 65 h 65"/>
                  <a:gd name="T12" fmla="*/ 101 w 101"/>
                  <a:gd name="T13" fmla="*/ 65 h 65"/>
                  <a:gd name="T14" fmla="*/ 101 w 101"/>
                  <a:gd name="T15" fmla="*/ 2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65">
                    <a:moveTo>
                      <a:pt x="101" y="29"/>
                    </a:move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13"/>
                      <a:pt x="66" y="0"/>
                      <a:pt x="50" y="0"/>
                    </a:cubicBezTo>
                    <a:cubicBezTo>
                      <a:pt x="34" y="0"/>
                      <a:pt x="21" y="13"/>
                      <a:pt x="21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01" y="65"/>
                      <a:pt x="101" y="65"/>
                      <a:pt x="101" y="65"/>
                    </a:cubicBezTo>
                    <a:lnTo>
                      <a:pt x="101" y="29"/>
                    </a:lnTo>
                    <a:close/>
                  </a:path>
                </a:pathLst>
              </a:cu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278"/>
              <p:cNvSpPr>
                <a:spLocks noChangeArrowheads="1"/>
              </p:cNvSpPr>
              <p:nvPr/>
            </p:nvSpPr>
            <p:spPr bwMode="auto">
              <a:xfrm>
                <a:off x="8123797" y="5837484"/>
                <a:ext cx="244874" cy="32291"/>
              </a:xfrm>
              <a:prstGeom prst="rect">
                <a:avLst/>
              </a:pr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279"/>
              <p:cNvSpPr>
                <a:spLocks noChangeArrowheads="1"/>
              </p:cNvSpPr>
              <p:nvPr/>
            </p:nvSpPr>
            <p:spPr bwMode="auto">
              <a:xfrm>
                <a:off x="8123797" y="5914175"/>
                <a:ext cx="244874" cy="32291"/>
              </a:xfrm>
              <a:prstGeom prst="rect">
                <a:avLst/>
              </a:pr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280"/>
              <p:cNvSpPr>
                <a:spLocks noChangeArrowheads="1"/>
              </p:cNvSpPr>
              <p:nvPr/>
            </p:nvSpPr>
            <p:spPr bwMode="auto">
              <a:xfrm>
                <a:off x="8123797" y="5992211"/>
                <a:ext cx="244874" cy="29600"/>
              </a:xfrm>
              <a:prstGeom prst="rect">
                <a:avLst/>
              </a:pr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281"/>
              <p:cNvSpPr>
                <a:spLocks noChangeArrowheads="1"/>
              </p:cNvSpPr>
              <p:nvPr/>
            </p:nvSpPr>
            <p:spPr bwMode="auto">
              <a:xfrm>
                <a:off x="8123797" y="6068903"/>
                <a:ext cx="244874" cy="29600"/>
              </a:xfrm>
              <a:prstGeom prst="rect">
                <a:avLst/>
              </a:pr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文本框 2013"/>
            <p:cNvSpPr txBox="1"/>
            <p:nvPr/>
          </p:nvSpPr>
          <p:spPr>
            <a:xfrm>
              <a:off x="7707996" y="3431580"/>
              <a:ext cx="3594010" cy="8762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社区功能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提供交流平台</a:t>
              </a:r>
              <a:endParaRPr lang="zh-CN" altLang="en-US" dirty="0">
                <a:solidFill>
                  <a:srgbClr val="56596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2" name="组合 38"/>
          <p:cNvGrpSpPr/>
          <p:nvPr/>
        </p:nvGrpSpPr>
        <p:grpSpPr>
          <a:xfrm>
            <a:off x="969064" y="4754283"/>
            <a:ext cx="4465209" cy="1291700"/>
            <a:chOff x="1012503" y="3431580"/>
            <a:chExt cx="4465209" cy="1291700"/>
          </a:xfrm>
        </p:grpSpPr>
        <p:grpSp>
          <p:nvGrpSpPr>
            <p:cNvPr id="23" name="组合 16"/>
            <p:cNvGrpSpPr/>
            <p:nvPr/>
          </p:nvGrpSpPr>
          <p:grpSpPr>
            <a:xfrm>
              <a:off x="1012503" y="3640236"/>
              <a:ext cx="480069" cy="458890"/>
              <a:chOff x="6487719" y="4216206"/>
              <a:chExt cx="496474" cy="487056"/>
            </a:xfrm>
          </p:grpSpPr>
          <p:sp>
            <p:nvSpPr>
              <p:cNvPr id="5" name="Freeform 269"/>
              <p:cNvSpPr>
                <a:spLocks noEditPoints="1"/>
              </p:cNvSpPr>
              <p:nvPr/>
            </p:nvSpPr>
            <p:spPr bwMode="auto">
              <a:xfrm>
                <a:off x="6487719" y="4216206"/>
                <a:ext cx="496474" cy="487056"/>
              </a:xfrm>
              <a:custGeom>
                <a:avLst/>
                <a:gdLst>
                  <a:gd name="T0" fmla="*/ 221 w 235"/>
                  <a:gd name="T1" fmla="*/ 117 h 230"/>
                  <a:gd name="T2" fmla="*/ 139 w 235"/>
                  <a:gd name="T3" fmla="*/ 35 h 230"/>
                  <a:gd name="T4" fmla="*/ 108 w 235"/>
                  <a:gd name="T5" fmla="*/ 5 h 230"/>
                  <a:gd name="T6" fmla="*/ 67 w 235"/>
                  <a:gd name="T7" fmla="*/ 0 h 230"/>
                  <a:gd name="T8" fmla="*/ 37 w 235"/>
                  <a:gd name="T9" fmla="*/ 0 h 230"/>
                  <a:gd name="T10" fmla="*/ 0 w 235"/>
                  <a:gd name="T11" fmla="*/ 35 h 230"/>
                  <a:gd name="T12" fmla="*/ 0 w 235"/>
                  <a:gd name="T13" fmla="*/ 65 h 230"/>
                  <a:gd name="T14" fmla="*/ 5 w 235"/>
                  <a:gd name="T15" fmla="*/ 106 h 230"/>
                  <a:gd name="T16" fmla="*/ 36 w 235"/>
                  <a:gd name="T17" fmla="*/ 137 h 230"/>
                  <a:gd name="T18" fmla="*/ 118 w 235"/>
                  <a:gd name="T19" fmla="*/ 219 h 230"/>
                  <a:gd name="T20" fmla="*/ 144 w 235"/>
                  <a:gd name="T21" fmla="*/ 230 h 230"/>
                  <a:gd name="T22" fmla="*/ 170 w 235"/>
                  <a:gd name="T23" fmla="*/ 219 h 230"/>
                  <a:gd name="T24" fmla="*/ 221 w 235"/>
                  <a:gd name="T25" fmla="*/ 168 h 230"/>
                  <a:gd name="T26" fmla="*/ 221 w 235"/>
                  <a:gd name="T27" fmla="*/ 117 h 230"/>
                  <a:gd name="T28" fmla="*/ 205 w 235"/>
                  <a:gd name="T29" fmla="*/ 153 h 230"/>
                  <a:gd name="T30" fmla="*/ 154 w 235"/>
                  <a:gd name="T31" fmla="*/ 204 h 230"/>
                  <a:gd name="T32" fmla="*/ 144 w 235"/>
                  <a:gd name="T33" fmla="*/ 208 h 230"/>
                  <a:gd name="T34" fmla="*/ 134 w 235"/>
                  <a:gd name="T35" fmla="*/ 204 h 230"/>
                  <a:gd name="T36" fmla="*/ 52 w 235"/>
                  <a:gd name="T37" fmla="*/ 122 h 230"/>
                  <a:gd name="T38" fmla="*/ 24 w 235"/>
                  <a:gd name="T39" fmla="*/ 94 h 230"/>
                  <a:gd name="T40" fmla="*/ 22 w 235"/>
                  <a:gd name="T41" fmla="*/ 65 h 230"/>
                  <a:gd name="T42" fmla="*/ 22 w 235"/>
                  <a:gd name="T43" fmla="*/ 35 h 230"/>
                  <a:gd name="T44" fmla="*/ 37 w 235"/>
                  <a:gd name="T45" fmla="*/ 22 h 230"/>
                  <a:gd name="T46" fmla="*/ 65 w 235"/>
                  <a:gd name="T47" fmla="*/ 22 h 230"/>
                  <a:gd name="T48" fmla="*/ 67 w 235"/>
                  <a:gd name="T49" fmla="*/ 22 h 230"/>
                  <a:gd name="T50" fmla="*/ 96 w 235"/>
                  <a:gd name="T51" fmla="*/ 23 h 230"/>
                  <a:gd name="T52" fmla="*/ 124 w 235"/>
                  <a:gd name="T53" fmla="*/ 50 h 230"/>
                  <a:gd name="T54" fmla="*/ 205 w 235"/>
                  <a:gd name="T55" fmla="*/ 132 h 230"/>
                  <a:gd name="T56" fmla="*/ 205 w 235"/>
                  <a:gd name="T57" fmla="*/ 15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230">
                    <a:moveTo>
                      <a:pt x="221" y="117"/>
                    </a:moveTo>
                    <a:cubicBezTo>
                      <a:pt x="139" y="35"/>
                      <a:pt x="139" y="35"/>
                      <a:pt x="139" y="35"/>
                    </a:cubicBezTo>
                    <a:cubicBezTo>
                      <a:pt x="125" y="21"/>
                      <a:pt x="111" y="7"/>
                      <a:pt x="108" y="5"/>
                    </a:cubicBezTo>
                    <a:cubicBezTo>
                      <a:pt x="105" y="2"/>
                      <a:pt x="87" y="0"/>
                      <a:pt x="6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5"/>
                      <a:pt x="0" y="3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5"/>
                      <a:pt x="3" y="104"/>
                      <a:pt x="5" y="106"/>
                    </a:cubicBezTo>
                    <a:cubicBezTo>
                      <a:pt x="8" y="109"/>
                      <a:pt x="22" y="123"/>
                      <a:pt x="36" y="137"/>
                    </a:cubicBezTo>
                    <a:cubicBezTo>
                      <a:pt x="118" y="219"/>
                      <a:pt x="118" y="219"/>
                      <a:pt x="118" y="219"/>
                    </a:cubicBezTo>
                    <a:cubicBezTo>
                      <a:pt x="125" y="226"/>
                      <a:pt x="135" y="230"/>
                      <a:pt x="144" y="230"/>
                    </a:cubicBezTo>
                    <a:cubicBezTo>
                      <a:pt x="153" y="230"/>
                      <a:pt x="163" y="226"/>
                      <a:pt x="170" y="219"/>
                    </a:cubicBezTo>
                    <a:cubicBezTo>
                      <a:pt x="221" y="168"/>
                      <a:pt x="221" y="168"/>
                      <a:pt x="221" y="168"/>
                    </a:cubicBezTo>
                    <a:cubicBezTo>
                      <a:pt x="235" y="154"/>
                      <a:pt x="235" y="131"/>
                      <a:pt x="221" y="117"/>
                    </a:cubicBezTo>
                    <a:close/>
                    <a:moveTo>
                      <a:pt x="205" y="153"/>
                    </a:moveTo>
                    <a:cubicBezTo>
                      <a:pt x="154" y="204"/>
                      <a:pt x="154" y="204"/>
                      <a:pt x="154" y="204"/>
                    </a:cubicBezTo>
                    <a:cubicBezTo>
                      <a:pt x="152" y="206"/>
                      <a:pt x="148" y="208"/>
                      <a:pt x="144" y="208"/>
                    </a:cubicBezTo>
                    <a:cubicBezTo>
                      <a:pt x="140" y="208"/>
                      <a:pt x="137" y="206"/>
                      <a:pt x="134" y="204"/>
                    </a:cubicBezTo>
                    <a:cubicBezTo>
                      <a:pt x="52" y="122"/>
                      <a:pt x="52" y="122"/>
                      <a:pt x="52" y="122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3" y="89"/>
                      <a:pt x="22" y="79"/>
                      <a:pt x="22" y="6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27"/>
                      <a:pt x="29" y="22"/>
                      <a:pt x="37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81" y="22"/>
                      <a:pt x="91" y="22"/>
                      <a:pt x="96" y="23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205" y="132"/>
                      <a:pt x="205" y="132"/>
                      <a:pt x="205" y="132"/>
                    </a:cubicBezTo>
                    <a:cubicBezTo>
                      <a:pt x="211" y="138"/>
                      <a:pt x="211" y="147"/>
                      <a:pt x="205" y="153"/>
                    </a:cubicBezTo>
                    <a:close/>
                  </a:path>
                </a:pathLst>
              </a:cu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0"/>
              <p:cNvSpPr>
                <a:spLocks noEditPoints="1"/>
              </p:cNvSpPr>
              <p:nvPr/>
            </p:nvSpPr>
            <p:spPr bwMode="auto">
              <a:xfrm>
                <a:off x="6579210" y="4298279"/>
                <a:ext cx="122437" cy="129164"/>
              </a:xfrm>
              <a:custGeom>
                <a:avLst/>
                <a:gdLst>
                  <a:gd name="T0" fmla="*/ 9 w 58"/>
                  <a:gd name="T1" fmla="*/ 11 h 61"/>
                  <a:gd name="T2" fmla="*/ 0 w 58"/>
                  <a:gd name="T3" fmla="*/ 32 h 61"/>
                  <a:gd name="T4" fmla="*/ 9 w 58"/>
                  <a:gd name="T5" fmla="*/ 52 h 61"/>
                  <a:gd name="T6" fmla="*/ 29 w 58"/>
                  <a:gd name="T7" fmla="*/ 61 h 61"/>
                  <a:gd name="T8" fmla="*/ 50 w 58"/>
                  <a:gd name="T9" fmla="*/ 52 h 61"/>
                  <a:gd name="T10" fmla="*/ 58 w 58"/>
                  <a:gd name="T11" fmla="*/ 32 h 61"/>
                  <a:gd name="T12" fmla="*/ 50 w 58"/>
                  <a:gd name="T13" fmla="*/ 11 h 61"/>
                  <a:gd name="T14" fmla="*/ 9 w 58"/>
                  <a:gd name="T15" fmla="*/ 11 h 61"/>
                  <a:gd name="T16" fmla="*/ 40 w 58"/>
                  <a:gd name="T17" fmla="*/ 42 h 61"/>
                  <a:gd name="T18" fmla="*/ 19 w 58"/>
                  <a:gd name="T19" fmla="*/ 42 h 61"/>
                  <a:gd name="T20" fmla="*/ 15 w 58"/>
                  <a:gd name="T21" fmla="*/ 32 h 61"/>
                  <a:gd name="T22" fmla="*/ 19 w 58"/>
                  <a:gd name="T23" fmla="*/ 21 h 61"/>
                  <a:gd name="T24" fmla="*/ 29 w 58"/>
                  <a:gd name="T25" fmla="*/ 17 h 61"/>
                  <a:gd name="T26" fmla="*/ 40 w 58"/>
                  <a:gd name="T27" fmla="*/ 21 h 61"/>
                  <a:gd name="T28" fmla="*/ 44 w 58"/>
                  <a:gd name="T29" fmla="*/ 32 h 61"/>
                  <a:gd name="T30" fmla="*/ 40 w 58"/>
                  <a:gd name="T31" fmla="*/ 4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" h="61">
                    <a:moveTo>
                      <a:pt x="9" y="11"/>
                    </a:moveTo>
                    <a:cubicBezTo>
                      <a:pt x="3" y="17"/>
                      <a:pt x="0" y="24"/>
                      <a:pt x="0" y="32"/>
                    </a:cubicBezTo>
                    <a:cubicBezTo>
                      <a:pt x="0" y="39"/>
                      <a:pt x="3" y="47"/>
                      <a:pt x="9" y="52"/>
                    </a:cubicBezTo>
                    <a:cubicBezTo>
                      <a:pt x="14" y="58"/>
                      <a:pt x="22" y="61"/>
                      <a:pt x="29" y="61"/>
                    </a:cubicBezTo>
                    <a:cubicBezTo>
                      <a:pt x="37" y="61"/>
                      <a:pt x="44" y="58"/>
                      <a:pt x="50" y="52"/>
                    </a:cubicBezTo>
                    <a:cubicBezTo>
                      <a:pt x="55" y="47"/>
                      <a:pt x="58" y="39"/>
                      <a:pt x="58" y="32"/>
                    </a:cubicBezTo>
                    <a:cubicBezTo>
                      <a:pt x="58" y="24"/>
                      <a:pt x="55" y="17"/>
                      <a:pt x="50" y="11"/>
                    </a:cubicBezTo>
                    <a:cubicBezTo>
                      <a:pt x="39" y="0"/>
                      <a:pt x="20" y="0"/>
                      <a:pt x="9" y="11"/>
                    </a:cubicBezTo>
                    <a:close/>
                    <a:moveTo>
                      <a:pt x="40" y="42"/>
                    </a:moveTo>
                    <a:cubicBezTo>
                      <a:pt x="34" y="47"/>
                      <a:pt x="25" y="47"/>
                      <a:pt x="19" y="42"/>
                    </a:cubicBezTo>
                    <a:cubicBezTo>
                      <a:pt x="16" y="39"/>
                      <a:pt x="15" y="35"/>
                      <a:pt x="15" y="32"/>
                    </a:cubicBezTo>
                    <a:cubicBezTo>
                      <a:pt x="15" y="28"/>
                      <a:pt x="16" y="24"/>
                      <a:pt x="19" y="21"/>
                    </a:cubicBezTo>
                    <a:cubicBezTo>
                      <a:pt x="22" y="19"/>
                      <a:pt x="26" y="17"/>
                      <a:pt x="29" y="17"/>
                    </a:cubicBezTo>
                    <a:cubicBezTo>
                      <a:pt x="33" y="17"/>
                      <a:pt x="37" y="19"/>
                      <a:pt x="40" y="21"/>
                    </a:cubicBezTo>
                    <a:cubicBezTo>
                      <a:pt x="42" y="24"/>
                      <a:pt x="44" y="28"/>
                      <a:pt x="44" y="32"/>
                    </a:cubicBezTo>
                    <a:cubicBezTo>
                      <a:pt x="44" y="35"/>
                      <a:pt x="42" y="39"/>
                      <a:pt x="40" y="42"/>
                    </a:cubicBezTo>
                    <a:close/>
                  </a:path>
                </a:pathLst>
              </a:custGeom>
              <a:solidFill>
                <a:srgbClr val="5659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文本框 2013"/>
            <p:cNvSpPr txBox="1"/>
            <p:nvPr/>
          </p:nvSpPr>
          <p:spPr>
            <a:xfrm>
              <a:off x="1883702" y="3431580"/>
              <a:ext cx="3594010" cy="12917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分类功能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输入关键字更快获取信息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分场景推荐穿搭</a:t>
              </a:r>
              <a:endParaRPr lang="zh-CN" altLang="en-US" dirty="0">
                <a:solidFill>
                  <a:srgbClr val="56596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4" name="组合 5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7" name="line01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e01"/>
            <p:cNvCxnSpPr/>
            <p:nvPr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任意多边形 65"/>
          <p:cNvSpPr/>
          <p:nvPr/>
        </p:nvSpPr>
        <p:spPr>
          <a:xfrm>
            <a:off x="1773041" y="1093632"/>
            <a:ext cx="776541" cy="1361773"/>
          </a:xfrm>
          <a:custGeom>
            <a:avLst/>
            <a:gdLst/>
            <a:ahLst/>
            <a:cxnLst/>
            <a:rect l="l" t="t" r="r" b="b"/>
            <a:pathLst>
              <a:path w="429518" h="753220">
                <a:moveTo>
                  <a:pt x="204043" y="0"/>
                </a:moveTo>
                <a:cubicBezTo>
                  <a:pt x="252859" y="0"/>
                  <a:pt x="294456" y="7888"/>
                  <a:pt x="328836" y="23664"/>
                </a:cubicBezTo>
                <a:cubicBezTo>
                  <a:pt x="363215" y="39440"/>
                  <a:pt x="385986" y="59308"/>
                  <a:pt x="397148" y="83270"/>
                </a:cubicBezTo>
                <a:cubicBezTo>
                  <a:pt x="408310" y="107231"/>
                  <a:pt x="413891" y="147936"/>
                  <a:pt x="413891" y="205383"/>
                </a:cubicBezTo>
                <a:lnTo>
                  <a:pt x="413891" y="233958"/>
                </a:lnTo>
                <a:lnTo>
                  <a:pt x="239315" y="233958"/>
                </a:lnTo>
                <a:lnTo>
                  <a:pt x="239315" y="180380"/>
                </a:lnTo>
                <a:cubicBezTo>
                  <a:pt x="239315" y="155377"/>
                  <a:pt x="237083" y="139452"/>
                  <a:pt x="232618" y="132606"/>
                </a:cubicBezTo>
                <a:cubicBezTo>
                  <a:pt x="228153" y="125760"/>
                  <a:pt x="220712" y="122337"/>
                  <a:pt x="210294" y="122337"/>
                </a:cubicBezTo>
                <a:cubicBezTo>
                  <a:pt x="198983" y="122337"/>
                  <a:pt x="190425" y="126954"/>
                  <a:pt x="184621" y="136189"/>
                </a:cubicBezTo>
                <a:cubicBezTo>
                  <a:pt x="178817" y="145423"/>
                  <a:pt x="175915" y="159423"/>
                  <a:pt x="175915" y="178189"/>
                </a:cubicBezTo>
                <a:cubicBezTo>
                  <a:pt x="175915" y="202314"/>
                  <a:pt x="179177" y="220482"/>
                  <a:pt x="185702" y="232695"/>
                </a:cubicBezTo>
                <a:cubicBezTo>
                  <a:pt x="191935" y="244909"/>
                  <a:pt x="209640" y="259640"/>
                  <a:pt x="238820" y="276890"/>
                </a:cubicBezTo>
                <a:cubicBezTo>
                  <a:pt x="322494" y="326553"/>
                  <a:pt x="375196" y="367308"/>
                  <a:pt x="396924" y="399157"/>
                </a:cubicBezTo>
                <a:cubicBezTo>
                  <a:pt x="418653" y="431007"/>
                  <a:pt x="429518" y="482352"/>
                  <a:pt x="429518" y="553195"/>
                </a:cubicBezTo>
                <a:cubicBezTo>
                  <a:pt x="429518" y="604689"/>
                  <a:pt x="423490" y="642640"/>
                  <a:pt x="411435" y="667048"/>
                </a:cubicBezTo>
                <a:cubicBezTo>
                  <a:pt x="399380" y="691456"/>
                  <a:pt x="376088" y="711920"/>
                  <a:pt x="341560" y="728440"/>
                </a:cubicBezTo>
                <a:cubicBezTo>
                  <a:pt x="307032" y="744960"/>
                  <a:pt x="266849" y="753220"/>
                  <a:pt x="221010" y="753220"/>
                </a:cubicBezTo>
                <a:cubicBezTo>
                  <a:pt x="170706" y="753220"/>
                  <a:pt x="127769" y="743695"/>
                  <a:pt x="92199" y="724645"/>
                </a:cubicBezTo>
                <a:cubicBezTo>
                  <a:pt x="56629" y="705595"/>
                  <a:pt x="33337" y="681336"/>
                  <a:pt x="22324" y="651868"/>
                </a:cubicBezTo>
                <a:cubicBezTo>
                  <a:pt x="11311" y="622400"/>
                  <a:pt x="5804" y="580579"/>
                  <a:pt x="5804" y="526405"/>
                </a:cubicBezTo>
                <a:lnTo>
                  <a:pt x="5804" y="479078"/>
                </a:lnTo>
                <a:lnTo>
                  <a:pt x="180380" y="479078"/>
                </a:lnTo>
                <a:lnTo>
                  <a:pt x="180380" y="567036"/>
                </a:lnTo>
                <a:cubicBezTo>
                  <a:pt x="180380" y="594122"/>
                  <a:pt x="182835" y="611535"/>
                  <a:pt x="187746" y="619274"/>
                </a:cubicBezTo>
                <a:cubicBezTo>
                  <a:pt x="192658" y="627013"/>
                  <a:pt x="201364" y="630883"/>
                  <a:pt x="213866" y="630883"/>
                </a:cubicBezTo>
                <a:cubicBezTo>
                  <a:pt x="226367" y="630883"/>
                  <a:pt x="235669" y="625971"/>
                  <a:pt x="241771" y="616149"/>
                </a:cubicBezTo>
                <a:cubicBezTo>
                  <a:pt x="247873" y="606326"/>
                  <a:pt x="250924" y="591741"/>
                  <a:pt x="250924" y="572393"/>
                </a:cubicBezTo>
                <a:cubicBezTo>
                  <a:pt x="250924" y="529829"/>
                  <a:pt x="245120" y="501998"/>
                  <a:pt x="233511" y="488901"/>
                </a:cubicBezTo>
                <a:cubicBezTo>
                  <a:pt x="221605" y="475804"/>
                  <a:pt x="192286" y="453926"/>
                  <a:pt x="145554" y="423268"/>
                </a:cubicBezTo>
                <a:cubicBezTo>
                  <a:pt x="98822" y="392311"/>
                  <a:pt x="67865" y="369838"/>
                  <a:pt x="52685" y="355848"/>
                </a:cubicBezTo>
                <a:cubicBezTo>
                  <a:pt x="37505" y="341859"/>
                  <a:pt x="24929" y="322511"/>
                  <a:pt x="14957" y="297805"/>
                </a:cubicBezTo>
                <a:cubicBezTo>
                  <a:pt x="4986" y="273100"/>
                  <a:pt x="0" y="241548"/>
                  <a:pt x="0" y="203151"/>
                </a:cubicBezTo>
                <a:cubicBezTo>
                  <a:pt x="0" y="147787"/>
                  <a:pt x="7069" y="107305"/>
                  <a:pt x="21208" y="81707"/>
                </a:cubicBezTo>
                <a:cubicBezTo>
                  <a:pt x="35346" y="56109"/>
                  <a:pt x="58192" y="36091"/>
                  <a:pt x="89743" y="21655"/>
                </a:cubicBezTo>
                <a:cubicBezTo>
                  <a:pt x="121295" y="7219"/>
                  <a:pt x="159395" y="0"/>
                  <a:pt x="204043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 dirty="0">
              <a:solidFill>
                <a:schemeClr val="tx1"/>
              </a:solidFill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7607392" y="1093632"/>
            <a:ext cx="1112836" cy="1361773"/>
          </a:xfrm>
          <a:custGeom>
            <a:avLst/>
            <a:gdLst/>
            <a:ahLst/>
            <a:cxnLst/>
            <a:rect l="l" t="t" r="r" b="b"/>
            <a:pathLst>
              <a:path w="745183" h="722858">
                <a:moveTo>
                  <a:pt x="0" y="0"/>
                </a:moveTo>
                <a:lnTo>
                  <a:pt x="182612" y="0"/>
                </a:lnTo>
                <a:lnTo>
                  <a:pt x="202474" y="252215"/>
                </a:lnTo>
                <a:lnTo>
                  <a:pt x="221680" y="496044"/>
                </a:lnTo>
                <a:cubicBezTo>
                  <a:pt x="228614" y="369861"/>
                  <a:pt x="245939" y="204513"/>
                  <a:pt x="273653" y="0"/>
                </a:cubicBezTo>
                <a:lnTo>
                  <a:pt x="468844" y="0"/>
                </a:lnTo>
                <a:cubicBezTo>
                  <a:pt x="471439" y="21138"/>
                  <a:pt x="478273" y="100612"/>
                  <a:pt x="489347" y="238422"/>
                </a:cubicBezTo>
                <a:lnTo>
                  <a:pt x="510109" y="513457"/>
                </a:lnTo>
                <a:cubicBezTo>
                  <a:pt x="520801" y="338477"/>
                  <a:pt x="538288" y="167324"/>
                  <a:pt x="562571" y="0"/>
                </a:cubicBezTo>
                <a:lnTo>
                  <a:pt x="745183" y="0"/>
                </a:lnTo>
                <a:lnTo>
                  <a:pt x="661488" y="722858"/>
                </a:lnTo>
                <a:lnTo>
                  <a:pt x="426804" y="722858"/>
                </a:lnTo>
                <a:cubicBezTo>
                  <a:pt x="405322" y="611800"/>
                  <a:pt x="386358" y="485445"/>
                  <a:pt x="369913" y="343793"/>
                </a:cubicBezTo>
                <a:cubicBezTo>
                  <a:pt x="362415" y="404529"/>
                  <a:pt x="344940" y="530884"/>
                  <a:pt x="317485" y="722858"/>
                </a:cubicBezTo>
                <a:lnTo>
                  <a:pt x="84142" y="722858"/>
                </a:ln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>
              <a:solidFill>
                <a:schemeClr val="tx1"/>
              </a:solidFill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1691439" y="4268712"/>
            <a:ext cx="776541" cy="1361773"/>
          </a:xfrm>
          <a:custGeom>
            <a:avLst/>
            <a:gdLst/>
            <a:ahLst/>
            <a:cxnLst/>
            <a:rect l="l" t="t" r="r" b="b"/>
            <a:pathLst>
              <a:path w="410766" h="722858">
                <a:moveTo>
                  <a:pt x="0" y="0"/>
                </a:moveTo>
                <a:lnTo>
                  <a:pt x="410766" y="0"/>
                </a:lnTo>
                <a:lnTo>
                  <a:pt x="410766" y="144661"/>
                </a:lnTo>
                <a:lnTo>
                  <a:pt x="299144" y="144661"/>
                </a:lnTo>
                <a:lnTo>
                  <a:pt x="299144" y="722858"/>
                </a:lnTo>
                <a:lnTo>
                  <a:pt x="111175" y="722858"/>
                </a:lnTo>
                <a:lnTo>
                  <a:pt x="111175" y="144661"/>
                </a:lnTo>
                <a:lnTo>
                  <a:pt x="0" y="144661"/>
                </a:ln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>
              <a:solidFill>
                <a:schemeClr val="tx1"/>
              </a:solidFill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7775540" y="4268712"/>
            <a:ext cx="776541" cy="1361773"/>
          </a:xfrm>
          <a:custGeom>
            <a:avLst/>
            <a:gdLst/>
            <a:ahLst/>
            <a:cxnLst/>
            <a:rect l="l" t="t" r="r" b="b"/>
            <a:pathLst>
              <a:path w="434876" h="753220">
                <a:moveTo>
                  <a:pt x="218331" y="122337"/>
                </a:moveTo>
                <a:cubicBezTo>
                  <a:pt x="208508" y="122337"/>
                  <a:pt x="200992" y="126132"/>
                  <a:pt x="195783" y="133722"/>
                </a:cubicBezTo>
                <a:cubicBezTo>
                  <a:pt x="190575" y="141313"/>
                  <a:pt x="187970" y="163711"/>
                  <a:pt x="187970" y="200918"/>
                </a:cubicBezTo>
                <a:lnTo>
                  <a:pt x="187970" y="538461"/>
                </a:lnTo>
                <a:cubicBezTo>
                  <a:pt x="187970" y="580430"/>
                  <a:pt x="189682" y="606326"/>
                  <a:pt x="193105" y="616149"/>
                </a:cubicBezTo>
                <a:cubicBezTo>
                  <a:pt x="196528" y="625971"/>
                  <a:pt x="204490" y="630883"/>
                  <a:pt x="216992" y="630883"/>
                </a:cubicBezTo>
                <a:cubicBezTo>
                  <a:pt x="229791" y="630883"/>
                  <a:pt x="237976" y="625227"/>
                  <a:pt x="241548" y="613916"/>
                </a:cubicBezTo>
                <a:cubicBezTo>
                  <a:pt x="245120" y="602605"/>
                  <a:pt x="246906" y="575668"/>
                  <a:pt x="246906" y="533103"/>
                </a:cubicBezTo>
                <a:lnTo>
                  <a:pt x="246906" y="200918"/>
                </a:lnTo>
                <a:cubicBezTo>
                  <a:pt x="246906" y="167283"/>
                  <a:pt x="245046" y="145777"/>
                  <a:pt x="241325" y="136401"/>
                </a:cubicBezTo>
                <a:cubicBezTo>
                  <a:pt x="237604" y="127025"/>
                  <a:pt x="229940" y="122337"/>
                  <a:pt x="218331" y="122337"/>
                </a:cubicBezTo>
                <a:close/>
                <a:moveTo>
                  <a:pt x="217438" y="0"/>
                </a:moveTo>
                <a:cubicBezTo>
                  <a:pt x="256133" y="0"/>
                  <a:pt x="290885" y="6326"/>
                  <a:pt x="321692" y="18976"/>
                </a:cubicBezTo>
                <a:cubicBezTo>
                  <a:pt x="352500" y="31626"/>
                  <a:pt x="377279" y="50602"/>
                  <a:pt x="396032" y="75903"/>
                </a:cubicBezTo>
                <a:cubicBezTo>
                  <a:pt x="414784" y="101203"/>
                  <a:pt x="425946" y="128737"/>
                  <a:pt x="429518" y="158502"/>
                </a:cubicBezTo>
                <a:cubicBezTo>
                  <a:pt x="433090" y="188268"/>
                  <a:pt x="434876" y="240358"/>
                  <a:pt x="434876" y="314772"/>
                </a:cubicBezTo>
                <a:lnTo>
                  <a:pt x="434876" y="438448"/>
                </a:lnTo>
                <a:cubicBezTo>
                  <a:pt x="434876" y="511076"/>
                  <a:pt x="433164" y="562496"/>
                  <a:pt x="429741" y="592708"/>
                </a:cubicBezTo>
                <a:cubicBezTo>
                  <a:pt x="426318" y="622921"/>
                  <a:pt x="415603" y="650528"/>
                  <a:pt x="397594" y="675531"/>
                </a:cubicBezTo>
                <a:cubicBezTo>
                  <a:pt x="379586" y="700534"/>
                  <a:pt x="355253" y="719733"/>
                  <a:pt x="324594" y="733128"/>
                </a:cubicBezTo>
                <a:cubicBezTo>
                  <a:pt x="293936" y="746522"/>
                  <a:pt x="258217" y="753220"/>
                  <a:pt x="217438" y="753220"/>
                </a:cubicBezTo>
                <a:cubicBezTo>
                  <a:pt x="178743" y="753220"/>
                  <a:pt x="143991" y="746894"/>
                  <a:pt x="113184" y="734244"/>
                </a:cubicBezTo>
                <a:cubicBezTo>
                  <a:pt x="82376" y="721594"/>
                  <a:pt x="57597" y="702618"/>
                  <a:pt x="38844" y="677317"/>
                </a:cubicBezTo>
                <a:cubicBezTo>
                  <a:pt x="20092" y="652016"/>
                  <a:pt x="8930" y="624483"/>
                  <a:pt x="5358" y="594718"/>
                </a:cubicBezTo>
                <a:cubicBezTo>
                  <a:pt x="1786" y="564952"/>
                  <a:pt x="0" y="512862"/>
                  <a:pt x="0" y="438448"/>
                </a:cubicBezTo>
                <a:lnTo>
                  <a:pt x="0" y="314772"/>
                </a:lnTo>
                <a:cubicBezTo>
                  <a:pt x="0" y="242144"/>
                  <a:pt x="1712" y="190724"/>
                  <a:pt x="5135" y="160511"/>
                </a:cubicBezTo>
                <a:cubicBezTo>
                  <a:pt x="8558" y="130299"/>
                  <a:pt x="19273" y="102692"/>
                  <a:pt x="37282" y="77689"/>
                </a:cubicBezTo>
                <a:cubicBezTo>
                  <a:pt x="55290" y="52685"/>
                  <a:pt x="79623" y="33487"/>
                  <a:pt x="110282" y="20092"/>
                </a:cubicBezTo>
                <a:cubicBezTo>
                  <a:pt x="140940" y="6698"/>
                  <a:pt x="176659" y="0"/>
                  <a:pt x="217438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95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79929" y="2920621"/>
            <a:ext cx="5718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个人功能</a:t>
            </a:r>
          </a:p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包括个人信息（用户名、性别、修改密码），</a:t>
            </a:r>
          </a:p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我的收藏，我参与的话题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530403"/>
      </p:ext>
    </p:extLst>
  </p:cSld>
  <p:clrMapOvr>
    <a:masterClrMapping/>
  </p:clrMapOvr>
  <p:transition spd="slow" advTm="309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start="neve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restart="always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 restart="never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0" grpId="0" animBg="1"/>
      <p:bldP spid="72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64000" y="3429000"/>
            <a:ext cx="4064000" cy="34290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28000" y="0"/>
            <a:ext cx="4064000" cy="3429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4064000" cy="3429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9"/>
          <p:cNvGrpSpPr/>
          <p:nvPr/>
        </p:nvGrpSpPr>
        <p:grpSpPr>
          <a:xfrm>
            <a:off x="4178462" y="111407"/>
            <a:ext cx="3846422" cy="3206187"/>
            <a:chOff x="4178462" y="111407"/>
            <a:chExt cx="3846422" cy="3206187"/>
          </a:xfrm>
        </p:grpSpPr>
        <p:grpSp>
          <p:nvGrpSpPr>
            <p:cNvPr id="4" name="组合 17"/>
            <p:cNvGrpSpPr/>
            <p:nvPr/>
          </p:nvGrpSpPr>
          <p:grpSpPr>
            <a:xfrm>
              <a:off x="4271749" y="754181"/>
              <a:ext cx="3753135" cy="2154877"/>
              <a:chOff x="4271749" y="754181"/>
              <a:chExt cx="3753135" cy="2154877"/>
            </a:xfrm>
          </p:grpSpPr>
          <p:sp>
            <p:nvSpPr>
              <p:cNvPr id="11" name="文本框3"/>
              <p:cNvSpPr txBox="1"/>
              <p:nvPr/>
            </p:nvSpPr>
            <p:spPr>
              <a:xfrm>
                <a:off x="4899546" y="754181"/>
                <a:ext cx="259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>
                  <a:lnSpc>
                    <a:spcPct val="120000"/>
                  </a:lnSpc>
                </a:pPr>
                <a:r>
                  <a:rPr lang="zh-CN" altLang="en-US" sz="2000" dirty="0" smtClean="0">
                    <a:solidFill>
                      <a:srgbClr val="56596C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动态输入数据描述</a:t>
                </a:r>
                <a:endParaRPr lang="en-US" altLang="zh-CN" sz="2000" dirty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5438705" y="1366448"/>
                <a:ext cx="1314589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4271749" y="1560676"/>
                <a:ext cx="3753135" cy="1348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用户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发起的话题、参与的话题、发表的评论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用户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搜索过的关键字、打开过的网页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新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用户的信息，包括用户名、性别、密码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4.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更新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相关网站的信息，包括新网页的添加</a:t>
                </a:r>
              </a:p>
            </p:txBody>
          </p:sp>
        </p:grpSp>
        <p:sp>
          <p:nvSpPr>
            <p:cNvPr id="19" name="圆角矩形 18"/>
            <p:cNvSpPr/>
            <p:nvPr/>
          </p:nvSpPr>
          <p:spPr>
            <a:xfrm>
              <a:off x="4178462" y="111407"/>
              <a:ext cx="3809998" cy="3206187"/>
            </a:xfrm>
            <a:prstGeom prst="roundRect">
              <a:avLst>
                <a:gd name="adj" fmla="val 25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20"/>
          <p:cNvGrpSpPr/>
          <p:nvPr/>
        </p:nvGrpSpPr>
        <p:grpSpPr>
          <a:xfrm>
            <a:off x="127001" y="3540406"/>
            <a:ext cx="3809998" cy="3206187"/>
            <a:chOff x="4178462" y="111407"/>
            <a:chExt cx="3809998" cy="3206187"/>
          </a:xfrm>
        </p:grpSpPr>
        <p:grpSp>
          <p:nvGrpSpPr>
            <p:cNvPr id="8" name="组合 21"/>
            <p:cNvGrpSpPr/>
            <p:nvPr/>
          </p:nvGrpSpPr>
          <p:grpSpPr>
            <a:xfrm>
              <a:off x="4529133" y="754181"/>
              <a:ext cx="3248167" cy="1729825"/>
              <a:chOff x="4529133" y="754181"/>
              <a:chExt cx="3248167" cy="1729825"/>
            </a:xfrm>
          </p:grpSpPr>
          <p:sp>
            <p:nvSpPr>
              <p:cNvPr id="24" name="文本框3"/>
              <p:cNvSpPr txBox="1"/>
              <p:nvPr/>
            </p:nvSpPr>
            <p:spPr>
              <a:xfrm>
                <a:off x="5061395" y="754181"/>
                <a:ext cx="2033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>
                  <a:lnSpc>
                    <a:spcPct val="120000"/>
                  </a:lnSpc>
                </a:pPr>
                <a:r>
                  <a:rPr lang="zh-CN" altLang="en-US" sz="2000" dirty="0" smtClean="0">
                    <a:solidFill>
                      <a:srgbClr val="56596C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静态数据描述</a:t>
                </a:r>
                <a:endParaRPr lang="en-US" altLang="zh-CN" sz="2000" dirty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5438705" y="1366448"/>
                <a:ext cx="1314589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4529133" y="1560676"/>
                <a:ext cx="324816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已使用到的相关网页的数据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已有用户的个人信息</a:t>
                </a:r>
              </a:p>
            </p:txBody>
          </p:sp>
        </p:grpSp>
        <p:sp>
          <p:nvSpPr>
            <p:cNvPr id="23" name="圆角矩形 22"/>
            <p:cNvSpPr/>
            <p:nvPr/>
          </p:nvSpPr>
          <p:spPr>
            <a:xfrm>
              <a:off x="4178462" y="111407"/>
              <a:ext cx="3809998" cy="3206187"/>
            </a:xfrm>
            <a:prstGeom prst="roundRect">
              <a:avLst>
                <a:gd name="adj" fmla="val 25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26"/>
          <p:cNvGrpSpPr/>
          <p:nvPr/>
        </p:nvGrpSpPr>
        <p:grpSpPr>
          <a:xfrm>
            <a:off x="8255001" y="3540406"/>
            <a:ext cx="3809998" cy="3206187"/>
            <a:chOff x="4178462" y="111407"/>
            <a:chExt cx="3809998" cy="3206187"/>
          </a:xfrm>
        </p:grpSpPr>
        <p:grpSp>
          <p:nvGrpSpPr>
            <p:cNvPr id="10" name="组合 27"/>
            <p:cNvGrpSpPr/>
            <p:nvPr/>
          </p:nvGrpSpPr>
          <p:grpSpPr>
            <a:xfrm>
              <a:off x="4535199" y="754181"/>
              <a:ext cx="3193576" cy="2191490"/>
              <a:chOff x="4535199" y="754181"/>
              <a:chExt cx="3193576" cy="2191490"/>
            </a:xfrm>
          </p:grpSpPr>
          <p:sp>
            <p:nvSpPr>
              <p:cNvPr id="30" name="文本框3"/>
              <p:cNvSpPr txBox="1"/>
              <p:nvPr/>
            </p:nvSpPr>
            <p:spPr>
              <a:xfrm>
                <a:off x="4821801" y="754181"/>
                <a:ext cx="2565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>
                  <a:lnSpc>
                    <a:spcPct val="120000"/>
                  </a:lnSpc>
                </a:pPr>
                <a:r>
                  <a:rPr lang="zh-CN" altLang="en-US" sz="2000" dirty="0" smtClean="0">
                    <a:solidFill>
                      <a:srgbClr val="56596C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动态输出数据描述</a:t>
                </a:r>
                <a:endParaRPr lang="en-US" altLang="zh-CN" sz="2000" dirty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5438705" y="1366448"/>
                <a:ext cx="1314589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4535199" y="1560676"/>
                <a:ext cx="319357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给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用户推荐的信息，根据用户的搜索记录更新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社区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上用户话题的更新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搜索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内容的添加</a:t>
                </a: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4178462" y="111407"/>
              <a:ext cx="3809998" cy="3206187"/>
            </a:xfrm>
            <a:prstGeom prst="roundRect">
              <a:avLst>
                <a:gd name="adj" fmla="val 25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等腰三角形 32"/>
          <p:cNvSpPr/>
          <p:nvPr/>
        </p:nvSpPr>
        <p:spPr>
          <a:xfrm>
            <a:off x="522917" y="3212562"/>
            <a:ext cx="223843" cy="2164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8110794" y="2738253"/>
            <a:ext cx="223843" cy="2164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 flipH="1">
            <a:off x="7907860" y="6167254"/>
            <a:ext cx="223843" cy="2164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763621"/>
      </p:ext>
    </p:extLst>
  </p:cSld>
  <p:clrMapOvr>
    <a:masterClrMapping/>
  </p:clrMapOvr>
  <p:transition spd="slow" advTm="293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64000" y="3429000"/>
            <a:ext cx="4064000" cy="34290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28000" y="0"/>
            <a:ext cx="4064000" cy="3429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4064000" cy="3429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9"/>
          <p:cNvGrpSpPr/>
          <p:nvPr/>
        </p:nvGrpSpPr>
        <p:grpSpPr>
          <a:xfrm>
            <a:off x="4094328" y="111407"/>
            <a:ext cx="3903260" cy="3206187"/>
            <a:chOff x="4094328" y="111407"/>
            <a:chExt cx="3903260" cy="3206187"/>
          </a:xfrm>
        </p:grpSpPr>
        <p:grpSp>
          <p:nvGrpSpPr>
            <p:cNvPr id="4" name="组合 17"/>
            <p:cNvGrpSpPr/>
            <p:nvPr/>
          </p:nvGrpSpPr>
          <p:grpSpPr>
            <a:xfrm>
              <a:off x="4094328" y="754181"/>
              <a:ext cx="3903260" cy="1508547"/>
              <a:chOff x="4094328" y="754181"/>
              <a:chExt cx="3903260" cy="1508547"/>
            </a:xfrm>
          </p:grpSpPr>
          <p:sp>
            <p:nvSpPr>
              <p:cNvPr id="11" name="文本框3"/>
              <p:cNvSpPr txBox="1"/>
              <p:nvPr/>
            </p:nvSpPr>
            <p:spPr>
              <a:xfrm>
                <a:off x="4094328" y="754181"/>
                <a:ext cx="3903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>
                  <a:lnSpc>
                    <a:spcPct val="120000"/>
                  </a:lnSpc>
                </a:pPr>
                <a:r>
                  <a:rPr lang="zh-CN" altLang="en-US" sz="2000" dirty="0" smtClean="0">
                    <a:solidFill>
                      <a:srgbClr val="56596C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数据输入所用的媒体和硬件设备</a:t>
                </a:r>
                <a:endParaRPr lang="en-US" altLang="zh-CN" sz="2000" dirty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5438705" y="1366448"/>
                <a:ext cx="1314589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4936891" y="1560676"/>
                <a:ext cx="2318217" cy="702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网络爬虫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技术</a:t>
                </a:r>
                <a:endParaRPr lang="zh-CN" altLang="en-US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用户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的手机设备</a:t>
                </a:r>
                <a:endPara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9" name="圆角矩形 18"/>
            <p:cNvSpPr/>
            <p:nvPr/>
          </p:nvSpPr>
          <p:spPr>
            <a:xfrm>
              <a:off x="4178462" y="111407"/>
              <a:ext cx="3809998" cy="3206187"/>
            </a:xfrm>
            <a:prstGeom prst="roundRect">
              <a:avLst>
                <a:gd name="adj" fmla="val 25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20"/>
          <p:cNvGrpSpPr/>
          <p:nvPr/>
        </p:nvGrpSpPr>
        <p:grpSpPr>
          <a:xfrm>
            <a:off x="127001" y="3540406"/>
            <a:ext cx="3809998" cy="3206187"/>
            <a:chOff x="4178462" y="111407"/>
            <a:chExt cx="3809998" cy="3206187"/>
          </a:xfrm>
        </p:grpSpPr>
        <p:grpSp>
          <p:nvGrpSpPr>
            <p:cNvPr id="8" name="组合 21"/>
            <p:cNvGrpSpPr/>
            <p:nvPr/>
          </p:nvGrpSpPr>
          <p:grpSpPr>
            <a:xfrm>
              <a:off x="4936891" y="754181"/>
              <a:ext cx="2318217" cy="1508547"/>
              <a:chOff x="4936891" y="754181"/>
              <a:chExt cx="2318217" cy="1508547"/>
            </a:xfrm>
          </p:grpSpPr>
          <p:sp>
            <p:nvSpPr>
              <p:cNvPr id="24" name="文本框3"/>
              <p:cNvSpPr txBox="1"/>
              <p:nvPr/>
            </p:nvSpPr>
            <p:spPr>
              <a:xfrm>
                <a:off x="5170577" y="754181"/>
                <a:ext cx="1897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>
                  <a:lnSpc>
                    <a:spcPct val="120000"/>
                  </a:lnSpc>
                </a:pPr>
                <a:r>
                  <a:rPr lang="zh-CN" altLang="en-US" sz="2000" dirty="0" smtClean="0">
                    <a:solidFill>
                      <a:srgbClr val="56596C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数据采集来源</a:t>
                </a:r>
                <a:endParaRPr lang="en-US" altLang="zh-CN" sz="2000" dirty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5438705" y="1366448"/>
                <a:ext cx="1314589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4936891" y="1560676"/>
                <a:ext cx="2318217" cy="702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利用爬虫技术获取网络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数据用户手动输入</a:t>
                </a:r>
                <a:endPara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23" name="圆角矩形 22"/>
            <p:cNvSpPr/>
            <p:nvPr/>
          </p:nvSpPr>
          <p:spPr>
            <a:xfrm>
              <a:off x="4178462" y="111407"/>
              <a:ext cx="3809998" cy="3206187"/>
            </a:xfrm>
            <a:prstGeom prst="roundRect">
              <a:avLst>
                <a:gd name="adj" fmla="val 25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26"/>
          <p:cNvGrpSpPr/>
          <p:nvPr/>
        </p:nvGrpSpPr>
        <p:grpSpPr>
          <a:xfrm>
            <a:off x="8255001" y="3540406"/>
            <a:ext cx="3809998" cy="3206187"/>
            <a:chOff x="4178462" y="111407"/>
            <a:chExt cx="3809998" cy="3206187"/>
          </a:xfrm>
        </p:grpSpPr>
        <p:grpSp>
          <p:nvGrpSpPr>
            <p:cNvPr id="10" name="组合 27"/>
            <p:cNvGrpSpPr/>
            <p:nvPr/>
          </p:nvGrpSpPr>
          <p:grpSpPr>
            <a:xfrm>
              <a:off x="4180357" y="754181"/>
              <a:ext cx="3725838" cy="2514655"/>
              <a:chOff x="4180357" y="754181"/>
              <a:chExt cx="3725838" cy="2514655"/>
            </a:xfrm>
          </p:grpSpPr>
          <p:sp>
            <p:nvSpPr>
              <p:cNvPr id="30" name="文本框3"/>
              <p:cNvSpPr txBox="1"/>
              <p:nvPr/>
            </p:nvSpPr>
            <p:spPr>
              <a:xfrm>
                <a:off x="4999222" y="754181"/>
                <a:ext cx="2265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>
                  <a:lnSpc>
                    <a:spcPct val="120000"/>
                  </a:lnSpc>
                </a:pPr>
                <a:r>
                  <a:rPr lang="zh-CN" altLang="en-US" sz="2000" dirty="0" smtClean="0">
                    <a:solidFill>
                      <a:srgbClr val="56596C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输出数据的接收者</a:t>
                </a:r>
                <a:endParaRPr lang="en-US" altLang="zh-CN" sz="2000" dirty="0">
                  <a:solidFill>
                    <a:srgbClr val="56596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5438705" y="1366448"/>
                <a:ext cx="1314589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4180357" y="1560676"/>
                <a:ext cx="3725838" cy="1708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通过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爬虫技术获取网络上的时尚信息。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收集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用户收藏的网页。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离线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管理用户发布过的话题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根据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新用户前几次的搜索及查看记录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推断用户</a:t>
                </a:r>
                <a:r>
                  <a:rPr lang="zh-CN" altLang="en-US" sz="1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可能感兴趣的内容进行推荐。</a:t>
                </a: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4178462" y="111407"/>
              <a:ext cx="3809998" cy="3206187"/>
            </a:xfrm>
            <a:prstGeom prst="roundRect">
              <a:avLst>
                <a:gd name="adj" fmla="val 25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等腰三角形 32"/>
          <p:cNvSpPr/>
          <p:nvPr/>
        </p:nvSpPr>
        <p:spPr>
          <a:xfrm>
            <a:off x="522917" y="3212562"/>
            <a:ext cx="223843" cy="2164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8110794" y="2738253"/>
            <a:ext cx="223843" cy="2164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 flipH="1">
            <a:off x="7907860" y="6167254"/>
            <a:ext cx="223843" cy="2164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763621"/>
      </p:ext>
    </p:extLst>
  </p:cSld>
  <p:clrMapOvr>
    <a:masterClrMapping/>
  </p:clrMapOvr>
  <p:transition spd="slow" advTm="293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1536</TotalTime>
  <Words>968</Words>
  <Application>Microsoft Office PowerPoint</Application>
  <PresentationFormat>自定义</PresentationFormat>
  <Paragraphs>206</Paragraphs>
  <Slides>18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Windows 用户</cp:lastModifiedBy>
  <cp:revision>116</cp:revision>
  <dcterms:created xsi:type="dcterms:W3CDTF">2016-11-29T02:48:46Z</dcterms:created>
  <dcterms:modified xsi:type="dcterms:W3CDTF">2017-03-14T16:35:38Z</dcterms:modified>
</cp:coreProperties>
</file>