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sldIdLst>
    <p:sldId id="256" r:id="rId2"/>
    <p:sldId id="257" r:id="rId3"/>
    <p:sldId id="262" r:id="rId4"/>
    <p:sldId id="265" r:id="rId5"/>
    <p:sldId id="266" r:id="rId6"/>
    <p:sldId id="267" r:id="rId7"/>
    <p:sldId id="271" r:id="rId8"/>
    <p:sldId id="272" r:id="rId9"/>
    <p:sldId id="273" r:id="rId10"/>
    <p:sldId id="270" r:id="rId11"/>
    <p:sldId id="258" r:id="rId12"/>
    <p:sldId id="259" r:id="rId13"/>
    <p:sldId id="260" r:id="rId14"/>
    <p:sldId id="261" r:id="rId15"/>
    <p:sldId id="264" r:id="rId16"/>
    <p:sldId id="268" r:id="rId17"/>
    <p:sldId id="269" r:id="rId1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2012/12/26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2012/12/26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2012/12/26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2012/12/26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2012/12/26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2012/12/26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2012/12/26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2012/12/26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2012/12/26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2012/12/26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2012/12/26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2012/12/26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俄罗斯方块</a:t>
            </a:r>
            <a:endParaRPr lang="zh-CN" altLang="en-US" dirty="0"/>
          </a:p>
        </p:txBody>
      </p:sp>
      <p:sp>
        <p:nvSpPr>
          <p:cNvPr id="11" name="副标题 10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	1152745 </a:t>
            </a:r>
            <a:r>
              <a:rPr lang="zh-CN" altLang="en-US" dirty="0" smtClean="0"/>
              <a:t>邱峰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8303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提供</a:t>
            </a:r>
            <a:r>
              <a:rPr lang="en-US" altLang="zh-CN" dirty="0" smtClean="0"/>
              <a:t>4</a:t>
            </a:r>
            <a:r>
              <a:rPr lang="zh-CN" altLang="en-US" dirty="0" smtClean="0"/>
              <a:t>种不同风格的背景音乐供用户选择</a:t>
            </a:r>
            <a:endParaRPr lang="en-US" altLang="zh-CN" dirty="0" smtClean="0"/>
          </a:p>
          <a:p>
            <a:r>
              <a:rPr lang="zh-CN" altLang="en-US" dirty="0" smtClean="0"/>
              <a:t>运用</a:t>
            </a:r>
            <a:r>
              <a:rPr lang="en-US" altLang="zh-CN" dirty="0" smtClean="0"/>
              <a:t>Applet</a:t>
            </a:r>
            <a:r>
              <a:rPr lang="zh-CN" altLang="en-US" dirty="0" smtClean="0"/>
              <a:t>中的</a:t>
            </a:r>
            <a:r>
              <a:rPr lang="en-US" altLang="zh-CN" dirty="0" err="1" smtClean="0"/>
              <a:t>AudioClip</a:t>
            </a:r>
            <a:r>
              <a:rPr lang="zh-CN" altLang="en-US" dirty="0"/>
              <a:t> </a:t>
            </a:r>
            <a:r>
              <a:rPr lang="zh-CN" altLang="en-US" dirty="0" smtClean="0"/>
              <a:t>制作，期间曾经尝试过用</a:t>
            </a:r>
            <a:r>
              <a:rPr lang="en-US" altLang="zh-CN" dirty="0" smtClean="0"/>
              <a:t>JMF</a:t>
            </a:r>
            <a:r>
              <a:rPr lang="zh-CN" altLang="en-US" dirty="0" smtClean="0"/>
              <a:t>制作，但是带来的问题的载入到内存中消耗一定时间，需要增加载入时间，作为一个小游戏，考虑到速度的问题，最终还原到了</a:t>
            </a:r>
            <a:r>
              <a:rPr lang="en-US" altLang="zh-CN" dirty="0" err="1" smtClean="0"/>
              <a:t>AduioClip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音频音效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063560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游戏每一层为</a:t>
            </a:r>
            <a:r>
              <a:rPr lang="en-US" altLang="zh-CN" dirty="0" smtClean="0"/>
              <a:t>20</a:t>
            </a:r>
            <a:r>
              <a:rPr lang="zh-CN" altLang="en-US" dirty="0" smtClean="0"/>
              <a:t>个方块，一共</a:t>
            </a:r>
            <a:r>
              <a:rPr lang="en-US" altLang="zh-CN" dirty="0" smtClean="0"/>
              <a:t>25</a:t>
            </a:r>
            <a:r>
              <a:rPr lang="zh-CN" altLang="en-US" dirty="0" smtClean="0"/>
              <a:t>层。于是，需要一个</a:t>
            </a:r>
            <a:r>
              <a:rPr lang="en-US" altLang="zh-CN" dirty="0" smtClean="0"/>
              <a:t>bitmap</a:t>
            </a:r>
            <a:r>
              <a:rPr lang="zh-CN" altLang="en-US" dirty="0" smtClean="0"/>
              <a:t>的数据结构存储游戏每一层的状态。</a:t>
            </a:r>
            <a:endParaRPr lang="en-US" altLang="zh-CN" dirty="0" smtClean="0"/>
          </a:p>
          <a:p>
            <a:r>
              <a:rPr lang="zh-CN" altLang="en-US" dirty="0" smtClean="0"/>
              <a:t>容易想到用一个</a:t>
            </a:r>
            <a:r>
              <a:rPr lang="en-US" altLang="zh-CN" dirty="0" err="1" smtClean="0"/>
              <a:t>boolean</a:t>
            </a:r>
            <a:r>
              <a:rPr lang="en-US" altLang="zh-CN" dirty="0" smtClean="0"/>
              <a:t> view[25][20]</a:t>
            </a:r>
            <a:r>
              <a:rPr lang="zh-CN" altLang="en-US" dirty="0" smtClean="0"/>
              <a:t>的数据结构表示目前已经堆好的方块的状态。</a:t>
            </a:r>
            <a:endParaRPr lang="en-US" altLang="zh-CN" dirty="0" smtClean="0"/>
          </a:p>
          <a:p>
            <a:r>
              <a:rPr lang="zh-CN" altLang="en-US" dirty="0">
                <a:solidFill>
                  <a:srgbClr val="FF0000"/>
                </a:solidFill>
              </a:rPr>
              <a:t>位</a:t>
            </a:r>
            <a:r>
              <a:rPr lang="zh-CN" altLang="en-US" dirty="0" smtClean="0">
                <a:solidFill>
                  <a:srgbClr val="FF0000"/>
                </a:solidFill>
              </a:rPr>
              <a:t>运算的优化</a:t>
            </a:r>
            <a:r>
              <a:rPr lang="zh-CN" altLang="en-US" dirty="0" smtClean="0"/>
              <a:t>：一个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zh-CN" altLang="en-US" dirty="0" smtClean="0"/>
              <a:t>类型占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个字节，有</a:t>
            </a:r>
            <a:r>
              <a:rPr lang="en-US" altLang="zh-CN" dirty="0" smtClean="0"/>
              <a:t>32</a:t>
            </a:r>
            <a:r>
              <a:rPr lang="zh-CN" altLang="en-US" dirty="0" smtClean="0"/>
              <a:t>位</a:t>
            </a:r>
            <a:r>
              <a:rPr lang="en-US" altLang="zh-CN" dirty="0" smtClean="0"/>
              <a:t>0/1</a:t>
            </a:r>
            <a:r>
              <a:rPr lang="zh-CN" altLang="en-US" dirty="0" smtClean="0"/>
              <a:t>数字。取最后</a:t>
            </a:r>
            <a:r>
              <a:rPr lang="en-US" altLang="zh-CN" dirty="0" smtClean="0"/>
              <a:t>20</a:t>
            </a:r>
            <a:r>
              <a:rPr lang="zh-CN" altLang="en-US" dirty="0" smtClean="0"/>
              <a:t>位用来表示每一层的状态，例如，当一个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x=</a:t>
            </a:r>
            <a:r>
              <a:rPr lang="en-US" altLang="zh-CN" dirty="0"/>
              <a:t>(</a:t>
            </a:r>
            <a:r>
              <a:rPr lang="en-US" altLang="zh-CN" dirty="0" smtClean="0"/>
              <a:t>0100 0101 1001 1101 0001)B</a:t>
            </a:r>
            <a:r>
              <a:rPr lang="zh-CN" altLang="en-US" dirty="0" smtClean="0"/>
              <a:t>时，</a:t>
            </a:r>
            <a:r>
              <a:rPr lang="en-US" altLang="zh-CN" dirty="0" smtClean="0"/>
              <a:t>1</a:t>
            </a:r>
            <a:r>
              <a:rPr lang="zh-CN" altLang="en-US" dirty="0" smtClean="0"/>
              <a:t>的位置表示这个地方有方块，</a:t>
            </a:r>
            <a:r>
              <a:rPr lang="en-US" altLang="zh-CN" dirty="0" smtClean="0"/>
              <a:t>0</a:t>
            </a:r>
            <a:r>
              <a:rPr lang="zh-CN" altLang="en-US" dirty="0" smtClean="0"/>
              <a:t>的地方表示这个地方没有方块。</a:t>
            </a:r>
            <a:r>
              <a:rPr lang="zh-CN" altLang="en-US" dirty="0"/>
              <a:t>因此</a:t>
            </a:r>
            <a:r>
              <a:rPr lang="zh-CN" altLang="en-US" dirty="0" smtClean="0"/>
              <a:t>，</a:t>
            </a:r>
            <a:r>
              <a:rPr lang="en-US" altLang="zh-CN" dirty="0" smtClean="0"/>
              <a:t>bitmap</a:t>
            </a:r>
            <a:r>
              <a:rPr lang="zh-CN" altLang="en-US" dirty="0" smtClean="0"/>
              <a:t>数据结构可以被优化到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view[25]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位运算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78816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位运算与普通方法比较（</a:t>
            </a:r>
            <a:r>
              <a:rPr lang="en-US" altLang="zh-CN" smtClean="0"/>
              <a:t>1</a:t>
            </a:r>
            <a:r>
              <a:rPr lang="zh-CN" altLang="en-US" smtClean="0"/>
              <a:t>）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普通方法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采用</a:t>
            </a:r>
            <a:r>
              <a:rPr lang="en-US" altLang="zh-CN" dirty="0" err="1" smtClean="0"/>
              <a:t>boolean</a:t>
            </a:r>
            <a:r>
              <a:rPr lang="en-US" altLang="zh-CN" dirty="0" smtClean="0"/>
              <a:t> view[25][20]</a:t>
            </a:r>
            <a:r>
              <a:rPr lang="zh-CN" altLang="en-US" dirty="0" smtClean="0"/>
              <a:t>的数据结构</a:t>
            </a:r>
            <a:endParaRPr lang="en-US" altLang="zh-CN" dirty="0" smtClean="0"/>
          </a:p>
          <a:p>
            <a:r>
              <a:rPr lang="en-US" altLang="zh-CN" dirty="0" smtClean="0"/>
              <a:t>For 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j=0; j&lt;20; j++)</a:t>
            </a:r>
          </a:p>
          <a:p>
            <a:r>
              <a:rPr lang="en-US" altLang="zh-CN" dirty="0" smtClean="0"/>
              <a:t>{</a:t>
            </a:r>
          </a:p>
          <a:p>
            <a:r>
              <a:rPr lang="en-US" altLang="zh-CN" dirty="0" smtClean="0"/>
              <a:t>	If (!view[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][j]) return false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en-US" altLang="zh-CN" dirty="0" smtClean="0"/>
              <a:t>}</a:t>
            </a:r>
          </a:p>
          <a:p>
            <a:r>
              <a:rPr lang="en-US" altLang="zh-CN" dirty="0" smtClean="0"/>
              <a:t>Return true</a:t>
            </a:r>
            <a:r>
              <a:rPr lang="zh-CN" altLang="en-US" dirty="0" smtClean="0"/>
              <a:t>；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 smtClean="0"/>
              <a:t>位运算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采用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view[25]</a:t>
            </a:r>
            <a:r>
              <a:rPr lang="zh-CN" altLang="en-US" dirty="0" smtClean="0"/>
              <a:t>的数据结构</a:t>
            </a:r>
            <a:endParaRPr lang="en-US" altLang="zh-CN" dirty="0" smtClean="0"/>
          </a:p>
          <a:p>
            <a:r>
              <a:rPr lang="en-US" altLang="zh-CN" dirty="0" smtClean="0"/>
              <a:t>If (view[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]==(1&lt;&lt;20)-1) </a:t>
            </a:r>
          </a:p>
          <a:p>
            <a:pPr lvl="2"/>
            <a:r>
              <a:rPr lang="en-US" altLang="zh-CN" dirty="0" smtClean="0"/>
              <a:t>	return true;</a:t>
            </a:r>
          </a:p>
          <a:p>
            <a:r>
              <a:rPr lang="en-US" altLang="zh-CN" dirty="0" smtClean="0"/>
              <a:t>Else return false;</a:t>
            </a:r>
          </a:p>
          <a:p>
            <a:r>
              <a:rPr lang="en-US" altLang="zh-CN" dirty="0" smtClean="0"/>
              <a:t>      </a:t>
            </a:r>
            <a:r>
              <a:rPr lang="zh-CN" altLang="en-US" dirty="0" smtClean="0"/>
              <a:t>上述代码中</a:t>
            </a:r>
            <a:endParaRPr lang="en-US" altLang="zh-CN" dirty="0" smtClean="0"/>
          </a:p>
          <a:p>
            <a:r>
              <a:rPr lang="en-US" altLang="zh-CN" dirty="0" smtClean="0"/>
              <a:t>   (1&lt;&lt;20)-1=1111 1111 1111 1111 1111</a:t>
            </a:r>
          </a:p>
          <a:p>
            <a:r>
              <a:rPr lang="en-US" altLang="zh-CN" dirty="0" smtClean="0"/>
              <a:t>  </a:t>
            </a:r>
            <a:r>
              <a:rPr lang="zh-CN" altLang="en-US" dirty="0" smtClean="0"/>
              <a:t>即一行如果是满的时候的状态。</a:t>
            </a:r>
            <a:endParaRPr lang="en-US" altLang="zh-CN" dirty="0" smtClean="0"/>
          </a:p>
          <a:p>
            <a:endParaRPr lang="en-US" altLang="zh-CN" dirty="0"/>
          </a:p>
        </p:txBody>
      </p:sp>
      <p:sp>
        <p:nvSpPr>
          <p:cNvPr id="14" name="TextBox 13"/>
          <p:cNvSpPr txBox="1"/>
          <p:nvPr/>
        </p:nvSpPr>
        <p:spPr>
          <a:xfrm>
            <a:off x="2699792" y="1680891"/>
            <a:ext cx="4392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判断第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行是否可以消去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9490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位运算与普通方法比较（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普通方法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采用</a:t>
            </a:r>
            <a:r>
              <a:rPr lang="en-US" altLang="zh-CN" dirty="0" err="1"/>
              <a:t>boolean</a:t>
            </a:r>
            <a:r>
              <a:rPr lang="en-US" altLang="zh-CN" dirty="0"/>
              <a:t> view[25][20]</a:t>
            </a:r>
            <a:r>
              <a:rPr lang="zh-CN" altLang="en-US" dirty="0"/>
              <a:t>的</a:t>
            </a:r>
            <a:r>
              <a:rPr lang="zh-CN" altLang="en-US" dirty="0" smtClean="0"/>
              <a:t>数据结构</a:t>
            </a:r>
            <a:endParaRPr lang="en-US" altLang="zh-CN" dirty="0" smtClean="0"/>
          </a:p>
          <a:p>
            <a:r>
              <a:rPr lang="en-US" altLang="zh-CN" dirty="0" smtClean="0"/>
              <a:t>For 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/>
              <a:t>j</a:t>
            </a:r>
            <a:r>
              <a:rPr lang="en-US" altLang="zh-CN" dirty="0" smtClean="0"/>
              <a:t>=0; j&lt;20; j++)</a:t>
            </a:r>
          </a:p>
          <a:p>
            <a:r>
              <a:rPr lang="en-US" altLang="zh-CN" dirty="0" smtClean="0"/>
              <a:t>{</a:t>
            </a:r>
          </a:p>
          <a:p>
            <a:pPr lvl="1"/>
            <a:r>
              <a:rPr lang="en-US" altLang="zh-CN" dirty="0" smtClean="0"/>
              <a:t>If (view[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][j]) </a:t>
            </a:r>
          </a:p>
          <a:p>
            <a:pPr lvl="2"/>
            <a:r>
              <a:rPr lang="zh-CN" altLang="en-US" dirty="0" smtClean="0"/>
              <a:t>第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行第</a:t>
            </a:r>
            <a:r>
              <a:rPr lang="en-US" altLang="zh-CN" dirty="0" smtClean="0"/>
              <a:t>j</a:t>
            </a:r>
            <a:r>
              <a:rPr lang="zh-CN" altLang="en-US" dirty="0" smtClean="0"/>
              <a:t>列有方块</a:t>
            </a:r>
            <a:endParaRPr lang="en-US" altLang="zh-CN" dirty="0" smtClean="0"/>
          </a:p>
          <a:p>
            <a:pPr marL="301943" lvl="1" indent="0">
              <a:buNone/>
            </a:pPr>
            <a:r>
              <a:rPr lang="en-US" altLang="zh-CN" dirty="0" smtClean="0"/>
              <a:t>}</a:t>
            </a:r>
          </a:p>
          <a:p>
            <a:pPr marL="301943" lvl="1" indent="0">
              <a:buNone/>
            </a:pPr>
            <a:r>
              <a:rPr lang="zh-CN" altLang="en-US" dirty="0" smtClean="0"/>
              <a:t>循环</a:t>
            </a:r>
            <a:r>
              <a:rPr lang="en-US" altLang="zh-CN" dirty="0" smtClean="0"/>
              <a:t>20</a:t>
            </a:r>
            <a:r>
              <a:rPr lang="zh-CN" altLang="en-US" dirty="0" smtClean="0"/>
              <a:t>次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 smtClean="0"/>
              <a:t>位运算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4008" y="3429000"/>
            <a:ext cx="3823209" cy="2697163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采用 </a:t>
            </a:r>
            <a:r>
              <a:rPr lang="en-US" altLang="zh-CN" dirty="0" err="1"/>
              <a:t>int</a:t>
            </a:r>
            <a:r>
              <a:rPr lang="en-US" altLang="zh-CN" dirty="0"/>
              <a:t> view[25]</a:t>
            </a:r>
            <a:r>
              <a:rPr lang="zh-CN" altLang="en-US" dirty="0"/>
              <a:t>的</a:t>
            </a:r>
            <a:r>
              <a:rPr lang="zh-CN" altLang="en-US" dirty="0" smtClean="0"/>
              <a:t>数据结构</a:t>
            </a:r>
            <a:endParaRPr lang="en-US" altLang="zh-CN" dirty="0" smtClean="0"/>
          </a:p>
          <a:p>
            <a:r>
              <a:rPr lang="en-US" altLang="zh-CN" dirty="0" err="1" smtClean="0"/>
              <a:t>Int</a:t>
            </a:r>
            <a:r>
              <a:rPr lang="en-US" altLang="zh-CN" dirty="0" smtClean="0"/>
              <a:t> x=view[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];</a:t>
            </a:r>
          </a:p>
          <a:p>
            <a:r>
              <a:rPr lang="en-US" altLang="zh-CN" dirty="0" smtClean="0"/>
              <a:t>While (x!=0)</a:t>
            </a:r>
          </a:p>
          <a:p>
            <a:r>
              <a:rPr lang="en-US" altLang="zh-CN" dirty="0" smtClean="0"/>
              <a:t>{</a:t>
            </a:r>
          </a:p>
          <a:p>
            <a:pPr marL="301943" lvl="1" indent="0">
              <a:buNone/>
            </a:pPr>
            <a:r>
              <a:rPr lang="en-US" altLang="zh-CN" dirty="0" smtClean="0"/>
              <a:t>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column=x &amp; (x ^ (x-1))  ;</a:t>
            </a:r>
          </a:p>
          <a:p>
            <a:pPr marL="301943" lvl="1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zh-CN" altLang="en-US" dirty="0" smtClean="0"/>
              <a:t>则</a:t>
            </a:r>
            <a:r>
              <a:rPr lang="en-US" altLang="zh-CN" dirty="0" smtClean="0"/>
              <a:t>log2(column)</a:t>
            </a:r>
            <a:r>
              <a:rPr lang="zh-CN" altLang="en-US" dirty="0" smtClean="0"/>
              <a:t>列有方块</a:t>
            </a:r>
            <a:endParaRPr lang="en-US" altLang="zh-CN" dirty="0" smtClean="0"/>
          </a:p>
          <a:p>
            <a:pPr marL="301943" lvl="1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x=x-column;</a:t>
            </a:r>
            <a:br>
              <a:rPr lang="en-US" altLang="zh-CN" dirty="0" smtClean="0"/>
            </a:br>
            <a:r>
              <a:rPr lang="en-US" altLang="zh-CN" dirty="0" smtClean="0"/>
              <a:t>}</a:t>
            </a:r>
          </a:p>
          <a:p>
            <a:pPr marL="301943" lvl="1" indent="0">
              <a:buNone/>
            </a:pPr>
            <a:r>
              <a:rPr lang="en-US" altLang="zh-CN" dirty="0"/>
              <a:t>x</a:t>
            </a:r>
            <a:r>
              <a:rPr lang="en-US" altLang="zh-CN" dirty="0" smtClean="0"/>
              <a:t>&amp;(x ^</a:t>
            </a:r>
            <a:r>
              <a:rPr lang="zh-CN" altLang="en-US" dirty="0" smtClean="0"/>
              <a:t>（</a:t>
            </a:r>
            <a:r>
              <a:rPr lang="en-US" altLang="zh-CN" dirty="0" smtClean="0"/>
              <a:t>x-1</a:t>
            </a:r>
            <a:r>
              <a:rPr lang="zh-CN" altLang="en-US" dirty="0" smtClean="0"/>
              <a:t>）</a:t>
            </a:r>
            <a:r>
              <a:rPr lang="en-US" altLang="zh-CN" dirty="0" smtClean="0"/>
              <a:t>)</a:t>
            </a:r>
            <a:r>
              <a:rPr lang="zh-CN" altLang="en-US" dirty="0" smtClean="0"/>
              <a:t>的意思是取出右数第一个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，例如</a:t>
            </a:r>
            <a:r>
              <a:rPr lang="en-US" altLang="zh-CN" dirty="0" smtClean="0"/>
              <a:t>110100</a:t>
            </a:r>
            <a:r>
              <a:rPr lang="zh-CN" altLang="en-US" dirty="0" smtClean="0"/>
              <a:t>，经过这个运算后得到</a:t>
            </a:r>
            <a:r>
              <a:rPr lang="en-US" altLang="zh-CN" dirty="0" smtClean="0"/>
              <a:t>100</a:t>
            </a:r>
          </a:p>
          <a:p>
            <a:pPr marL="301943" lvl="1" indent="0">
              <a:buNone/>
            </a:pPr>
            <a:r>
              <a:rPr lang="zh-CN" altLang="en-US" dirty="0" smtClean="0"/>
              <a:t>第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行有多少个方块循环多少次</a:t>
            </a:r>
            <a:endParaRPr lang="en-US" altLang="zh-CN" dirty="0"/>
          </a:p>
        </p:txBody>
      </p:sp>
      <p:sp>
        <p:nvSpPr>
          <p:cNvPr id="7" name="TextBox 6"/>
          <p:cNvSpPr txBox="1"/>
          <p:nvPr/>
        </p:nvSpPr>
        <p:spPr>
          <a:xfrm>
            <a:off x="2339752" y="1556792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判断第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行哪些位置有方块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1421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位运算与普通方法比较</a:t>
            </a:r>
            <a:r>
              <a:rPr lang="en-US" altLang="zh-CN" dirty="0" smtClean="0"/>
              <a:t>(3)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普通方法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 dirty="0" smtClean="0"/>
              <a:t>Boolean </a:t>
            </a:r>
            <a:r>
              <a:rPr lang="en-US" altLang="zh-CN" dirty="0" err="1" smtClean="0"/>
              <a:t>newBlock</a:t>
            </a:r>
            <a:r>
              <a:rPr lang="en-US" altLang="zh-CN" dirty="0" smtClean="0"/>
              <a:t>[4][4];</a:t>
            </a:r>
          </a:p>
          <a:p>
            <a:r>
              <a:rPr lang="en-US" altLang="zh-CN" dirty="0" err="1" smtClean="0"/>
              <a:t>newBlock</a:t>
            </a:r>
            <a:r>
              <a:rPr lang="en-US" altLang="zh-CN" dirty="0" smtClean="0"/>
              <a:t>[2][</a:t>
            </a:r>
            <a:r>
              <a:rPr lang="en-US" altLang="zh-CN" dirty="0"/>
              <a:t>2</a:t>
            </a:r>
            <a:r>
              <a:rPr lang="en-US" altLang="zh-CN" dirty="0" smtClean="0"/>
              <a:t>]=true;</a:t>
            </a:r>
          </a:p>
          <a:p>
            <a:r>
              <a:rPr lang="en-US" altLang="zh-CN" dirty="0" err="1" smtClean="0"/>
              <a:t>newBlock</a:t>
            </a:r>
            <a:r>
              <a:rPr lang="en-US" altLang="zh-CN" dirty="0" smtClean="0"/>
              <a:t>[2][3]=true;</a:t>
            </a:r>
          </a:p>
          <a:p>
            <a:r>
              <a:rPr lang="en-US" altLang="zh-CN" dirty="0" err="1" smtClean="0"/>
              <a:t>newBlock</a:t>
            </a:r>
            <a:r>
              <a:rPr lang="en-US" altLang="zh-CN" dirty="0" smtClean="0"/>
              <a:t>[3][</a:t>
            </a:r>
            <a:r>
              <a:rPr lang="en-US" altLang="zh-CN" dirty="0"/>
              <a:t>2</a:t>
            </a:r>
            <a:r>
              <a:rPr lang="en-US" altLang="zh-CN" dirty="0" smtClean="0"/>
              <a:t>]=true;</a:t>
            </a:r>
          </a:p>
          <a:p>
            <a:r>
              <a:rPr lang="en-US" altLang="zh-CN" dirty="0" err="1" smtClean="0"/>
              <a:t>newBlock</a:t>
            </a:r>
            <a:r>
              <a:rPr lang="en-US" altLang="zh-CN" dirty="0" smtClean="0"/>
              <a:t>[3][3]=true;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/>
              <a:t>位运算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newBlock</a:t>
            </a:r>
            <a:r>
              <a:rPr lang="en-US" altLang="zh-CN" dirty="0" smtClean="0"/>
              <a:t>;</a:t>
            </a:r>
          </a:p>
          <a:p>
            <a:r>
              <a:rPr lang="en-US" altLang="zh-CN" dirty="0" err="1" smtClean="0"/>
              <a:t>newBlock</a:t>
            </a:r>
            <a:r>
              <a:rPr lang="en-US" altLang="zh-CN" dirty="0" smtClean="0"/>
              <a:t>=102;    </a:t>
            </a:r>
          </a:p>
          <a:p>
            <a:endParaRPr lang="en-US" altLang="zh-CN" dirty="0"/>
          </a:p>
          <a:p>
            <a:r>
              <a:rPr lang="en-US" altLang="zh-CN" dirty="0" smtClean="0"/>
              <a:t>//102=(0110 0110)b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87624" y="1628800"/>
            <a:ext cx="6912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</a:t>
            </a:r>
            <a:r>
              <a:rPr lang="zh-CN" altLang="en-US" dirty="0" smtClean="0"/>
              <a:t>创建一个方块（这里创建的意思是设定好一个方块的形状，具体由另外一个接口创建</a:t>
            </a:r>
            <a:r>
              <a:rPr lang="en-US" altLang="zh-CN" dirty="0" smtClean="0"/>
              <a:t>)</a:t>
            </a:r>
            <a:r>
              <a:rPr lang="zh-CN" altLang="en-US" dirty="0" smtClean="0"/>
              <a:t>以田字型</a:t>
            </a:r>
            <a:r>
              <a:rPr lang="zh-CN" altLang="en-US" dirty="0"/>
              <a:t>方块</a:t>
            </a:r>
            <a:r>
              <a:rPr lang="zh-CN" altLang="en-US" dirty="0" smtClean="0"/>
              <a:t>为例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637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在刚刚开始做完俄罗斯方块的基本功能时，运行游戏，玩</a:t>
            </a:r>
            <a:r>
              <a:rPr lang="en-US" altLang="zh-CN" dirty="0" smtClean="0"/>
              <a:t>10</a:t>
            </a:r>
            <a:r>
              <a:rPr lang="zh-CN" altLang="en-US" dirty="0" smtClean="0"/>
              <a:t>分钟会崩溃一次。。。。</a:t>
            </a:r>
            <a:endParaRPr lang="en-US" altLang="zh-CN" dirty="0" smtClean="0"/>
          </a:p>
          <a:p>
            <a:r>
              <a:rPr lang="zh-CN" altLang="en-US" dirty="0" smtClean="0"/>
              <a:t>原因是在多线程处理的时候，比方说，方块正在下落的时候，用户按下了移动方块或者改变方块按钮的键。。这时候，出现很大的问题，导致坐标混乱，出现崩溃或者其他现象。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项目遇到的困难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8975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项目展示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4149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Q&amp;A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8333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加入难度级别选择</a:t>
            </a:r>
            <a:endParaRPr lang="en-US" altLang="zh-CN" dirty="0" smtClean="0"/>
          </a:p>
          <a:p>
            <a:r>
              <a:rPr lang="zh-CN" altLang="en-US" dirty="0" smtClean="0"/>
              <a:t>随着得分越高，方块落下速度越快</a:t>
            </a:r>
            <a:endParaRPr lang="en-US" altLang="zh-CN" dirty="0" smtClean="0"/>
          </a:p>
          <a:p>
            <a:r>
              <a:rPr lang="zh-CN" altLang="en-US" dirty="0" smtClean="0"/>
              <a:t>在困难模式下，速度没提升一次，最底层会多出一排方块</a:t>
            </a:r>
            <a:endParaRPr lang="en-US" altLang="zh-CN" dirty="0" smtClean="0"/>
          </a:p>
          <a:p>
            <a:r>
              <a:rPr lang="zh-CN" altLang="en-US" dirty="0" smtClean="0"/>
              <a:t>在游戏的左边有设置栏选项，在不暂停游戏时，设置属性不影响游戏进程</a:t>
            </a:r>
            <a:endParaRPr lang="en-US" altLang="zh-CN" dirty="0" smtClean="0"/>
          </a:p>
          <a:p>
            <a:r>
              <a:rPr lang="zh-CN" altLang="en-US" dirty="0" smtClean="0"/>
              <a:t>游戏设有高分榜，程序关闭后，高分榜不会消失</a:t>
            </a:r>
            <a:endParaRPr lang="en-US" altLang="zh-CN" dirty="0" smtClean="0"/>
          </a:p>
          <a:p>
            <a:r>
              <a:rPr lang="zh-CN" altLang="en-US" dirty="0" smtClean="0"/>
              <a:t>游戏设有背景音乐的选择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使用强大的位运算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项目特色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5805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项目设计</a:t>
            </a:r>
            <a:endParaRPr lang="zh-CN" altLang="en-US" dirty="0"/>
          </a:p>
        </p:txBody>
      </p:sp>
      <p:pic>
        <p:nvPicPr>
          <p:cNvPr id="1026" name="Picture 2" descr="C:\Users\飘飘乎居士\Desktop\无标题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780928"/>
            <a:ext cx="6070538" cy="2200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4422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暂停游戏</a:t>
            </a:r>
            <a:endParaRPr lang="en-US" altLang="zh-CN" dirty="0" smtClean="0"/>
          </a:p>
          <a:p>
            <a:r>
              <a:rPr lang="zh-CN" altLang="en-US" dirty="0"/>
              <a:t>高分</a:t>
            </a:r>
            <a:r>
              <a:rPr lang="zh-CN" altLang="en-US" dirty="0" smtClean="0"/>
              <a:t>榜</a:t>
            </a:r>
            <a:endParaRPr lang="en-US" altLang="zh-CN" dirty="0" smtClean="0"/>
          </a:p>
          <a:p>
            <a:r>
              <a:rPr lang="zh-CN" altLang="en-US" dirty="0" smtClean="0"/>
              <a:t>音乐设置</a:t>
            </a:r>
            <a:endParaRPr lang="en-US" altLang="zh-CN" dirty="0" smtClean="0"/>
          </a:p>
          <a:p>
            <a:r>
              <a:rPr lang="zh-CN" altLang="en-US" dirty="0"/>
              <a:t>主菜单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菜单栏</a:t>
            </a:r>
          </a:p>
        </p:txBody>
      </p:sp>
    </p:spTree>
    <p:extLst>
      <p:ext uri="{BB962C8B-B14F-4D97-AF65-F5344CB8AC3E}">
        <p14:creationId xmlns:p14="http://schemas.microsoft.com/office/powerpoint/2010/main" val="3613831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俄罗斯方块的游戏界面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游戏栏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8035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显示出目前的得分、速度</a:t>
            </a:r>
            <a:endParaRPr lang="en-US" altLang="zh-CN" dirty="0" smtClean="0"/>
          </a:p>
          <a:p>
            <a:r>
              <a:rPr lang="zh-CN" altLang="en-US" dirty="0" smtClean="0"/>
              <a:t>显示下一个方块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得分栏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5613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932040" y="1052736"/>
            <a:ext cx="3812645" cy="648072"/>
          </a:xfrm>
        </p:spPr>
        <p:txBody>
          <a:bodyPr/>
          <a:lstStyle/>
          <a:p>
            <a:r>
              <a:rPr lang="zh-CN" altLang="en-US" dirty="0" smtClean="0"/>
              <a:t>方块设计思想</a:t>
            </a:r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half" idx="2"/>
          </p:nvPr>
        </p:nvSpPr>
        <p:spPr>
          <a:xfrm>
            <a:off x="4868333" y="1988841"/>
            <a:ext cx="3818467" cy="321816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每个方块由</a:t>
            </a:r>
            <a:r>
              <a:rPr lang="en-US" altLang="zh-CN" dirty="0" smtClean="0"/>
              <a:t>4</a:t>
            </a:r>
            <a:r>
              <a:rPr lang="zh-CN" altLang="en-US" dirty="0" smtClean="0"/>
              <a:t>*</a:t>
            </a:r>
            <a:r>
              <a:rPr lang="en-US" altLang="zh-CN" dirty="0" smtClean="0"/>
              <a:t>4</a:t>
            </a:r>
            <a:r>
              <a:rPr lang="zh-CN" altLang="en-US" dirty="0" smtClean="0"/>
              <a:t>的小方块构成，对有方块的地方颜色染红。用</a:t>
            </a:r>
            <a:r>
              <a:rPr lang="en-US" altLang="zh-CN" dirty="0" smtClean="0"/>
              <a:t>0</a:t>
            </a:r>
            <a:r>
              <a:rPr lang="zh-CN" altLang="en-US" dirty="0" smtClean="0"/>
              <a:t>和</a:t>
            </a:r>
            <a:r>
              <a:rPr lang="en-US" altLang="zh-CN" dirty="0" smtClean="0"/>
              <a:t>1</a:t>
            </a:r>
            <a:r>
              <a:rPr lang="zh-CN" altLang="en-US" dirty="0" smtClean="0"/>
              <a:t>来表示该方块信息，</a:t>
            </a:r>
            <a:r>
              <a:rPr lang="en-US" altLang="zh-CN" dirty="0" smtClean="0"/>
              <a:t>0</a:t>
            </a:r>
            <a:r>
              <a:rPr lang="zh-CN" altLang="en-US" dirty="0" smtClean="0"/>
              <a:t>表示改地方空白，</a:t>
            </a:r>
            <a:r>
              <a:rPr lang="en-US" altLang="zh-CN" dirty="0" smtClean="0"/>
              <a:t>1</a:t>
            </a:r>
            <a:r>
              <a:rPr lang="zh-CN" altLang="en-US" dirty="0" smtClean="0"/>
              <a:t>表示该地方有方块</a:t>
            </a:r>
            <a:endParaRPr lang="en-US" altLang="zh-CN" dirty="0" smtClean="0"/>
          </a:p>
          <a:p>
            <a:r>
              <a:rPr lang="zh-CN" altLang="en-US" dirty="0" smtClean="0"/>
              <a:t>转化为二进制的数字表示该方块存储信息</a:t>
            </a:r>
            <a:endParaRPr lang="en-US" altLang="zh-CN" dirty="0"/>
          </a:p>
          <a:p>
            <a:r>
              <a:rPr lang="en-US" altLang="zh-CN" dirty="0" smtClean="0"/>
              <a:t>0000 0111 0100 0000=1856</a:t>
            </a:r>
            <a:endParaRPr lang="zh-CN" altLang="en-US" dirty="0"/>
          </a:p>
        </p:txBody>
      </p:sp>
      <p:pic>
        <p:nvPicPr>
          <p:cNvPr id="9" name="图片占位符 8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17" b="671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18600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使用定时器，以用户目前的得分作为衡量标准，使用</a:t>
            </a:r>
            <a:r>
              <a:rPr lang="en-US" altLang="zh-CN" dirty="0" smtClean="0"/>
              <a:t>Timer</a:t>
            </a:r>
            <a:r>
              <a:rPr lang="zh-CN" altLang="en-US" dirty="0" smtClean="0"/>
              <a:t>定时让方块下落</a:t>
            </a:r>
            <a:endParaRPr lang="en-US" altLang="zh-CN" dirty="0" smtClean="0"/>
          </a:p>
          <a:p>
            <a:r>
              <a:rPr lang="zh-CN" altLang="en-US" dirty="0" smtClean="0"/>
              <a:t>同时，增设键盘监听器，保证用户在按下下落键的时候也能够响应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方块下落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22439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方块的每一次移动需要检测边界，检测边界包括左右移动，变化的检测。</a:t>
            </a:r>
            <a:endParaRPr lang="en-US" altLang="zh-CN" dirty="0" smtClean="0"/>
          </a:p>
          <a:p>
            <a:r>
              <a:rPr lang="zh-CN" altLang="en-US" dirty="0" smtClean="0"/>
              <a:t>变化的检测如</a:t>
            </a:r>
            <a:r>
              <a:rPr lang="zh-CN" altLang="en-US" smtClean="0"/>
              <a:t>紫色部分需要额外检测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检测边界</a:t>
            </a:r>
            <a:endParaRPr lang="zh-CN" altLang="en-US" dirty="0"/>
          </a:p>
        </p:txBody>
      </p:sp>
      <p:pic>
        <p:nvPicPr>
          <p:cNvPr id="1026" name="Picture 2" descr="C:\Users\飘飘乎居士\Desktop\无标题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4077072"/>
            <a:ext cx="3505200" cy="1695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25346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波形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波形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波形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196</TotalTime>
  <Words>741</Words>
  <Application>Microsoft Office PowerPoint</Application>
  <PresentationFormat>全屏显示(4:3)</PresentationFormat>
  <Paragraphs>93</Paragraphs>
  <Slides>17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8" baseType="lpstr">
      <vt:lpstr>波形</vt:lpstr>
      <vt:lpstr>俄罗斯方块</vt:lpstr>
      <vt:lpstr>项目特色</vt:lpstr>
      <vt:lpstr>项目设计</vt:lpstr>
      <vt:lpstr>菜单栏</vt:lpstr>
      <vt:lpstr>游戏栏</vt:lpstr>
      <vt:lpstr>得分栏</vt:lpstr>
      <vt:lpstr>方块设计思想</vt:lpstr>
      <vt:lpstr>方块下落</vt:lpstr>
      <vt:lpstr>检测边界</vt:lpstr>
      <vt:lpstr>音频音效</vt:lpstr>
      <vt:lpstr>位运算</vt:lpstr>
      <vt:lpstr>位运算与普通方法比较（1）</vt:lpstr>
      <vt:lpstr>位运算与普通方法比较（2）</vt:lpstr>
      <vt:lpstr>位运算与普通方法比较(3)</vt:lpstr>
      <vt:lpstr>项目遇到的困难</vt:lpstr>
      <vt:lpstr>项目展示</vt:lpstr>
      <vt:lpstr>Q&amp;A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飘飘乎居士</dc:creator>
  <cp:lastModifiedBy>飘飘乎居士</cp:lastModifiedBy>
  <cp:revision>38</cp:revision>
  <dcterms:created xsi:type="dcterms:W3CDTF">2012-12-18T07:50:43Z</dcterms:created>
  <dcterms:modified xsi:type="dcterms:W3CDTF">2012-12-26T14:17:30Z</dcterms:modified>
</cp:coreProperties>
</file>