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Average"/>
      <p:regular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verage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2d09ec1e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2d09ec1e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2d09ec1e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2d09ec1e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2d09ec1e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2d09ec1e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2d09ec1ec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2d09ec1ec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2d09ec1ec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2d09ec1ec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2d09ec1ec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2d09ec1ec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2d09ec1ec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2d09ec1ec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2d09ec1ec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2d09ec1ec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2d09ec1ec_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2d09ec1ec_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2d09ec1ec_5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2d09ec1ec_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2d09ec1ec_5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2d09ec1ec_5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2d09ec1ec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2d09ec1e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2d09ec1ec_2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2d09ec1ec_2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2d09ec1ec_2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2d09ec1ec_2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2d09ec1ec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2d09ec1ec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2d09ec1ec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2d09ec1ec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2d09ec1ec_3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2d09ec1ec_3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4873bf2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4873bf2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2f17968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2f17968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2f179683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2f179683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2d09ec1ec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2d09ec1ec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2d09ec1e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2d09ec1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2d09ec1ec_2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2d09ec1ec_2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2d09ec1ec_2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2d09ec1ec_2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2d09ec1ec_2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2d09ec1ec_2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2d09ec1ec_2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2d09ec1ec_2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2d09ec1ec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2d09ec1ec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E-Bank</a:t>
            </a:r>
            <a:endParaRPr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E-Bank es una empresa nueva que presta sus servicios a otras compañías relacionadas con el sector financiero y bancos.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compañía provee a sus clientes de sistemas software con el fin de agilizar y solucionar problemas típicos de su nicho de mercado.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-1828" l="3725" r="0" t="6581"/>
          <a:stretch/>
        </p:blipFill>
        <p:spPr>
          <a:xfrm>
            <a:off x="455375" y="3038325"/>
            <a:ext cx="2210676" cy="19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Listado de Procedimientos - Corporativos  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 de planificación y gestión de objetivos de calidad y riesgos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Dotar a la organización de una metodología efectiva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Identificación y tratamiento de riesgos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 de soporte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Precisar los recursos que la empresa necesita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Establecer las competencias entre el personal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 de evaluación del rendimiento y mejoras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Establecer las medidas necesarias para monitorizar productos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Garantice el cumplimiento de los requisitos de usuario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225" y="2098163"/>
            <a:ext cx="2905900" cy="281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Clasificación procesos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Procesos estratégicos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Quality Management Process							PR-ES-1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Quality Assurance Process							PR-ES-2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Project Assessment and Control Process					PR-ES-3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Quality and Risk Objectives Planning and Management Process	PR-ES-4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Support Process									PR-ES-5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Performance and Improvement Evaluation Process			PR-ES-6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600" y="2705275"/>
            <a:ext cx="2352400" cy="24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Clasificación procesos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Procesos clave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Maintenance Process								PR-CL-1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Operation Process									PR-CL-2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600" y="2705275"/>
            <a:ext cx="2352400" cy="24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Clasificación procesos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Procesos de soporte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Stakeholder Needs and Requirements Definition Process		PR-SO-1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Verification &amp; Validation Process						PR-SO-2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600" y="2705275"/>
            <a:ext cx="2352400" cy="24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Compromiso Objetivos de Desarrollo Sostenible (ODS)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Objetivo 5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Lograr la igualdad entre los géneros y empoderar a todas las mujeres y las niñas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 nuestra compañía no existe la brecha salarial entre hombres y mujeres ya que el salario se paga en función de los logros de los trabajadores y su titulación.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900" y="0"/>
            <a:ext cx="1565100" cy="15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Compromiso Objetivos de Desarrollo Sostenible (ODS)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Objetivo 8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Promover el crecimiento económico inclusivo y sostenible, el empleo y el trabajo decente para todos.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nuestra empresa ofrecemos gran cantidad de oportunidades para la inserción laboral de los más jóvenes.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También tenemos  programas de formación de nuevo personal, en el cual se dan oportunidades a las personas con menos recursos que deseen aprender sobre nuestro sector.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900" y="0"/>
            <a:ext cx="1565100" cy="15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Compromiso Objetivos de Desarrollo Sostenible (ODS)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Objetivo 12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Garantizar modalidades de consumo y producción sostenibles.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Nuestra empresa pondrá en marcha un plan para el autoconsumo eléctrico en sus oficinas con la instalación de paneles solares.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También se procurará el autoconsumo en nuestros proyectos exponiendo sus beneficios a las empresas. De esta forma, se busca que todo el soporte hardware empleado en nuestros proyectos se alimente de energía renovable y sostenible.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900" y="0"/>
            <a:ext cx="1565100" cy="15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Compromiso Objetivos de Desarrollo Sostenible (ODS)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Objetivo 17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Revitalizar la alianza mundial para el desarrollo sostenible.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Nuestra empresa, además de ser una consultora, desarrolla software libre, el cual está accesible por cualquier usuario y garantiza el acceso desde cualquier parte del mundo,  permitiendo la reutilización y modificación del mismo por particulares.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900" y="0"/>
            <a:ext cx="1565100" cy="15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PR-ES-1	Quality Management Process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Objetivo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G</a:t>
            </a:r>
            <a:r>
              <a:rPr lang="es"/>
              <a:t>arantizar que los productos, servicios e implementaciones cumplen con los objetivos de calidad de la organización y del cliente, logrando la satisfacción de este último.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Inicio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equipo directivo ordena el comienzo del proceso en las etapas finales de la elaboración de nuestros productos.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	Descontinuación del proceso o producto.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PR-ES-1	Quality Management Process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Indicador de seguimiento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Monitorización del estado de las mejoras de calidad y de las acciones preventivas y correctivas.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3310"/>
            <a:ext cx="9144000" cy="2820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Misión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objetivo de E-Bank es suplir la demanda de informatización del sector financiero.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De esta manera, se agilizan sus procesos y actividades, logrando un incremento de la eficiencia mediante la implementación de sistemas software.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601" y="2703332"/>
            <a:ext cx="3709349" cy="19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PR-ES-2	</a:t>
            </a:r>
            <a:r>
              <a:rPr lang="es"/>
              <a:t>Proceso de aseguramiento de la calidad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Objetivo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Garantizar que los productos, servicios e implementaciones cumplen con los objetivos de calidad de la organización y del cliente, logrando la satisfacción de este último.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Inicio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equipo directivo ordena el comienzo del proceso en las etapas finales de la elaboración de nuestros productos.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Fin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Descontinuación del proceso o producto.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	Fin de la elaboración del producto.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PR-ES-2	Proceso de aseguramiento de la calidad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170425" y="1126800"/>
            <a:ext cx="874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Indicador de seguimiento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Monitorización del estado de las evaluaciones y tratamiento de problemas e incidentes.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525" y="2341875"/>
            <a:ext cx="7422474" cy="28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PR-ES-4: Proceso de planificación y gestión de objetivos de calidad y riesgos</a:t>
            </a:r>
            <a:endParaRPr sz="2300"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Objetivo: 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Otorgar a la organización una metodología efectiva y sistemática para identificar y gestionar los objetivos de calidad necesarios de la empresa.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/>
              <a:t>Inicio: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Comisión de Calidad propone mejoras para poder identificar y gestionar de manera correcta los objetivos de calidad de la empresa.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/>
              <a:t>Fin: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Evaluación de los resultados obtenidos de la nueva metodología adoptada, junto con un estudio exhaustivo de los posibles riesgos a tratar.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PR-ES-4: Proceso de planificación y gestión de objetivos de calidad y riesgos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1152475"/>
            <a:ext cx="8520600" cy="10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Indicador de Seguimiento:</a:t>
            </a:r>
            <a:endParaRPr b="1" i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Tasa de cumplimiento de los objetivos de calidad de la empresa.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Tasa de riesgos evitados sobre el total de los mismos.</a:t>
            </a:r>
            <a:endParaRPr/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79849"/>
            <a:ext cx="9144000" cy="2863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9450" y="1255971"/>
            <a:ext cx="1854550" cy="10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PR-ES-5:  Proceso de soporte</a:t>
            </a:r>
            <a:endParaRPr/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200"/>
              <a:t>Objetivo</a:t>
            </a:r>
            <a:r>
              <a:rPr b="1" lang="es" sz="2200"/>
              <a:t>:</a:t>
            </a:r>
            <a:r>
              <a:rPr lang="es" sz="2200"/>
              <a:t>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fin de éste proceso es precisar los recursos que la empresa necesita, esto es, definir los recursos físicos, personal e infraestructura necesarios para la consecución de los objetivos.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2200"/>
              <a:t>Inicio</a:t>
            </a:r>
            <a:r>
              <a:rPr lang="es"/>
              <a:t>: Un empleado solicita al departamento correspondiente un recurso.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 sz="2200"/>
              <a:t>Fin</a:t>
            </a:r>
            <a:r>
              <a:rPr lang="es"/>
              <a:t>: El departamento acepta o rechaza la solicitud, dejando constancia de la misma y aportando los bienes pertinentes si procede.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PR-ES-5:  Proceso de soporte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200"/>
              <a:t>Indicadores de seguimiento</a:t>
            </a:r>
            <a:r>
              <a:rPr b="1" lang="es" sz="2200"/>
              <a:t>:</a:t>
            </a:r>
            <a:r>
              <a:rPr lang="es" sz="2200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Número de solicitudes por departamento, tasa de aceptación, tiempo del proceso.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Tipo y cantidad de recursos solicitados.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41875"/>
            <a:ext cx="9143999" cy="32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PR-CL-2	Operation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230775" y="1103975"/>
            <a:ext cx="8729100" cy="4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416"/>
              <a:t>Objetivo</a:t>
            </a:r>
            <a:r>
              <a:rPr b="1" lang="es" sz="2416"/>
              <a:t>:</a:t>
            </a:r>
            <a:r>
              <a:rPr lang="es" sz="2416"/>
              <a:t> </a:t>
            </a:r>
            <a:endParaRPr sz="2416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2"/>
                </a:solidFill>
              </a:rPr>
              <a:t>El objetivo de este proceso es utilizar el sistema para prestar sus  servicios, es decir, este proceso establece los requisitos y asigna el personal necesarios para que el sistema funcione. Además, supervisa los servicios y el rendimiento del sistema una vez que éste ha sido desplegado.</a:t>
            </a:r>
            <a:endParaRPr sz="1900">
              <a:solidFill>
                <a:schemeClr val="lt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350"/>
              <a:t>Inicio</a:t>
            </a:r>
            <a:r>
              <a:rPr lang="es" sz="2350"/>
              <a:t>: </a:t>
            </a:r>
            <a:endParaRPr sz="235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2"/>
                </a:solidFill>
              </a:rPr>
              <a:t>Un nuevo cliente decide contratar nuestros servicios o un cliente existente decide modificar los servicios contratados.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2350"/>
              <a:t>Fin</a:t>
            </a:r>
            <a:r>
              <a:rPr lang="es" sz="2350"/>
              <a:t>: </a:t>
            </a:r>
            <a:endParaRPr sz="235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900">
                <a:solidFill>
                  <a:schemeClr val="lt2"/>
                </a:solidFill>
              </a:rPr>
              <a:t>Finalización o rescisión del contrato con un cliente.</a:t>
            </a:r>
            <a:endParaRPr sz="1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PR-CL-2	Operation process</a:t>
            </a:r>
            <a:endParaRPr/>
          </a:p>
        </p:txBody>
      </p:sp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900"/>
              <a:t>I</a:t>
            </a:r>
            <a:r>
              <a:rPr b="1" i="1" lang="es" sz="1900"/>
              <a:t>ndicadores de seguimiento</a:t>
            </a:r>
            <a:r>
              <a:rPr b="1" lang="es" sz="1900"/>
              <a:t>:</a:t>
            </a:r>
            <a:r>
              <a:rPr lang="es" sz="1900"/>
              <a:t> </a:t>
            </a:r>
            <a:endParaRPr sz="19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Verdana"/>
              <a:buChar char="●"/>
            </a:pPr>
            <a:r>
              <a:rPr lang="es" sz="11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Tasa de cumplimiento de los objetivos de calidad de la empresa.</a:t>
            </a:r>
            <a:endParaRPr sz="1100">
              <a:solidFill>
                <a:schemeClr val="lt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Verdana"/>
              <a:buChar char="●"/>
            </a:pPr>
            <a:r>
              <a:rPr lang="es" sz="11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Tasa de satisfacción de los clientes.</a:t>
            </a:r>
            <a:endParaRPr sz="1100">
              <a:solidFill>
                <a:schemeClr val="lt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37100"/>
            <a:ext cx="9144003" cy="300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Visión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empresa pretende ser líder en software de gestión financiera con la      implementación de un ecosistema en el que se incluyan procesos de soporte y mejora continua del software desarrollado.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418" y="2405125"/>
            <a:ext cx="3069874" cy="23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Organización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16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Separación obvia entre Departamento Informático y Departamento de Calidad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Existencia de un Director de Proyectos (Supervisor de los mismos)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Necesidad de la Comisión de especificación de los procesos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Comisión de Calidad externa (apoyo)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92660"/>
            <a:ext cx="9143999" cy="2250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Grupos de inter</a:t>
            </a:r>
            <a:r>
              <a:rPr lang="es"/>
              <a:t>és - Empleados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08925" y="1101100"/>
            <a:ext cx="578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r>
              <a:rPr lang="es"/>
              <a:t>laboran productos, ofrecen servicios, están de cara al público, determinan la productividad.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/>
              <a:t>Departamentos : Informática, Calidad, Contabilidad, Recursos Humanos, Comercial, Marketing, Atención al Cliente.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550" y="1379075"/>
            <a:ext cx="2860450" cy="28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Grupos de interés - Clientes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247475" y="1113950"/>
            <a:ext cx="866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 esenciales para nuestra actividad.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Les ofrecemos informatizar sus procesos o mejorar sus herramientas de cálculo, gestión y almacenar sus datos.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E</a:t>
            </a:r>
            <a:r>
              <a:rPr lang="es"/>
              <a:t>ntidades bancarias, fondos de inversión y compañías de seguros.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900" y="2873250"/>
            <a:ext cx="3141550" cy="444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Grupos de interés - </a:t>
            </a:r>
            <a:r>
              <a:rPr lang="es"/>
              <a:t>Proveedores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247475" y="1113950"/>
            <a:ext cx="582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Factoría de talento.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Suministro de licencias de herramientas software que empleamos en el desarrollo de nuestros productos y servicios.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Empresa de abastecimiento y mantenimiento del equipo informático y electrónico.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Empresas proveedoras de servicio de computación en la nube.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225" y="1602100"/>
            <a:ext cx="2440125" cy="24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Listado de Procedimientos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Management Process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Garantizar que los productos y servicios cumplen con los objetivos de calidad de la organización y del cliente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Assessment and Control Process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Evaluar si los planes o decisiones están alineados con los objetivos y son factibles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Assurance Process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Promover la gestión de la calidad dentro de la compañía.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Stakeholder Needs and Requirements Definition Process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 los requisitos de las partes interesadas para un sistema que pueda proveer las capacidades de los mismos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Listado de Procedimientos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 Process 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Fomentar la sostenibilidad del sistema, garantizando la capacidad para proveer el servicio deseado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Verification and Validation Process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Proporcionar pruebas objetivas de que un sistema o elemento del sistema cumple sus requisitos y características especificadas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Asegurar mediante pruebas de que el sistema cumple con los requisitos y objetivos de negocio estipulados cuando está desplegado en su entorno operacional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 Process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 el sistema para prestar sus  servicios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Supervisa los servicios y el rendimiento del sistema una vez que éste ha sido desplegado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