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88825" cy="6858000"/>
  <p:notesSz cx="6858000" cy="9144000"/>
  <p:embeddedFontLst>
    <p:embeddedFont>
      <p:font typeface="Arial Narrow" panose="020B0606020202030204" pitchFamily="34" charset="0"/>
      <p:regular r:id="rId16"/>
      <p:bold r:id="rId17"/>
      <p:italic r:id="rId18"/>
      <p:boldItalic r:id="rId19"/>
    </p:embeddedFont>
    <p:embeddedFont>
      <p:font typeface="Bookman Old Style" panose="02050604050505020204" pitchFamily="18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o7FIZpX7GMmb4E3Bzc7SwDzO0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1FEAF5-CF3E-49BF-9FF1-876E6420465A}">
  <a:tblStyle styleId="{E31FEAF5-CF3E-49BF-9FF1-876E642046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8" y="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c8a99d8c9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c8a99d8c9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9c8a99d8c9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a7c417908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9a7c417908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9a7c417908_1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a7c417908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9a7c417908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1141413" y="1600200"/>
            <a:ext cx="9902952" cy="3276600"/>
          </a:xfrm>
          <a:prstGeom prst="rect">
            <a:avLst/>
          </a:prstGeom>
          <a:solidFill>
            <a:srgbClr val="525B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15" descr="Diseño de borde superior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26" name="Google Shape;26;p15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5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15" descr="Diseño de borde inferior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30" name="Google Shape;30;p15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5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15"/>
          <p:cNvSpPr txBox="1"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>
                <a:solidFill>
                  <a:srgbClr val="909090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>
                <a:solidFill>
                  <a:srgbClr val="909090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rgbClr val="909090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rgbClr val="909090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rgbClr val="909090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rgbClr val="909090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rgbClr val="909090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rgbClr val="909090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B1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 rot="5400000">
            <a:off x="4037245" y="-609369"/>
            <a:ext cx="4114800" cy="914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 rot="5400000">
            <a:off x="7360907" y="2743200"/>
            <a:ext cx="54102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B1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 rot="5400000">
            <a:off x="2665412" y="-533399"/>
            <a:ext cx="5410200" cy="769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ontenido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B13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B1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1522413" y="1904999"/>
            <a:ext cx="4435564" cy="4088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2"/>
          </p:nvPr>
        </p:nvSpPr>
        <p:spPr>
          <a:xfrm>
            <a:off x="6230849" y="1904999"/>
            <a:ext cx="4435564" cy="4088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8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53" name="Google Shape;53;p18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B13"/>
              </a:buClr>
              <a:buSzPts val="5400"/>
              <a:buFont typeface="Arial"/>
              <a:buNone/>
              <a:defRPr sz="54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0909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0909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B13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2"/>
          </p:nvPr>
        </p:nvSpPr>
        <p:spPr>
          <a:xfrm>
            <a:off x="1522413" y="2590801"/>
            <a:ext cx="4419599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3"/>
          </p:nvPr>
        </p:nvSpPr>
        <p:spPr>
          <a:xfrm>
            <a:off x="6246814" y="1828800"/>
            <a:ext cx="4419599" cy="6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4"/>
          </p:nvPr>
        </p:nvSpPr>
        <p:spPr>
          <a:xfrm>
            <a:off x="6246814" y="2590801"/>
            <a:ext cx="4419599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B1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leyenda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 descr="Diseño de bord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B13"/>
              </a:buClr>
              <a:buSzPts val="3200"/>
              <a:buFont typeface="Aria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1491930" y="1293495"/>
            <a:ext cx="557784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2"/>
          </p:nvPr>
        </p:nvSpPr>
        <p:spPr>
          <a:xfrm>
            <a:off x="7923214" y="3536829"/>
            <a:ext cx="3124200" cy="17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leyenda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 descr="Diseño de bord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B13"/>
              </a:buClr>
              <a:buSzPts val="3200"/>
              <a:buFont typeface="Aria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 descr="Marcador de posición vacío para agregar una imagen. Haga clic en el marcador de posición y seleccione la imagen que desee agregar."/>
          <p:cNvSpPr>
            <a:spLocks noGrp="1"/>
          </p:cNvSpPr>
          <p:nvPr>
            <p:ph type="pic" idx="2"/>
          </p:nvPr>
        </p:nvSpPr>
        <p:spPr>
          <a:xfrm>
            <a:off x="1400490" y="1202055"/>
            <a:ext cx="5760720" cy="42062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4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7923214" y="3536829"/>
            <a:ext cx="3124200" cy="179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" descr="Diseño de borde inferior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11" name="Google Shape;11;p14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4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4;p14" descr="Diseño de borde superior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5" name="Google Shape;15;p14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4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B13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525B1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98"/>
              <a:buFont typeface="Arial"/>
              <a:buNone/>
            </a:pPr>
            <a:r>
              <a:rPr lang="es-ES" sz="5998"/>
              <a:t>Actividad de Aprendizaje 1.2. Plantilla para el Inception Deck</a:t>
            </a:r>
            <a:endParaRPr sz="5998"/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-ES" sz="1500" b="1"/>
              <a:t>Ingeniería de Requisitos y Modelado - Curso 2020/2021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s-ES" sz="1500" b="1"/>
              <a:t>E. T. S. de Ingeniería de Sistemas Informáticos - Depto. de Sistemas Informáticos</a:t>
            </a:r>
            <a:endParaRPr sz="1500"/>
          </a:p>
        </p:txBody>
      </p:sp>
      <p:sp>
        <p:nvSpPr>
          <p:cNvPr id="114" name="Google Shape;114;p1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17"/>
              <a:t>1</a:t>
            </a:fld>
            <a:endParaRPr sz="1017"/>
          </a:p>
        </p:txBody>
      </p:sp>
      <p:sp>
        <p:nvSpPr>
          <p:cNvPr id="115" name="Google Shape;115;p1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38828" y="367379"/>
            <a:ext cx="1804975" cy="110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/>
          <p:nvPr/>
        </p:nvSpPr>
        <p:spPr>
          <a:xfrm>
            <a:off x="824021" y="2392555"/>
            <a:ext cx="1384300" cy="685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10"/>
          <p:cNvGrpSpPr/>
          <p:nvPr/>
        </p:nvGrpSpPr>
        <p:grpSpPr>
          <a:xfrm>
            <a:off x="6134603" y="236673"/>
            <a:ext cx="1754918" cy="914845"/>
            <a:chOff x="0" y="-1"/>
            <a:chExt cx="1754917" cy="914843"/>
          </a:xfrm>
        </p:grpSpPr>
        <p:sp>
          <p:nvSpPr>
            <p:cNvPr id="235" name="Google Shape;235;p10"/>
            <p:cNvSpPr/>
            <p:nvPr/>
          </p:nvSpPr>
          <p:spPr>
            <a:xfrm>
              <a:off x="0" y="-1"/>
              <a:ext cx="1754917" cy="914843"/>
            </a:xfrm>
            <a:custGeom>
              <a:avLst/>
              <a:gdLst/>
              <a:ahLst/>
              <a:cxnLst/>
              <a:rect l="l" t="t" r="r" b="b"/>
              <a:pathLst>
                <a:path w="20879" h="20683" extrusionOk="0">
                  <a:moveTo>
                    <a:pt x="1901" y="6809"/>
                  </a:moveTo>
                  <a:cubicBezTo>
                    <a:pt x="1658" y="4403"/>
                    <a:pt x="2907" y="2186"/>
                    <a:pt x="4691" y="1859"/>
                  </a:cubicBezTo>
                  <a:cubicBezTo>
                    <a:pt x="5414" y="1726"/>
                    <a:pt x="6149" y="1925"/>
                    <a:pt x="6778" y="2422"/>
                  </a:cubicBezTo>
                  <a:cubicBezTo>
                    <a:pt x="7445" y="726"/>
                    <a:pt x="9003" y="81"/>
                    <a:pt x="10259" y="982"/>
                  </a:cubicBezTo>
                  <a:cubicBezTo>
                    <a:pt x="10478" y="1140"/>
                    <a:pt x="10680" y="1340"/>
                    <a:pt x="10857" y="1575"/>
                  </a:cubicBezTo>
                  <a:cubicBezTo>
                    <a:pt x="11377" y="169"/>
                    <a:pt x="12642" y="-402"/>
                    <a:pt x="13683" y="299"/>
                  </a:cubicBezTo>
                  <a:cubicBezTo>
                    <a:pt x="13971" y="493"/>
                    <a:pt x="14222" y="774"/>
                    <a:pt x="14418" y="1120"/>
                  </a:cubicBezTo>
                  <a:cubicBezTo>
                    <a:pt x="15255" y="-210"/>
                    <a:pt x="16734" y="-374"/>
                    <a:pt x="17722" y="753"/>
                  </a:cubicBezTo>
                  <a:cubicBezTo>
                    <a:pt x="18137" y="1227"/>
                    <a:pt x="18417" y="1880"/>
                    <a:pt x="18513" y="2601"/>
                  </a:cubicBezTo>
                  <a:cubicBezTo>
                    <a:pt x="19885" y="3106"/>
                    <a:pt x="20694" y="5019"/>
                    <a:pt x="20321" y="6874"/>
                  </a:cubicBezTo>
                  <a:cubicBezTo>
                    <a:pt x="20289" y="7030"/>
                    <a:pt x="20250" y="7182"/>
                    <a:pt x="20203" y="7331"/>
                  </a:cubicBezTo>
                  <a:cubicBezTo>
                    <a:pt x="21303" y="9264"/>
                    <a:pt x="21034" y="12033"/>
                    <a:pt x="19601" y="13518"/>
                  </a:cubicBezTo>
                  <a:cubicBezTo>
                    <a:pt x="19155" y="13980"/>
                    <a:pt x="18629" y="14279"/>
                    <a:pt x="18072" y="14386"/>
                  </a:cubicBezTo>
                  <a:cubicBezTo>
                    <a:pt x="18060" y="16465"/>
                    <a:pt x="16800" y="18137"/>
                    <a:pt x="15258" y="18121"/>
                  </a:cubicBezTo>
                  <a:cubicBezTo>
                    <a:pt x="14743" y="18115"/>
                    <a:pt x="14238" y="17917"/>
                    <a:pt x="13801" y="17550"/>
                  </a:cubicBezTo>
                  <a:cubicBezTo>
                    <a:pt x="13280" y="19881"/>
                    <a:pt x="11460" y="21198"/>
                    <a:pt x="9738" y="20492"/>
                  </a:cubicBezTo>
                  <a:cubicBezTo>
                    <a:pt x="9016" y="20196"/>
                    <a:pt x="8392" y="19571"/>
                    <a:pt x="7973" y="18722"/>
                  </a:cubicBezTo>
                  <a:cubicBezTo>
                    <a:pt x="6209" y="20158"/>
                    <a:pt x="3920" y="19386"/>
                    <a:pt x="2859" y="16998"/>
                  </a:cubicBezTo>
                  <a:cubicBezTo>
                    <a:pt x="2846" y="16968"/>
                    <a:pt x="2833" y="16937"/>
                    <a:pt x="2820" y="16907"/>
                  </a:cubicBezTo>
                  <a:cubicBezTo>
                    <a:pt x="1666" y="17089"/>
                    <a:pt x="620" y="15978"/>
                    <a:pt x="485" y="14424"/>
                  </a:cubicBezTo>
                  <a:cubicBezTo>
                    <a:pt x="412" y="13596"/>
                    <a:pt x="615" y="12767"/>
                    <a:pt x="1038" y="12159"/>
                  </a:cubicBezTo>
                  <a:cubicBezTo>
                    <a:pt x="39" y="11365"/>
                    <a:pt x="-297" y="9622"/>
                    <a:pt x="288" y="8266"/>
                  </a:cubicBezTo>
                  <a:cubicBezTo>
                    <a:pt x="626" y="7484"/>
                    <a:pt x="1218" y="6967"/>
                    <a:pt x="1883" y="6874"/>
                  </a:cubicBezTo>
                  <a:close/>
                </a:path>
              </a:pathLst>
            </a:custGeom>
            <a:noFill/>
            <a:ln w="25400" cap="flat" cmpd="sng">
              <a:solidFill>
                <a:srgbClr val="4972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89103" y="46586"/>
              <a:ext cx="1608097" cy="77786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13" y="12896"/>
                    <a:pt x="19202" y="14528"/>
                    <a:pt x="19193" y="16310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 cmpd="sng">
              <a:solidFill>
                <a:srgbClr val="4972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10"/>
          <p:cNvGrpSpPr/>
          <p:nvPr/>
        </p:nvGrpSpPr>
        <p:grpSpPr>
          <a:xfrm>
            <a:off x="7507663" y="1527108"/>
            <a:ext cx="914400" cy="1216154"/>
            <a:chOff x="0" y="0"/>
            <a:chExt cx="914400" cy="1216153"/>
          </a:xfrm>
        </p:grpSpPr>
        <p:sp>
          <p:nvSpPr>
            <p:cNvPr id="238" name="Google Shape;238;p10"/>
            <p:cNvSpPr/>
            <p:nvPr/>
          </p:nvSpPr>
          <p:spPr>
            <a:xfrm>
              <a:off x="0" y="0"/>
              <a:ext cx="914400" cy="121615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030"/>
                  </a:moveTo>
                  <a:cubicBezTo>
                    <a:pt x="0" y="909"/>
                    <a:pt x="4835" y="0"/>
                    <a:pt x="10800" y="0"/>
                  </a:cubicBezTo>
                  <a:cubicBezTo>
                    <a:pt x="16765" y="0"/>
                    <a:pt x="21600" y="909"/>
                    <a:pt x="21600" y="2030"/>
                  </a:cubicBezTo>
                  <a:lnTo>
                    <a:pt x="21600" y="19570"/>
                  </a:lnTo>
                  <a:cubicBezTo>
                    <a:pt x="21600" y="20691"/>
                    <a:pt x="16765" y="21600"/>
                    <a:pt x="10800" y="21600"/>
                  </a:cubicBezTo>
                  <a:cubicBezTo>
                    <a:pt x="4835" y="21600"/>
                    <a:pt x="0" y="20691"/>
                    <a:pt x="0" y="19570"/>
                  </a:cubicBezTo>
                  <a:close/>
                </a:path>
              </a:pathLst>
            </a:custGeom>
            <a:solidFill>
              <a:srgbClr val="6095C9"/>
            </a:solidFill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0" y="0"/>
              <a:ext cx="914400" cy="2286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0" y="0"/>
              <a:ext cx="914400" cy="121615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030"/>
                  </a:moveTo>
                  <a:cubicBezTo>
                    <a:pt x="21600" y="3151"/>
                    <a:pt x="16765" y="4060"/>
                    <a:pt x="10800" y="4060"/>
                  </a:cubicBezTo>
                  <a:cubicBezTo>
                    <a:pt x="4835" y="4060"/>
                    <a:pt x="0" y="3151"/>
                    <a:pt x="0" y="2030"/>
                  </a:cubicBezTo>
                  <a:cubicBezTo>
                    <a:pt x="0" y="909"/>
                    <a:pt x="4835" y="0"/>
                    <a:pt x="10800" y="0"/>
                  </a:cubicBezTo>
                  <a:cubicBezTo>
                    <a:pt x="16765" y="0"/>
                    <a:pt x="21600" y="909"/>
                    <a:pt x="21600" y="2030"/>
                  </a:cubicBezTo>
                  <a:lnTo>
                    <a:pt x="21600" y="19570"/>
                  </a:lnTo>
                  <a:cubicBezTo>
                    <a:pt x="21600" y="20691"/>
                    <a:pt x="16765" y="21600"/>
                    <a:pt x="10800" y="21600"/>
                  </a:cubicBezTo>
                  <a:cubicBezTo>
                    <a:pt x="4835" y="21600"/>
                    <a:pt x="0" y="20691"/>
                    <a:pt x="0" y="19570"/>
                  </a:cubicBezTo>
                  <a:lnTo>
                    <a:pt x="0" y="2030"/>
                  </a:lnTo>
                </a:path>
              </a:pathLst>
            </a:custGeom>
            <a:noFill/>
            <a:ln w="25400" cap="flat" cmpd="sng">
              <a:solidFill>
                <a:srgbClr val="4972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10"/>
          <p:cNvGrpSpPr/>
          <p:nvPr/>
        </p:nvGrpSpPr>
        <p:grpSpPr>
          <a:xfrm>
            <a:off x="7568459" y="3062434"/>
            <a:ext cx="914400" cy="1216154"/>
            <a:chOff x="0" y="0"/>
            <a:chExt cx="914400" cy="1216153"/>
          </a:xfrm>
        </p:grpSpPr>
        <p:sp>
          <p:nvSpPr>
            <p:cNvPr id="242" name="Google Shape;242;p10"/>
            <p:cNvSpPr/>
            <p:nvPr/>
          </p:nvSpPr>
          <p:spPr>
            <a:xfrm>
              <a:off x="0" y="0"/>
              <a:ext cx="914400" cy="121615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030"/>
                  </a:moveTo>
                  <a:cubicBezTo>
                    <a:pt x="0" y="909"/>
                    <a:pt x="4835" y="0"/>
                    <a:pt x="10800" y="0"/>
                  </a:cubicBezTo>
                  <a:cubicBezTo>
                    <a:pt x="16765" y="0"/>
                    <a:pt x="21600" y="909"/>
                    <a:pt x="21600" y="2030"/>
                  </a:cubicBezTo>
                  <a:lnTo>
                    <a:pt x="21600" y="19570"/>
                  </a:lnTo>
                  <a:cubicBezTo>
                    <a:pt x="21600" y="20691"/>
                    <a:pt x="16765" y="21600"/>
                    <a:pt x="10800" y="21600"/>
                  </a:cubicBezTo>
                  <a:cubicBezTo>
                    <a:pt x="4835" y="21600"/>
                    <a:pt x="0" y="20691"/>
                    <a:pt x="0" y="19570"/>
                  </a:cubicBezTo>
                  <a:close/>
                </a:path>
              </a:pathLst>
            </a:custGeom>
            <a:solidFill>
              <a:srgbClr val="6095C9"/>
            </a:solidFill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0" y="0"/>
              <a:ext cx="914400" cy="2286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0" y="0"/>
              <a:ext cx="914400" cy="121615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030"/>
                  </a:moveTo>
                  <a:cubicBezTo>
                    <a:pt x="21600" y="3151"/>
                    <a:pt x="16765" y="4060"/>
                    <a:pt x="10800" y="4060"/>
                  </a:cubicBezTo>
                  <a:cubicBezTo>
                    <a:pt x="4835" y="4060"/>
                    <a:pt x="0" y="3151"/>
                    <a:pt x="0" y="2030"/>
                  </a:cubicBezTo>
                  <a:cubicBezTo>
                    <a:pt x="0" y="909"/>
                    <a:pt x="4835" y="0"/>
                    <a:pt x="10800" y="0"/>
                  </a:cubicBezTo>
                  <a:cubicBezTo>
                    <a:pt x="16765" y="0"/>
                    <a:pt x="21600" y="909"/>
                    <a:pt x="21600" y="2030"/>
                  </a:cubicBezTo>
                  <a:lnTo>
                    <a:pt x="21600" y="19570"/>
                  </a:lnTo>
                  <a:cubicBezTo>
                    <a:pt x="21600" y="20691"/>
                    <a:pt x="16765" y="21600"/>
                    <a:pt x="10800" y="21600"/>
                  </a:cubicBezTo>
                  <a:cubicBezTo>
                    <a:pt x="4835" y="21600"/>
                    <a:pt x="0" y="20691"/>
                    <a:pt x="0" y="19570"/>
                  </a:cubicBezTo>
                  <a:lnTo>
                    <a:pt x="0" y="2030"/>
                  </a:lnTo>
                </a:path>
              </a:pathLst>
            </a:custGeom>
            <a:noFill/>
            <a:ln w="25400" cap="flat" cmpd="sng">
              <a:solidFill>
                <a:srgbClr val="4972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5" name="Google Shape;24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060" y="1539861"/>
            <a:ext cx="800100" cy="92710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0"/>
          <p:cNvSpPr/>
          <p:nvPr/>
        </p:nvSpPr>
        <p:spPr>
          <a:xfrm>
            <a:off x="2941011" y="5343679"/>
            <a:ext cx="6674818" cy="6924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Pon nombres a los componetes de esta maqueta cuando la tecnología viene impuesta desde el cliente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 txBox="1"/>
          <p:nvPr/>
        </p:nvSpPr>
        <p:spPr>
          <a:xfrm>
            <a:off x="261764" y="348183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B13"/>
              </a:buClr>
              <a:buSzPts val="3200"/>
              <a:buFont typeface="Arial"/>
              <a:buNone/>
            </a:pPr>
            <a:r>
              <a:rPr lang="es-ES" sz="3200" b="0" i="0" u="none" strike="noStrike" cap="none">
                <a:solidFill>
                  <a:srgbClr val="525B13"/>
                </a:solidFill>
                <a:latin typeface="Arial"/>
                <a:ea typeface="Arial"/>
                <a:cs typeface="Arial"/>
                <a:sym typeface="Arial"/>
              </a:rPr>
              <a:t>Sección 6: Mostrar la solución</a:t>
            </a:r>
            <a:endParaRPr sz="3200" b="0" i="0" u="none" strike="noStrike" cap="none">
              <a:solidFill>
                <a:srgbClr val="525B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2967152" y="1678358"/>
            <a:ext cx="1666428" cy="2029200"/>
          </a:xfrm>
          <a:prstGeom prst="rect">
            <a:avLst/>
          </a:prstGeom>
          <a:solidFill>
            <a:srgbClr val="6095C9"/>
          </a:solidFill>
          <a:ln w="25400" cap="flat" cmpd="sng">
            <a:solidFill>
              <a:srgbClr val="4972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3234878" y="1948623"/>
            <a:ext cx="1155700" cy="45720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972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0"/>
          <p:cNvSpPr txBox="1"/>
          <p:nvPr/>
        </p:nvSpPr>
        <p:spPr>
          <a:xfrm>
            <a:off x="6960896" y="4323174"/>
            <a:ext cx="2539588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 persistente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" name="Google Shape;251;p10"/>
          <p:cNvGrpSpPr/>
          <p:nvPr/>
        </p:nvGrpSpPr>
        <p:grpSpPr>
          <a:xfrm>
            <a:off x="5014293" y="1683923"/>
            <a:ext cx="2016223" cy="2871010"/>
            <a:chOff x="6484356" y="1628800"/>
            <a:chExt cx="2016223" cy="2871010"/>
          </a:xfrm>
        </p:grpSpPr>
        <p:sp>
          <p:nvSpPr>
            <p:cNvPr id="252" name="Google Shape;252;p10"/>
            <p:cNvSpPr/>
            <p:nvPr/>
          </p:nvSpPr>
          <p:spPr>
            <a:xfrm>
              <a:off x="6526460" y="1628800"/>
              <a:ext cx="1666428" cy="2029200"/>
            </a:xfrm>
            <a:prstGeom prst="rect">
              <a:avLst/>
            </a:prstGeom>
            <a:solidFill>
              <a:srgbClr val="6095C9"/>
            </a:solidFill>
            <a:ln w="25400" cap="flat" cmpd="sng">
              <a:solidFill>
                <a:srgbClr val="4972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6755060" y="1857399"/>
              <a:ext cx="1155700" cy="45720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4972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0"/>
            <p:cNvSpPr txBox="1"/>
            <p:nvPr/>
          </p:nvSpPr>
          <p:spPr>
            <a:xfrm>
              <a:off x="6484356" y="3742680"/>
              <a:ext cx="2016223" cy="757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Subsistema / módulo 1?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10"/>
          <p:cNvSpPr txBox="1"/>
          <p:nvPr/>
        </p:nvSpPr>
        <p:spPr>
          <a:xfrm>
            <a:off x="2884881" y="3782170"/>
            <a:ext cx="2259441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Subsistema / módulo 2?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0"/>
          <p:cNvSpPr txBox="1"/>
          <p:nvPr/>
        </p:nvSpPr>
        <p:spPr>
          <a:xfrm>
            <a:off x="898516" y="2504521"/>
            <a:ext cx="1688826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Usuario 2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0757" y="1994395"/>
            <a:ext cx="800100" cy="92710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0"/>
          <p:cNvSpPr txBox="1"/>
          <p:nvPr/>
        </p:nvSpPr>
        <p:spPr>
          <a:xfrm>
            <a:off x="9657808" y="2964368"/>
            <a:ext cx="1634423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Usuario 1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/>
          <p:nvPr/>
        </p:nvSpPr>
        <p:spPr>
          <a:xfrm>
            <a:off x="2422004" y="1340768"/>
            <a:ext cx="7200800" cy="3739536"/>
          </a:xfrm>
          <a:prstGeom prst="rect">
            <a:avLst/>
          </a:prstGeom>
          <a:noFill/>
          <a:ln w="25400" cap="flat" cmpd="sng">
            <a:solidFill>
              <a:srgbClr val="525B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0"/>
          <p:cNvSpPr/>
          <p:nvPr/>
        </p:nvSpPr>
        <p:spPr>
          <a:xfrm>
            <a:off x="100663" y="4164745"/>
            <a:ext cx="1861269" cy="1073987"/>
          </a:xfrm>
          <a:prstGeom prst="cube">
            <a:avLst>
              <a:gd name="adj" fmla="val 25000"/>
            </a:avLst>
          </a:prstGeom>
          <a:solidFill>
            <a:srgbClr val="CDCDCD"/>
          </a:solidFill>
          <a:ln w="25400" cap="flat" cmpd="sng">
            <a:solidFill>
              <a:srgbClr val="525B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0"/>
          <p:cNvSpPr txBox="1"/>
          <p:nvPr/>
        </p:nvSpPr>
        <p:spPr>
          <a:xfrm>
            <a:off x="188237" y="5233176"/>
            <a:ext cx="286926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externo?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10"/>
          <p:cNvCxnSpPr/>
          <p:nvPr/>
        </p:nvCxnSpPr>
        <p:spPr>
          <a:xfrm rot="10800000" flipH="1">
            <a:off x="5297540" y="1002516"/>
            <a:ext cx="926166" cy="325810"/>
          </a:xfrm>
          <a:prstGeom prst="straightConnector1">
            <a:avLst/>
          </a:prstGeom>
          <a:noFill/>
          <a:ln w="28575" cap="flat" cmpd="sng">
            <a:solidFill>
              <a:srgbClr val="A4B52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63" name="Google Shape;263;p10"/>
          <p:cNvSpPr txBox="1"/>
          <p:nvPr/>
        </p:nvSpPr>
        <p:spPr>
          <a:xfrm>
            <a:off x="8025659" y="479856"/>
            <a:ext cx="30328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 /procesamiento cloud?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10"/>
          <p:cNvCxnSpPr/>
          <p:nvPr/>
        </p:nvCxnSpPr>
        <p:spPr>
          <a:xfrm>
            <a:off x="1888749" y="4546599"/>
            <a:ext cx="553197" cy="8334"/>
          </a:xfrm>
          <a:prstGeom prst="straightConnector1">
            <a:avLst/>
          </a:prstGeom>
          <a:noFill/>
          <a:ln w="28575" cap="flat" cmpd="sng">
            <a:solidFill>
              <a:srgbClr val="A4B52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65" name="Google Shape;265;p10"/>
          <p:cNvSpPr/>
          <p:nvPr/>
        </p:nvSpPr>
        <p:spPr>
          <a:xfrm>
            <a:off x="9788592" y="4153204"/>
            <a:ext cx="2487027" cy="1923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s-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&lt;lenguaje&gt;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s-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&lt;librerías&gt;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s-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&lt;herramientas&gt;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s-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&lt;tecnología&gt;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10"/>
          <p:cNvCxnSpPr/>
          <p:nvPr/>
        </p:nvCxnSpPr>
        <p:spPr>
          <a:xfrm rot="10800000" flipH="1">
            <a:off x="9622804" y="5343679"/>
            <a:ext cx="360040" cy="227760"/>
          </a:xfrm>
          <a:prstGeom prst="straightConnector1">
            <a:avLst/>
          </a:prstGeom>
          <a:noFill/>
          <a:ln w="28575" cap="flat" cmpd="sng">
            <a:solidFill>
              <a:srgbClr val="A4B52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"/>
          <p:cNvSpPr txBox="1">
            <a:spLocks noGrp="1"/>
          </p:cNvSpPr>
          <p:nvPr>
            <p:ph type="title"/>
          </p:nvPr>
        </p:nvSpPr>
        <p:spPr>
          <a:xfrm>
            <a:off x="333772" y="609600"/>
            <a:ext cx="10332642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B13"/>
              </a:buClr>
              <a:buSzPts val="3200"/>
              <a:buFont typeface="Arial"/>
              <a:buNone/>
            </a:pPr>
            <a:r>
              <a:rPr lang="es-ES"/>
              <a:t>Sección 7: Preguntémonos qué nos produce insomnio. </a:t>
            </a:r>
            <a:endParaRPr/>
          </a:p>
        </p:txBody>
      </p:sp>
      <p:sp>
        <p:nvSpPr>
          <p:cNvPr id="273" name="Google Shape;273;p11"/>
          <p:cNvSpPr txBox="1">
            <a:spLocks noGrp="1"/>
          </p:cNvSpPr>
          <p:nvPr>
            <p:ph type="body" idx="1"/>
          </p:nvPr>
        </p:nvSpPr>
        <p:spPr>
          <a:xfrm>
            <a:off x="1522434" y="1905000"/>
            <a:ext cx="7824300" cy="4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s-ES" sz="3200"/>
              <a:t>El fin de la pandemia</a:t>
            </a:r>
            <a:endParaRPr>
              <a:solidFill>
                <a:srgbClr val="FF0000"/>
              </a:solidFill>
            </a:endParaRPr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3200"/>
              <a:buChar char="▪"/>
            </a:pPr>
            <a:r>
              <a:rPr lang="es-ES" sz="3200"/>
              <a:t>Los competidores del mercado</a:t>
            </a:r>
            <a:endParaRPr>
              <a:solidFill>
                <a:srgbClr val="FF0000"/>
              </a:solidFill>
            </a:endParaRPr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3200"/>
              <a:buChar char="▪"/>
            </a:pPr>
            <a:r>
              <a:rPr lang="es-ES" sz="3200"/>
              <a:t>Que los resultados del proyecto no generen una fiabilidad del 99% para que los ciudadanos entreguen sus datos y nuestro producto software pueda cumplir su función.</a:t>
            </a:r>
            <a:r>
              <a:rPr lang="es-ES" sz="3200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74" name="Google Shape;27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063164" y="3949459"/>
            <a:ext cx="1206500" cy="21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"/>
          <p:cNvSpPr txBox="1">
            <a:spLocks noGrp="1"/>
          </p:cNvSpPr>
          <p:nvPr>
            <p:ph type="title"/>
          </p:nvPr>
        </p:nvSpPr>
        <p:spPr>
          <a:xfrm>
            <a:off x="333772" y="609600"/>
            <a:ext cx="10332642" cy="41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B13"/>
              </a:buClr>
              <a:buSzPts val="2880"/>
              <a:buFont typeface="Arial"/>
              <a:buNone/>
            </a:pPr>
            <a:r>
              <a:rPr lang="es-ES" sz="2880"/>
              <a:t>Sección 9: Ser claros con lo que vamos a entregar. </a:t>
            </a:r>
            <a:endParaRPr/>
          </a:p>
        </p:txBody>
      </p:sp>
      <p:sp>
        <p:nvSpPr>
          <p:cNvPr id="281" name="Google Shape;281;p12"/>
          <p:cNvSpPr txBox="1"/>
          <p:nvPr/>
        </p:nvSpPr>
        <p:spPr>
          <a:xfrm>
            <a:off x="9431556" y="496407"/>
            <a:ext cx="2469715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1D4871"/>
                </a:solidFill>
                <a:latin typeface="Arial"/>
                <a:ea typeface="Arial"/>
                <a:cs typeface="Arial"/>
                <a:sym typeface="Arial"/>
              </a:rPr>
              <a:t>Trade-off sliders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2" name="Google Shape;282;p12"/>
          <p:cNvGraphicFramePr/>
          <p:nvPr>
            <p:extLst>
              <p:ext uri="{D42A27DB-BD31-4B8C-83A1-F6EECF244321}">
                <p14:modId xmlns:p14="http://schemas.microsoft.com/office/powerpoint/2010/main" val="2864563793"/>
              </p:ext>
            </p:extLst>
          </p:nvPr>
        </p:nvGraphicFramePr>
        <p:xfrm>
          <a:off x="1773932" y="1225738"/>
          <a:ext cx="7287875" cy="2477875"/>
        </p:xfrm>
        <a:graphic>
          <a:graphicData uri="http://schemas.openxmlformats.org/drawingml/2006/table">
            <a:tbl>
              <a:tblPr>
                <a:noFill/>
                <a:tableStyleId>{E31FEAF5-CF3E-49BF-9FF1-876E6420465A}</a:tableStyleId>
              </a:tblPr>
              <a:tblGrid>
                <a:gridCol w="309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2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rgbClr val="525B13"/>
                        </a:solidFill>
                      </a:endParaRPr>
                    </a:p>
                  </a:txBody>
                  <a:tcPr marL="38100" marR="38100" marT="38100" marB="38100" anchor="ctr"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1" u="none" strike="noStrike" cap="none">
                          <a:solidFill>
                            <a:srgbClr val="525B13"/>
                          </a:solidFill>
                        </a:rPr>
                        <a:t>Los clásicos</a:t>
                      </a:r>
                      <a:endParaRPr sz="2000" b="1" u="none" strike="noStrike" cap="none">
                        <a:solidFill>
                          <a:srgbClr val="525B13"/>
                        </a:solidFill>
                      </a:endParaRPr>
                    </a:p>
                  </a:txBody>
                  <a:tcPr marL="38100" marR="38100" marT="38100" marB="38100" anchor="ctr">
                    <a:solidFill>
                      <a:srgbClr val="D3E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 dirty="0"/>
                        <a:t>Alc</a:t>
                      </a:r>
                      <a:r>
                        <a:rPr lang="es-ES" sz="2000" dirty="0"/>
                        <a:t>ance</a:t>
                      </a:r>
                      <a:endParaRPr dirty="0"/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 dirty="0"/>
                        <a:t>Mantenerse dentro del presupuesto</a:t>
                      </a:r>
                      <a:endParaRPr dirty="0"/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/>
                        <a:t>Entrega a tiempo </a:t>
                      </a:r>
                      <a:endParaRPr/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 dirty="0"/>
                        <a:t>Alta calidad, pocos defectos </a:t>
                      </a:r>
                      <a:endParaRPr dirty="0"/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83" name="Google Shape;283;p12"/>
          <p:cNvGrpSpPr/>
          <p:nvPr/>
        </p:nvGrpSpPr>
        <p:grpSpPr>
          <a:xfrm>
            <a:off x="2058301" y="1734401"/>
            <a:ext cx="2518556" cy="274639"/>
            <a:chOff x="-84833" y="0"/>
            <a:chExt cx="2518554" cy="274638"/>
          </a:xfrm>
        </p:grpSpPr>
        <p:sp>
          <p:nvSpPr>
            <p:cNvPr id="284" name="Google Shape;284;p12"/>
            <p:cNvSpPr/>
            <p:nvPr/>
          </p:nvSpPr>
          <p:spPr>
            <a:xfrm>
              <a:off x="-84833" y="0"/>
              <a:ext cx="463651" cy="2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  <a:endParaRPr/>
            </a:p>
          </p:txBody>
        </p:sp>
        <p:cxnSp>
          <p:nvCxnSpPr>
            <p:cNvPr id="285" name="Google Shape;285;p12"/>
            <p:cNvCxnSpPr/>
            <p:nvPr/>
          </p:nvCxnSpPr>
          <p:spPr>
            <a:xfrm>
              <a:off x="366117" y="138112"/>
              <a:ext cx="1688787" cy="1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86" name="Google Shape;286;p12"/>
            <p:cNvSpPr/>
            <p:nvPr/>
          </p:nvSpPr>
          <p:spPr>
            <a:xfrm>
              <a:off x="2054903" y="0"/>
              <a:ext cx="378818" cy="2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</a:t>
              </a:r>
              <a:endParaRPr/>
            </a:p>
          </p:txBody>
        </p:sp>
        <p:cxnSp>
          <p:nvCxnSpPr>
            <p:cNvPr id="287" name="Google Shape;287;p12"/>
            <p:cNvCxnSpPr/>
            <p:nvPr/>
          </p:nvCxnSpPr>
          <p:spPr>
            <a:xfrm>
              <a:off x="1210510" y="0"/>
              <a:ext cx="1" cy="274638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" name="Google Shape;288;p12"/>
            <p:cNvCxnSpPr/>
            <p:nvPr/>
          </p:nvCxnSpPr>
          <p:spPr>
            <a:xfrm>
              <a:off x="858680" y="0"/>
              <a:ext cx="1" cy="274638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9" name="Google Shape;289;p12"/>
            <p:cNvCxnSpPr/>
            <p:nvPr/>
          </p:nvCxnSpPr>
          <p:spPr>
            <a:xfrm>
              <a:off x="1562341" y="0"/>
              <a:ext cx="1" cy="274638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90" name="Google Shape;290;p12"/>
          <p:cNvGraphicFramePr/>
          <p:nvPr>
            <p:extLst>
              <p:ext uri="{D42A27DB-BD31-4B8C-83A1-F6EECF244321}">
                <p14:modId xmlns:p14="http://schemas.microsoft.com/office/powerpoint/2010/main" val="1614663404"/>
              </p:ext>
            </p:extLst>
          </p:nvPr>
        </p:nvGraphicFramePr>
        <p:xfrm>
          <a:off x="1773932" y="3822674"/>
          <a:ext cx="7298149" cy="2474700"/>
        </p:xfrm>
        <a:graphic>
          <a:graphicData uri="http://schemas.openxmlformats.org/drawingml/2006/table">
            <a:tbl>
              <a:tblPr>
                <a:noFill/>
                <a:tableStyleId>{E31FEAF5-CF3E-49BF-9FF1-876E6420465A}</a:tableStyleId>
              </a:tblPr>
              <a:tblGrid>
                <a:gridCol w="3095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525B13"/>
                        </a:solidFill>
                      </a:endParaRPr>
                    </a:p>
                  </a:txBody>
                  <a:tcPr marL="38100" marR="38100" marT="38100" marB="38100" anchor="ctr"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solidFill>
                            <a:srgbClr val="525B13"/>
                          </a:solidFill>
                        </a:rPr>
                        <a:t>Otras cuestiones importantes</a:t>
                      </a:r>
                      <a:endParaRPr sz="2000" u="none" strike="noStrike" cap="none">
                        <a:solidFill>
                          <a:srgbClr val="525B13"/>
                        </a:solidFill>
                      </a:endParaRPr>
                    </a:p>
                  </a:txBody>
                  <a:tcPr marL="38100" marR="38100" marT="38100" marB="38100" anchor="ctr">
                    <a:solidFill>
                      <a:srgbClr val="D3E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Facilidad de uso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Integridad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Seguridad de las personas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dirty="0">
                          <a:solidFill>
                            <a:schemeClr val="dk1"/>
                          </a:solidFill>
                        </a:rPr>
                        <a:t>Transparencia en el uso de datos</a:t>
                      </a:r>
                      <a:endParaRPr sz="20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91" name="Google Shape;291;p12"/>
          <p:cNvGrpSpPr/>
          <p:nvPr/>
        </p:nvGrpSpPr>
        <p:grpSpPr>
          <a:xfrm>
            <a:off x="2058301" y="2313838"/>
            <a:ext cx="2518556" cy="274638"/>
            <a:chOff x="-84833" y="0"/>
            <a:chExt cx="2518554" cy="274637"/>
          </a:xfrm>
        </p:grpSpPr>
        <p:sp>
          <p:nvSpPr>
            <p:cNvPr id="292" name="Google Shape;292;p12"/>
            <p:cNvSpPr/>
            <p:nvPr/>
          </p:nvSpPr>
          <p:spPr>
            <a:xfrm>
              <a:off x="-84833" y="0"/>
              <a:ext cx="463651" cy="2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  <a:endParaRPr/>
            </a:p>
          </p:txBody>
        </p:sp>
        <p:cxnSp>
          <p:nvCxnSpPr>
            <p:cNvPr id="293" name="Google Shape;293;p12"/>
            <p:cNvCxnSpPr/>
            <p:nvPr/>
          </p:nvCxnSpPr>
          <p:spPr>
            <a:xfrm>
              <a:off x="366117" y="138112"/>
              <a:ext cx="1688787" cy="1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94" name="Google Shape;294;p12"/>
            <p:cNvSpPr/>
            <p:nvPr/>
          </p:nvSpPr>
          <p:spPr>
            <a:xfrm>
              <a:off x="2054903" y="0"/>
              <a:ext cx="378818" cy="2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</a:t>
              </a:r>
              <a:endParaRPr/>
            </a:p>
          </p:txBody>
        </p:sp>
        <p:cxnSp>
          <p:nvCxnSpPr>
            <p:cNvPr id="295" name="Google Shape;295;p12"/>
            <p:cNvCxnSpPr/>
            <p:nvPr/>
          </p:nvCxnSpPr>
          <p:spPr>
            <a:xfrm>
              <a:off x="1210510" y="0"/>
              <a:ext cx="1" cy="274637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p12"/>
            <p:cNvCxnSpPr/>
            <p:nvPr/>
          </p:nvCxnSpPr>
          <p:spPr>
            <a:xfrm>
              <a:off x="858680" y="0"/>
              <a:ext cx="1" cy="274637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p12"/>
            <p:cNvCxnSpPr/>
            <p:nvPr/>
          </p:nvCxnSpPr>
          <p:spPr>
            <a:xfrm>
              <a:off x="1562341" y="0"/>
              <a:ext cx="1" cy="274637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98" name="Google Shape;298;p12"/>
          <p:cNvGrpSpPr/>
          <p:nvPr/>
        </p:nvGrpSpPr>
        <p:grpSpPr>
          <a:xfrm>
            <a:off x="2058301" y="2859938"/>
            <a:ext cx="2518556" cy="274639"/>
            <a:chOff x="-84833" y="0"/>
            <a:chExt cx="2518554" cy="274638"/>
          </a:xfrm>
        </p:grpSpPr>
        <p:sp>
          <p:nvSpPr>
            <p:cNvPr id="299" name="Google Shape;299;p12"/>
            <p:cNvSpPr/>
            <p:nvPr/>
          </p:nvSpPr>
          <p:spPr>
            <a:xfrm>
              <a:off x="-84833" y="0"/>
              <a:ext cx="463651" cy="2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  <a:endParaRPr/>
            </a:p>
          </p:txBody>
        </p:sp>
        <p:cxnSp>
          <p:nvCxnSpPr>
            <p:cNvPr id="300" name="Google Shape;300;p12"/>
            <p:cNvCxnSpPr/>
            <p:nvPr/>
          </p:nvCxnSpPr>
          <p:spPr>
            <a:xfrm>
              <a:off x="366117" y="138112"/>
              <a:ext cx="1688787" cy="1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301" name="Google Shape;301;p12"/>
            <p:cNvSpPr/>
            <p:nvPr/>
          </p:nvSpPr>
          <p:spPr>
            <a:xfrm>
              <a:off x="2054903" y="0"/>
              <a:ext cx="378818" cy="2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</a:t>
              </a:r>
              <a:endParaRPr/>
            </a:p>
          </p:txBody>
        </p:sp>
        <p:cxnSp>
          <p:nvCxnSpPr>
            <p:cNvPr id="302" name="Google Shape;302;p12"/>
            <p:cNvCxnSpPr/>
            <p:nvPr/>
          </p:nvCxnSpPr>
          <p:spPr>
            <a:xfrm>
              <a:off x="1210510" y="0"/>
              <a:ext cx="1" cy="274638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p12"/>
            <p:cNvCxnSpPr/>
            <p:nvPr/>
          </p:nvCxnSpPr>
          <p:spPr>
            <a:xfrm>
              <a:off x="858680" y="0"/>
              <a:ext cx="1" cy="274638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p12"/>
            <p:cNvCxnSpPr/>
            <p:nvPr/>
          </p:nvCxnSpPr>
          <p:spPr>
            <a:xfrm>
              <a:off x="1562341" y="0"/>
              <a:ext cx="1" cy="274638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05" name="Google Shape;305;p12"/>
          <p:cNvGrpSpPr/>
          <p:nvPr/>
        </p:nvGrpSpPr>
        <p:grpSpPr>
          <a:xfrm>
            <a:off x="2058301" y="3317138"/>
            <a:ext cx="2518556" cy="274639"/>
            <a:chOff x="-84833" y="0"/>
            <a:chExt cx="2518554" cy="274638"/>
          </a:xfrm>
        </p:grpSpPr>
        <p:sp>
          <p:nvSpPr>
            <p:cNvPr id="306" name="Google Shape;306;p12"/>
            <p:cNvSpPr/>
            <p:nvPr/>
          </p:nvSpPr>
          <p:spPr>
            <a:xfrm>
              <a:off x="-84833" y="0"/>
              <a:ext cx="463651" cy="2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  <a:endParaRPr/>
            </a:p>
          </p:txBody>
        </p:sp>
        <p:cxnSp>
          <p:nvCxnSpPr>
            <p:cNvPr id="307" name="Google Shape;307;p12"/>
            <p:cNvCxnSpPr/>
            <p:nvPr/>
          </p:nvCxnSpPr>
          <p:spPr>
            <a:xfrm>
              <a:off x="366117" y="138112"/>
              <a:ext cx="1688787" cy="1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308" name="Google Shape;308;p12"/>
            <p:cNvSpPr/>
            <p:nvPr/>
          </p:nvSpPr>
          <p:spPr>
            <a:xfrm>
              <a:off x="2054903" y="0"/>
              <a:ext cx="378818" cy="2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</a:t>
              </a:r>
              <a:endParaRPr/>
            </a:p>
          </p:txBody>
        </p:sp>
        <p:cxnSp>
          <p:nvCxnSpPr>
            <p:cNvPr id="309" name="Google Shape;309;p12"/>
            <p:cNvCxnSpPr/>
            <p:nvPr/>
          </p:nvCxnSpPr>
          <p:spPr>
            <a:xfrm>
              <a:off x="1210510" y="0"/>
              <a:ext cx="1" cy="274638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p12"/>
            <p:cNvCxnSpPr/>
            <p:nvPr/>
          </p:nvCxnSpPr>
          <p:spPr>
            <a:xfrm>
              <a:off x="858680" y="0"/>
              <a:ext cx="1" cy="274638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p12"/>
            <p:cNvCxnSpPr/>
            <p:nvPr/>
          </p:nvCxnSpPr>
          <p:spPr>
            <a:xfrm>
              <a:off x="1562341" y="0"/>
              <a:ext cx="1" cy="274638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12" name="Google Shape;312;p12"/>
          <p:cNvGrpSpPr/>
          <p:nvPr/>
        </p:nvGrpSpPr>
        <p:grpSpPr>
          <a:xfrm>
            <a:off x="2058302" y="4404643"/>
            <a:ext cx="2518556" cy="274639"/>
            <a:chOff x="-84833" y="0"/>
            <a:chExt cx="2518554" cy="274638"/>
          </a:xfrm>
        </p:grpSpPr>
        <p:sp>
          <p:nvSpPr>
            <p:cNvPr id="313" name="Google Shape;313;p12"/>
            <p:cNvSpPr/>
            <p:nvPr/>
          </p:nvSpPr>
          <p:spPr>
            <a:xfrm>
              <a:off x="-84833" y="0"/>
              <a:ext cx="463651" cy="266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  <a:endParaRPr/>
            </a:p>
          </p:txBody>
        </p:sp>
        <p:cxnSp>
          <p:nvCxnSpPr>
            <p:cNvPr id="314" name="Google Shape;314;p12"/>
            <p:cNvCxnSpPr/>
            <p:nvPr/>
          </p:nvCxnSpPr>
          <p:spPr>
            <a:xfrm>
              <a:off x="366117" y="138112"/>
              <a:ext cx="1688787" cy="1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315" name="Google Shape;315;p12"/>
            <p:cNvSpPr/>
            <p:nvPr/>
          </p:nvSpPr>
          <p:spPr>
            <a:xfrm>
              <a:off x="2054903" y="0"/>
              <a:ext cx="378818" cy="266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</a:t>
              </a:r>
              <a:endParaRPr/>
            </a:p>
          </p:txBody>
        </p:sp>
        <p:cxnSp>
          <p:nvCxnSpPr>
            <p:cNvPr id="316" name="Google Shape;316;p12"/>
            <p:cNvCxnSpPr/>
            <p:nvPr/>
          </p:nvCxnSpPr>
          <p:spPr>
            <a:xfrm>
              <a:off x="1210510" y="0"/>
              <a:ext cx="1" cy="274638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7" name="Google Shape;317;p12"/>
            <p:cNvCxnSpPr/>
            <p:nvPr/>
          </p:nvCxnSpPr>
          <p:spPr>
            <a:xfrm>
              <a:off x="858680" y="0"/>
              <a:ext cx="1" cy="274638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8" name="Google Shape;318;p12"/>
            <p:cNvCxnSpPr/>
            <p:nvPr/>
          </p:nvCxnSpPr>
          <p:spPr>
            <a:xfrm>
              <a:off x="1562341" y="0"/>
              <a:ext cx="1" cy="274638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19" name="Google Shape;319;p12"/>
          <p:cNvGrpSpPr/>
          <p:nvPr/>
        </p:nvGrpSpPr>
        <p:grpSpPr>
          <a:xfrm>
            <a:off x="2058302" y="4869780"/>
            <a:ext cx="2518556" cy="274639"/>
            <a:chOff x="-84833" y="0"/>
            <a:chExt cx="2518554" cy="274638"/>
          </a:xfrm>
        </p:grpSpPr>
        <p:sp>
          <p:nvSpPr>
            <p:cNvPr id="320" name="Google Shape;320;p12"/>
            <p:cNvSpPr/>
            <p:nvPr/>
          </p:nvSpPr>
          <p:spPr>
            <a:xfrm>
              <a:off x="-84833" y="0"/>
              <a:ext cx="463651" cy="266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  <a:endParaRPr/>
            </a:p>
          </p:txBody>
        </p:sp>
        <p:cxnSp>
          <p:nvCxnSpPr>
            <p:cNvPr id="321" name="Google Shape;321;p12"/>
            <p:cNvCxnSpPr/>
            <p:nvPr/>
          </p:nvCxnSpPr>
          <p:spPr>
            <a:xfrm>
              <a:off x="366117" y="138112"/>
              <a:ext cx="1688787" cy="1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322" name="Google Shape;322;p12"/>
            <p:cNvSpPr/>
            <p:nvPr/>
          </p:nvSpPr>
          <p:spPr>
            <a:xfrm>
              <a:off x="2054903" y="0"/>
              <a:ext cx="378818" cy="266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</a:t>
              </a:r>
              <a:endParaRPr/>
            </a:p>
          </p:txBody>
        </p:sp>
        <p:cxnSp>
          <p:nvCxnSpPr>
            <p:cNvPr id="323" name="Google Shape;323;p12"/>
            <p:cNvCxnSpPr/>
            <p:nvPr/>
          </p:nvCxnSpPr>
          <p:spPr>
            <a:xfrm>
              <a:off x="1210510" y="0"/>
              <a:ext cx="1" cy="274638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4" name="Google Shape;324;p12"/>
            <p:cNvCxnSpPr/>
            <p:nvPr/>
          </p:nvCxnSpPr>
          <p:spPr>
            <a:xfrm>
              <a:off x="858680" y="0"/>
              <a:ext cx="1" cy="274638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5" name="Google Shape;325;p12"/>
            <p:cNvCxnSpPr/>
            <p:nvPr/>
          </p:nvCxnSpPr>
          <p:spPr>
            <a:xfrm>
              <a:off x="1562341" y="0"/>
              <a:ext cx="1" cy="274638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26" name="Google Shape;326;p12"/>
          <p:cNvGrpSpPr/>
          <p:nvPr/>
        </p:nvGrpSpPr>
        <p:grpSpPr>
          <a:xfrm>
            <a:off x="2058302" y="5365080"/>
            <a:ext cx="2518556" cy="274639"/>
            <a:chOff x="-84833" y="0"/>
            <a:chExt cx="2518554" cy="274638"/>
          </a:xfrm>
        </p:grpSpPr>
        <p:sp>
          <p:nvSpPr>
            <p:cNvPr id="327" name="Google Shape;327;p12"/>
            <p:cNvSpPr/>
            <p:nvPr/>
          </p:nvSpPr>
          <p:spPr>
            <a:xfrm>
              <a:off x="-84833" y="0"/>
              <a:ext cx="463651" cy="266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  <a:endParaRPr/>
            </a:p>
          </p:txBody>
        </p:sp>
        <p:cxnSp>
          <p:nvCxnSpPr>
            <p:cNvPr id="328" name="Google Shape;328;p12"/>
            <p:cNvCxnSpPr/>
            <p:nvPr/>
          </p:nvCxnSpPr>
          <p:spPr>
            <a:xfrm>
              <a:off x="366117" y="138112"/>
              <a:ext cx="1688787" cy="1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329" name="Google Shape;329;p12"/>
            <p:cNvSpPr/>
            <p:nvPr/>
          </p:nvSpPr>
          <p:spPr>
            <a:xfrm>
              <a:off x="2054903" y="0"/>
              <a:ext cx="378818" cy="266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</a:t>
              </a:r>
              <a:endParaRPr/>
            </a:p>
          </p:txBody>
        </p:sp>
        <p:cxnSp>
          <p:nvCxnSpPr>
            <p:cNvPr id="330" name="Google Shape;330;p12"/>
            <p:cNvCxnSpPr/>
            <p:nvPr/>
          </p:nvCxnSpPr>
          <p:spPr>
            <a:xfrm>
              <a:off x="1210510" y="0"/>
              <a:ext cx="1" cy="274638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1" name="Google Shape;331;p12"/>
            <p:cNvCxnSpPr/>
            <p:nvPr/>
          </p:nvCxnSpPr>
          <p:spPr>
            <a:xfrm>
              <a:off x="858680" y="0"/>
              <a:ext cx="1" cy="274638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2" name="Google Shape;332;p12"/>
            <p:cNvCxnSpPr/>
            <p:nvPr/>
          </p:nvCxnSpPr>
          <p:spPr>
            <a:xfrm>
              <a:off x="1562341" y="0"/>
              <a:ext cx="1" cy="274638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33" name="Google Shape;333;p12"/>
          <p:cNvGrpSpPr/>
          <p:nvPr/>
        </p:nvGrpSpPr>
        <p:grpSpPr>
          <a:xfrm>
            <a:off x="2058302" y="5949280"/>
            <a:ext cx="2518556" cy="274639"/>
            <a:chOff x="-84833" y="0"/>
            <a:chExt cx="2518554" cy="274638"/>
          </a:xfrm>
        </p:grpSpPr>
        <p:sp>
          <p:nvSpPr>
            <p:cNvPr id="334" name="Google Shape;334;p12"/>
            <p:cNvSpPr/>
            <p:nvPr/>
          </p:nvSpPr>
          <p:spPr>
            <a:xfrm>
              <a:off x="-84833" y="0"/>
              <a:ext cx="463651" cy="266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  <a:endParaRPr/>
            </a:p>
          </p:txBody>
        </p:sp>
        <p:cxnSp>
          <p:nvCxnSpPr>
            <p:cNvPr id="335" name="Google Shape;335;p12"/>
            <p:cNvCxnSpPr/>
            <p:nvPr/>
          </p:nvCxnSpPr>
          <p:spPr>
            <a:xfrm>
              <a:off x="366117" y="138112"/>
              <a:ext cx="1688787" cy="1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336" name="Google Shape;336;p12"/>
            <p:cNvSpPr/>
            <p:nvPr/>
          </p:nvSpPr>
          <p:spPr>
            <a:xfrm>
              <a:off x="2054903" y="0"/>
              <a:ext cx="378818" cy="266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</a:t>
              </a:r>
              <a:endParaRPr/>
            </a:p>
          </p:txBody>
        </p:sp>
        <p:cxnSp>
          <p:nvCxnSpPr>
            <p:cNvPr id="337" name="Google Shape;337;p12"/>
            <p:cNvCxnSpPr/>
            <p:nvPr/>
          </p:nvCxnSpPr>
          <p:spPr>
            <a:xfrm>
              <a:off x="1210510" y="0"/>
              <a:ext cx="1" cy="274638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8" name="Google Shape;338;p12"/>
            <p:cNvCxnSpPr/>
            <p:nvPr/>
          </p:nvCxnSpPr>
          <p:spPr>
            <a:xfrm>
              <a:off x="858680" y="0"/>
              <a:ext cx="1" cy="274638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9" name="Google Shape;339;p12"/>
            <p:cNvCxnSpPr/>
            <p:nvPr/>
          </p:nvCxnSpPr>
          <p:spPr>
            <a:xfrm>
              <a:off x="1562341" y="0"/>
              <a:ext cx="1" cy="274638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0" name="Google Shape;340;p12"/>
          <p:cNvSpPr/>
          <p:nvPr/>
        </p:nvSpPr>
        <p:spPr>
          <a:xfrm>
            <a:off x="3614005" y="1714325"/>
            <a:ext cx="228621" cy="457192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29292"/>
          </a:solidFill>
          <a:ln w="25400" cap="flat" cmpd="sng">
            <a:solidFill>
              <a:srgbClr val="0E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2"/>
          <p:cNvSpPr/>
          <p:nvPr/>
        </p:nvSpPr>
        <p:spPr>
          <a:xfrm>
            <a:off x="2928248" y="2205900"/>
            <a:ext cx="228621" cy="457192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29292"/>
          </a:solidFill>
          <a:ln w="25400" cap="flat" cmpd="sng">
            <a:solidFill>
              <a:srgbClr val="0E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2"/>
          <p:cNvSpPr/>
          <p:nvPr/>
        </p:nvSpPr>
        <p:spPr>
          <a:xfrm>
            <a:off x="3233018" y="2707537"/>
            <a:ext cx="228601" cy="457202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29292"/>
          </a:solidFill>
          <a:ln w="25400" cap="flat" cmpd="sng">
            <a:solidFill>
              <a:srgbClr val="0E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2"/>
          <p:cNvSpPr/>
          <p:nvPr/>
        </p:nvSpPr>
        <p:spPr>
          <a:xfrm>
            <a:off x="3766430" y="3237612"/>
            <a:ext cx="228621" cy="457192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29292"/>
          </a:solidFill>
          <a:ln w="25400" cap="flat" cmpd="sng">
            <a:solidFill>
              <a:srgbClr val="0E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/>
          <p:cNvSpPr/>
          <p:nvPr/>
        </p:nvSpPr>
        <p:spPr>
          <a:xfrm flipH="1">
            <a:off x="3004395" y="4305750"/>
            <a:ext cx="228621" cy="457192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29292"/>
          </a:solidFill>
          <a:ln w="25400" cap="flat" cmpd="sng">
            <a:solidFill>
              <a:srgbClr val="0E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3766432" y="4743580"/>
            <a:ext cx="228621" cy="457192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29292"/>
          </a:solidFill>
          <a:ln w="25400" cap="flat" cmpd="sng">
            <a:solidFill>
              <a:srgbClr val="0E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/>
          <p:nvPr/>
        </p:nvSpPr>
        <p:spPr>
          <a:xfrm>
            <a:off x="3766431" y="5265067"/>
            <a:ext cx="228621" cy="457192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29292"/>
          </a:solidFill>
          <a:ln w="25400" cap="flat" cmpd="sng">
            <a:solidFill>
              <a:srgbClr val="0E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2"/>
          <p:cNvSpPr/>
          <p:nvPr/>
        </p:nvSpPr>
        <p:spPr>
          <a:xfrm>
            <a:off x="3766432" y="5786542"/>
            <a:ext cx="228621" cy="457192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29292"/>
          </a:solidFill>
          <a:ln w="25400" cap="flat" cmpd="sng">
            <a:solidFill>
              <a:srgbClr val="0E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2"/>
          <p:cNvSpPr txBox="1"/>
          <p:nvPr/>
        </p:nvSpPr>
        <p:spPr>
          <a:xfrm>
            <a:off x="9162425" y="3165350"/>
            <a:ext cx="30264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E514C62-699C-46E5-9AF4-8CD6005B4E82}"/>
              </a:ext>
            </a:extLst>
          </p:cNvPr>
          <p:cNvSpPr txBox="1"/>
          <p:nvPr/>
        </p:nvSpPr>
        <p:spPr>
          <a:xfrm>
            <a:off x="9288717" y="1145018"/>
            <a:ext cx="282451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900" b="0" i="0" dirty="0">
                <a:solidFill>
                  <a:srgbClr val="333333"/>
                </a:solidFill>
                <a:effectLst/>
                <a:latin typeface="+mn-lt"/>
              </a:rPr>
              <a:t>El software tendrá una dificultad de uso moderada, por lo cual se necesitarán personas</a:t>
            </a:r>
          </a:p>
          <a:p>
            <a:pPr algn="l"/>
            <a:r>
              <a:rPr lang="es-ES" sz="1900" b="0" i="0" dirty="0">
                <a:solidFill>
                  <a:srgbClr val="333333"/>
                </a:solidFill>
                <a:effectLst/>
                <a:latin typeface="+mn-lt"/>
              </a:rPr>
              <a:t>cualificadas para su manipulación.</a:t>
            </a:r>
          </a:p>
          <a:p>
            <a:pPr algn="l"/>
            <a:r>
              <a:rPr lang="es-ES" sz="1900" b="0" i="0" dirty="0">
                <a:solidFill>
                  <a:srgbClr val="333333"/>
                </a:solidFill>
                <a:effectLst/>
                <a:latin typeface="+mn-lt"/>
              </a:rPr>
              <a:t>La fiabilidad del producto se basará en la integridad y seguridad de las personas, </a:t>
            </a:r>
          </a:p>
          <a:p>
            <a:pPr algn="l"/>
            <a:r>
              <a:rPr lang="es-ES" sz="1900" b="0" i="0" dirty="0">
                <a:solidFill>
                  <a:srgbClr val="333333"/>
                </a:solidFill>
                <a:effectLst/>
                <a:latin typeface="+mn-lt"/>
              </a:rPr>
              <a:t>la cual estará garantizada en todo momentos, y en el tratamiento de sus datos con total </a:t>
            </a:r>
          </a:p>
          <a:p>
            <a:pPr algn="l"/>
            <a:r>
              <a:rPr lang="es-ES" sz="1900" b="0" i="0" dirty="0">
                <a:solidFill>
                  <a:srgbClr val="333333"/>
                </a:solidFill>
                <a:effectLst/>
                <a:latin typeface="+mn-lt"/>
              </a:rPr>
              <a:t>transparencia.</a:t>
            </a:r>
          </a:p>
          <a:p>
            <a:endParaRPr lang="es-ES" sz="19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c8a99d8c9_1_2"/>
          <p:cNvSpPr txBox="1"/>
          <p:nvPr/>
        </p:nvSpPr>
        <p:spPr>
          <a:xfrm>
            <a:off x="637575" y="433350"/>
            <a:ext cx="10913700" cy="55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chemeClr val="dk1"/>
                </a:solidFill>
              </a:rPr>
              <a:t>DIVISIÓN DEL TRABAJO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chemeClr val="dk1"/>
                </a:solidFill>
              </a:rPr>
              <a:t>Sección 1: ¿Por qué estamos aquí? (Violeta)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chemeClr val="dk1"/>
                </a:solidFill>
              </a:rPr>
              <a:t>Sección 2: Elevator Pitch (Violeta)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chemeClr val="dk1"/>
                </a:solidFill>
              </a:rPr>
              <a:t>Sección 3: Caja de Producto (Gonzalo)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chemeClr val="dk1"/>
                </a:solidFill>
              </a:rPr>
              <a:t>Sección 4: Lista de Noes (Gonzalo)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chemeClr val="dk1"/>
                </a:solidFill>
              </a:rPr>
              <a:t>Sección 5: Conociendo a nuestros vecinos (Jesús)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chemeClr val="dk1"/>
                </a:solidFill>
              </a:rPr>
              <a:t>Sección 6: Mostrar la solución (Jesús)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chemeClr val="dk1"/>
                </a:solidFill>
              </a:rPr>
              <a:t>Sección 7: Preguntémonos qué nos produce insomnio. (Javi)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chemeClr val="dk1"/>
                </a:solidFill>
              </a:rPr>
              <a:t>Sección 9: Ser claros con lo que vamos a entregar. (Javi)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chemeClr val="dk1"/>
                </a:solidFill>
              </a:rPr>
              <a:t>El Analista de Negocios Principal es Violeta.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>
            <a:spLocks noGrp="1"/>
          </p:cNvSpPr>
          <p:nvPr>
            <p:ph type="ctrTitle"/>
          </p:nvPr>
        </p:nvSpPr>
        <p:spPr>
          <a:xfrm>
            <a:off x="1522413" y="1905000"/>
            <a:ext cx="9143998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lang="es-ES"/>
              <a:t>Inception Deck del Proyecto [XXXX]</a:t>
            </a:r>
            <a:endParaRPr/>
          </a:p>
        </p:txBody>
      </p:sp>
      <p:sp>
        <p:nvSpPr>
          <p:cNvPr id="123" name="Google Shape;123;p2"/>
          <p:cNvSpPr txBox="1">
            <a:spLocks noGrp="1"/>
          </p:cNvSpPr>
          <p:nvPr>
            <p:ph type="subTitle" idx="1"/>
          </p:nvPr>
        </p:nvSpPr>
        <p:spPr>
          <a:xfrm>
            <a:off x="1522425" y="50292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Gonzalo Martín, Jesús Laforgue, Violeta Macias, Javier Riopedre.</a:t>
            </a:r>
            <a:endParaRPr/>
          </a:p>
        </p:txBody>
      </p:sp>
      <p:pic>
        <p:nvPicPr>
          <p:cNvPr id="124" name="Google Shape;12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40" y="368934"/>
            <a:ext cx="1763087" cy="1078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>
            <a:spLocks noGrp="1"/>
          </p:cNvSpPr>
          <p:nvPr>
            <p:ph type="title"/>
          </p:nvPr>
        </p:nvSpPr>
        <p:spPr>
          <a:xfrm>
            <a:off x="1522876" y="404664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B13"/>
              </a:buClr>
              <a:buSzPts val="3200"/>
              <a:buFont typeface="Arial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131" name="Google Shape;131;p3"/>
          <p:cNvSpPr txBox="1">
            <a:spLocks noGrp="1"/>
          </p:cNvSpPr>
          <p:nvPr>
            <p:ph type="body" idx="1"/>
          </p:nvPr>
        </p:nvSpPr>
        <p:spPr>
          <a:xfrm>
            <a:off x="1515029" y="1700808"/>
            <a:ext cx="914353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679"/>
              <a:buChar char="▪"/>
            </a:pPr>
            <a:r>
              <a:rPr lang="es-ES" sz="1679"/>
              <a:t>Sección 1: ¿Porqué estamos aquí? 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679"/>
              <a:buChar char="▪"/>
            </a:pPr>
            <a:r>
              <a:rPr lang="es-ES" sz="1679"/>
              <a:t>Sección 2: Elevator Pitch 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679"/>
              <a:buChar char="▪"/>
            </a:pPr>
            <a:r>
              <a:rPr lang="es-ES" sz="1679"/>
              <a:t>Sección 3: Caja de Producto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679"/>
              <a:buChar char="▪"/>
            </a:pPr>
            <a:r>
              <a:rPr lang="es-ES" sz="1679"/>
              <a:t>Sección 4: Lista de Noes 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679"/>
              <a:buChar char="▪"/>
            </a:pPr>
            <a:r>
              <a:rPr lang="es-ES" sz="1679"/>
              <a:t>Sección 5: Conociendo a nuestros vecinos 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679"/>
              <a:buChar char="▪"/>
            </a:pPr>
            <a:r>
              <a:rPr lang="es-ES" sz="1679"/>
              <a:t>Sección 6: Mostrar la solución </a:t>
            </a:r>
            <a:endParaRPr sz="1679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679"/>
              <a:buChar char="▪"/>
            </a:pPr>
            <a:r>
              <a:rPr lang="es-ES" sz="1679"/>
              <a:t>Sección 7: Preguntémonos qué nos produce insomnio. </a:t>
            </a:r>
            <a:endParaRPr sz="1679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679"/>
              <a:buChar char="▪"/>
            </a:pPr>
            <a:r>
              <a:rPr lang="es-ES" sz="1679" strike="sngStrike"/>
              <a:t>Sección 8: Dimensionar el proyecto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679"/>
              <a:buChar char="▪"/>
            </a:pPr>
            <a:r>
              <a:rPr lang="es-ES" sz="1679"/>
              <a:t>Sección 9: Ser claros con lo que vamos a entregar. </a:t>
            </a:r>
            <a:endParaRPr sz="1679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679"/>
              <a:buChar char="▪"/>
            </a:pPr>
            <a:r>
              <a:rPr lang="es-ES" sz="1679" strike="sngStrike"/>
              <a:t>Sección 10. Mostrar cuánto nos va a llevar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6238428" y="1471464"/>
            <a:ext cx="5184576" cy="14773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 que las secciones 8 y 10 deberían estar resueltas en la fase de Gestión del Proyecto, y éstas cuestiones son previas a las Ingeniería de Requisitos, en este ejercicio omitimos estas dos secciones.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B13"/>
              </a:buClr>
              <a:buSzPts val="3200"/>
              <a:buFont typeface="Arial"/>
              <a:buNone/>
            </a:pPr>
            <a:r>
              <a:rPr lang="es-ES"/>
              <a:t>Sección 1. ¿Por qué estamos aquí? </a:t>
            </a: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s-ES"/>
              <a:t>Contestar a la pregunta: :¿Por qué la empresa u organización contratante está invirtiendo capital en este proyecto? </a:t>
            </a: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-2362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s-ES"/>
              <a:t>Porque no existían infraestructuras para tratar los datos recogidos por la pandemia del covid 19</a:t>
            </a: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s-ES"/>
              <a:t>Dicho de otra forma: ¿Por qué vamos a construir este proyecto software? </a:t>
            </a:r>
            <a:endParaRPr/>
          </a:p>
          <a:p>
            <a:pPr marL="274320" lvl="0" indent="-2362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s-ES"/>
              <a:t>Porque la consejería de sanidad necesita rastrear el virus para prevenir contagios, tomar las medidas adecuadas,  informar y generar confianza en la población.</a:t>
            </a:r>
            <a:endParaRPr/>
          </a:p>
          <a:p>
            <a:pPr marL="27432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522725" y="479325"/>
            <a:ext cx="91434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B13"/>
              </a:buClr>
              <a:buSzPts val="3200"/>
              <a:buFont typeface="Arial"/>
              <a:buNone/>
            </a:pPr>
            <a:r>
              <a:rPr lang="es-ES"/>
              <a:t>Sección 2: Elevator Pitch </a:t>
            </a:r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body" idx="1"/>
          </p:nvPr>
        </p:nvSpPr>
        <p:spPr>
          <a:xfrm>
            <a:off x="497775" y="1270200"/>
            <a:ext cx="11410800" cy="51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b="1"/>
              <a:t>Para </a:t>
            </a:r>
            <a:r>
              <a:rPr lang="es-ES">
                <a:solidFill>
                  <a:srgbClr val="7C891D"/>
                </a:solidFill>
              </a:rPr>
              <a:t>La consejería de sanidad del Ayuntamiento de Madrid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s-ES" b="1"/>
              <a:t>Quien</a:t>
            </a:r>
            <a:r>
              <a:rPr lang="es-ES"/>
              <a:t> </a:t>
            </a:r>
            <a:r>
              <a:rPr lang="es-ES" b="1"/>
              <a:t>(es) </a:t>
            </a:r>
            <a:r>
              <a:rPr lang="es-ES">
                <a:solidFill>
                  <a:srgbClr val="7C891D"/>
                </a:solidFill>
              </a:rPr>
              <a:t>Recogida de información a través de los datos recibidos, activar los protocolos de seguridad y movilidad a tiempo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s-ES" b="1"/>
              <a:t>El</a:t>
            </a:r>
            <a:r>
              <a:rPr lang="es-ES"/>
              <a:t> </a:t>
            </a:r>
            <a:r>
              <a:rPr lang="es-ES">
                <a:solidFill>
                  <a:srgbClr val="7C891D"/>
                </a:solidFill>
              </a:rPr>
              <a:t>AvisAVid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s-ES" b="1"/>
              <a:t>Es</a:t>
            </a:r>
            <a:r>
              <a:rPr lang="es-ES"/>
              <a:t> </a:t>
            </a:r>
            <a:r>
              <a:rPr lang="es-ES" b="1"/>
              <a:t>un</a:t>
            </a:r>
            <a:r>
              <a:rPr lang="es-ES"/>
              <a:t> </a:t>
            </a:r>
            <a:r>
              <a:rPr lang="es-ES">
                <a:solidFill>
                  <a:srgbClr val="7C891D"/>
                </a:solidFill>
              </a:rPr>
              <a:t>Sistema software</a:t>
            </a:r>
            <a:endParaRPr>
              <a:solidFill>
                <a:srgbClr val="7C891D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s-ES" b="1"/>
              <a:t>Que</a:t>
            </a:r>
            <a:r>
              <a:rPr lang="es-ES"/>
              <a:t> </a:t>
            </a:r>
            <a:r>
              <a:rPr lang="es-ES">
                <a:solidFill>
                  <a:srgbClr val="7C891D"/>
                </a:solidFill>
              </a:rPr>
              <a:t>Dar información en tiempo real y localizada de los contagios</a:t>
            </a:r>
            <a:endParaRPr>
              <a:solidFill>
                <a:srgbClr val="7C891D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s-ES" b="1"/>
              <a:t>A</a:t>
            </a:r>
            <a:r>
              <a:rPr lang="es-ES"/>
              <a:t> </a:t>
            </a:r>
            <a:r>
              <a:rPr lang="es-ES" b="1"/>
              <a:t>diferencia</a:t>
            </a:r>
            <a:r>
              <a:rPr lang="es-ES"/>
              <a:t> </a:t>
            </a:r>
            <a:r>
              <a:rPr lang="es-ES" b="1"/>
              <a:t>de</a:t>
            </a:r>
            <a:r>
              <a:rPr lang="es-ES"/>
              <a:t> </a:t>
            </a:r>
            <a:r>
              <a:rPr lang="es-ES">
                <a:solidFill>
                  <a:srgbClr val="7C891D"/>
                </a:solidFill>
              </a:rPr>
              <a:t>no hay competencia, este es el único del mercado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s-ES" b="1"/>
              <a:t>Nuestro</a:t>
            </a:r>
            <a:r>
              <a:rPr lang="es-ES"/>
              <a:t> </a:t>
            </a:r>
            <a:r>
              <a:rPr lang="es-ES" b="1"/>
              <a:t>Proyecto</a:t>
            </a:r>
            <a:r>
              <a:rPr lang="es-ES"/>
              <a:t> </a:t>
            </a:r>
            <a:r>
              <a:rPr lang="es-ES">
                <a:solidFill>
                  <a:srgbClr val="7C891D"/>
                </a:solidFill>
              </a:rPr>
              <a:t>Ofrece  tareas de Adquisición, Visualización, Análisis, Predicción y Notificación de los contagios por COVID‐19 en Madrid, además de informar en tiempo real a los ciudadanos sobre los datos recogidos por cada unidad móvil instalada.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 descr="Diseño de borde"/>
          <p:cNvSpPr/>
          <p:nvPr/>
        </p:nvSpPr>
        <p:spPr>
          <a:xfrm>
            <a:off x="345980" y="446097"/>
            <a:ext cx="11377200" cy="5965800"/>
          </a:xfrm>
          <a:prstGeom prst="rect">
            <a:avLst/>
          </a:prstGeom>
          <a:noFill/>
          <a:ln w="1016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6"/>
          <p:cNvGrpSpPr/>
          <p:nvPr/>
        </p:nvGrpSpPr>
        <p:grpSpPr>
          <a:xfrm>
            <a:off x="1365860" y="486545"/>
            <a:ext cx="8784789" cy="688186"/>
            <a:chOff x="2306790" y="1364047"/>
            <a:chExt cx="9197858" cy="953117"/>
          </a:xfrm>
        </p:grpSpPr>
        <p:pic>
          <p:nvPicPr>
            <p:cNvPr id="153" name="Google Shape;153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06790" y="1420952"/>
              <a:ext cx="9069310" cy="8778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6"/>
            <p:cNvSpPr txBox="1"/>
            <p:nvPr/>
          </p:nvSpPr>
          <p:spPr>
            <a:xfrm>
              <a:off x="4976948" y="1427665"/>
              <a:ext cx="6527700" cy="88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5A46"/>
                </a:buClr>
                <a:buSzPts val="5400"/>
                <a:buFont typeface="Bookman Old Style"/>
                <a:buNone/>
              </a:pPr>
              <a:r>
                <a:rPr lang="es-ES" sz="5400" b="1">
                  <a:solidFill>
                    <a:srgbClr val="105A46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AVisAVid</a:t>
              </a:r>
              <a:endParaRPr sz="5400" b="1" i="0" u="none" strike="noStrike" cap="none">
                <a:solidFill>
                  <a:srgbClr val="105A46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5" name="Google Shape;155;p6"/>
            <p:cNvSpPr txBox="1"/>
            <p:nvPr/>
          </p:nvSpPr>
          <p:spPr>
            <a:xfrm rot="-5400000">
              <a:off x="2398829" y="1397694"/>
              <a:ext cx="813984" cy="7466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300"/>
                <a:buFont typeface="Arial"/>
                <a:buNone/>
              </a:pPr>
              <a:r>
                <a:rPr lang="es-ES" sz="2300" b="1" i="0" u="none" strike="noStrike" cap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PB</a:t>
              </a:r>
              <a:endParaRPr sz="23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156" name="Google Shape;156;p6"/>
          <p:cNvGrpSpPr/>
          <p:nvPr/>
        </p:nvGrpSpPr>
        <p:grpSpPr>
          <a:xfrm>
            <a:off x="4374259" y="1232051"/>
            <a:ext cx="2470570" cy="2409308"/>
            <a:chOff x="2084832" y="3763929"/>
            <a:chExt cx="2688336" cy="2688336"/>
          </a:xfrm>
        </p:grpSpPr>
        <p:pic>
          <p:nvPicPr>
            <p:cNvPr id="157" name="Google Shape;15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084832" y="3763929"/>
              <a:ext cx="2688336" cy="26883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221199" y="3865396"/>
              <a:ext cx="2415600" cy="2415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6"/>
          <p:cNvGrpSpPr/>
          <p:nvPr/>
        </p:nvGrpSpPr>
        <p:grpSpPr>
          <a:xfrm>
            <a:off x="2854052" y="3709152"/>
            <a:ext cx="6361045" cy="587408"/>
            <a:chOff x="2782044" y="4274436"/>
            <a:chExt cx="6361045" cy="587408"/>
          </a:xfrm>
        </p:grpSpPr>
        <p:pic>
          <p:nvPicPr>
            <p:cNvPr id="160" name="Google Shape;16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82044" y="4274436"/>
              <a:ext cx="6361045" cy="5874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6"/>
            <p:cNvSpPr txBox="1"/>
            <p:nvPr/>
          </p:nvSpPr>
          <p:spPr>
            <a:xfrm>
              <a:off x="3664417" y="4355784"/>
              <a:ext cx="45825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chemeClr val="dk1"/>
                  </a:solidFill>
                </a:rPr>
                <a:t>Por el bien y la salud de todos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2" name="Google Shape;16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 flipH="1">
            <a:off x="5052265" y="4300084"/>
            <a:ext cx="1483200" cy="21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 txBox="1"/>
          <p:nvPr/>
        </p:nvSpPr>
        <p:spPr>
          <a:xfrm>
            <a:off x="5019566" y="5163234"/>
            <a:ext cx="14775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>
                <a:solidFill>
                  <a:srgbClr val="626262"/>
                </a:solidFill>
              </a:rPr>
              <a:t>Datos personales y clínicos seguros y protegidos</a:t>
            </a:r>
            <a:endParaRPr sz="1800" b="1" i="0" u="none" strike="noStrike" cap="non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800000" flipH="1">
            <a:off x="606874" y="2960243"/>
            <a:ext cx="1483200" cy="21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 txBox="1"/>
          <p:nvPr/>
        </p:nvSpPr>
        <p:spPr>
          <a:xfrm>
            <a:off x="608086" y="3941143"/>
            <a:ext cx="1483200" cy="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>
                <a:solidFill>
                  <a:srgbClr val="303030"/>
                </a:solidFill>
              </a:rPr>
              <a:t>Información precisa y actualizada en tiempo real sobre contagios</a:t>
            </a:r>
            <a:endParaRPr sz="1800" b="1" i="0" u="none" strike="noStrike" cap="none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 flipH="1">
            <a:off x="9838828" y="2869943"/>
            <a:ext cx="1483200" cy="21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 txBox="1"/>
          <p:nvPr/>
        </p:nvSpPr>
        <p:spPr>
          <a:xfrm>
            <a:off x="9841252" y="3850843"/>
            <a:ext cx="1483200" cy="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>
                <a:solidFill>
                  <a:schemeClr val="dk2"/>
                </a:solidFill>
              </a:rPr>
              <a:t>Aviso inmediato a las autoridades sanitarias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6"/>
          <p:cNvCxnSpPr>
            <a:stCxn id="160" idx="1"/>
            <a:endCxn id="164" idx="2"/>
          </p:cNvCxnSpPr>
          <p:nvPr/>
        </p:nvCxnSpPr>
        <p:spPr>
          <a:xfrm rot="10800000">
            <a:off x="1348352" y="2960356"/>
            <a:ext cx="1505700" cy="1042500"/>
          </a:xfrm>
          <a:prstGeom prst="curvedConnector4">
            <a:avLst>
              <a:gd name="adj1" fmla="val 25370"/>
              <a:gd name="adj2" fmla="val 121939"/>
            </a:avLst>
          </a:prstGeom>
          <a:noFill/>
          <a:ln w="28575" cap="flat" cmpd="sng">
            <a:solidFill>
              <a:srgbClr val="A4B52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9" name="Google Shape;169;p6"/>
          <p:cNvCxnSpPr>
            <a:stCxn id="160" idx="2"/>
            <a:endCxn id="162" idx="3"/>
          </p:cNvCxnSpPr>
          <p:nvPr/>
        </p:nvCxnSpPr>
        <p:spPr>
          <a:xfrm rot="-5400000" flipH="1">
            <a:off x="5747774" y="4583360"/>
            <a:ext cx="1074600" cy="501000"/>
          </a:xfrm>
          <a:prstGeom prst="curvedConnector4">
            <a:avLst>
              <a:gd name="adj1" fmla="val 164"/>
              <a:gd name="adj2" fmla="val 680464"/>
            </a:avLst>
          </a:prstGeom>
          <a:noFill/>
          <a:ln w="28575" cap="flat" cmpd="sng">
            <a:solidFill>
              <a:srgbClr val="A4B52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70" name="Google Shape;170;p6"/>
          <p:cNvCxnSpPr>
            <a:stCxn id="160" idx="3"/>
            <a:endCxn id="166" idx="2"/>
          </p:cNvCxnSpPr>
          <p:nvPr/>
        </p:nvCxnSpPr>
        <p:spPr>
          <a:xfrm rot="10800000" flipH="1">
            <a:off x="9215097" y="2870056"/>
            <a:ext cx="1365300" cy="1132800"/>
          </a:xfrm>
          <a:prstGeom prst="curvedConnector4">
            <a:avLst>
              <a:gd name="adj1" fmla="val 22843"/>
              <a:gd name="adj2" fmla="val 120190"/>
            </a:avLst>
          </a:prstGeom>
          <a:noFill/>
          <a:ln w="28575" cap="flat" cmpd="sng">
            <a:solidFill>
              <a:srgbClr val="A4B52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1" name="Google Shape;171;p6"/>
          <p:cNvSpPr txBox="1">
            <a:spLocks noGrp="1"/>
          </p:cNvSpPr>
          <p:nvPr>
            <p:ph type="title" idx="4294967295"/>
          </p:nvPr>
        </p:nvSpPr>
        <p:spPr>
          <a:xfrm>
            <a:off x="-11474" y="18236"/>
            <a:ext cx="6946900" cy="400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B13"/>
              </a:buClr>
              <a:buSzPts val="2160"/>
              <a:buFont typeface="Arial"/>
              <a:buNone/>
            </a:pPr>
            <a:r>
              <a:rPr lang="es-ES" sz="2160"/>
              <a:t>Sección 3: Caja de Producto</a:t>
            </a:r>
            <a:endParaRPr sz="2160"/>
          </a:p>
        </p:txBody>
      </p:sp>
      <p:pic>
        <p:nvPicPr>
          <p:cNvPr id="172" name="Google Shape;172;p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73087" y="1073537"/>
            <a:ext cx="25717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7"/>
          <p:cNvGraphicFramePr/>
          <p:nvPr/>
        </p:nvGraphicFramePr>
        <p:xfrm>
          <a:off x="1701924" y="980728"/>
          <a:ext cx="8458200" cy="4312920"/>
        </p:xfrm>
        <a:graphic>
          <a:graphicData uri="http://schemas.openxmlformats.org/drawingml/2006/table">
            <a:tbl>
              <a:tblPr>
                <a:noFill/>
                <a:tableStyleId>{E31FEAF5-CF3E-49BF-9FF1-876E6420465A}</a:tableStyleId>
              </a:tblPr>
              <a:tblGrid>
                <a:gridCol w="42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 u="none" strike="noStrike" cap="none">
                          <a:solidFill>
                            <a:srgbClr val="525B13"/>
                          </a:solidFill>
                        </a:rPr>
                        <a:t>Dentro del alcance</a:t>
                      </a:r>
                      <a:endParaRPr sz="3200" u="none" strike="noStrike" cap="none">
                        <a:solidFill>
                          <a:srgbClr val="525B13"/>
                        </a:solidFill>
                      </a:endParaRPr>
                    </a:p>
                  </a:txBody>
                  <a:tcPr marL="38100" marR="38100" marT="38100" marB="38100"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u="none" strike="noStrike" cap="none">
                          <a:solidFill>
                            <a:srgbClr val="525B13"/>
                          </a:solidFill>
                        </a:rPr>
                        <a:t>Fuera del alcance</a:t>
                      </a:r>
                      <a:endParaRPr sz="2800" u="none" strike="noStrike" cap="none">
                        <a:solidFill>
                          <a:srgbClr val="525B13"/>
                        </a:solidFill>
                      </a:endParaRPr>
                    </a:p>
                  </a:txBody>
                  <a:tcPr marL="38100" marR="38100" marT="38100" marB="38100">
                    <a:solidFill>
                      <a:srgbClr val="D3E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950">
                <a:tc>
                  <a:txBody>
                    <a:bodyPr/>
                    <a:lstStyle/>
                    <a:p>
                      <a:pPr marL="179999" marR="0" lvl="0" indent="-2000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s-ES" sz="1800"/>
                        <a:t>Adquisición, visualización, análisis, predicción y notificación de los contagios por COVID‐19 en Madrid.</a:t>
                      </a:r>
                      <a:endParaRPr sz="1800"/>
                    </a:p>
                    <a:p>
                      <a:pPr marL="179999" marR="0" lvl="0" indent="-2000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s-ES" sz="1800"/>
                        <a:t>Información en tiempo real sobre los datos de los ciudadanos analizados.</a:t>
                      </a:r>
                      <a:endParaRPr sz="1800"/>
                    </a:p>
                    <a:p>
                      <a:pPr marL="179999" marR="0" lvl="0" indent="-2000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s-ES" sz="1800"/>
                        <a:t>Mostrar contagios a través de mapas.</a:t>
                      </a:r>
                      <a:endParaRPr sz="1800"/>
                    </a:p>
                    <a:p>
                      <a:pPr marL="179999" lvl="0" indent="-2000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Char char="●"/>
                      </a:pPr>
                      <a:r>
                        <a:rPr lang="es-ES" sz="1800">
                          <a:solidFill>
                            <a:schemeClr val="dk2"/>
                          </a:solidFill>
                        </a:rPr>
                        <a:t>Fiabilidad de datos del 99%.</a:t>
                      </a:r>
                      <a:endParaRPr sz="180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179999" marR="0" lvl="0" indent="-209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s-ES" sz="1800"/>
                        <a:t>Control de temperatura</a:t>
                      </a:r>
                      <a:endParaRPr sz="1800"/>
                    </a:p>
                    <a:p>
                      <a:pPr marL="179999" marR="0" lvl="0" indent="-209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s-ES" sz="1800"/>
                        <a:t>Reconocimiento de imágenes térmicas</a:t>
                      </a:r>
                      <a:endParaRPr sz="1800"/>
                    </a:p>
                    <a:p>
                      <a:pPr marL="179999" marR="0" lvl="0" indent="-209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s-ES" sz="1800"/>
                        <a:t>Realización de tests</a:t>
                      </a:r>
                      <a:endParaRPr sz="1800"/>
                    </a:p>
                    <a:p>
                      <a:pPr marL="179999" marR="0" lvl="0" indent="-209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s-ES" sz="1800"/>
                        <a:t>Valoración de personas según resultados</a:t>
                      </a:r>
                      <a:endParaRPr sz="180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8" name="Google Shape;178;p7"/>
          <p:cNvGraphicFramePr/>
          <p:nvPr/>
        </p:nvGraphicFramePr>
        <p:xfrm>
          <a:off x="1701924" y="3927129"/>
          <a:ext cx="8458200" cy="2514600"/>
        </p:xfrm>
        <a:graphic>
          <a:graphicData uri="http://schemas.openxmlformats.org/drawingml/2006/table">
            <a:tbl>
              <a:tblPr>
                <a:noFill/>
                <a:tableStyleId>{E31FEAF5-CF3E-49BF-9FF1-876E6420465A}</a:tableStyleId>
              </a:tblPr>
              <a:tblGrid>
                <a:gridCol w="84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 u="none" strike="noStrike" cap="none">
                          <a:solidFill>
                            <a:srgbClr val="525B13"/>
                          </a:solidFill>
                        </a:rPr>
                        <a:t>No resueltas</a:t>
                      </a:r>
                      <a:endParaRPr sz="3200" u="none" strike="noStrike" cap="none">
                        <a:solidFill>
                          <a:srgbClr val="525B13"/>
                        </a:solidFill>
                      </a:endParaRPr>
                    </a:p>
                  </a:txBody>
                  <a:tcPr marL="38100" marR="38100" marT="38100" marB="38100">
                    <a:solidFill>
                      <a:srgbClr val="D3E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475">
                <a:tc>
                  <a:txBody>
                    <a:bodyPr/>
                    <a:lstStyle/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s-ES" sz="1800"/>
                        <a:t>Tecnología de mapas a usar</a:t>
                      </a:r>
                      <a:endParaRPr sz="1800"/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s-ES" sz="1800"/>
                        <a:t>Fuente de imágenes de satélite</a:t>
                      </a:r>
                      <a:endParaRPr sz="1800"/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s-ES" sz="1800"/>
                        <a:t>Nivel de precisión del mapa</a:t>
                      </a:r>
                      <a:endParaRPr sz="180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9" name="Google Shape;179;p7"/>
          <p:cNvSpPr txBox="1"/>
          <p:nvPr/>
        </p:nvSpPr>
        <p:spPr>
          <a:xfrm>
            <a:off x="584786" y="339378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B13"/>
              </a:buClr>
              <a:buSzPts val="3200"/>
              <a:buFont typeface="Arial"/>
              <a:buNone/>
            </a:pPr>
            <a:r>
              <a:rPr lang="es-ES" sz="3200" b="0" i="0" u="none" strike="noStrike" cap="none">
                <a:solidFill>
                  <a:srgbClr val="525B13"/>
                </a:solidFill>
                <a:latin typeface="Arial"/>
                <a:ea typeface="Arial"/>
                <a:cs typeface="Arial"/>
                <a:sym typeface="Arial"/>
              </a:rPr>
              <a:t>Sección 4: Lista de Noes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a7c417908_1_47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B13"/>
              </a:buClr>
              <a:buSzPts val="3200"/>
              <a:buFont typeface="Arial"/>
              <a:buNone/>
            </a:pPr>
            <a:r>
              <a:rPr lang="es-ES"/>
              <a:t>Sección 5: Conociendo a nuestros vecinos</a:t>
            </a:r>
            <a:endParaRPr/>
          </a:p>
        </p:txBody>
      </p:sp>
      <p:sp>
        <p:nvSpPr>
          <p:cNvPr id="186" name="Google Shape;186;g9a7c417908_1_47"/>
          <p:cNvSpPr/>
          <p:nvPr/>
        </p:nvSpPr>
        <p:spPr>
          <a:xfrm>
            <a:off x="4269060" y="3051447"/>
            <a:ext cx="3352810" cy="1066799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noFill/>
          <a:ln w="25400" cap="flat" cmpd="sng">
            <a:solidFill>
              <a:srgbClr val="4872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9a7c417908_1_47"/>
          <p:cNvSpPr/>
          <p:nvPr/>
        </p:nvSpPr>
        <p:spPr>
          <a:xfrm>
            <a:off x="4726260" y="3356992"/>
            <a:ext cx="258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Nuestro equipo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9a7c417908_1_47"/>
          <p:cNvSpPr/>
          <p:nvPr/>
        </p:nvSpPr>
        <p:spPr>
          <a:xfrm>
            <a:off x="7714746" y="3231543"/>
            <a:ext cx="1033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DataSafe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9a7c417908_1_47"/>
          <p:cNvSpPr/>
          <p:nvPr/>
        </p:nvSpPr>
        <p:spPr>
          <a:xfrm>
            <a:off x="3692985" y="4842387"/>
            <a:ext cx="2458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Consejería de Sanidad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9a7c417908_1_47"/>
          <p:cNvSpPr/>
          <p:nvPr/>
        </p:nvSpPr>
        <p:spPr>
          <a:xfrm>
            <a:off x="3840269" y="2396434"/>
            <a:ext cx="1989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Control Sanitario</a:t>
            </a:r>
            <a:endParaRPr/>
          </a:p>
        </p:txBody>
      </p:sp>
      <p:pic>
        <p:nvPicPr>
          <p:cNvPr id="191" name="Google Shape;191;g9a7c417908_1_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10760" y="2175148"/>
            <a:ext cx="800100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9a7c417908_1_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37160" y="2175148"/>
            <a:ext cx="800100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9a7c417908_1_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32360" y="4156348"/>
            <a:ext cx="800100" cy="9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a7c417908_1_60"/>
          <p:cNvSpPr/>
          <p:nvPr/>
        </p:nvSpPr>
        <p:spPr>
          <a:xfrm>
            <a:off x="824021" y="2392555"/>
            <a:ext cx="1384200" cy="685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g9a7c417908_1_60"/>
          <p:cNvGrpSpPr/>
          <p:nvPr/>
        </p:nvGrpSpPr>
        <p:grpSpPr>
          <a:xfrm>
            <a:off x="7031197" y="171282"/>
            <a:ext cx="1754932" cy="914861"/>
            <a:chOff x="0" y="-1"/>
            <a:chExt cx="1754932" cy="914861"/>
          </a:xfrm>
        </p:grpSpPr>
        <p:sp>
          <p:nvSpPr>
            <p:cNvPr id="200" name="Google Shape;200;g9a7c417908_1_60"/>
            <p:cNvSpPr/>
            <p:nvPr/>
          </p:nvSpPr>
          <p:spPr>
            <a:xfrm>
              <a:off x="0" y="-1"/>
              <a:ext cx="1754932" cy="914861"/>
            </a:xfrm>
            <a:custGeom>
              <a:avLst/>
              <a:gdLst/>
              <a:ahLst/>
              <a:cxnLst/>
              <a:rect l="l" t="t" r="r" b="b"/>
              <a:pathLst>
                <a:path w="20879" h="20683" extrusionOk="0">
                  <a:moveTo>
                    <a:pt x="1901" y="6809"/>
                  </a:moveTo>
                  <a:cubicBezTo>
                    <a:pt x="1658" y="4403"/>
                    <a:pt x="2907" y="2186"/>
                    <a:pt x="4691" y="1859"/>
                  </a:cubicBezTo>
                  <a:cubicBezTo>
                    <a:pt x="5414" y="1726"/>
                    <a:pt x="6149" y="1925"/>
                    <a:pt x="6778" y="2422"/>
                  </a:cubicBezTo>
                  <a:cubicBezTo>
                    <a:pt x="7445" y="726"/>
                    <a:pt x="9003" y="81"/>
                    <a:pt x="10259" y="982"/>
                  </a:cubicBezTo>
                  <a:cubicBezTo>
                    <a:pt x="10478" y="1140"/>
                    <a:pt x="10680" y="1340"/>
                    <a:pt x="10857" y="1575"/>
                  </a:cubicBezTo>
                  <a:cubicBezTo>
                    <a:pt x="11377" y="169"/>
                    <a:pt x="12642" y="-402"/>
                    <a:pt x="13683" y="299"/>
                  </a:cubicBezTo>
                  <a:cubicBezTo>
                    <a:pt x="13971" y="493"/>
                    <a:pt x="14222" y="774"/>
                    <a:pt x="14418" y="1120"/>
                  </a:cubicBezTo>
                  <a:cubicBezTo>
                    <a:pt x="15255" y="-210"/>
                    <a:pt x="16734" y="-374"/>
                    <a:pt x="17722" y="753"/>
                  </a:cubicBezTo>
                  <a:cubicBezTo>
                    <a:pt x="18137" y="1227"/>
                    <a:pt x="18417" y="1880"/>
                    <a:pt x="18513" y="2601"/>
                  </a:cubicBezTo>
                  <a:cubicBezTo>
                    <a:pt x="19885" y="3106"/>
                    <a:pt x="20694" y="5019"/>
                    <a:pt x="20321" y="6874"/>
                  </a:cubicBezTo>
                  <a:cubicBezTo>
                    <a:pt x="20289" y="7030"/>
                    <a:pt x="20250" y="7182"/>
                    <a:pt x="20203" y="7331"/>
                  </a:cubicBezTo>
                  <a:cubicBezTo>
                    <a:pt x="21303" y="9264"/>
                    <a:pt x="21034" y="12033"/>
                    <a:pt x="19601" y="13518"/>
                  </a:cubicBezTo>
                  <a:cubicBezTo>
                    <a:pt x="19155" y="13980"/>
                    <a:pt x="18629" y="14279"/>
                    <a:pt x="18072" y="14386"/>
                  </a:cubicBezTo>
                  <a:cubicBezTo>
                    <a:pt x="18060" y="16465"/>
                    <a:pt x="16800" y="18137"/>
                    <a:pt x="15258" y="18121"/>
                  </a:cubicBezTo>
                  <a:cubicBezTo>
                    <a:pt x="14743" y="18115"/>
                    <a:pt x="14238" y="17917"/>
                    <a:pt x="13801" y="17550"/>
                  </a:cubicBezTo>
                  <a:cubicBezTo>
                    <a:pt x="13280" y="19881"/>
                    <a:pt x="11460" y="21198"/>
                    <a:pt x="9738" y="20492"/>
                  </a:cubicBezTo>
                  <a:cubicBezTo>
                    <a:pt x="9016" y="20196"/>
                    <a:pt x="8392" y="19571"/>
                    <a:pt x="7973" y="18722"/>
                  </a:cubicBezTo>
                  <a:cubicBezTo>
                    <a:pt x="6209" y="20158"/>
                    <a:pt x="3920" y="19386"/>
                    <a:pt x="2859" y="16998"/>
                  </a:cubicBezTo>
                  <a:cubicBezTo>
                    <a:pt x="2846" y="16968"/>
                    <a:pt x="2833" y="16937"/>
                    <a:pt x="2820" y="16907"/>
                  </a:cubicBezTo>
                  <a:cubicBezTo>
                    <a:pt x="1666" y="17089"/>
                    <a:pt x="620" y="15978"/>
                    <a:pt x="485" y="14424"/>
                  </a:cubicBezTo>
                  <a:cubicBezTo>
                    <a:pt x="412" y="13596"/>
                    <a:pt x="615" y="12767"/>
                    <a:pt x="1038" y="12159"/>
                  </a:cubicBezTo>
                  <a:cubicBezTo>
                    <a:pt x="39" y="11365"/>
                    <a:pt x="-297" y="9622"/>
                    <a:pt x="288" y="8266"/>
                  </a:cubicBezTo>
                  <a:cubicBezTo>
                    <a:pt x="626" y="7484"/>
                    <a:pt x="1218" y="6967"/>
                    <a:pt x="1883" y="6874"/>
                  </a:cubicBezTo>
                  <a:close/>
                </a:path>
              </a:pathLst>
            </a:custGeom>
            <a:noFill/>
            <a:ln w="25400" cap="flat" cmpd="sng">
              <a:solidFill>
                <a:srgbClr val="4972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9a7c417908_1_60"/>
            <p:cNvSpPr/>
            <p:nvPr/>
          </p:nvSpPr>
          <p:spPr>
            <a:xfrm>
              <a:off x="89103" y="46586"/>
              <a:ext cx="1608120" cy="7778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13" y="12896"/>
                    <a:pt x="19202" y="14528"/>
                    <a:pt x="19193" y="16310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 cmpd="sng">
              <a:solidFill>
                <a:srgbClr val="4972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g9a7c417908_1_60"/>
          <p:cNvGrpSpPr/>
          <p:nvPr/>
        </p:nvGrpSpPr>
        <p:grpSpPr>
          <a:xfrm>
            <a:off x="8404257" y="1461717"/>
            <a:ext cx="914382" cy="1216134"/>
            <a:chOff x="0" y="0"/>
            <a:chExt cx="914382" cy="1216134"/>
          </a:xfrm>
        </p:grpSpPr>
        <p:sp>
          <p:nvSpPr>
            <p:cNvPr id="203" name="Google Shape;203;g9a7c417908_1_60"/>
            <p:cNvSpPr/>
            <p:nvPr/>
          </p:nvSpPr>
          <p:spPr>
            <a:xfrm>
              <a:off x="0" y="0"/>
              <a:ext cx="914382" cy="121613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030"/>
                  </a:moveTo>
                  <a:cubicBezTo>
                    <a:pt x="0" y="909"/>
                    <a:pt x="4835" y="0"/>
                    <a:pt x="10800" y="0"/>
                  </a:cubicBezTo>
                  <a:cubicBezTo>
                    <a:pt x="16765" y="0"/>
                    <a:pt x="21600" y="909"/>
                    <a:pt x="21600" y="2030"/>
                  </a:cubicBezTo>
                  <a:lnTo>
                    <a:pt x="21600" y="19570"/>
                  </a:lnTo>
                  <a:cubicBezTo>
                    <a:pt x="21600" y="20691"/>
                    <a:pt x="16765" y="21600"/>
                    <a:pt x="10800" y="21600"/>
                  </a:cubicBezTo>
                  <a:cubicBezTo>
                    <a:pt x="4835" y="21600"/>
                    <a:pt x="0" y="20691"/>
                    <a:pt x="0" y="19570"/>
                  </a:cubicBezTo>
                  <a:close/>
                </a:path>
              </a:pathLst>
            </a:custGeom>
            <a:solidFill>
              <a:srgbClr val="6095C9"/>
            </a:solidFill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9a7c417908_1_60"/>
            <p:cNvSpPr/>
            <p:nvPr/>
          </p:nvSpPr>
          <p:spPr>
            <a:xfrm>
              <a:off x="0" y="0"/>
              <a:ext cx="914382" cy="22858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9a7c417908_1_60"/>
            <p:cNvSpPr/>
            <p:nvPr/>
          </p:nvSpPr>
          <p:spPr>
            <a:xfrm>
              <a:off x="0" y="0"/>
              <a:ext cx="914382" cy="121613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030"/>
                  </a:moveTo>
                  <a:cubicBezTo>
                    <a:pt x="21600" y="3151"/>
                    <a:pt x="16765" y="4060"/>
                    <a:pt x="10800" y="4060"/>
                  </a:cubicBezTo>
                  <a:cubicBezTo>
                    <a:pt x="4835" y="4060"/>
                    <a:pt x="0" y="3151"/>
                    <a:pt x="0" y="2030"/>
                  </a:cubicBezTo>
                  <a:cubicBezTo>
                    <a:pt x="0" y="909"/>
                    <a:pt x="4835" y="0"/>
                    <a:pt x="10800" y="0"/>
                  </a:cubicBezTo>
                  <a:cubicBezTo>
                    <a:pt x="16765" y="0"/>
                    <a:pt x="21600" y="909"/>
                    <a:pt x="21600" y="2030"/>
                  </a:cubicBezTo>
                  <a:lnTo>
                    <a:pt x="21600" y="19570"/>
                  </a:lnTo>
                  <a:cubicBezTo>
                    <a:pt x="21600" y="20691"/>
                    <a:pt x="16765" y="21600"/>
                    <a:pt x="10800" y="21600"/>
                  </a:cubicBezTo>
                  <a:cubicBezTo>
                    <a:pt x="4835" y="21600"/>
                    <a:pt x="0" y="20691"/>
                    <a:pt x="0" y="19570"/>
                  </a:cubicBezTo>
                  <a:lnTo>
                    <a:pt x="0" y="2030"/>
                  </a:lnTo>
                </a:path>
              </a:pathLst>
            </a:custGeom>
            <a:noFill/>
            <a:ln w="25400" cap="flat" cmpd="sng">
              <a:solidFill>
                <a:srgbClr val="4972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g9a7c417908_1_60"/>
          <p:cNvGrpSpPr/>
          <p:nvPr/>
        </p:nvGrpSpPr>
        <p:grpSpPr>
          <a:xfrm>
            <a:off x="8465053" y="2997043"/>
            <a:ext cx="914382" cy="1216134"/>
            <a:chOff x="0" y="0"/>
            <a:chExt cx="914382" cy="1216134"/>
          </a:xfrm>
        </p:grpSpPr>
        <p:sp>
          <p:nvSpPr>
            <p:cNvPr id="207" name="Google Shape;207;g9a7c417908_1_60"/>
            <p:cNvSpPr/>
            <p:nvPr/>
          </p:nvSpPr>
          <p:spPr>
            <a:xfrm>
              <a:off x="0" y="0"/>
              <a:ext cx="914382" cy="121613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030"/>
                  </a:moveTo>
                  <a:cubicBezTo>
                    <a:pt x="0" y="909"/>
                    <a:pt x="4835" y="0"/>
                    <a:pt x="10800" y="0"/>
                  </a:cubicBezTo>
                  <a:cubicBezTo>
                    <a:pt x="16765" y="0"/>
                    <a:pt x="21600" y="909"/>
                    <a:pt x="21600" y="2030"/>
                  </a:cubicBezTo>
                  <a:lnTo>
                    <a:pt x="21600" y="19570"/>
                  </a:lnTo>
                  <a:cubicBezTo>
                    <a:pt x="21600" y="20691"/>
                    <a:pt x="16765" y="21600"/>
                    <a:pt x="10800" y="21600"/>
                  </a:cubicBezTo>
                  <a:cubicBezTo>
                    <a:pt x="4835" y="21600"/>
                    <a:pt x="0" y="20691"/>
                    <a:pt x="0" y="19570"/>
                  </a:cubicBezTo>
                  <a:close/>
                </a:path>
              </a:pathLst>
            </a:custGeom>
            <a:solidFill>
              <a:srgbClr val="6095C9"/>
            </a:solidFill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9a7c417908_1_60"/>
            <p:cNvSpPr/>
            <p:nvPr/>
          </p:nvSpPr>
          <p:spPr>
            <a:xfrm>
              <a:off x="0" y="0"/>
              <a:ext cx="914382" cy="22858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9a7c417908_1_60"/>
            <p:cNvSpPr/>
            <p:nvPr/>
          </p:nvSpPr>
          <p:spPr>
            <a:xfrm>
              <a:off x="0" y="0"/>
              <a:ext cx="914382" cy="121613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030"/>
                  </a:moveTo>
                  <a:cubicBezTo>
                    <a:pt x="21600" y="3151"/>
                    <a:pt x="16765" y="4060"/>
                    <a:pt x="10800" y="4060"/>
                  </a:cubicBezTo>
                  <a:cubicBezTo>
                    <a:pt x="4835" y="4060"/>
                    <a:pt x="0" y="3151"/>
                    <a:pt x="0" y="2030"/>
                  </a:cubicBezTo>
                  <a:cubicBezTo>
                    <a:pt x="0" y="909"/>
                    <a:pt x="4835" y="0"/>
                    <a:pt x="10800" y="0"/>
                  </a:cubicBezTo>
                  <a:cubicBezTo>
                    <a:pt x="16765" y="0"/>
                    <a:pt x="21600" y="909"/>
                    <a:pt x="21600" y="2030"/>
                  </a:cubicBezTo>
                  <a:lnTo>
                    <a:pt x="21600" y="19570"/>
                  </a:lnTo>
                  <a:cubicBezTo>
                    <a:pt x="21600" y="20691"/>
                    <a:pt x="16765" y="21600"/>
                    <a:pt x="10800" y="21600"/>
                  </a:cubicBezTo>
                  <a:cubicBezTo>
                    <a:pt x="4835" y="21600"/>
                    <a:pt x="0" y="20691"/>
                    <a:pt x="0" y="19570"/>
                  </a:cubicBezTo>
                  <a:lnTo>
                    <a:pt x="0" y="2030"/>
                  </a:lnTo>
                </a:path>
              </a:pathLst>
            </a:custGeom>
            <a:noFill/>
            <a:ln w="25400" cap="flat" cmpd="sng">
              <a:solidFill>
                <a:srgbClr val="4972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0" name="Google Shape;210;g9a7c417908_1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2376" y="1508889"/>
            <a:ext cx="800100" cy="92710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9a7c417908_1_60"/>
          <p:cNvSpPr txBox="1"/>
          <p:nvPr/>
        </p:nvSpPr>
        <p:spPr>
          <a:xfrm>
            <a:off x="881026" y="338855"/>
            <a:ext cx="9143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B13"/>
              </a:buClr>
              <a:buSzPts val="3200"/>
              <a:buFont typeface="Arial"/>
              <a:buNone/>
            </a:pPr>
            <a:r>
              <a:rPr lang="es-ES" sz="3200" b="0" i="0" u="none" strike="noStrike" cap="none">
                <a:solidFill>
                  <a:srgbClr val="525B13"/>
                </a:solidFill>
                <a:latin typeface="Arial"/>
                <a:ea typeface="Arial"/>
                <a:cs typeface="Arial"/>
                <a:sym typeface="Arial"/>
              </a:rPr>
              <a:t>Sección 6: Mostrar la solución</a:t>
            </a:r>
            <a:endParaRPr/>
          </a:p>
        </p:txBody>
      </p:sp>
      <p:sp>
        <p:nvSpPr>
          <p:cNvPr id="212" name="Google Shape;212;g9a7c417908_1_60"/>
          <p:cNvSpPr/>
          <p:nvPr/>
        </p:nvSpPr>
        <p:spPr>
          <a:xfrm>
            <a:off x="3863746" y="1612967"/>
            <a:ext cx="1666500" cy="2029200"/>
          </a:xfrm>
          <a:prstGeom prst="rect">
            <a:avLst/>
          </a:prstGeom>
          <a:solidFill>
            <a:srgbClr val="6095C9"/>
          </a:solidFill>
          <a:ln w="25400" cap="flat" cmpd="sng">
            <a:solidFill>
              <a:srgbClr val="4972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9a7c417908_1_60"/>
          <p:cNvSpPr/>
          <p:nvPr/>
        </p:nvSpPr>
        <p:spPr>
          <a:xfrm>
            <a:off x="4131472" y="1883232"/>
            <a:ext cx="1155600" cy="4572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972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9a7c417908_1_60"/>
          <p:cNvSpPr txBox="1"/>
          <p:nvPr/>
        </p:nvSpPr>
        <p:spPr>
          <a:xfrm>
            <a:off x="7857490" y="4257783"/>
            <a:ext cx="2539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Informes estadísticos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g9a7c417908_1_60"/>
          <p:cNvGrpSpPr/>
          <p:nvPr/>
        </p:nvGrpSpPr>
        <p:grpSpPr>
          <a:xfrm>
            <a:off x="5833471" y="1618532"/>
            <a:ext cx="2188200" cy="2704676"/>
            <a:chOff x="6406940" y="1628800"/>
            <a:chExt cx="2188200" cy="2704676"/>
          </a:xfrm>
        </p:grpSpPr>
        <p:sp>
          <p:nvSpPr>
            <p:cNvPr id="216" name="Google Shape;216;g9a7c417908_1_60"/>
            <p:cNvSpPr/>
            <p:nvPr/>
          </p:nvSpPr>
          <p:spPr>
            <a:xfrm>
              <a:off x="6526460" y="1628800"/>
              <a:ext cx="1666500" cy="2029200"/>
            </a:xfrm>
            <a:prstGeom prst="rect">
              <a:avLst/>
            </a:prstGeom>
            <a:solidFill>
              <a:srgbClr val="6095C9"/>
            </a:solidFill>
            <a:ln w="25400" cap="flat" cmpd="sng">
              <a:solidFill>
                <a:srgbClr val="4972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9a7c417908_1_60"/>
            <p:cNvSpPr/>
            <p:nvPr/>
          </p:nvSpPr>
          <p:spPr>
            <a:xfrm>
              <a:off x="6755060" y="1857399"/>
              <a:ext cx="1155600" cy="4572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4972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9a7c417908_1_60"/>
            <p:cNvSpPr txBox="1"/>
            <p:nvPr/>
          </p:nvSpPr>
          <p:spPr>
            <a:xfrm>
              <a:off x="6406940" y="3734076"/>
              <a:ext cx="2188200" cy="59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Analizar contagios detectados</a:t>
              </a: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g9a7c417908_1_60"/>
          <p:cNvSpPr txBox="1"/>
          <p:nvPr/>
        </p:nvSpPr>
        <p:spPr>
          <a:xfrm>
            <a:off x="3583633" y="3725384"/>
            <a:ext cx="22593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Adquirir contagios detectados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9a7c417908_1_60"/>
          <p:cNvSpPr txBox="1"/>
          <p:nvPr/>
        </p:nvSpPr>
        <p:spPr>
          <a:xfrm>
            <a:off x="840305" y="2439130"/>
            <a:ext cx="26436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Funcionario de la Consejería de Sanidad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g9a7c417908_1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7351" y="1929004"/>
            <a:ext cx="800100" cy="9271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9a7c417908_1_60"/>
          <p:cNvSpPr txBox="1"/>
          <p:nvPr/>
        </p:nvSpPr>
        <p:spPr>
          <a:xfrm>
            <a:off x="10502791" y="2873163"/>
            <a:ext cx="21420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Administrador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9a7c417908_1_60"/>
          <p:cNvSpPr/>
          <p:nvPr/>
        </p:nvSpPr>
        <p:spPr>
          <a:xfrm>
            <a:off x="997257" y="4099354"/>
            <a:ext cx="1861200" cy="1074000"/>
          </a:xfrm>
          <a:prstGeom prst="cube">
            <a:avLst>
              <a:gd name="adj" fmla="val 25000"/>
            </a:avLst>
          </a:prstGeom>
          <a:solidFill>
            <a:srgbClr val="CDCDCD"/>
          </a:solidFill>
          <a:ln w="25400" cap="flat" cmpd="sng">
            <a:solidFill>
              <a:srgbClr val="525B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9a7c417908_1_60"/>
          <p:cNvSpPr txBox="1"/>
          <p:nvPr/>
        </p:nvSpPr>
        <p:spPr>
          <a:xfrm>
            <a:off x="1138284" y="5250915"/>
            <a:ext cx="1578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DataSafe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g9a7c417908_1_60"/>
          <p:cNvCxnSpPr/>
          <p:nvPr/>
        </p:nvCxnSpPr>
        <p:spPr>
          <a:xfrm rot="10800000" flipH="1">
            <a:off x="6194134" y="937135"/>
            <a:ext cx="926100" cy="325800"/>
          </a:xfrm>
          <a:prstGeom prst="straightConnector1">
            <a:avLst/>
          </a:prstGeom>
          <a:noFill/>
          <a:ln w="28575" cap="flat" cmpd="sng">
            <a:solidFill>
              <a:srgbClr val="A4B52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26" name="Google Shape;226;g9a7c417908_1_60"/>
          <p:cNvSpPr txBox="1"/>
          <p:nvPr/>
        </p:nvSpPr>
        <p:spPr>
          <a:xfrm>
            <a:off x="7029846" y="337022"/>
            <a:ext cx="18543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Procesamiento cloud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g9a7c417908_1_60"/>
          <p:cNvCxnSpPr/>
          <p:nvPr/>
        </p:nvCxnSpPr>
        <p:spPr>
          <a:xfrm>
            <a:off x="2785343" y="4481208"/>
            <a:ext cx="553200" cy="8400"/>
          </a:xfrm>
          <a:prstGeom prst="straightConnector1">
            <a:avLst/>
          </a:prstGeom>
          <a:noFill/>
          <a:ln w="28575" cap="flat" cmpd="sng">
            <a:solidFill>
              <a:srgbClr val="A4B52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28" name="Google Shape;228;g9a7c417908_1_60" descr="Diseño de borde"/>
          <p:cNvSpPr/>
          <p:nvPr/>
        </p:nvSpPr>
        <p:spPr>
          <a:xfrm>
            <a:off x="3483936" y="1207113"/>
            <a:ext cx="6885900" cy="4076700"/>
          </a:xfrm>
          <a:prstGeom prst="rect">
            <a:avLst/>
          </a:prstGeom>
          <a:noFill/>
          <a:ln w="1016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orde con bandas 16x9">
  <a:themeElements>
    <a:clrScheme name="StripedBorder_16x9">
      <a:dk1>
        <a:srgbClr val="404040"/>
      </a:dk1>
      <a:lt1>
        <a:srgbClr val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StripedBorder_16x9">
      <a:dk1>
        <a:srgbClr val="404040"/>
      </a:dk1>
      <a:lt1>
        <a:srgbClr val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858</Words>
  <Application>Microsoft Office PowerPoint</Application>
  <PresentationFormat>Personalizado</PresentationFormat>
  <Paragraphs>139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 Narrow</vt:lpstr>
      <vt:lpstr>Arial</vt:lpstr>
      <vt:lpstr>Bookman Old Style</vt:lpstr>
      <vt:lpstr>Borde con bandas 16x9</vt:lpstr>
      <vt:lpstr>Actividad de Aprendizaje 1.2. Plantilla para el Inception Deck</vt:lpstr>
      <vt:lpstr>Inception Deck del Proyecto [XXXX]</vt:lpstr>
      <vt:lpstr>Índice</vt:lpstr>
      <vt:lpstr>Sección 1. ¿Por qué estamos aquí? </vt:lpstr>
      <vt:lpstr>Sección 2: Elevator Pitch </vt:lpstr>
      <vt:lpstr>Sección 3: Caja de Producto</vt:lpstr>
      <vt:lpstr>Presentación de PowerPoint</vt:lpstr>
      <vt:lpstr>Sección 5: Conociendo a nuestros vecinos</vt:lpstr>
      <vt:lpstr>Presentación de PowerPoint</vt:lpstr>
      <vt:lpstr>Presentación de PowerPoint</vt:lpstr>
      <vt:lpstr>Sección 7: Preguntémonos qué nos produce insomnio. </vt:lpstr>
      <vt:lpstr>Sección 9: Ser claros con lo que vamos a entregar.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de Aprendizaje 1.2. Plantilla para el Inception Deck</dc:title>
  <dc:creator>Sandra</dc:creator>
  <cp:lastModifiedBy>Cuadrado Al Cubo</cp:lastModifiedBy>
  <cp:revision>2</cp:revision>
  <dcterms:created xsi:type="dcterms:W3CDTF">2020-09-23T09:48:27Z</dcterms:created>
  <dcterms:modified xsi:type="dcterms:W3CDTF">2020-10-04T11:03:39Z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