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9GdAXC/+b6zzSIVQROMzR2JqW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0614" y="3015354"/>
            <a:ext cx="2014638" cy="1557165"/>
            <a:chOff x="63500" y="1058435"/>
            <a:chExt cx="2014638" cy="1557165"/>
          </a:xfrm>
        </p:grpSpPr>
        <p:sp>
          <p:nvSpPr>
            <p:cNvPr id="85" name="Google Shape;85;p1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 rot="-188865">
            <a:off x="2035182" y="2924125"/>
            <a:ext cx="2011107" cy="1562891"/>
            <a:chOff x="685800" y="533400"/>
            <a:chExt cx="4059994" cy="2700346"/>
          </a:xfrm>
        </p:grpSpPr>
        <p:sp>
          <p:nvSpPr>
            <p:cNvPr id="88" name="Google Shape;88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4051113" y="3091580"/>
            <a:ext cx="2010915" cy="1562960"/>
            <a:chOff x="685800" y="533400"/>
            <a:chExt cx="4059994" cy="2700346"/>
          </a:xfrm>
        </p:grpSpPr>
        <p:sp>
          <p:nvSpPr>
            <p:cNvPr id="91" name="Google Shape;91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 rot="-188463">
            <a:off x="6099203" y="2846615"/>
            <a:ext cx="1963521" cy="1562891"/>
            <a:chOff x="685800" y="533400"/>
            <a:chExt cx="4059994" cy="2700346"/>
          </a:xfrm>
        </p:grpSpPr>
        <p:sp>
          <p:nvSpPr>
            <p:cNvPr id="94" name="Google Shape;94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 rot="209256">
            <a:off x="193848" y="3360850"/>
            <a:ext cx="1691533" cy="53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INGENIERO DE REQUISITOS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176438" y="3240247"/>
            <a:ext cx="1705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ANALISTA DE NEGOCIO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 rot="208826">
            <a:off x="4086950" y="3517747"/>
            <a:ext cx="2045873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DESARROLLADOR</a:t>
            </a:r>
            <a:r>
              <a:rPr b="1" i="0" lang="es-ES" sz="18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b="1" i="0" sz="18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276053" y="3289173"/>
            <a:ext cx="1572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22725C"/>
                </a:solidFill>
              </a:rPr>
              <a:t>INGENIERO DE PRUEBAS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323878" y="3661894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323941" y="3976740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rot="219955">
            <a:off x="212981" y="3799855"/>
            <a:ext cx="1651579" cy="204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220274">
            <a:off x="207678" y="4083703"/>
            <a:ext cx="1592969" cy="35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197893">
            <a:off x="4297619" y="3775506"/>
            <a:ext cx="1626895" cy="20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rot="198112">
            <a:off x="4297666" y="4089900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437010" y="3583962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437073" y="3898808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-308795">
            <a:off x="4553307" y="343190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"/>
          <p:cNvSpPr/>
          <p:nvPr/>
        </p:nvSpPr>
        <p:spPr>
          <a:xfrm rot="-188795">
            <a:off x="4490132" y="299973"/>
            <a:ext cx="1917812" cy="1507334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548136" y="821975"/>
            <a:ext cx="1801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00"/>
                </a:solidFill>
              </a:rPr>
              <a:t>EQUIPO DE DESARROLLO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767204" y="1477805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 rot="-266766">
            <a:off x="8149156" y="2929889"/>
            <a:ext cx="1995401" cy="1562810"/>
            <a:chOff x="685800" y="533400"/>
            <a:chExt cx="4059992" cy="2700345"/>
          </a:xfrm>
        </p:grpSpPr>
        <p:sp>
          <p:nvSpPr>
            <p:cNvPr id="113" name="Google Shape;113;p1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15" name="Google Shape;115;p1"/>
          <p:cNvSpPr txBox="1"/>
          <p:nvPr/>
        </p:nvSpPr>
        <p:spPr>
          <a:xfrm rot="-203469">
            <a:off x="7858646" y="3237695"/>
            <a:ext cx="2576411" cy="50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0B769C"/>
                </a:solidFill>
              </a:rPr>
              <a:t>ENCARGADO DESARROLLO HARDWARE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 rot="-331798">
            <a:off x="8390103" y="3760299"/>
            <a:ext cx="1363546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 rot="-331798">
            <a:off x="8390101" y="4136079"/>
            <a:ext cx="1363546" cy="38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99801" y="1334129"/>
            <a:ext cx="2014633" cy="1557167"/>
            <a:chOff x="63500" y="1058435"/>
            <a:chExt cx="2014633" cy="1557167"/>
          </a:xfrm>
        </p:grpSpPr>
        <p:sp>
          <p:nvSpPr>
            <p:cNvPr id="119" name="Google Shape;119;p1"/>
            <p:cNvSpPr/>
            <p:nvPr/>
          </p:nvSpPr>
          <p:spPr>
            <a:xfrm rot="-120000">
              <a:off x="126516" y="1104066"/>
              <a:ext cx="1926407" cy="1478371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3500" y="1058435"/>
              <a:ext cx="1964156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1" name="Google Shape;121;p1"/>
          <p:cNvSpPr txBox="1"/>
          <p:nvPr/>
        </p:nvSpPr>
        <p:spPr>
          <a:xfrm rot="209256">
            <a:off x="212160" y="1846413"/>
            <a:ext cx="1691533" cy="53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821908"/>
                </a:solidFill>
              </a:rPr>
              <a:t>PROYECT MANAGER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 rot="219955">
            <a:off x="2836906" y="5508730"/>
            <a:ext cx="1651579" cy="204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 rot="220274">
            <a:off x="2831603" y="5792578"/>
            <a:ext cx="1592969" cy="35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0150249" y="2982866"/>
            <a:ext cx="2010914" cy="1562960"/>
            <a:chOff x="685800" y="533400"/>
            <a:chExt cx="4059992" cy="2700345"/>
          </a:xfrm>
        </p:grpSpPr>
        <p:sp>
          <p:nvSpPr>
            <p:cNvPr id="125" name="Google Shape;125;p1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4E67C8"/>
                </a:gs>
                <a:gs pos="31000">
                  <a:srgbClr val="93A3DE"/>
                </a:gs>
                <a:gs pos="100000">
                  <a:srgbClr val="93A3DE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7" name="Google Shape;127;p1"/>
          <p:cNvSpPr txBox="1"/>
          <p:nvPr/>
        </p:nvSpPr>
        <p:spPr>
          <a:xfrm rot="216498">
            <a:off x="10270020" y="3109897"/>
            <a:ext cx="1744659" cy="4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181D33"/>
                </a:solidFill>
              </a:rPr>
              <a:t>REDACTOR TÉCNICO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 rot="206607">
            <a:off x="10530396" y="3777273"/>
            <a:ext cx="1363562" cy="20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"/>
          <p:cNvGrpSpPr/>
          <p:nvPr/>
        </p:nvGrpSpPr>
        <p:grpSpPr>
          <a:xfrm>
            <a:off x="206874" y="2764825"/>
            <a:ext cx="2014638" cy="1557165"/>
            <a:chOff x="63500" y="1058435"/>
            <a:chExt cx="2014638" cy="1557165"/>
          </a:xfrm>
        </p:grpSpPr>
        <p:sp>
          <p:nvSpPr>
            <p:cNvPr id="134" name="Google Shape;134;p2"/>
            <p:cNvSpPr/>
            <p:nvPr/>
          </p:nvSpPr>
          <p:spPr>
            <a:xfrm rot="-120000">
              <a:off x="126517" y="1104066"/>
              <a:ext cx="1926411" cy="147836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3500" y="1058435"/>
              <a:ext cx="1964153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 rot="-188865">
            <a:off x="2191442" y="2673596"/>
            <a:ext cx="2011107" cy="1562891"/>
            <a:chOff x="685800" y="533400"/>
            <a:chExt cx="4059994" cy="2700346"/>
          </a:xfrm>
        </p:grpSpPr>
        <p:sp>
          <p:nvSpPr>
            <p:cNvPr id="137" name="Google Shape;137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4207378" y="2814846"/>
            <a:ext cx="2010915" cy="2141644"/>
            <a:chOff x="685800" y="533400"/>
            <a:chExt cx="4059994" cy="2700346"/>
          </a:xfrm>
        </p:grpSpPr>
        <p:sp>
          <p:nvSpPr>
            <p:cNvPr id="140" name="Google Shape;140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189425">
            <a:off x="6268247" y="2581823"/>
            <a:ext cx="2779224" cy="2091000"/>
            <a:chOff x="685800" y="533400"/>
            <a:chExt cx="4059994" cy="2700346"/>
          </a:xfrm>
        </p:grpSpPr>
        <p:sp>
          <p:nvSpPr>
            <p:cNvPr id="143" name="Google Shape;143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45" name="Google Shape;145;p2"/>
          <p:cNvGrpSpPr/>
          <p:nvPr/>
        </p:nvGrpSpPr>
        <p:grpSpPr>
          <a:xfrm rot="-266156">
            <a:off x="9091797" y="2509418"/>
            <a:ext cx="2587879" cy="2235080"/>
            <a:chOff x="685800" y="533400"/>
            <a:chExt cx="4059994" cy="2700346"/>
          </a:xfrm>
        </p:grpSpPr>
        <p:sp>
          <p:nvSpPr>
            <p:cNvPr id="146" name="Google Shape;146;p2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48" name="Google Shape;148;p2"/>
          <p:cNvSpPr txBox="1"/>
          <p:nvPr/>
        </p:nvSpPr>
        <p:spPr>
          <a:xfrm rot="209018">
            <a:off x="172294" y="3373919"/>
            <a:ext cx="2058804" cy="53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AYUNTAMIENTO</a:t>
            </a:r>
            <a:endParaRPr b="1" i="0" sz="18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2332698" y="2989718"/>
            <a:ext cx="1705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PERSONAL RECOGIDA RESIDUOS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 rot="208826">
            <a:off x="4205879" y="3024735"/>
            <a:ext cx="2045873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568C11"/>
                </a:solidFill>
              </a:rPr>
              <a:t>ENCARGADO SOFTWARE</a:t>
            </a:r>
            <a:endParaRPr b="1" i="0" sz="16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6354318" y="2680234"/>
            <a:ext cx="251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22725C"/>
                </a:solidFill>
              </a:rPr>
              <a:t>ENCARGADO</a:t>
            </a:r>
            <a:endParaRPr b="1" sz="1800">
              <a:solidFill>
                <a:srgbClr val="22725C"/>
              </a:solidFill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22725C"/>
                </a:solidFill>
              </a:rPr>
              <a:t>MANTENIMIENTO HARDWARE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 rot="-203469">
            <a:off x="9071496" y="2856533"/>
            <a:ext cx="2576411" cy="50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ENCARGADO TRATAMIENTO RESIDUOS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480138" y="3411365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2480201" y="3726211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 rot="219955">
            <a:off x="334641" y="3672401"/>
            <a:ext cx="1651579" cy="204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100"/>
              <a:buFont typeface="Calibri"/>
              <a:buNone/>
            </a:pPr>
            <a:r>
              <a:rPr b="1" lang="es-ES" sz="1100">
                <a:solidFill>
                  <a:srgbClr val="821908"/>
                </a:solidFill>
              </a:rPr>
              <a:t>Sponsor/Cliente</a:t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 rot="220274">
            <a:off x="363938" y="3833174"/>
            <a:ext cx="1592969" cy="35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 rot="197893">
            <a:off x="4453880" y="3524977"/>
            <a:ext cx="1626895" cy="20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 rot="198112">
            <a:off x="4462551" y="3584271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6AA84F"/>
                </a:solidFill>
              </a:rPr>
              <a:t>Mantiene el código, actualizando la aplicación y adaptándola a las nuevas necesidades que van surgiendo</a:t>
            </a:r>
            <a:endParaRPr sz="1100">
              <a:solidFill>
                <a:srgbClr val="6AA84F"/>
              </a:solidFill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6593270" y="3333433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6510559" y="3352913"/>
            <a:ext cx="207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rPr lang="es-ES" sz="1000">
                <a:solidFill>
                  <a:srgbClr val="22725C"/>
                </a:solidFill>
              </a:rPr>
              <a:t>Mantiene las infraestructuras necesarias para nuestro proyecto (camiones, sensores..), aporta soporte al software renovando el hardware que le da soporte. </a:t>
            </a:r>
            <a:endParaRPr sz="1000">
              <a:solidFill>
                <a:srgbClr val="22725C"/>
              </a:solidFill>
            </a:endParaRPr>
          </a:p>
          <a:p>
            <a: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22725C"/>
              </a:solidFill>
            </a:endParaRPr>
          </a:p>
        </p:txBody>
      </p:sp>
      <p:sp>
        <p:nvSpPr>
          <p:cNvPr id="161" name="Google Shape;161;p2"/>
          <p:cNvSpPr txBox="1"/>
          <p:nvPr/>
        </p:nvSpPr>
        <p:spPr>
          <a:xfrm rot="-331798">
            <a:off x="9303153" y="3434262"/>
            <a:ext cx="1363546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 rot="-204691">
            <a:off x="9301592" y="3717541"/>
            <a:ext cx="2016574" cy="3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1000"/>
              <a:buFont typeface="Calibri"/>
              <a:buNone/>
            </a:pPr>
            <a:r>
              <a:rPr lang="es-ES" sz="1000">
                <a:solidFill>
                  <a:srgbClr val="0B769C"/>
                </a:solidFill>
              </a:rPr>
              <a:t>Organiza el sistema de recogida</a:t>
            </a:r>
            <a:endParaRPr b="0" i="0" sz="1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 rot="-308795">
            <a:off x="4556019" y="674052"/>
            <a:ext cx="1880961" cy="1478368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4" name="Google Shape;164;p2"/>
          <p:cNvSpPr/>
          <p:nvPr/>
        </p:nvSpPr>
        <p:spPr>
          <a:xfrm rot="-188797">
            <a:off x="4492845" y="630834"/>
            <a:ext cx="1917813" cy="150733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4452921" y="1028195"/>
            <a:ext cx="1997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DEVELOPING ORGANIZATION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4832279" y="1681867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669665" y="4560028"/>
            <a:ext cx="2310948" cy="1482760"/>
            <a:chOff x="685800" y="533400"/>
            <a:chExt cx="4059992" cy="2700345"/>
          </a:xfrm>
        </p:grpSpPr>
        <p:sp>
          <p:nvSpPr>
            <p:cNvPr id="168" name="Google Shape;168;p2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70" name="Google Shape;170;p2"/>
          <p:cNvSpPr txBox="1"/>
          <p:nvPr/>
        </p:nvSpPr>
        <p:spPr>
          <a:xfrm rot="208894">
            <a:off x="1784458" y="4746906"/>
            <a:ext cx="2104484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568C11"/>
                </a:solidFill>
              </a:rPr>
              <a:t>ENCARGADO DE OBRAS Y EQUIPAMIENTOS</a:t>
            </a:r>
            <a:endParaRPr b="1" i="0" sz="16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 rot="197893">
            <a:off x="2032505" y="5245352"/>
            <a:ext cx="1626895" cy="20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 rot="198112">
            <a:off x="1880826" y="5542671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 rot="-188886">
            <a:off x="3030091" y="3079214"/>
            <a:ext cx="2277033" cy="1562891"/>
            <a:chOff x="685800" y="533400"/>
            <a:chExt cx="4059994" cy="2700346"/>
          </a:xfrm>
        </p:grpSpPr>
        <p:sp>
          <p:nvSpPr>
            <p:cNvPr id="178" name="Google Shape;178;p3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5329948" y="3239301"/>
            <a:ext cx="2010915" cy="1562960"/>
            <a:chOff x="685800" y="533400"/>
            <a:chExt cx="4059994" cy="2700346"/>
          </a:xfrm>
        </p:grpSpPr>
        <p:sp>
          <p:nvSpPr>
            <p:cNvPr id="181" name="Google Shape;181;p3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 rot="-188923">
            <a:off x="7377398" y="2971754"/>
            <a:ext cx="2779202" cy="1562891"/>
            <a:chOff x="685800" y="533400"/>
            <a:chExt cx="4059994" cy="2700346"/>
          </a:xfrm>
        </p:grpSpPr>
        <p:sp>
          <p:nvSpPr>
            <p:cNvPr id="184" name="Google Shape;184;p3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86" name="Google Shape;186;p3"/>
          <p:cNvSpPr txBox="1"/>
          <p:nvPr/>
        </p:nvSpPr>
        <p:spPr>
          <a:xfrm>
            <a:off x="3066042" y="3490087"/>
            <a:ext cx="220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903D00"/>
                </a:solidFill>
                <a:latin typeface="Arial"/>
                <a:ea typeface="Arial"/>
                <a:cs typeface="Arial"/>
                <a:sym typeface="Arial"/>
              </a:rPr>
              <a:t>PROVEEDORES HARDWARE</a:t>
            </a:r>
            <a:endParaRPr/>
          </a:p>
        </p:txBody>
      </p:sp>
      <p:sp>
        <p:nvSpPr>
          <p:cNvPr id="187" name="Google Shape;187;p3"/>
          <p:cNvSpPr txBox="1"/>
          <p:nvPr/>
        </p:nvSpPr>
        <p:spPr>
          <a:xfrm rot="208826">
            <a:off x="5314553" y="3847042"/>
            <a:ext cx="2045873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CIUDADANOS</a:t>
            </a:r>
            <a:endParaRPr b="1" i="0" sz="16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7555945" y="3616186"/>
            <a:ext cx="251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EMPRESAS</a:t>
            </a:r>
            <a:endParaRPr/>
          </a:p>
        </p:txBody>
      </p:sp>
      <p:sp>
        <p:nvSpPr>
          <p:cNvPr id="189" name="Google Shape;189;p3"/>
          <p:cNvSpPr txBox="1"/>
          <p:nvPr/>
        </p:nvSpPr>
        <p:spPr>
          <a:xfrm>
            <a:off x="3602713" y="3809615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3602776" y="4124461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 rot="197893">
            <a:off x="5576455" y="3923227"/>
            <a:ext cx="1626895" cy="204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 rot="198112">
            <a:off x="5576501" y="4237621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7715845" y="3731683"/>
            <a:ext cx="13638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7715908" y="4046529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 rot="-308795">
            <a:off x="4630920" y="891027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6" name="Google Shape;196;p3"/>
          <p:cNvSpPr/>
          <p:nvPr/>
        </p:nvSpPr>
        <p:spPr>
          <a:xfrm rot="-188795">
            <a:off x="4608258" y="882985"/>
            <a:ext cx="2008626" cy="1507334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4595287" y="1221107"/>
            <a:ext cx="1997660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OUTSIDE DEVELOPING ORGANIZATION</a:t>
            </a:r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4907179" y="1898842"/>
            <a:ext cx="136366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"/>
          <p:cNvGrpSpPr/>
          <p:nvPr/>
        </p:nvGrpSpPr>
        <p:grpSpPr>
          <a:xfrm>
            <a:off x="906650" y="2338620"/>
            <a:ext cx="2014633" cy="2925917"/>
            <a:chOff x="63500" y="1058435"/>
            <a:chExt cx="2014633" cy="1557167"/>
          </a:xfrm>
        </p:grpSpPr>
        <p:sp>
          <p:nvSpPr>
            <p:cNvPr id="200" name="Google Shape;200;p3"/>
            <p:cNvSpPr/>
            <p:nvPr/>
          </p:nvSpPr>
          <p:spPr>
            <a:xfrm rot="-120000">
              <a:off x="126516" y="1104066"/>
              <a:ext cx="1926407" cy="1478371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3500" y="1058435"/>
              <a:ext cx="1964156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02" name="Google Shape;202;p3"/>
          <p:cNvSpPr/>
          <p:nvPr/>
        </p:nvSpPr>
        <p:spPr>
          <a:xfrm>
            <a:off x="975260" y="2487488"/>
            <a:ext cx="187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Encargado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medioambiente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1069948" y="3239300"/>
            <a:ext cx="17004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Este stakeholder nos aporta información para mejorar nuestro proyecto en cuestión </a:t>
            </a:r>
            <a:r>
              <a:rPr b="1" lang="es-ES" sz="1100">
                <a:solidFill>
                  <a:srgbClr val="821908"/>
                </a:solidFill>
              </a:rPr>
              <a:t>medioambiental</a:t>
            </a:r>
            <a:r>
              <a:rPr b="1" lang="es-ES" sz="11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, ayuda a cumplir las expectativas de nuestro proyecto.</a:t>
            </a:r>
            <a:endParaRPr b="1" sz="1100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821908"/>
                </a:solidFill>
              </a:rPr>
              <a:t>Se encarga de que se cumplan los ODS.</a:t>
            </a:r>
            <a:endParaRPr b="1" sz="1100">
              <a:solidFill>
                <a:srgbClr val="8219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2020-10-06T16:36:58Z</dcterms:created>
  <dc:creator>Sgomez</dc:creator>
</cp:coreProperties>
</file>