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KW6NQYO4np9X+DduZDSATBr/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95083c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9f95083c8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95083c8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95083c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f95083c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9f95083c8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2150308" y="737485"/>
            <a:ext cx="2010915" cy="1986104"/>
            <a:chOff x="685800" y="533400"/>
            <a:chExt cx="4059994" cy="2700346"/>
          </a:xfrm>
        </p:grpSpPr>
        <p:sp>
          <p:nvSpPr>
            <p:cNvPr id="85" name="Google Shape;85;p1"/>
            <p:cNvSpPr/>
            <p:nvPr/>
          </p:nvSpPr>
          <p:spPr>
            <a:xfrm rot="-120000">
              <a:off x="813030" y="612243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85800" y="533400"/>
              <a:ext cx="3965575" cy="2604458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4E67C8"/>
                </a:gs>
                <a:gs pos="31000">
                  <a:srgbClr val="93A3DE"/>
                </a:gs>
                <a:gs pos="100000">
                  <a:srgbClr val="93A3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 rot="216498">
            <a:off x="2283432" y="887860"/>
            <a:ext cx="1744659" cy="48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181D33"/>
                </a:solidFill>
                <a:latin typeface="Arial"/>
                <a:ea typeface="Arial"/>
                <a:cs typeface="Arial"/>
                <a:sym typeface="Arial"/>
              </a:rPr>
              <a:t>Encargado</a:t>
            </a:r>
            <a:endParaRPr b="1" i="0" sz="2000" u="none" cap="none" strike="noStrike">
              <a:solidFill>
                <a:srgbClr val="181D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181D33"/>
                </a:solidFill>
              </a:rPr>
              <a:t>mecánico</a:t>
            </a:r>
            <a:endParaRPr b="1" sz="2000">
              <a:solidFill>
                <a:srgbClr val="181D33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 rot="206607">
            <a:off x="2375116" y="1467161"/>
            <a:ext cx="1363562" cy="103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181D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1100">
                <a:solidFill>
                  <a:srgbClr val="181D33"/>
                </a:solidFill>
              </a:rPr>
              <a:t>Mantiene las infraestructuras necesarias para nuestro proyecto (sensores, camiones, etc.)</a:t>
            </a:r>
            <a:endParaRPr b="1" i="0" sz="1100" u="none" cap="none" strike="noStrike">
              <a:solidFill>
                <a:srgbClr val="181D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 rot="206607">
            <a:off x="2355320" y="2586167"/>
            <a:ext cx="1363562" cy="381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1D33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23F4F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181D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rot="-308795">
            <a:off x="4529779" y="4343026"/>
            <a:ext cx="1880961" cy="1478370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" name="Google Shape;91;p1"/>
          <p:cNvSpPr/>
          <p:nvPr/>
        </p:nvSpPr>
        <p:spPr>
          <a:xfrm rot="-188797">
            <a:off x="4481661" y="4299381"/>
            <a:ext cx="1917821" cy="2056203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660197" y="4436191"/>
            <a:ext cx="1572404" cy="5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FFFF00"/>
                </a:solidFill>
              </a:rPr>
              <a:t>Personal de mantenimiento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806050" y="5350859"/>
            <a:ext cx="1363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</a:pPr>
            <a:r>
              <a:rPr lang="es-ES" sz="1000">
                <a:solidFill>
                  <a:srgbClr val="FFFF00"/>
                </a:solidFill>
              </a:rPr>
              <a:t>personal necesario para el buen </a:t>
            </a:r>
            <a:r>
              <a:rPr lang="es-ES" sz="1000">
                <a:solidFill>
                  <a:srgbClr val="FFFF00"/>
                </a:solidFill>
              </a:rPr>
              <a:t>funcionamiento</a:t>
            </a:r>
            <a:r>
              <a:rPr lang="es-ES" sz="1000">
                <a:solidFill>
                  <a:srgbClr val="FFFF00"/>
                </a:solidFill>
              </a:rPr>
              <a:t> de infraestructuras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 rot="-264029">
            <a:off x="4671782" y="714313"/>
            <a:ext cx="2010752" cy="2481295"/>
            <a:chOff x="685800" y="533400"/>
            <a:chExt cx="4059992" cy="2700345"/>
          </a:xfrm>
        </p:grpSpPr>
        <p:sp>
          <p:nvSpPr>
            <p:cNvPr id="95" name="Google Shape;95;p1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ECCF3"/>
                </a:gs>
                <a:gs pos="30000">
                  <a:srgbClr val="9EE0F7"/>
                </a:gs>
                <a:gs pos="100000">
                  <a:srgbClr val="9EE0F7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 rot="-203654">
            <a:off x="4786533" y="906282"/>
            <a:ext cx="1672133" cy="80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0B769C"/>
                </a:solidFill>
              </a:rPr>
              <a:t>Encargado software</a:t>
            </a:r>
            <a:endParaRPr b="1" i="0" sz="2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 rot="-331798">
            <a:off x="4942477" y="1658868"/>
            <a:ext cx="1363546" cy="154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1100"/>
              <a:buFont typeface="Arial"/>
              <a:buNone/>
            </a:pPr>
            <a:r>
              <a:rPr b="1" lang="es-ES" sz="1100">
                <a:solidFill>
                  <a:srgbClr val="0B769C"/>
                </a:solidFill>
              </a:rPr>
              <a:t>Mantiene el </a:t>
            </a:r>
            <a:r>
              <a:rPr b="1" lang="es-ES" sz="1100">
                <a:solidFill>
                  <a:srgbClr val="0B769C"/>
                </a:solidFill>
              </a:rPr>
              <a:t>código</a:t>
            </a:r>
            <a:r>
              <a:rPr b="1" lang="es-ES" sz="1100">
                <a:solidFill>
                  <a:srgbClr val="0B769C"/>
                </a:solidFill>
              </a:rPr>
              <a:t>, </a:t>
            </a:r>
            <a:r>
              <a:rPr b="1" lang="es-ES" sz="1100">
                <a:solidFill>
                  <a:srgbClr val="0B769C"/>
                </a:solidFill>
              </a:rPr>
              <a:t>actualizando</a:t>
            </a:r>
            <a:r>
              <a:rPr b="1" lang="es-ES" sz="1100">
                <a:solidFill>
                  <a:srgbClr val="0B769C"/>
                </a:solidFill>
              </a:rPr>
              <a:t> la aplicación y </a:t>
            </a:r>
            <a:r>
              <a:rPr b="1" lang="es-ES" sz="1100">
                <a:solidFill>
                  <a:srgbClr val="0B769C"/>
                </a:solidFill>
              </a:rPr>
              <a:t>adaptándola</a:t>
            </a:r>
            <a:r>
              <a:rPr b="1" lang="es-ES" sz="1100">
                <a:solidFill>
                  <a:srgbClr val="0B769C"/>
                </a:solidFill>
              </a:rPr>
              <a:t> a las nuevas </a:t>
            </a:r>
            <a:r>
              <a:rPr b="1" lang="es-ES" sz="1100">
                <a:solidFill>
                  <a:srgbClr val="0B769C"/>
                </a:solidFill>
              </a:rPr>
              <a:t>necesidades</a:t>
            </a:r>
            <a:r>
              <a:rPr b="1" lang="es-ES" sz="1100">
                <a:solidFill>
                  <a:srgbClr val="0B769C"/>
                </a:solidFill>
              </a:rPr>
              <a:t> que van </a:t>
            </a:r>
            <a:r>
              <a:rPr b="1" lang="es-ES" sz="1100">
                <a:solidFill>
                  <a:srgbClr val="0B769C"/>
                </a:solidFill>
              </a:rPr>
              <a:t>surgiendo</a:t>
            </a:r>
            <a:endParaRPr b="1" i="0" sz="11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 rot="-331798">
            <a:off x="5017745" y="3017467"/>
            <a:ext cx="1363546" cy="38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33C0B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 rot="-189883">
            <a:off x="7148372" y="989331"/>
            <a:ext cx="1963565" cy="2307609"/>
            <a:chOff x="685800" y="533400"/>
            <a:chExt cx="4059992" cy="2700345"/>
          </a:xfrm>
        </p:grpSpPr>
        <p:sp>
          <p:nvSpPr>
            <p:cNvPr id="101" name="Google Shape;101;p1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03" name="Google Shape;103;p1"/>
          <p:cNvSpPr txBox="1"/>
          <p:nvPr/>
        </p:nvSpPr>
        <p:spPr>
          <a:xfrm>
            <a:off x="7320780" y="1124757"/>
            <a:ext cx="15723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22725C"/>
                </a:solidFill>
              </a:rPr>
              <a:t>Encargado hardware</a:t>
            </a:r>
            <a:endParaRPr b="1" i="0" sz="18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476575" y="1764375"/>
            <a:ext cx="13638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100"/>
              <a:buFont typeface="Arial"/>
              <a:buNone/>
            </a:pPr>
            <a:r>
              <a:rPr b="1" lang="es-ES" sz="1100">
                <a:solidFill>
                  <a:srgbClr val="22725C"/>
                </a:solidFill>
              </a:rPr>
              <a:t>Aportan soporte al software </a:t>
            </a:r>
            <a:r>
              <a:rPr b="1" lang="es-ES" sz="1100">
                <a:solidFill>
                  <a:srgbClr val="22725C"/>
                </a:solidFill>
              </a:rPr>
              <a:t>renovando</a:t>
            </a:r>
            <a:r>
              <a:rPr b="1" lang="es-ES" sz="1100">
                <a:solidFill>
                  <a:srgbClr val="22725C"/>
                </a:solidFill>
              </a:rPr>
              <a:t> el hardware que da soporte al software para que el proyecto salga adelante</a:t>
            </a:r>
            <a:endParaRPr b="1" i="0" sz="11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476563" y="2954481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9f95083c89_1_0"/>
          <p:cNvGrpSpPr/>
          <p:nvPr/>
        </p:nvGrpSpPr>
        <p:grpSpPr>
          <a:xfrm rot="-188865">
            <a:off x="3384700" y="745446"/>
            <a:ext cx="2011107" cy="2711452"/>
            <a:chOff x="685800" y="533400"/>
            <a:chExt cx="4059992" cy="2700345"/>
          </a:xfrm>
        </p:grpSpPr>
        <p:sp>
          <p:nvSpPr>
            <p:cNvPr id="111" name="Google Shape;111;g9f95083c89_1_0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12" name="Google Shape;112;g9f95083c89_1_0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F8021"/>
                </a:gs>
                <a:gs pos="31000">
                  <a:srgbClr val="FEB179"/>
                </a:gs>
                <a:gs pos="100000">
                  <a:srgbClr val="FEB179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13" name="Google Shape;113;g9f95083c89_1_0"/>
          <p:cNvSpPr txBox="1"/>
          <p:nvPr/>
        </p:nvSpPr>
        <p:spPr>
          <a:xfrm>
            <a:off x="3456985" y="859229"/>
            <a:ext cx="17058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903D00"/>
                </a:solidFill>
              </a:rPr>
              <a:t>Analista de negocio</a:t>
            </a:r>
            <a:endParaRPr b="1" i="0" sz="2000" u="none" cap="none" strike="noStrike">
              <a:solidFill>
                <a:srgbClr val="903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9f95083c89_1_0"/>
          <p:cNvSpPr txBox="1"/>
          <p:nvPr/>
        </p:nvSpPr>
        <p:spPr>
          <a:xfrm>
            <a:off x="3658639" y="1721177"/>
            <a:ext cx="1363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1100"/>
              <a:buFont typeface="Arial"/>
              <a:buNone/>
            </a:pPr>
            <a:r>
              <a:rPr b="1" lang="es-ES" sz="1100">
                <a:solidFill>
                  <a:srgbClr val="903D00"/>
                </a:solidFill>
              </a:rPr>
              <a:t>Convoca reuniones con el equipo de desarrollo y stakeholders para identificar requisitos</a:t>
            </a:r>
            <a:endParaRPr b="1" i="0" sz="1100" u="none" cap="none" strike="noStrike">
              <a:solidFill>
                <a:srgbClr val="903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9f95083c89_1_0"/>
          <p:cNvSpPr txBox="1"/>
          <p:nvPr/>
        </p:nvSpPr>
        <p:spPr>
          <a:xfrm>
            <a:off x="3708361" y="2787361"/>
            <a:ext cx="13638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3D00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9f95083c89_1_0"/>
          <p:cNvSpPr/>
          <p:nvPr/>
        </p:nvSpPr>
        <p:spPr>
          <a:xfrm rot="-308795">
            <a:off x="4529778" y="4343026"/>
            <a:ext cx="1880961" cy="1478368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g9f95083c89_1_0"/>
          <p:cNvSpPr/>
          <p:nvPr/>
        </p:nvSpPr>
        <p:spPr>
          <a:xfrm rot="-188797">
            <a:off x="4466604" y="4299808"/>
            <a:ext cx="1917813" cy="1507333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g9f95083c89_1_0"/>
          <p:cNvSpPr txBox="1"/>
          <p:nvPr/>
        </p:nvSpPr>
        <p:spPr>
          <a:xfrm>
            <a:off x="4660197" y="4436191"/>
            <a:ext cx="1572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FFFF00"/>
                </a:solidFill>
              </a:rPr>
              <a:t>Equipo de desarrollo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9f95083c89_1_0"/>
          <p:cNvSpPr txBox="1"/>
          <p:nvPr/>
        </p:nvSpPr>
        <p:spPr>
          <a:xfrm>
            <a:off x="4660188" y="5159804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</a:pPr>
            <a:r>
              <a:rPr lang="es-ES" sz="1000">
                <a:solidFill>
                  <a:srgbClr val="FFFF00"/>
                </a:solidFill>
              </a:rPr>
              <a:t>Nesicedades a la hora de la implementación</a:t>
            </a:r>
            <a:endParaRPr sz="1000">
              <a:solidFill>
                <a:srgbClr val="FFFF00"/>
              </a:solidFill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FFFF00"/>
              </a:solidFill>
            </a:endParaRPr>
          </a:p>
        </p:txBody>
      </p:sp>
      <p:grpSp>
        <p:nvGrpSpPr>
          <p:cNvPr id="120" name="Google Shape;120;g9f95083c89_1_0"/>
          <p:cNvGrpSpPr/>
          <p:nvPr/>
        </p:nvGrpSpPr>
        <p:grpSpPr>
          <a:xfrm>
            <a:off x="951375" y="859228"/>
            <a:ext cx="2014633" cy="1557167"/>
            <a:chOff x="63500" y="1058435"/>
            <a:chExt cx="2014633" cy="1557167"/>
          </a:xfrm>
        </p:grpSpPr>
        <p:sp>
          <p:nvSpPr>
            <p:cNvPr id="121" name="Google Shape;121;g9f95083c89_1_0"/>
            <p:cNvSpPr/>
            <p:nvPr/>
          </p:nvSpPr>
          <p:spPr>
            <a:xfrm rot="-120000">
              <a:off x="126516" y="1104066"/>
              <a:ext cx="1926407" cy="1478371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2" name="Google Shape;122;g9f95083c89_1_0"/>
            <p:cNvSpPr/>
            <p:nvPr/>
          </p:nvSpPr>
          <p:spPr>
            <a:xfrm>
              <a:off x="63500" y="1058435"/>
              <a:ext cx="1964156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23" name="Google Shape;123;g9f95083c89_1_0"/>
          <p:cNvSpPr txBox="1"/>
          <p:nvPr/>
        </p:nvSpPr>
        <p:spPr>
          <a:xfrm rot="209256">
            <a:off x="1093890" y="964200"/>
            <a:ext cx="1691533" cy="532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821908"/>
                </a:solidFill>
              </a:rPr>
              <a:t>Desarrollador software</a:t>
            </a:r>
            <a:endParaRPr b="1" i="0" sz="18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9f95083c89_1_0"/>
          <p:cNvSpPr txBox="1"/>
          <p:nvPr/>
        </p:nvSpPr>
        <p:spPr>
          <a:xfrm rot="219955">
            <a:off x="1189662" y="1599892"/>
            <a:ext cx="1651579" cy="633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100"/>
              <a:buFont typeface="Arial"/>
              <a:buNone/>
            </a:pPr>
            <a:r>
              <a:rPr b="1" lang="es-ES" sz="1100">
                <a:solidFill>
                  <a:srgbClr val="821908"/>
                </a:solidFill>
              </a:rPr>
              <a:t>Crea el código, organiza, gestiona y dirige a los demás trabajadores</a:t>
            </a:r>
            <a:endParaRPr b="1" i="0" sz="11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9f95083c89_1_0"/>
          <p:cNvSpPr txBox="1"/>
          <p:nvPr/>
        </p:nvSpPr>
        <p:spPr>
          <a:xfrm rot="220274">
            <a:off x="1108439" y="1927577"/>
            <a:ext cx="1592969" cy="35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9f95083c89_1_0"/>
          <p:cNvGrpSpPr/>
          <p:nvPr/>
        </p:nvGrpSpPr>
        <p:grpSpPr>
          <a:xfrm>
            <a:off x="5814516" y="806673"/>
            <a:ext cx="2010914" cy="3067052"/>
            <a:chOff x="685800" y="533400"/>
            <a:chExt cx="4059992" cy="2700345"/>
          </a:xfrm>
        </p:grpSpPr>
        <p:sp>
          <p:nvSpPr>
            <p:cNvPr id="127" name="Google Shape;127;g9f95083c89_1_0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8" name="Google Shape;128;g9f95083c89_1_0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29" name="Google Shape;129;g9f95083c89_1_0"/>
          <p:cNvSpPr txBox="1"/>
          <p:nvPr/>
        </p:nvSpPr>
        <p:spPr>
          <a:xfrm rot="209242">
            <a:off x="5910300" y="1132198"/>
            <a:ext cx="1711369" cy="50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2000"/>
              <a:buFont typeface="Arial"/>
              <a:buNone/>
            </a:pPr>
            <a:r>
              <a:rPr b="1" lang="es-ES" sz="2000">
                <a:solidFill>
                  <a:srgbClr val="568C11"/>
                </a:solidFill>
              </a:rPr>
              <a:t>Encargado de la validación del proyecto</a:t>
            </a:r>
            <a:endParaRPr b="1" i="0" sz="2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9f95083c89_1_0"/>
          <p:cNvSpPr txBox="1"/>
          <p:nvPr/>
        </p:nvSpPr>
        <p:spPr>
          <a:xfrm rot="197893">
            <a:off x="5852747" y="2274036"/>
            <a:ext cx="1626895" cy="137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100"/>
              <a:buFont typeface="Arial"/>
              <a:buNone/>
            </a:pPr>
            <a:r>
              <a:rPr b="1" lang="es-ES" sz="1100">
                <a:solidFill>
                  <a:srgbClr val="568C11"/>
                </a:solidFill>
              </a:rPr>
              <a:t>Se encarga de crear una </a:t>
            </a:r>
            <a:r>
              <a:rPr b="1" lang="es-ES" sz="1100">
                <a:solidFill>
                  <a:srgbClr val="568C11"/>
                </a:solidFill>
              </a:rPr>
              <a:t>batería</a:t>
            </a:r>
            <a:r>
              <a:rPr b="1" lang="es-ES" sz="1100">
                <a:solidFill>
                  <a:srgbClr val="568C11"/>
                </a:solidFill>
              </a:rPr>
              <a:t> de entrenamiento para probar el software, comprobar la calidad del proyecto y evitar errores futuros</a:t>
            </a:r>
            <a:endParaRPr b="1" i="0" sz="11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9f95083c89_1_0"/>
          <p:cNvSpPr txBox="1"/>
          <p:nvPr/>
        </p:nvSpPr>
        <p:spPr>
          <a:xfrm rot="198112">
            <a:off x="5961237" y="3188763"/>
            <a:ext cx="1609472" cy="38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9f95083c89_1_0"/>
          <p:cNvGrpSpPr/>
          <p:nvPr/>
        </p:nvGrpSpPr>
        <p:grpSpPr>
          <a:xfrm rot="-267489">
            <a:off x="8101803" y="956280"/>
            <a:ext cx="2010909" cy="2767842"/>
            <a:chOff x="685800" y="533400"/>
            <a:chExt cx="4059992" cy="2700345"/>
          </a:xfrm>
        </p:grpSpPr>
        <p:sp>
          <p:nvSpPr>
            <p:cNvPr id="133" name="Google Shape;133;g9f95083c89_1_0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4" name="Google Shape;134;g9f95083c89_1_0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ECCF3"/>
                </a:gs>
                <a:gs pos="30000">
                  <a:srgbClr val="9EE0F7"/>
                </a:gs>
                <a:gs pos="100000">
                  <a:srgbClr val="9EE0F7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35" name="Google Shape;135;g9f95083c89_1_0"/>
          <p:cNvSpPr txBox="1"/>
          <p:nvPr/>
        </p:nvSpPr>
        <p:spPr>
          <a:xfrm rot="-203654">
            <a:off x="8202646" y="1132739"/>
            <a:ext cx="1672133" cy="50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B769C"/>
                </a:solidFill>
                <a:latin typeface="Arial"/>
                <a:ea typeface="Arial"/>
                <a:cs typeface="Arial"/>
                <a:sym typeface="Arial"/>
              </a:rPr>
              <a:t>Equipo hardware</a:t>
            </a:r>
            <a:endParaRPr b="1" i="0" sz="2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9f95083c89_1_0"/>
          <p:cNvSpPr txBox="1"/>
          <p:nvPr/>
        </p:nvSpPr>
        <p:spPr>
          <a:xfrm rot="-331798">
            <a:off x="8352864" y="1683743"/>
            <a:ext cx="1363546" cy="20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0B769C"/>
                </a:solidFill>
                <a:latin typeface="Arial"/>
                <a:ea typeface="Arial"/>
                <a:cs typeface="Arial"/>
                <a:sym typeface="Arial"/>
              </a:rPr>
              <a:t>Es importante que este equipo se comunique con el equipo de software para asegurar la compatibilidad de mi sistema</a:t>
            </a:r>
            <a:endParaRPr b="1" i="0" sz="11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f95083c89_1_0"/>
          <p:cNvSpPr txBox="1"/>
          <p:nvPr/>
        </p:nvSpPr>
        <p:spPr>
          <a:xfrm rot="-331798">
            <a:off x="8384557" y="2911917"/>
            <a:ext cx="1363546" cy="38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769C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33C0B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0B76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9f95083c89_0_5"/>
          <p:cNvGrpSpPr/>
          <p:nvPr/>
        </p:nvGrpSpPr>
        <p:grpSpPr>
          <a:xfrm>
            <a:off x="6003400" y="1145278"/>
            <a:ext cx="2014633" cy="1557167"/>
            <a:chOff x="63500" y="1058435"/>
            <a:chExt cx="2014633" cy="1557167"/>
          </a:xfrm>
        </p:grpSpPr>
        <p:sp>
          <p:nvSpPr>
            <p:cNvPr id="143" name="Google Shape;143;g9f95083c89_0_5"/>
            <p:cNvSpPr/>
            <p:nvPr/>
          </p:nvSpPr>
          <p:spPr>
            <a:xfrm rot="-120000">
              <a:off x="126516" y="1104066"/>
              <a:ext cx="1926407" cy="1478371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4" name="Google Shape;144;g9f95083c89_0_5"/>
            <p:cNvSpPr/>
            <p:nvPr/>
          </p:nvSpPr>
          <p:spPr>
            <a:xfrm>
              <a:off x="63500" y="1058435"/>
              <a:ext cx="1964156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45" name="Google Shape;145;g9f95083c89_0_5"/>
          <p:cNvSpPr txBox="1"/>
          <p:nvPr/>
        </p:nvSpPr>
        <p:spPr>
          <a:xfrm rot="209256">
            <a:off x="6145915" y="1250250"/>
            <a:ext cx="1691533" cy="532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Ayuntamiento de Madrid</a:t>
            </a:r>
            <a:endParaRPr b="1" i="0" sz="18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9f95083c89_0_5"/>
          <p:cNvSpPr txBox="1"/>
          <p:nvPr/>
        </p:nvSpPr>
        <p:spPr>
          <a:xfrm rot="219955">
            <a:off x="6156411" y="1834231"/>
            <a:ext cx="1651579" cy="688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Patrocinador</a:t>
            </a:r>
            <a:r>
              <a:rPr b="1" lang="es-ES" sz="1100">
                <a:solidFill>
                  <a:srgbClr val="821908"/>
                </a:solidFill>
              </a:rPr>
              <a:t>, </a:t>
            </a:r>
            <a:r>
              <a:rPr b="1" i="0" lang="es-ES" sz="11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inversor y miembro principal que utiliza mi sistema</a:t>
            </a:r>
            <a:endParaRPr b="1" i="0" sz="11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9f95083c89_0_5"/>
          <p:cNvSpPr txBox="1"/>
          <p:nvPr/>
        </p:nvSpPr>
        <p:spPr>
          <a:xfrm rot="220274">
            <a:off x="6185714" y="2753102"/>
            <a:ext cx="1592969" cy="35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821908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85623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g9f95083c89_0_5"/>
          <p:cNvGrpSpPr/>
          <p:nvPr/>
        </p:nvGrpSpPr>
        <p:grpSpPr>
          <a:xfrm rot="-188463">
            <a:off x="3358501" y="734224"/>
            <a:ext cx="1963520" cy="2816932"/>
            <a:chOff x="685800" y="533400"/>
            <a:chExt cx="4059992" cy="2700345"/>
          </a:xfrm>
        </p:grpSpPr>
        <p:sp>
          <p:nvSpPr>
            <p:cNvPr id="149" name="Google Shape;149;g9f95083c89_0_5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0" name="Google Shape;150;g9f95083c89_0_5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5DCEAF"/>
                </a:gs>
                <a:gs pos="31000">
                  <a:srgbClr val="9CE1CE"/>
                </a:gs>
                <a:gs pos="100000">
                  <a:srgbClr val="9CE1CE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51" name="Google Shape;151;g9f95083c89_0_5"/>
          <p:cNvSpPr txBox="1"/>
          <p:nvPr/>
        </p:nvSpPr>
        <p:spPr>
          <a:xfrm>
            <a:off x="3516093" y="872720"/>
            <a:ext cx="15723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22725C"/>
                </a:solidFill>
                <a:latin typeface="Arial"/>
                <a:ea typeface="Arial"/>
                <a:cs typeface="Arial"/>
                <a:sym typeface="Arial"/>
              </a:rPr>
              <a:t>Trabajadores de recogida de basura</a:t>
            </a:r>
            <a:endParaRPr b="1" i="0" sz="18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9f95083c89_0_5"/>
          <p:cNvSpPr txBox="1"/>
          <p:nvPr/>
        </p:nvSpPr>
        <p:spPr>
          <a:xfrm>
            <a:off x="3620350" y="1913251"/>
            <a:ext cx="13638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100"/>
              <a:buFont typeface="Arial"/>
              <a:buNone/>
            </a:pPr>
            <a:r>
              <a:rPr b="1" lang="es-ES" sz="1100">
                <a:solidFill>
                  <a:srgbClr val="22725C"/>
                </a:solidFill>
              </a:rPr>
              <a:t>Este stakeholder es importante para mi sistema, ya que se encarga de proporcionarme información para hacer su trabajo </a:t>
            </a:r>
            <a:r>
              <a:rPr b="1" lang="es-ES" sz="1100">
                <a:solidFill>
                  <a:srgbClr val="22725C"/>
                </a:solidFill>
              </a:rPr>
              <a:t>más</a:t>
            </a:r>
            <a:r>
              <a:rPr b="1" lang="es-ES" sz="1100">
                <a:solidFill>
                  <a:srgbClr val="22725C"/>
                </a:solidFill>
              </a:rPr>
              <a:t> </a:t>
            </a:r>
            <a:r>
              <a:rPr b="1" lang="es-ES" sz="1100">
                <a:solidFill>
                  <a:srgbClr val="22725C"/>
                </a:solidFill>
              </a:rPr>
              <a:t>eficiente</a:t>
            </a:r>
            <a:endParaRPr b="1" i="0" sz="11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9f95083c89_0_5"/>
          <p:cNvSpPr txBox="1"/>
          <p:nvPr/>
        </p:nvSpPr>
        <p:spPr>
          <a:xfrm>
            <a:off x="3516100" y="3467594"/>
            <a:ext cx="136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2725C"/>
              </a:buClr>
              <a:buSzPts val="1000"/>
              <a:buFont typeface="Arial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9f95083c89_0_5"/>
          <p:cNvSpPr/>
          <p:nvPr/>
        </p:nvSpPr>
        <p:spPr>
          <a:xfrm rot="-308795">
            <a:off x="4529778" y="4343026"/>
            <a:ext cx="1880961" cy="1478368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5" name="Google Shape;155;g9f95083c89_0_5"/>
          <p:cNvSpPr/>
          <p:nvPr/>
        </p:nvSpPr>
        <p:spPr>
          <a:xfrm rot="-188797">
            <a:off x="4481661" y="4299381"/>
            <a:ext cx="1917821" cy="2056203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6" name="Google Shape;156;g9f95083c89_0_5"/>
          <p:cNvSpPr txBox="1"/>
          <p:nvPr/>
        </p:nvSpPr>
        <p:spPr>
          <a:xfrm>
            <a:off x="4660197" y="4436191"/>
            <a:ext cx="1572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FFFF00"/>
                </a:solidFill>
              </a:rPr>
              <a:t>Usuarios que trabajan con mi sistema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9f95083c89_0_5"/>
          <p:cNvSpPr txBox="1"/>
          <p:nvPr/>
        </p:nvSpPr>
        <p:spPr>
          <a:xfrm>
            <a:off x="4806050" y="5350859"/>
            <a:ext cx="1363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</a:pPr>
            <a:r>
              <a:rPr lang="es-ES" sz="1000">
                <a:solidFill>
                  <a:srgbClr val="FFFF00"/>
                </a:solidFill>
              </a:rPr>
              <a:t>personal necesario para que mi </a:t>
            </a:r>
            <a:r>
              <a:rPr lang="es-ES" sz="1000">
                <a:solidFill>
                  <a:srgbClr val="FFFF00"/>
                </a:solidFill>
              </a:rPr>
              <a:t>sistema</a:t>
            </a:r>
            <a:r>
              <a:rPr lang="es-ES" sz="1000">
                <a:solidFill>
                  <a:srgbClr val="FFFF00"/>
                </a:solidFill>
              </a:rPr>
              <a:t> tenga todas las </a:t>
            </a:r>
            <a:r>
              <a:rPr lang="es-ES" sz="1000">
                <a:solidFill>
                  <a:srgbClr val="FFFF00"/>
                </a:solidFill>
              </a:rPr>
              <a:t>características</a:t>
            </a:r>
            <a:r>
              <a:rPr lang="es-ES" sz="1000">
                <a:solidFill>
                  <a:srgbClr val="FFFF00"/>
                </a:solidFill>
              </a:rPr>
              <a:t> demandadas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g9f95083c89_0_14"/>
          <p:cNvGrpSpPr/>
          <p:nvPr/>
        </p:nvGrpSpPr>
        <p:grpSpPr>
          <a:xfrm>
            <a:off x="6633483" y="1182245"/>
            <a:ext cx="2010914" cy="2600162"/>
            <a:chOff x="685800" y="533400"/>
            <a:chExt cx="4059992" cy="2700345"/>
          </a:xfrm>
        </p:grpSpPr>
        <p:sp>
          <p:nvSpPr>
            <p:cNvPr id="163" name="Google Shape;163;g9f95083c89_0_14"/>
            <p:cNvSpPr/>
            <p:nvPr/>
          </p:nvSpPr>
          <p:spPr>
            <a:xfrm rot="-119998">
              <a:off x="813029" y="612244"/>
              <a:ext cx="3889375" cy="2554412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4" name="Google Shape;164;g9f95083c89_0_14"/>
            <p:cNvSpPr/>
            <p:nvPr/>
          </p:nvSpPr>
          <p:spPr>
            <a:xfrm>
              <a:off x="685800" y="533400"/>
              <a:ext cx="3965577" cy="2604459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A7EA52"/>
                </a:gs>
                <a:gs pos="31000">
                  <a:srgbClr val="C9F296"/>
                </a:gs>
                <a:gs pos="100000">
                  <a:srgbClr val="C9F296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65" name="Google Shape;165;g9f95083c89_0_14"/>
          <p:cNvSpPr txBox="1"/>
          <p:nvPr/>
        </p:nvSpPr>
        <p:spPr>
          <a:xfrm rot="209242">
            <a:off x="6783262" y="1376548"/>
            <a:ext cx="1711369" cy="50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Ciudadanos</a:t>
            </a:r>
            <a:endParaRPr b="1" i="0" sz="2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9f95083c89_0_14"/>
          <p:cNvSpPr txBox="1"/>
          <p:nvPr/>
        </p:nvSpPr>
        <p:spPr>
          <a:xfrm rot="197893">
            <a:off x="6816506" y="2070335"/>
            <a:ext cx="1626895" cy="612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100"/>
              <a:buFont typeface="Arial"/>
              <a:buNone/>
            </a:pPr>
            <a:r>
              <a:rPr b="1" i="0" lang="es-ES" sz="11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Aportan información a mii sistema, este servicio está dirigido a ellos.</a:t>
            </a:r>
            <a:endParaRPr b="1" i="0" sz="11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9f95083c89_0_14"/>
          <p:cNvSpPr txBox="1"/>
          <p:nvPr/>
        </p:nvSpPr>
        <p:spPr>
          <a:xfrm rot="198112">
            <a:off x="6802662" y="2677213"/>
            <a:ext cx="1609472" cy="38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68C11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568C11"/>
                </a:solidFill>
                <a:latin typeface="Arial"/>
                <a:ea typeface="Arial"/>
                <a:cs typeface="Arial"/>
                <a:sym typeface="Arial"/>
              </a:rPr>
              <a:t>Editar estilos de texto del patrón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525252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568C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9f95083c89_0_14"/>
          <p:cNvSpPr/>
          <p:nvPr/>
        </p:nvSpPr>
        <p:spPr>
          <a:xfrm rot="-308795">
            <a:off x="4529778" y="4343026"/>
            <a:ext cx="1880961" cy="1478368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9" name="Google Shape;169;g9f95083c89_0_14"/>
          <p:cNvSpPr/>
          <p:nvPr/>
        </p:nvSpPr>
        <p:spPr>
          <a:xfrm rot="-188797">
            <a:off x="4481661" y="4299381"/>
            <a:ext cx="1917821" cy="2056203"/>
          </a:xfrm>
          <a:custGeom>
            <a:rect b="b" l="l" r="r" t="t"/>
            <a:pathLst>
              <a:path extrusionOk="0" h="2145" w="3266">
                <a:moveTo>
                  <a:pt x="3266" y="105"/>
                </a:moveTo>
                <a:lnTo>
                  <a:pt x="3266" y="355"/>
                </a:lnTo>
                <a:lnTo>
                  <a:pt x="3266" y="355"/>
                </a:lnTo>
                <a:lnTo>
                  <a:pt x="3257" y="494"/>
                </a:lnTo>
                <a:lnTo>
                  <a:pt x="3246" y="623"/>
                </a:lnTo>
                <a:lnTo>
                  <a:pt x="3236" y="753"/>
                </a:lnTo>
                <a:lnTo>
                  <a:pt x="3236" y="753"/>
                </a:lnTo>
                <a:lnTo>
                  <a:pt x="3225" y="859"/>
                </a:lnTo>
                <a:lnTo>
                  <a:pt x="3213" y="1039"/>
                </a:lnTo>
                <a:lnTo>
                  <a:pt x="3181" y="1509"/>
                </a:lnTo>
                <a:lnTo>
                  <a:pt x="3138" y="2145"/>
                </a:lnTo>
                <a:lnTo>
                  <a:pt x="3138" y="2145"/>
                </a:lnTo>
                <a:lnTo>
                  <a:pt x="2054" y="2111"/>
                </a:lnTo>
                <a:lnTo>
                  <a:pt x="1241" y="2084"/>
                </a:lnTo>
                <a:lnTo>
                  <a:pt x="733" y="2067"/>
                </a:lnTo>
                <a:lnTo>
                  <a:pt x="733" y="2067"/>
                </a:lnTo>
                <a:lnTo>
                  <a:pt x="611" y="2061"/>
                </a:lnTo>
                <a:lnTo>
                  <a:pt x="486" y="2054"/>
                </a:lnTo>
                <a:lnTo>
                  <a:pt x="248" y="2037"/>
                </a:lnTo>
                <a:lnTo>
                  <a:pt x="0" y="2017"/>
                </a:lnTo>
                <a:lnTo>
                  <a:pt x="0" y="2017"/>
                </a:lnTo>
                <a:lnTo>
                  <a:pt x="110" y="597"/>
                </a:lnTo>
                <a:lnTo>
                  <a:pt x="110" y="597"/>
                </a:lnTo>
                <a:lnTo>
                  <a:pt x="121" y="449"/>
                </a:lnTo>
                <a:lnTo>
                  <a:pt x="130" y="327"/>
                </a:lnTo>
                <a:lnTo>
                  <a:pt x="135" y="211"/>
                </a:lnTo>
                <a:lnTo>
                  <a:pt x="153" y="0"/>
                </a:lnTo>
                <a:lnTo>
                  <a:pt x="3266" y="10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0" name="Google Shape;170;g9f95083c89_0_14"/>
          <p:cNvSpPr txBox="1"/>
          <p:nvPr/>
        </p:nvSpPr>
        <p:spPr>
          <a:xfrm>
            <a:off x="4654425" y="4645854"/>
            <a:ext cx="1572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FFFF00"/>
                </a:solidFill>
              </a:rPr>
              <a:t>Clientes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9f95083c89_0_14"/>
          <p:cNvSpPr txBox="1"/>
          <p:nvPr/>
        </p:nvSpPr>
        <p:spPr>
          <a:xfrm>
            <a:off x="4806050" y="5350859"/>
            <a:ext cx="1363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Arial"/>
              <a:buNone/>
            </a:pPr>
            <a:r>
              <a:rPr lang="es-ES" sz="1000">
                <a:solidFill>
                  <a:srgbClr val="FFFF00"/>
                </a:solidFill>
              </a:rPr>
              <a:t>Stakeholders que nos ayudan a identificar las necesidades de nuestro proyecto </a:t>
            </a:r>
            <a:endParaRPr/>
          </a:p>
          <a:p>
            <a:pPr indent="0" lvl="1" marL="457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2272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g9f95083c89_0_14"/>
          <p:cNvGrpSpPr/>
          <p:nvPr/>
        </p:nvGrpSpPr>
        <p:grpSpPr>
          <a:xfrm>
            <a:off x="1930481" y="782442"/>
            <a:ext cx="2014633" cy="3149371"/>
            <a:chOff x="63500" y="1058435"/>
            <a:chExt cx="2014633" cy="1557167"/>
          </a:xfrm>
        </p:grpSpPr>
        <p:sp>
          <p:nvSpPr>
            <p:cNvPr id="173" name="Google Shape;173;g9f95083c89_0_14"/>
            <p:cNvSpPr/>
            <p:nvPr/>
          </p:nvSpPr>
          <p:spPr>
            <a:xfrm rot="-120000">
              <a:off x="126516" y="1104066"/>
              <a:ext cx="1926407" cy="1478371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57647"/>
                  </a:srgbClr>
                </a:gs>
                <a:gs pos="100000">
                  <a:srgbClr val="94949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4" name="Google Shape;174;g9f95083c89_0_14"/>
            <p:cNvSpPr/>
            <p:nvPr/>
          </p:nvSpPr>
          <p:spPr>
            <a:xfrm>
              <a:off x="63500" y="1058435"/>
              <a:ext cx="1964156" cy="1507334"/>
            </a:xfrm>
            <a:custGeom>
              <a:rect b="b" l="l" r="r" t="t"/>
              <a:pathLst>
                <a:path extrusionOk="0" h="2145" w="3266">
                  <a:moveTo>
                    <a:pt x="3266" y="105"/>
                  </a:moveTo>
                  <a:lnTo>
                    <a:pt x="3266" y="355"/>
                  </a:lnTo>
                  <a:lnTo>
                    <a:pt x="3266" y="355"/>
                  </a:lnTo>
                  <a:lnTo>
                    <a:pt x="3257" y="494"/>
                  </a:lnTo>
                  <a:lnTo>
                    <a:pt x="3246" y="623"/>
                  </a:lnTo>
                  <a:lnTo>
                    <a:pt x="3236" y="753"/>
                  </a:lnTo>
                  <a:lnTo>
                    <a:pt x="3236" y="753"/>
                  </a:lnTo>
                  <a:lnTo>
                    <a:pt x="3225" y="859"/>
                  </a:lnTo>
                  <a:lnTo>
                    <a:pt x="3213" y="1039"/>
                  </a:lnTo>
                  <a:lnTo>
                    <a:pt x="3181" y="1509"/>
                  </a:lnTo>
                  <a:lnTo>
                    <a:pt x="3138" y="2145"/>
                  </a:lnTo>
                  <a:lnTo>
                    <a:pt x="3138" y="2145"/>
                  </a:lnTo>
                  <a:lnTo>
                    <a:pt x="2054" y="2111"/>
                  </a:lnTo>
                  <a:lnTo>
                    <a:pt x="1241" y="2084"/>
                  </a:lnTo>
                  <a:lnTo>
                    <a:pt x="733" y="2067"/>
                  </a:lnTo>
                  <a:lnTo>
                    <a:pt x="733" y="2067"/>
                  </a:lnTo>
                  <a:lnTo>
                    <a:pt x="611" y="2061"/>
                  </a:lnTo>
                  <a:lnTo>
                    <a:pt x="486" y="2054"/>
                  </a:lnTo>
                  <a:lnTo>
                    <a:pt x="248" y="2037"/>
                  </a:lnTo>
                  <a:lnTo>
                    <a:pt x="0" y="2017"/>
                  </a:lnTo>
                  <a:lnTo>
                    <a:pt x="0" y="2017"/>
                  </a:lnTo>
                  <a:lnTo>
                    <a:pt x="110" y="597"/>
                  </a:lnTo>
                  <a:lnTo>
                    <a:pt x="110" y="597"/>
                  </a:lnTo>
                  <a:lnTo>
                    <a:pt x="121" y="449"/>
                  </a:lnTo>
                  <a:lnTo>
                    <a:pt x="130" y="327"/>
                  </a:lnTo>
                  <a:lnTo>
                    <a:pt x="135" y="211"/>
                  </a:lnTo>
                  <a:lnTo>
                    <a:pt x="153" y="0"/>
                  </a:lnTo>
                  <a:lnTo>
                    <a:pt x="3266" y="105"/>
                  </a:lnTo>
                  <a:close/>
                </a:path>
              </a:pathLst>
            </a:custGeom>
            <a:gradFill>
              <a:gsLst>
                <a:gs pos="0">
                  <a:srgbClr val="F14124"/>
                </a:gs>
                <a:gs pos="31000">
                  <a:srgbClr val="F78B79"/>
                </a:gs>
                <a:gs pos="100000">
                  <a:srgbClr val="F78B79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75" name="Google Shape;175;g9f95083c89_0_14"/>
          <p:cNvSpPr/>
          <p:nvPr/>
        </p:nvSpPr>
        <p:spPr>
          <a:xfrm>
            <a:off x="1999085" y="931363"/>
            <a:ext cx="1877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Encargado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medioambiente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9f95083c89_0_14"/>
          <p:cNvSpPr/>
          <p:nvPr/>
        </p:nvSpPr>
        <p:spPr>
          <a:xfrm>
            <a:off x="2125885" y="1637279"/>
            <a:ext cx="13977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Este stakeholder nos aporta información para mejorar nuestro proyecto en cuestión </a:t>
            </a:r>
            <a:r>
              <a:rPr b="1" lang="es-ES" sz="1100">
                <a:solidFill>
                  <a:srgbClr val="821908"/>
                </a:solidFill>
              </a:rPr>
              <a:t>medioambiental</a:t>
            </a:r>
            <a:r>
              <a:rPr b="1" lang="es-ES" sz="1100">
                <a:solidFill>
                  <a:srgbClr val="821908"/>
                </a:solidFill>
                <a:latin typeface="Arial"/>
                <a:ea typeface="Arial"/>
                <a:cs typeface="Arial"/>
                <a:sym typeface="Arial"/>
              </a:rPr>
              <a:t>, ayuda a cumplir las expectativas de nuestro proyecto.</a:t>
            </a:r>
            <a:endParaRPr b="1" sz="1100">
              <a:solidFill>
                <a:srgbClr val="82190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2020-10-06T16:36:58Z</dcterms:created>
  <dc:creator>Sgomez</dc:creator>
</cp:coreProperties>
</file>