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9" r:id="rId2"/>
  </p:sldMasterIdLst>
  <p:notesMasterIdLst>
    <p:notesMasterId r:id="rId75"/>
  </p:notesMasterIdLst>
  <p:sldIdLst>
    <p:sldId id="318" r:id="rId3"/>
    <p:sldId id="256" r:id="rId4"/>
    <p:sldId id="257" r:id="rId5"/>
    <p:sldId id="324" r:id="rId6"/>
    <p:sldId id="263" r:id="rId7"/>
    <p:sldId id="265" r:id="rId8"/>
    <p:sldId id="266" r:id="rId9"/>
    <p:sldId id="267" r:id="rId10"/>
    <p:sldId id="319" r:id="rId11"/>
    <p:sldId id="269" r:id="rId12"/>
    <p:sldId id="270" r:id="rId13"/>
    <p:sldId id="271" r:id="rId14"/>
    <p:sldId id="272" r:id="rId15"/>
    <p:sldId id="273" r:id="rId16"/>
    <p:sldId id="275" r:id="rId17"/>
    <p:sldId id="323" r:id="rId18"/>
    <p:sldId id="277" r:id="rId19"/>
    <p:sldId id="278" r:id="rId20"/>
    <p:sldId id="279" r:id="rId21"/>
    <p:sldId id="280" r:id="rId22"/>
    <p:sldId id="281" r:id="rId23"/>
    <p:sldId id="282" r:id="rId24"/>
    <p:sldId id="283" r:id="rId25"/>
    <p:sldId id="284" r:id="rId26"/>
    <p:sldId id="288" r:id="rId27"/>
    <p:sldId id="289" r:id="rId28"/>
    <p:sldId id="290" r:id="rId29"/>
    <p:sldId id="291" r:id="rId30"/>
    <p:sldId id="292" r:id="rId31"/>
    <p:sldId id="293" r:id="rId32"/>
    <p:sldId id="294" r:id="rId33"/>
    <p:sldId id="295" r:id="rId34"/>
    <p:sldId id="320" r:id="rId35"/>
    <p:sldId id="321" r:id="rId36"/>
    <p:sldId id="297" r:id="rId37"/>
    <p:sldId id="328" r:id="rId38"/>
    <p:sldId id="298" r:id="rId39"/>
    <p:sldId id="299" r:id="rId40"/>
    <p:sldId id="335" r:id="rId41"/>
    <p:sldId id="336" r:id="rId42"/>
    <p:sldId id="337" r:id="rId43"/>
    <p:sldId id="33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39" r:id="rId62"/>
    <p:sldId id="317" r:id="rId63"/>
    <p:sldId id="326" r:id="rId64"/>
    <p:sldId id="296" r:id="rId65"/>
    <p:sldId id="322" r:id="rId66"/>
    <p:sldId id="285" r:id="rId67"/>
    <p:sldId id="286" r:id="rId68"/>
    <p:sldId id="329" r:id="rId69"/>
    <p:sldId id="330" r:id="rId70"/>
    <p:sldId id="331" r:id="rId71"/>
    <p:sldId id="332" r:id="rId72"/>
    <p:sldId id="333" r:id="rId73"/>
    <p:sldId id="334" r:id="rId74"/>
  </p:sldIdLst>
  <p:sldSz cx="9144000" cy="5143500" type="screen16x9"/>
  <p:notesSz cx="6797675" cy="9926638"/>
  <p:embeddedFontLst>
    <p:embeddedFont>
      <p:font typeface="Lato" panose="020B0604020202020204" charset="0"/>
      <p:regular r:id="rId76"/>
      <p:bold r:id="rId77"/>
      <p:italic r:id="rId78"/>
      <p:boldItalic r:id="rId79"/>
    </p:embeddedFont>
    <p:embeddedFont>
      <p:font typeface="Lato Hairline" panose="020B0604020202020204" charset="0"/>
      <p:regular r:id="rId80"/>
      <p:bold r:id="rId81"/>
      <p:italic r:id="rId82"/>
      <p:boldItalic r:id="rId83"/>
    </p:embeddedFont>
    <p:embeddedFont>
      <p:font typeface="Lato Light" panose="020B0604020202020204" charset="0"/>
      <p:regular r:id="rId84"/>
      <p:bold r:id="rId85"/>
      <p:italic r:id="rId86"/>
      <p:boldItalic r:id="rId87"/>
    </p:embeddedFont>
    <p:embeddedFont>
      <p:font typeface="Open Sans" panose="020B060402020202020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iXo5Z19UAXDjxA9Pj5uuFk+yGb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76817" autoAdjust="0"/>
  </p:normalViewPr>
  <p:slideViewPr>
    <p:cSldViewPr snapToGrid="0">
      <p:cViewPr varScale="1">
        <p:scale>
          <a:sx n="69" d="100"/>
          <a:sy n="69" d="100"/>
        </p:scale>
        <p:origin x="660" y="60"/>
      </p:cViewPr>
      <p:guideLst/>
    </p:cSldViewPr>
  </p:slideViewPr>
  <p:outlineViewPr>
    <p:cViewPr>
      <p:scale>
        <a:sx n="33" d="100"/>
        <a:sy n="33" d="100"/>
      </p:scale>
      <p:origin x="0" y="-55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4.fntdata"/><Relationship Id="rId5" Type="http://schemas.openxmlformats.org/officeDocument/2006/relationships/slide" Target="slides/slide3.xml"/><Relationship Id="rId90" Type="http://schemas.openxmlformats.org/officeDocument/2006/relationships/font" Target="fonts/font15.fntdata"/><Relationship Id="rId95" Type="http://customschemas.google.com/relationships/presentationmetadata" Target="meta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5.fntdata"/><Relationship Id="rId85" Type="http://schemas.openxmlformats.org/officeDocument/2006/relationships/font" Target="fonts/font10.fntdata"/><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fntdata"/><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2.fntdata"/><Relationship Id="rId61" Type="http://schemas.openxmlformats.org/officeDocument/2006/relationships/slide" Target="slides/slide59.xml"/><Relationship Id="rId82"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1:notes"/>
          <p:cNvSpPr>
            <a:spLocks noGrp="1" noRot="1" noChangeAspect="1"/>
          </p:cNvSpPr>
          <p:nvPr>
            <p:ph type="sldImg" idx="2"/>
          </p:nvPr>
        </p:nvSpPr>
        <p:spPr>
          <a:xfrm>
            <a:off x="685800" y="681038"/>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4" name="Google Shape;784;p1:notes"/>
          <p:cNvSpPr txBox="1">
            <a:spLocks noGrp="1"/>
          </p:cNvSpPr>
          <p:nvPr>
            <p:ph type="body" idx="1"/>
          </p:nvPr>
        </p:nvSpPr>
        <p:spPr>
          <a:xfrm>
            <a:off x="685800" y="3938589"/>
            <a:ext cx="5486400" cy="4746624"/>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nl-NL"/>
              <a:t>Voice-over: Please note that we will record this session, so we can distrubute afterwards to the participants. </a:t>
            </a:r>
            <a:endParaRPr/>
          </a:p>
        </p:txBody>
      </p:sp>
      <p:sp>
        <p:nvSpPr>
          <p:cNvPr id="785" name="Google Shape;785;p1:notes"/>
          <p:cNvSpPr txBox="1">
            <a:spLocks noGrp="1"/>
          </p:cNvSpPr>
          <p:nvPr>
            <p:ph type="sldNum" idx="12"/>
          </p:nvPr>
        </p:nvSpPr>
        <p:spPr>
          <a:xfrm>
            <a:off x="5778000" y="8856661"/>
            <a:ext cx="1080000" cy="252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nl-NL"/>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dfe08d15c_0_7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adfe08d15c_0_77: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171450" lvl="0" indent="-171450" algn="l" rtl="0">
              <a:lnSpc>
                <a:spcPct val="100000"/>
              </a:lnSpc>
              <a:spcBef>
                <a:spcPts val="0"/>
              </a:spcBef>
              <a:spcAft>
                <a:spcPts val="0"/>
              </a:spcAft>
              <a:buSzPts val="1400"/>
              <a:buFont typeface="Arial"/>
              <a:buChar char="-"/>
            </a:pPr>
            <a:r>
              <a:rPr lang="en-GB"/>
              <a:t>From my experience in working with stakeholder with different backgrounds – depending on their experience with ML models in the past – they might have different level of trust they have in a model. Having a transparent model which makes clear why a model made a certain prediction for a concrete instance, or how our features impact the outcome is a good place to start; It will also increase the social acceptance of machine learning, and laypeople will not be afraid of the opacity of machine-made decisions</a:t>
            </a:r>
            <a:endParaRPr/>
          </a:p>
          <a:p>
            <a:pPr marL="45720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dfe08d15c_0_8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adfe08d15c_0_83: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171450" lvl="0" indent="-171450" algn="l" rtl="0">
              <a:lnSpc>
                <a:spcPct val="100000"/>
              </a:lnSpc>
              <a:spcBef>
                <a:spcPts val="0"/>
              </a:spcBef>
              <a:spcAft>
                <a:spcPts val="0"/>
              </a:spcAft>
              <a:buSzPts val="1400"/>
              <a:buFont typeface="Arial"/>
              <a:buChar char="-"/>
            </a:pPr>
            <a:r>
              <a:rPr lang="en-GB"/>
              <a:t>A  pure black box model is one which cannot be audited easily because it is not transparent, and often, we cannot detect bias and cannot ensure the opaque model in question is not making a decision, discriminating against a certain population group </a:t>
            </a:r>
            <a:endParaRPr/>
          </a:p>
          <a:p>
            <a:pPr marL="45720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dfe08d15c_0_8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adfe08d15c_0_89: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endParaRPr/>
          </a:p>
          <a:p>
            <a:pPr marL="171450" lvl="0" indent="-171450" algn="l" rtl="0">
              <a:lnSpc>
                <a:spcPct val="100000"/>
              </a:lnSpc>
              <a:spcBef>
                <a:spcPts val="0"/>
              </a:spcBef>
              <a:spcAft>
                <a:spcPts val="0"/>
              </a:spcAft>
              <a:buSzPts val="1400"/>
              <a:buFont typeface="Arial"/>
              <a:buChar char="-"/>
            </a:pPr>
            <a:r>
              <a:rPr lang="en-GB"/>
              <a:t>A black box model cannot be audited that easily, which means it will be more difficult to detect errors; what we do NOT want is to have a scenario where small changes in the input lead to large changes in the output, and with interpretable models this problem is somewhat minimized;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dfe08d15c_0_9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adfe08d15c_0_95: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400"/>
              <a:buFont typeface="Arial"/>
              <a:buChar char="-"/>
            </a:pPr>
            <a:r>
              <a:rPr lang="en-GB"/>
              <a:t> Last but not least, explainability helps data scientists understand and do their job better as they gain more in-depth domain knowledge and build a better understanding on how different features interact with each other, for example.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dfe08d15c_0_101: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However, explainability should be employed and deployed with caution. There are some good reasons why we may NOT want to explain our models and/or their decisions. Paradoxically, explainability could lead to distrust. And I say ‘paradoxically’ because increased trust in the model was one of the reason to have explainability in a system. </a:t>
            </a:r>
            <a:endParaRPr/>
          </a:p>
          <a:p>
            <a:pPr marL="0" lvl="0" indent="0" algn="l" rtl="0">
              <a:lnSpc>
                <a:spcPct val="100000"/>
              </a:lnSpc>
              <a:spcBef>
                <a:spcPts val="0"/>
              </a:spcBef>
              <a:spcAft>
                <a:spcPts val="0"/>
              </a:spcAft>
              <a:buSzPts val="1400"/>
              <a:buNone/>
            </a:pPr>
            <a:r>
              <a:rPr lang="en-GB"/>
              <a:t>However, if we uncover some complex features, and very opaque processes, stakeholders are not likely to trust the AI system more, but actually less.  </a:t>
            </a:r>
            <a:endParaRPr/>
          </a:p>
        </p:txBody>
      </p:sp>
      <p:sp>
        <p:nvSpPr>
          <p:cNvPr id="172" name="Google Shape;172;gadfe08d15c_0_10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dfe08d15c_0_111: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A second and more poignant example is from the domain of fraud detection. For example, we have detected suspicious activity on a client’s bank account. If they are committing fraud, we don’t want to tell them exactly why we suspect that is the case because malicious parties will only use this information to continue their suspicious activities-  but in a subtler way.</a:t>
            </a:r>
            <a:endParaRPr/>
          </a:p>
        </p:txBody>
      </p:sp>
      <p:sp>
        <p:nvSpPr>
          <p:cNvPr id="184" name="Google Shape;184;gadfe08d15c_0_11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dfe08d15c_0_13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adfe08d15c_0_137: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r>
              <a:rPr lang="en-GB"/>
              <a:t>What makes an explanation good (at least for humans)?  And this is a list with only a few important factors, not an exhaustive one. </a:t>
            </a:r>
            <a:endParaRPr/>
          </a:p>
          <a:p>
            <a:pPr marL="171450" lvl="0" indent="-171450" algn="l" rtl="0">
              <a:lnSpc>
                <a:spcPct val="100000"/>
              </a:lnSpc>
              <a:spcBef>
                <a:spcPts val="0"/>
              </a:spcBef>
              <a:spcAft>
                <a:spcPts val="0"/>
              </a:spcAft>
              <a:buSzPts val="1400"/>
              <a:buFont typeface="Arial"/>
              <a:buChar char="-"/>
            </a:pPr>
            <a:r>
              <a:rPr lang="en-GB"/>
              <a:t>First of all, a good explanation is one which is contrastive - or it tells us why a prediction was made instead of another prediction. For example; if we are rejected for a mortgage or a loan, we are interested in what factors should I change to make my successive application successful;</a:t>
            </a:r>
            <a:endParaRPr/>
          </a:p>
          <a:p>
            <a:pPr marL="457200" lvl="0" indent="0" algn="l" rtl="0">
              <a:lnSpc>
                <a:spcPct val="100000"/>
              </a:lnSpc>
              <a:spcBef>
                <a:spcPts val="0"/>
              </a:spcBef>
              <a:spcAft>
                <a:spcPts val="0"/>
              </a:spcAft>
              <a:buSzPts val="1400"/>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p:txBody>
      </p:sp>
    </p:spTree>
    <p:extLst>
      <p:ext uri="{BB962C8B-B14F-4D97-AF65-F5344CB8AC3E}">
        <p14:creationId xmlns:p14="http://schemas.microsoft.com/office/powerpoint/2010/main" val="1938247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dfe08d15c_0_14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adfe08d15c_0_143: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r>
              <a:rPr lang="en-GB"/>
              <a:t>Second, a good explanation is one that is selective. </a:t>
            </a:r>
            <a:endParaRPr/>
          </a:p>
          <a:p>
            <a:pPr marL="171450" lvl="0" indent="-171450" algn="l" rtl="0">
              <a:lnSpc>
                <a:spcPct val="100000"/>
              </a:lnSpc>
              <a:spcBef>
                <a:spcPts val="0"/>
              </a:spcBef>
              <a:spcAft>
                <a:spcPts val="0"/>
              </a:spcAft>
              <a:buSzPts val="1400"/>
              <a:buFont typeface="Arial"/>
              <a:buChar char="-"/>
            </a:pPr>
            <a:r>
              <a:rPr lang="en-GB"/>
              <a:t>Selective has to do with the fact that even with a complex event, humans usually are interested in knowing the main drivers of an outcome; we cannot process how the 300 features we might have in the model contribute to the prediction, and/or how they interact with each other. Thus even if we have a transparent model such as a linear or a logistic regression or a decision tree, but we have many features in the model, and assuming we also have domain knowledge in an area - we can still understand how a few of the features impact the target and interact with each other. </a:t>
            </a: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dfe08d15c_0_14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dfe08d15c_0_149: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Last but not least, a good explanation is one that is in accordance with prior beliefs. There is a term for that and it is called ‘confirmation bias’. People tend to disbelief explanations that do not agree with their beliefs. </a:t>
            </a: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f0b625934_0_1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bf0b625934_0_15: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 </a:t>
            </a: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Welcome to this session on Explainability of Machine learning models (or XAI in short). My name is Violeta Misheva and I will be your instructor for this session.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f0b625934_0_2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bf0b625934_0_27: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 </a:t>
            </a: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f0b625934_0_2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bf0b625934_0_21: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 </a:t>
            </a: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a:p>
            <a:pPr marL="171450" lvl="0" indent="-82550" algn="l" rtl="0">
              <a:lnSpc>
                <a:spcPct val="100000"/>
              </a:lnSpc>
              <a:spcBef>
                <a:spcPts val="0"/>
              </a:spcBef>
              <a:spcAft>
                <a:spcPts val="0"/>
              </a:spcAft>
              <a:buSzPts val="14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dfe08d15c_0_15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adfe08d15c_0_155: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chemeClr val="dk1"/>
                </a:solidFill>
              </a:rPr>
              <a:t>When it comes to explanations, what can we actually explain? </a:t>
            </a:r>
            <a:endParaRPr>
              <a:solidFill>
                <a:schemeClr val="dk1"/>
              </a:solidFill>
            </a:endParaRPr>
          </a:p>
          <a:p>
            <a:pPr marL="0" lvl="0" indent="0" algn="l" rtl="0">
              <a:lnSpc>
                <a:spcPct val="100000"/>
              </a:lnSpc>
              <a:spcBef>
                <a:spcPts val="0"/>
              </a:spcBef>
              <a:spcAft>
                <a:spcPts val="0"/>
              </a:spcAft>
              <a:buClr>
                <a:schemeClr val="dk1"/>
              </a:buClr>
              <a:buSzPts val="1400"/>
              <a:buFont typeface="Arial"/>
              <a:buNone/>
            </a:pPr>
            <a:r>
              <a:rPr lang="en-GB">
                <a:solidFill>
                  <a:schemeClr val="dk1"/>
                </a:solidFill>
              </a:rPr>
              <a:t>We can differentiate between intrinsic and post-hoc methods. Intrinsic methods have to do with limiting the complexity of the model or features before the model training. Post hoc methods are applied after the model has been built.</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dfe08d15c_0_16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adfe08d15c_0_161: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We can also distinguish between model-specific and model-agnostic methods. Model-specific focus on explaining the decisions and behavior of certain classes of models. For example, there are many approaches focused on explaining deep learning models. And there are model agnostic methods, which can be applied to any class of a model.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dfe08d15c_0_16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adfe08d15c_0_167: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Last but not least, there are local and global methods. Local methods explain how the model reached a decision for any instance. Global approaches explain the overall model behavior.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dfe08d15c_0_191: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Here is a flowchart, or a taxonomy, I designed with the various approaches. It’s not an exhaustive chart but it contains the most important and popular current methods. For instance, we see depending on what we want explained - the data or the model- and if the model - then we have options provided whether we want a global or a local explanation. This tool is handy to keep in mind and have when having conversations with your stakeholders and when we want to understand their needs and requirements in terms of explainability. </a:t>
            </a:r>
            <a:endParaRPr/>
          </a:p>
        </p:txBody>
      </p:sp>
      <p:sp>
        <p:nvSpPr>
          <p:cNvPr id="274" name="Google Shape;274;gadfe08d15c_0_19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dfe08d15c_0_219: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Where does XAI fit into the standard Machine learning development cycle? Say we have a clear business problem already and have collected the data. The next - before we go into development of the model - is to get the XAI requirements of all the stakeholders. Depending on the use case and context, there could be various stakeholders. Common stakeholders are the technical teams, training the models; the business team or lead who accept the risks of the AI system, we may have legal, compliance, privacy, audit teams. In some industries we have external regulating parties. There could be clients/consumers of a product or a service who are being evaluated or advised by the model. It could be that each stakeholder may demand different type of explainability approach or a combination of approaches.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Then we train a ML model. The next step is apply the XAI approaches that have been selected in the first step. And let’s assume the model has been deployed in production. Then we collect the predictions from the model and monitor the model and the explanations. We also collect feedback from the users’ interaction with the explanations. However, I need to stress that there are currently not many monitoring requirements for explainability approaches. It’s an active area of research. Another note is that it is not easy to select a most appropriate explanation methods, as there are not many evaluation metrics of XAI. But it’s a very active area of research, so I hope we see some solid quantitative measures which allows such comparison.  </a:t>
            </a:r>
            <a:endParaRPr/>
          </a:p>
        </p:txBody>
      </p:sp>
      <p:sp>
        <p:nvSpPr>
          <p:cNvPr id="281" name="Google Shape;281;gadfe08d15c_0_21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dfe08d15c_0_22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adfe08d15c_0_225: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That was a lot of information, so let me reiterate it in a few key takeaways. First of all, it’s super important to define the needs and XAI requirements of different stakeholders (if there are any, as explainability is not a requirement in every single use case).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dfe08d15c_0_23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adfe08d15c_0_231: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Second, it’s important to integrate XAI as early as possible in the development process (it should never be an ‘afterthought’ because if it is, it will most certainly not be done properly, or could mean we need to completely scratch off the algorithm we have trained and build a completely new one).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adfe08d15c_0_23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adfe08d15c_0_237: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Thirdly, one can provide different levels of explanation depending on the context, needs and end-user (so we’d provide one explanation for a risk manager, another for a client, a third one for a technical team, etc.)</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ad7d720323_0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gad7d720323_0_0: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dirty="0"/>
              <a:t>What’s on the agenda today? I will first define what XAI is. Then I will continue with discussion of reasons for implementing </a:t>
            </a:r>
            <a:r>
              <a:rPr lang="en-GB" dirty="0" err="1"/>
              <a:t>explainability</a:t>
            </a:r>
            <a:r>
              <a:rPr lang="en-GB" dirty="0"/>
              <a:t> and some scenarios where we should be cautious about it. The next topic is the various types of </a:t>
            </a:r>
            <a:r>
              <a:rPr lang="en-GB" dirty="0" err="1"/>
              <a:t>explainability</a:t>
            </a:r>
            <a:r>
              <a:rPr lang="en-GB" dirty="0"/>
              <a:t>. Last but not least, we will talk about where XAI fits in the machine learning development cycle and how to do that successfully. </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dfe08d15c_0_24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adfe08d15c_0_243: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Last but not least, a combination of methods could be provided, it’s not either/or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dfe08d15c_0_249: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When it comes to explainability, it’s much more of a process, than a one-size-fits-all process. </a:t>
            </a:r>
            <a:endParaRPr/>
          </a:p>
        </p:txBody>
      </p:sp>
      <p:sp>
        <p:nvSpPr>
          <p:cNvPr id="316" name="Google Shape;316;gadfe08d15c_0_24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52c1cb691_0_48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b52c1cb691_0_482: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Before I show you some possible explanations, let me introduce a use case. Imagine we want to predict the sale price of a house and some of the features we may have are the total area of the house and the total number of rooms. Now imagine we have a linear regression to predict the sale price of a house.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With a linear regression, the effect of the features on the target is explained by the coefficient of the features, holding everything else the same. However, that assumption is not very realistic. It’s difficult to imagine that the square meters will increase from 40 to 200 square meters, for example, and the total number of rooms will stay the same or vice versa.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52c1cb691_0_53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b52c1cb691_0_535: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GB" dirty="0"/>
              <a:t>ALE plots: Accumulated local effects. If features are correlated or dependent, some better known approaches such as PDPs are less reliable. ALE plots</a:t>
            </a:r>
            <a:r>
              <a:rPr lang="en-GB" sz="1100" b="0" i="0" u="none" strike="noStrike" cap="none" dirty="0">
                <a:solidFill>
                  <a:srgbClr val="000000"/>
                </a:solidFill>
                <a:latin typeface="Arial"/>
                <a:ea typeface="Arial"/>
                <a:cs typeface="Arial"/>
                <a:sym typeface="Arial"/>
              </a:rPr>
              <a:t> calculate – based on conditional prob of features – differences in predictions instead of averages</a:t>
            </a:r>
            <a:endParaRPr lang="en-GB" dirty="0"/>
          </a:p>
          <a:p>
            <a:pPr marL="285750" marR="0" lvl="0" indent="-285750" algn="l" rtl="0">
              <a:lnSpc>
                <a:spcPct val="100000"/>
              </a:lnSpc>
              <a:spcBef>
                <a:spcPts val="0"/>
              </a:spcBef>
              <a:spcAft>
                <a:spcPts val="0"/>
              </a:spcAft>
              <a:buClr>
                <a:srgbClr val="000000"/>
              </a:buClr>
              <a:buSzPts val="1800"/>
              <a:buFont typeface="Arial"/>
              <a:buChar char="•"/>
            </a:pPr>
            <a:r>
              <a:rPr lang="en-GB" sz="1100" b="0" i="0" u="sng" strike="noStrike" cap="none" dirty="0">
                <a:solidFill>
                  <a:srgbClr val="000000"/>
                </a:solidFill>
                <a:latin typeface="Arial"/>
                <a:ea typeface="Arial"/>
                <a:cs typeface="Arial"/>
                <a:sym typeface="Arial"/>
              </a:rPr>
              <a:t>Example:</a:t>
            </a:r>
            <a:r>
              <a:rPr lang="en-GB" sz="1100" b="0" i="0" u="none" strike="noStrike" cap="none" dirty="0">
                <a:solidFill>
                  <a:srgbClr val="000000"/>
                </a:solidFill>
                <a:latin typeface="Arial"/>
                <a:ea typeface="Arial"/>
                <a:cs typeface="Arial"/>
                <a:sym typeface="Arial"/>
              </a:rPr>
              <a:t> the effect on prices of a house of size 30m^2, ALE uses houses with that size, gets the model predictions pretending they were 31m^2 minus the prediction pretending they were 29m^2 </a:t>
            </a:r>
            <a:endParaRPr lang="en-GB" dirty="0"/>
          </a:p>
          <a:p>
            <a:pPr marL="0" lvl="0" indent="0" algn="l" rtl="0">
              <a:lnSpc>
                <a:spcPct val="100000"/>
              </a:lnSpc>
              <a:spcBef>
                <a:spcPts val="0"/>
              </a:spcBef>
              <a:spcAft>
                <a:spcPts val="0"/>
              </a:spcAft>
              <a:buSzPts val="1400"/>
              <a:buNone/>
            </a:pPr>
            <a:r>
              <a:rPr lang="en-GB" dirty="0"/>
              <a:t> </a:t>
            </a:r>
          </a:p>
          <a:p>
            <a:pPr marL="285750" marR="0" lvl="0" indent="-285750" algn="l" rtl="0">
              <a:lnSpc>
                <a:spcPct val="100000"/>
              </a:lnSpc>
              <a:spcBef>
                <a:spcPts val="0"/>
              </a:spcBef>
              <a:spcAft>
                <a:spcPts val="0"/>
              </a:spcAft>
              <a:buClr>
                <a:srgbClr val="000000"/>
              </a:buClr>
              <a:buSzPts val="1800"/>
              <a:buFont typeface="Arial"/>
              <a:buChar char="•"/>
            </a:pPr>
            <a:r>
              <a:rPr lang="en-GB" dirty="0"/>
              <a:t>They are similar to PDP plots and </a:t>
            </a:r>
            <a:r>
              <a:rPr lang="en-GB" sz="1100" b="0" i="0" u="none" strike="noStrike" cap="none" dirty="0">
                <a:solidFill>
                  <a:srgbClr val="000000"/>
                </a:solidFill>
                <a:latin typeface="Arial"/>
                <a:ea typeface="Arial"/>
                <a:cs typeface="Arial"/>
                <a:sym typeface="Arial"/>
              </a:rPr>
              <a:t>show us how the model predictions change in a small ‘window’ of the feature for data instances in that window</a:t>
            </a:r>
            <a:endParaRPr lang="en-GB" dirty="0"/>
          </a:p>
          <a:p>
            <a:pPr marL="285750" marR="0" lvl="0" indent="-285750" algn="l" rtl="0">
              <a:lnSpc>
                <a:spcPct val="100000"/>
              </a:lnSpc>
              <a:spcBef>
                <a:spcPts val="0"/>
              </a:spcBef>
              <a:spcAft>
                <a:spcPts val="0"/>
              </a:spcAft>
              <a:buClr>
                <a:srgbClr val="000000"/>
              </a:buClr>
              <a:buSzPts val="1800"/>
              <a:buFont typeface="Arial"/>
              <a:buChar char="•"/>
            </a:pPr>
            <a:r>
              <a:rPr lang="en-GB" sz="1100" b="0" i="0" u="none" strike="noStrike" cap="none" dirty="0">
                <a:solidFill>
                  <a:srgbClr val="000000"/>
                </a:solidFill>
                <a:latin typeface="Arial"/>
                <a:ea typeface="Arial"/>
                <a:cs typeface="Arial"/>
                <a:sym typeface="Arial"/>
              </a:rPr>
              <a:t>PDPs: shows what the model predicts on average when each data instance has the value v for that feature, ignoring whether the value v makes sense for all instances </a:t>
            </a:r>
          </a:p>
          <a:p>
            <a:pPr marL="285750" marR="0" lvl="0" indent="-285750" algn="l" rtl="0">
              <a:lnSpc>
                <a:spcPct val="100000"/>
              </a:lnSpc>
              <a:spcBef>
                <a:spcPts val="0"/>
              </a:spcBef>
              <a:spcAft>
                <a:spcPts val="0"/>
              </a:spcAft>
              <a:buClr>
                <a:srgbClr val="000000"/>
              </a:buClr>
              <a:buSzPts val="1800"/>
              <a:buFont typeface="Arial"/>
              <a:buChar char="•"/>
            </a:pPr>
            <a:endParaRPr lang="en-GB" sz="1100" b="0" i="0" u="none" strike="noStrike" cap="none" dirty="0">
              <a:solidFill>
                <a:srgbClr val="000000"/>
              </a:solidFill>
              <a:latin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dirty="0"/>
              <a:t>intuitively ALEs can be interpreted as the main effect of the feature at a certain value compared to the average prediction of the data; for example, an ALE of -2 at xi =3 means that when the i-</a:t>
            </a:r>
            <a:r>
              <a:rPr lang="en-GB" dirty="0" err="1"/>
              <a:t>th</a:t>
            </a:r>
            <a:r>
              <a:rPr lang="en-GB" dirty="0"/>
              <a:t> feature has a value of 3, then the prediction is lower by 2 compared to the average prediction </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52c1cb691_0_53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b52c1cb691_0_535: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dirty="0"/>
              <a:t>A second example is of a global feature permutation method, which you may have seen after any tree-based model. You can obtain such a plot with any other model though, not limited only to tree-based ones. Here I have plotted the top 10 most important features after a random forest model. How it works is that you permute the value of a feature and measure the model error as you do so. If permuting a feature results in high model error, then the feature of interest is important. </a:t>
            </a:r>
            <a:endParaRPr dirty="0"/>
          </a:p>
        </p:txBody>
      </p:sp>
    </p:spTree>
    <p:extLst>
      <p:ext uri="{BB962C8B-B14F-4D97-AF65-F5344CB8AC3E}">
        <p14:creationId xmlns:p14="http://schemas.microsoft.com/office/powerpoint/2010/main" val="3091149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52c1cb691_0_54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b52c1cb691_0_543: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Last but not least, a quick example of a local explanation. Remember that local explanation explain the decision of the model for each instance in the data. The method showed here is the so-called Shapley values. It plots the first instance in the data. The number we see are the concrete feature values for this instance. We see that it’s overall quality is 7, it was built in 2003 and so forth. The base value in the top is the average prediction across the data. The output value is the predicted sale price for this particular house. Shapley values show how much each feature pushes the instance prediction to be higher or lower than the base prediction. And features colored in red push the predicted price higher, those colored in blue, push it lower.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f0b625934_0_3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bf0b625934_0_33: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sz="1100" b="0" i="0" u="none" strike="noStrike" cap="none">
                <a:solidFill>
                  <a:srgbClr val="000000"/>
                </a:solidFill>
                <a:latin typeface="Arial"/>
                <a:ea typeface="Arial"/>
                <a:cs typeface="Arial"/>
                <a:sym typeface="Arial"/>
              </a:rPr>
              <a:t>This plot shows the SHAP values of every feature for every sample. It sorts features by the sum of SHAP value magnitudes over all samples, and uses SHAP values to show the distribution of the impacts each feature has on the model output. The color represents the feature value (red high, blue low). This reveals for example that a high overall quality increases the predicted sale price.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overall feature importance (in yellow); and in grey, I have provided a subset of features which I want to have explained. We can thus compare if we’d like the overall feature importance and the feature importance in a subset of interest</a:t>
            </a:r>
          </a:p>
        </p:txBody>
      </p:sp>
    </p:spTree>
    <p:extLst>
      <p:ext uri="{BB962C8B-B14F-4D97-AF65-F5344CB8AC3E}">
        <p14:creationId xmlns:p14="http://schemas.microsoft.com/office/powerpoint/2010/main" val="164180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plot, we see the contributions for a feature of interest. Each dot is an instance in the dataset. For continuous variables, we see a scatter plot, for categorical, we will see a violin plot. </a:t>
            </a:r>
          </a:p>
        </p:txBody>
      </p:sp>
    </p:spTree>
    <p:extLst>
      <p:ext uri="{BB962C8B-B14F-4D97-AF65-F5344CB8AC3E}">
        <p14:creationId xmlns:p14="http://schemas.microsoft.com/office/powerpoint/2010/main" val="3322420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plot, we see the contributions for a feature of interest. Each dot is an instance in the dataset. For continuous variables, we see a scatter plot, for categorical, we will see a violin plot. </a:t>
            </a:r>
          </a:p>
        </p:txBody>
      </p:sp>
    </p:spTree>
    <p:extLst>
      <p:ext uri="{BB962C8B-B14F-4D97-AF65-F5344CB8AC3E}">
        <p14:creationId xmlns:p14="http://schemas.microsoft.com/office/powerpoint/2010/main" val="291285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ad7d720323_0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gad7d720323_0_0: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223855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52c1cb691_0_55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b52c1cb691_0_552: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Going through the technical details on how each methods works and how to apply it in Python is out of scope for this session. But if you want to know more about any of the approaches I talked about here today, you can do so either by going to the Udemy course, of checking my GitHub repository which I link here.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f0b625934_0_5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f0b625934_0_55: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f0b625934_0_61: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f0b625934_0_61: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bf0b625934_0_7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bf0b625934_0_75: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bf0b625934_0_8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bf0b625934_0_82: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f0b625934_0_8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f0b625934_0_89: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f0b625934_0_9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f0b625934_0_95: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bea0323c87_0_2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bea0323c87_0_20: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some scenarios, you may have many features related to a similar measure or a factor. For example, in transaction monitoring, you may have features for the number of daily transactions, the min and max volume on a daily level per client, etc. You may have other features for the relationship between say the client and the bank, a group of features for network of the client, etc. It could very well be that all features with highest Shapley values are related to one of this groups. A fraud analyst may want to look at a number of groups of features. </a:t>
            </a:r>
            <a:endParaRPr/>
          </a:p>
          <a:p>
            <a:pPr marL="0" lvl="0" indent="0" algn="l" rtl="0">
              <a:spcBef>
                <a:spcPts val="0"/>
              </a:spcBef>
              <a:spcAft>
                <a:spcPts val="0"/>
              </a:spcAft>
              <a:buNone/>
            </a:pPr>
            <a:r>
              <a:rPr lang="en-GB"/>
              <a:t>There are multiple ways to address this. First of all - and following best data science practices - we may want to spend more time on feature selection and eliminate redundant features. </a:t>
            </a:r>
            <a:endParaRPr/>
          </a:p>
          <a:p>
            <a:pPr marL="0" lvl="0" indent="0" algn="l" rtl="0">
              <a:spcBef>
                <a:spcPts val="0"/>
              </a:spcBef>
              <a:spcAft>
                <a:spcPts val="0"/>
              </a:spcAft>
              <a:buNone/>
            </a:pPr>
            <a:r>
              <a:rPr lang="en-GB"/>
              <a:t>Second of all, we may consider feature agglomeration - which merges together similar features. This technique is similar to clustering, but we are clustering the transposed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f0b625934_0_10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f0b625934_0_101: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Visual approaches, such as ICE and PDP plots can be quite helpful in getting more insight between the model’s behavior and a feature of interest. For example, if we want to know how the predictions will move with the income of clients, we can explore such visualizations.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ea0323c87_0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ea0323c87_0_0: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Let’s say we have rejected a client for a loan. The loan officer or relationship manager may want to explain to the client what they need to change to make their next application successful. Or just more broadly, they may want to know what will happen with a model’s prediction for a client if we change some of their factors. Here is where counterfactual explanations can be very handy. They show the minimum amount of change in factors needed, so that we have observe a different outcome.</a:t>
            </a:r>
            <a:endParaRPr/>
          </a:p>
          <a:p>
            <a:pPr marL="0" lvl="0" indent="0" algn="l" rtl="0">
              <a:spcBef>
                <a:spcPts val="0"/>
              </a:spcBef>
              <a:spcAft>
                <a:spcPts val="0"/>
              </a:spcAft>
              <a:buNone/>
            </a:pPr>
            <a:r>
              <a:rPr lang="en-GB"/>
              <a:t>One downside though is the so-called ‘Rashmonoff effect’: there could be quite many possibilities that result in a change in the prediction and often it’s difficult to choose between the many possibilities.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dfe08d15c_0_1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adfe08d15c_0_15: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However, there is no free lunch. In general, as you may know simpler and inherently transparent models - such as linear and logistic regression, decision trees- tend to generalize more poorly and thus be less precise - in most contexts, of course, there are exceptions to this. And more complex models such as ensemble-based and deep learning methods tend to perform better but are difficult to explain.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bea0323c87_0_7: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bea0323c87_0_7: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also produce rules for certain observations using Anchors. They find simple and short ‘if-then-else’ rules. They aim to find rules which apply to many observations (so, they have high coverage) but also rules that are precise. They should help us answer the following question, for example: ‘Would knowing their income be enough to change the decision’?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ea0323c87_0_15: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bea0323c87_0_15: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test the robustness of a model, we may perform deletion diagnostics, where we delete certain features and check how well the performance of the model holds up. </a:t>
            </a:r>
            <a:endParaRPr/>
          </a:p>
          <a:p>
            <a:pPr marL="0" lvl="0" indent="0" algn="l" rtl="0">
              <a:spcBef>
                <a:spcPts val="0"/>
              </a:spcBef>
              <a:spcAft>
                <a:spcPts val="0"/>
              </a:spcAft>
              <a:buNone/>
            </a:pPr>
            <a:r>
              <a:rPr lang="en-GB"/>
              <a:t>The idea of influential instances is similar but we look at single instances and not features. It allows us to detect which observations are very important for the decision boundary of the model, or what happens if we drop a certain observation. This helps us build a better picture of the model’s reasoning and its robustness. It can be a bit computationally taxing though with large datasets.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ea0323c87_0_11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ea0323c87_0_113: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may want to get an insight into the model’s global behavior. One favorite approach of data scientists is to utilize feature importances after a decision-tree based model. One novel thing to know is that we can calculate such permutation-based feature importances after any type of a model, not only tree-based models. Here is an example of a feature importance plot in the case of loan application.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ea0323c87_0_12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ea0323c87_0_126: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ea0323c87_0_13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ea0323c87_0_135: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ea0323c87_0_14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ea0323c87_0_140: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bf0b625934_0_6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bf0b625934_0_68: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dfe08d344_0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adfe08d344_0_0: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dirty="0"/>
              <a:t> </a:t>
            </a: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dfe08d344_0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adfe08d344_0_0: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dirty="0"/>
              <a:t> </a:t>
            </a:r>
            <a:endParaRPr dirty="0"/>
          </a:p>
        </p:txBody>
      </p:sp>
    </p:spTree>
    <p:extLst>
      <p:ext uri="{BB962C8B-B14F-4D97-AF65-F5344CB8AC3E}">
        <p14:creationId xmlns:p14="http://schemas.microsoft.com/office/powerpoint/2010/main" val="39596523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2c1cb691_0_52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b52c1cb691_0_528: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Font typeface="Arial"/>
              <a:buNone/>
            </a:pPr>
            <a:r>
              <a:rPr lang="en-GB" sz="1100" dirty="0">
                <a:latin typeface="Arial"/>
                <a:ea typeface="Arial"/>
                <a:cs typeface="Arial"/>
                <a:sym typeface="Arial"/>
              </a:rPr>
              <a:t>Partial dependency plots show: </a:t>
            </a:r>
          </a:p>
          <a:p>
            <a:pPr marL="285750" lvl="0" indent="-285750" algn="l" rtl="0">
              <a:lnSpc>
                <a:spcPct val="100000"/>
              </a:lnSpc>
              <a:spcBef>
                <a:spcPts val="600"/>
              </a:spcBef>
              <a:spcAft>
                <a:spcPts val="0"/>
              </a:spcAft>
              <a:buSzPts val="1600"/>
              <a:buFont typeface="Arial"/>
              <a:buChar char="•"/>
            </a:pPr>
            <a:r>
              <a:rPr lang="en-GB" sz="1100" dirty="0">
                <a:latin typeface="Arial"/>
                <a:ea typeface="Arial"/>
                <a:cs typeface="Arial"/>
                <a:sym typeface="Arial"/>
              </a:rPr>
              <a:t>The average marginal effect of a feature on the target</a:t>
            </a:r>
          </a:p>
          <a:p>
            <a:pPr marL="285750" lvl="0" indent="-285750" algn="l" rtl="0">
              <a:lnSpc>
                <a:spcPct val="100000"/>
              </a:lnSpc>
              <a:spcBef>
                <a:spcPts val="600"/>
              </a:spcBef>
              <a:spcAft>
                <a:spcPts val="0"/>
              </a:spcAft>
              <a:buSzPts val="1600"/>
              <a:buFont typeface="Arial"/>
              <a:buChar char="•"/>
            </a:pPr>
            <a:r>
              <a:rPr lang="en-GB" sz="1100" dirty="0">
                <a:latin typeface="Arial"/>
                <a:ea typeface="Arial"/>
                <a:cs typeface="Arial"/>
                <a:sym typeface="Arial"/>
              </a:rPr>
              <a:t>It shows whether the relationship between the feature and the target is linear, monotonous or more complex</a:t>
            </a:r>
            <a:endParaRPr lang="en-GB" dirty="0">
              <a:latin typeface="Arial"/>
              <a:ea typeface="Arial"/>
              <a:cs typeface="Arial"/>
              <a:sym typeface="Arial"/>
            </a:endParaRPr>
          </a:p>
          <a:p>
            <a:pPr marL="285750" lvl="0" indent="-285750" algn="l" rtl="0">
              <a:lnSpc>
                <a:spcPct val="100000"/>
              </a:lnSpc>
              <a:spcBef>
                <a:spcPts val="600"/>
              </a:spcBef>
              <a:spcAft>
                <a:spcPts val="0"/>
              </a:spcAft>
              <a:buSzPts val="1600"/>
              <a:buFont typeface="Arial"/>
              <a:buChar char="•"/>
            </a:pPr>
            <a:r>
              <a:rPr lang="en-GB" sz="1100" dirty="0">
                <a:latin typeface="Arial"/>
                <a:ea typeface="Arial"/>
                <a:cs typeface="Arial"/>
                <a:sym typeface="Arial"/>
              </a:rPr>
              <a:t>A main assumption is that the features not included in the PDP are NOT correlated with the one included</a:t>
            </a:r>
            <a:endParaRPr lang="en-GB" dirty="0">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9758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dfe08d15c_0_3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adfe08d15c_0_33: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So let’s dive straight in. What do I mean when I say ‘explainability’ or ‘explainable ML’? These are ‘methods and models that make the behavior and predictions of a machine learning model understandable to humans’. This is not the only definition, of course. In fact, the definition of XAI is more contested than the definition of AI itself. So that’s something to keep in mind.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2c1cb691_0_52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b52c1cb691_0_528: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dirty="0"/>
              <a:t>Similar to PDPs are ICE plots, or individual conditional expectations. I have predicted the sale price of a house using a random forest regression model. I then constructed an ICE plot for the most important feature - Overall Quality. It is measured on the scale from 1 to 10 where 10 means the highest quality possible. On the left side, I have a standard ICE plot. What we see is one line per instance in the data. And it shows the effect of a feature of interest on the target. However, the left plot is a bit difficult to read, so you want to </a:t>
            </a:r>
            <a:r>
              <a:rPr lang="en-GB" dirty="0" err="1"/>
              <a:t>center</a:t>
            </a:r>
            <a:r>
              <a:rPr lang="en-GB" dirty="0"/>
              <a:t> it, which is what we see on the right plot. We have ensured that all values start from the same zero level. </a:t>
            </a:r>
          </a:p>
          <a:p>
            <a:pPr marL="0" lvl="0" indent="0" algn="l" rtl="0">
              <a:lnSpc>
                <a:spcPct val="100000"/>
              </a:lnSpc>
              <a:spcBef>
                <a:spcPts val="0"/>
              </a:spcBef>
              <a:spcAft>
                <a:spcPts val="0"/>
              </a:spcAft>
              <a:buSzPts val="1400"/>
              <a:buNone/>
            </a:pPr>
            <a:endParaRPr lang="en-GB" dirty="0"/>
          </a:p>
          <a:p>
            <a:pPr marL="0" lvl="0" indent="0" algn="l" rtl="0">
              <a:lnSpc>
                <a:spcPct val="100000"/>
              </a:lnSpc>
              <a:spcBef>
                <a:spcPts val="0"/>
              </a:spcBef>
              <a:spcAft>
                <a:spcPts val="0"/>
              </a:spcAft>
              <a:buSzPts val="1400"/>
              <a:buNone/>
            </a:pPr>
            <a:r>
              <a:rPr lang="en-GB" dirty="0"/>
              <a:t>How PDP plots work is that values of a line (and one instance) can be computed by keeping all other features the same, creating variants of this instance by replacing the feature’s value with values from a grid and making predictions with a black box model of choice for these newly created instances. </a:t>
            </a:r>
          </a:p>
          <a:p>
            <a:pPr marL="0" lvl="0" indent="0" algn="l" rtl="0">
              <a:lnSpc>
                <a:spcPct val="100000"/>
              </a:lnSpc>
              <a:spcBef>
                <a:spcPts val="0"/>
              </a:spcBef>
              <a:spcAft>
                <a:spcPts val="0"/>
              </a:spcAft>
              <a:buSzPts val="1400"/>
              <a:buNone/>
            </a:pPr>
            <a:endParaRPr lang="en-GB" dirty="0"/>
          </a:p>
          <a:p>
            <a:pPr marL="0" lvl="0" indent="0" algn="l" rtl="0">
              <a:lnSpc>
                <a:spcPct val="100000"/>
              </a:lnSpc>
              <a:spcBef>
                <a:spcPts val="0"/>
              </a:spcBef>
              <a:spcAft>
                <a:spcPts val="0"/>
              </a:spcAft>
              <a:buSzPts val="1400"/>
              <a:buNone/>
            </a:pPr>
            <a:r>
              <a:rPr lang="en-GB" dirty="0"/>
              <a:t>PDPs are like an average  of all ICE lines since PDP shows average effect of a feature; thus ICE’s have an advantage over PDPs that they show heterogenous effects; </a:t>
            </a:r>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8582387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9:notes"/>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It does not require information about the black box model itself, only access to the data and the predictions made by the black box model..</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30:notes"/>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The prediction of a decision tree built as a surrogate of a random forest model. The default is a tree of max depth of 2 in order to improve interpretability. </a:t>
            </a:r>
            <a:endParaRPr/>
          </a:p>
          <a:p>
            <a:pPr marL="0" lvl="0" indent="0" algn="l" rtl="0">
              <a:lnSpc>
                <a:spcPct val="100000"/>
              </a:lnSpc>
              <a:spcBef>
                <a:spcPts val="0"/>
              </a:spcBef>
              <a:spcAft>
                <a:spcPts val="0"/>
              </a:spcAft>
              <a:buSzPts val="1400"/>
              <a:buNone/>
            </a:pPr>
            <a:r>
              <a:rPr lang="en-GB"/>
              <a:t>In this case, the tree uses only the overall quality to make a split and splits the predictions by it.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In this case, the surrogate decision tree model has an R-squared of  around 0.7 (which means it has a relatively high variance explained), so it approximates the underlying black box model  relatively well but it’s also questionable what is relatively well.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32:notes"/>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dirty="0"/>
              <a:t>With tabular data, LIME samples are not taken from around the sample but from the training data’s mass </a:t>
            </a:r>
            <a:r>
              <a:rPr lang="en-GB" dirty="0" err="1"/>
              <a:t>center</a:t>
            </a:r>
            <a:r>
              <a:rPr lang="en-GB" dirty="0"/>
              <a:t>. </a:t>
            </a:r>
            <a:endParaRPr dirty="0"/>
          </a:p>
          <a:p>
            <a:pPr marL="0" lvl="0" indent="0" algn="l" rtl="0">
              <a:lnSpc>
                <a:spcPct val="100000"/>
              </a:lnSpc>
              <a:spcBef>
                <a:spcPts val="0"/>
              </a:spcBef>
              <a:spcAft>
                <a:spcPts val="0"/>
              </a:spcAft>
              <a:buSzPts val="1400"/>
              <a:buNone/>
            </a:pPr>
            <a:r>
              <a:rPr lang="en-GB" dirty="0"/>
              <a:t>LIME currently uses an exponential smoothing kernel to define the neighbourhood around a point. </a:t>
            </a:r>
            <a:endParaRPr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33:notes"/>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This graph shows the LIME explanations for the first instance in the dataset. We see the contribution of the top 10 features and which features have positive and which negative effects for each of the instances. The features will look different for the second instance in the dataset, though. Here note as well that red means negative effect and green means a positive effect. </a:t>
            </a:r>
            <a:endParaRPr/>
          </a:p>
          <a:p>
            <a:pPr marL="0" lvl="0" indent="0" algn="l" rtl="0">
              <a:lnSpc>
                <a:spcPct val="100000"/>
              </a:lnSpc>
              <a:spcBef>
                <a:spcPts val="0"/>
              </a:spcBef>
              <a:spcAft>
                <a:spcPts val="0"/>
              </a:spcAft>
              <a:buSzPts val="1400"/>
              <a:buNone/>
            </a:pPr>
            <a:r>
              <a:rPr lang="en-GB"/>
              <a:t>One difficulty is that you need to also select the number of features to include in your explanation;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5:notes"/>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LIME though providing human-friendly approach, is not appropriate in compliance scenarios where you might need to provide a full explanation (the LIME explanations are short and selective).</a:t>
            </a:r>
            <a:endParaRPr/>
          </a:p>
          <a:p>
            <a:pPr marL="0" lvl="0" indent="0" algn="l" rtl="0">
              <a:lnSpc>
                <a:spcPct val="100000"/>
              </a:lnSpc>
              <a:spcBef>
                <a:spcPts val="0"/>
              </a:spcBef>
              <a:spcAft>
                <a:spcPts val="0"/>
              </a:spcAft>
              <a:buSzPts val="1400"/>
              <a:buNone/>
            </a:pPr>
            <a:r>
              <a:rPr lang="en-GB"/>
              <a:t>The last point can be a big advantage in cases where other features cannot be interpreted. </a:t>
            </a:r>
            <a:endParaRPr/>
          </a:p>
          <a:p>
            <a:pPr marL="0" lvl="0" indent="0" algn="l" rtl="0">
              <a:lnSpc>
                <a:spcPct val="100000"/>
              </a:lnSpc>
              <a:spcBef>
                <a:spcPts val="0"/>
              </a:spcBef>
              <a:spcAft>
                <a:spcPts val="0"/>
              </a:spcAft>
              <a:buSzPts val="1400"/>
              <a:buNone/>
            </a:pPr>
            <a:r>
              <a:rPr lang="en-GB"/>
              <a:t>There is currently no best way to find the neighbourhood for each instance. The best one can do is try different kernel settings and see whether the explanations make sense.</a:t>
            </a:r>
            <a:endParaRPr/>
          </a:p>
          <a:p>
            <a:pPr marL="0" lvl="0" indent="0" algn="l" rtl="0">
              <a:lnSpc>
                <a:spcPct val="100000"/>
              </a:lnSpc>
              <a:spcBef>
                <a:spcPts val="0"/>
              </a:spcBef>
              <a:spcAft>
                <a:spcPts val="0"/>
              </a:spcAft>
              <a:buSzPts val="1400"/>
              <a:buNone/>
            </a:pPr>
            <a:r>
              <a:rPr lang="en-GB"/>
              <a:t>In current packages, sampling is done from a Gaussian distribution and the correlation between features is ignored.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DIFFERENCES b/n LIME and Shapley: Lime is inherently local whereas Shapley decomposes the prediction into the contribution of each features. </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32:notes"/>
          <p:cNvSpPr txBox="1">
            <a:spLocks noGrp="1"/>
          </p:cNvSpPr>
          <p:nvPr>
            <p:ph type="body" idx="1"/>
          </p:nvPr>
        </p:nvSpPr>
        <p:spPr>
          <a:xfrm>
            <a:off x="679768" y="4715154"/>
            <a:ext cx="5438140" cy="44669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dirty="0"/>
              <a:t> </a:t>
            </a:r>
            <a:endParaRPr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76045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f0b625934_0_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f0b625934_0_1: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f0b625934_0_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f0b625934_0_9:notes"/>
          <p:cNvSpPr txBox="1">
            <a:spLocks noGrp="1"/>
          </p:cNvSpPr>
          <p:nvPr>
            <p:ph type="body" idx="1"/>
          </p:nvPr>
        </p:nvSpPr>
        <p:spPr>
          <a:xfrm>
            <a:off x="679768" y="4715154"/>
            <a:ext cx="5438100" cy="44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dfe08d15c_0_7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adfe08d15c_0_71:notes"/>
          <p:cNvSpPr txBox="1">
            <a:spLocks noGrp="1"/>
          </p:cNvSpPr>
          <p:nvPr>
            <p:ph type="body" idx="1"/>
          </p:nvPr>
        </p:nvSpPr>
        <p:spPr>
          <a:xfrm>
            <a:off x="679768" y="4715154"/>
            <a:ext cx="5438100" cy="44670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r>
              <a:rPr lang="en-GB">
                <a:solidFill>
                  <a:schemeClr val="dk1"/>
                </a:solidFill>
              </a:rPr>
              <a:t>Why do we want to explain Machine Learning models? </a:t>
            </a:r>
            <a:endParaRPr/>
          </a:p>
          <a:p>
            <a:pPr marL="171450" lvl="0" indent="-171450" algn="l" rtl="0">
              <a:lnSpc>
                <a:spcPct val="100000"/>
              </a:lnSpc>
              <a:spcBef>
                <a:spcPts val="0"/>
              </a:spcBef>
              <a:spcAft>
                <a:spcPts val="0"/>
              </a:spcAft>
              <a:buSzPts val="1400"/>
              <a:buFont typeface="Arial"/>
              <a:buChar char="-"/>
            </a:pPr>
            <a:r>
              <a:rPr lang="en-GB"/>
              <a:t>In certain industries, models are limited to being simpler and easier to explain: banking is a case in point where especially in the credit risk domain, the majority of models are limited to linear and logistic regressions. However, if more sophisticated models are explainable enough, they can successfully challenge the standard simpler models; therefore, it is especially important to understand why a model made a certain decision; we want to be able to explain to a customer, for example, why they were rejected for a loan’.</a:t>
            </a:r>
            <a:endParaRP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6472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46" descr="paint_transparent1.png"/>
          <p:cNvPicPr preferRelativeResize="0"/>
          <p:nvPr/>
        </p:nvPicPr>
        <p:blipFill rotWithShape="1">
          <a:blip r:embed="rId3">
            <a:alphaModFix/>
          </a:blip>
          <a:srcRect l="55210"/>
          <a:stretch/>
        </p:blipFill>
        <p:spPr>
          <a:xfrm>
            <a:off x="1" y="0"/>
            <a:ext cx="4095677" cy="5143500"/>
          </a:xfrm>
          <a:prstGeom prst="rect">
            <a:avLst/>
          </a:prstGeom>
          <a:noFill/>
          <a:ln>
            <a:noFill/>
          </a:ln>
        </p:spPr>
      </p:pic>
      <p:sp>
        <p:nvSpPr>
          <p:cNvPr id="11" name="Google Shape;11;p46"/>
          <p:cNvSpPr txBox="1">
            <a:spLocks noGrp="1"/>
          </p:cNvSpPr>
          <p:nvPr>
            <p:ph type="ctrTitle"/>
          </p:nvPr>
        </p:nvSpPr>
        <p:spPr>
          <a:xfrm>
            <a:off x="3208125" y="3287225"/>
            <a:ext cx="52503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slide">
  <p:cSld name="Text slide">
    <p:spTree>
      <p:nvGrpSpPr>
        <p:cNvPr id="1" name="Shape 354"/>
        <p:cNvGrpSpPr/>
        <p:nvPr/>
      </p:nvGrpSpPr>
      <p:grpSpPr>
        <a:xfrm>
          <a:off x="0" y="0"/>
          <a:ext cx="0" cy="0"/>
          <a:chOff x="0" y="0"/>
          <a:chExt cx="0" cy="0"/>
        </a:xfrm>
      </p:grpSpPr>
      <p:sp>
        <p:nvSpPr>
          <p:cNvPr id="355" name="Google Shape;355;p3"/>
          <p:cNvSpPr txBox="1">
            <a:spLocks noGrp="1"/>
          </p:cNvSpPr>
          <p:nvPr>
            <p:ph type="sldNum" idx="12"/>
          </p:nvPr>
        </p:nvSpPr>
        <p:spPr>
          <a:xfrm>
            <a:off x="8278247" y="4802956"/>
            <a:ext cx="371475" cy="14108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nl-NL" smtClean="0"/>
              <a:pPr/>
              <a:t>‹#›</a:t>
            </a:fld>
            <a:endParaRPr lang="nl-NL"/>
          </a:p>
        </p:txBody>
      </p:sp>
      <p:sp>
        <p:nvSpPr>
          <p:cNvPr id="356" name="Google Shape;356;p3"/>
          <p:cNvSpPr txBox="1">
            <a:spLocks noGrp="1"/>
          </p:cNvSpPr>
          <p:nvPr>
            <p:ph type="ftr" idx="11"/>
          </p:nvPr>
        </p:nvSpPr>
        <p:spPr>
          <a:xfrm>
            <a:off x="494256" y="4802955"/>
            <a:ext cx="6672667" cy="140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7" name="Google Shape;357;p3"/>
          <p:cNvSpPr txBox="1">
            <a:spLocks noGrp="1"/>
          </p:cNvSpPr>
          <p:nvPr>
            <p:ph type="title"/>
          </p:nvPr>
        </p:nvSpPr>
        <p:spPr>
          <a:xfrm>
            <a:off x="494256" y="243926"/>
            <a:ext cx="8156700" cy="612933"/>
          </a:xfrm>
          <a:prstGeom prst="rect">
            <a:avLst/>
          </a:prstGeom>
          <a:noFill/>
          <a:ln>
            <a:noFill/>
          </a:ln>
        </p:spPr>
        <p:txBody>
          <a:bodyPr spcFirstLastPara="1" wrap="square" lIns="0" tIns="0" rIns="0" bIns="0" anchor="t" anchorCtr="0">
            <a:noAutofit/>
          </a:bodyPr>
          <a:lstStyle>
            <a:lvl1pPr lvl="0" algn="l">
              <a:lnSpc>
                <a:spcPct val="83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58" name="Google Shape;358;p3"/>
          <p:cNvGrpSpPr/>
          <p:nvPr/>
        </p:nvGrpSpPr>
        <p:grpSpPr>
          <a:xfrm>
            <a:off x="-1776449" y="1"/>
            <a:ext cx="1404000" cy="3284621"/>
            <a:chOff x="-2025698" y="0"/>
            <a:chExt cx="1872000" cy="4379495"/>
          </a:xfrm>
        </p:grpSpPr>
        <p:grpSp>
          <p:nvGrpSpPr>
            <p:cNvPr id="359" name="Google Shape;359;p3"/>
            <p:cNvGrpSpPr/>
            <p:nvPr/>
          </p:nvGrpSpPr>
          <p:grpSpPr>
            <a:xfrm>
              <a:off x="-2025698" y="0"/>
              <a:ext cx="1872000" cy="4379495"/>
              <a:chOff x="-2025698" y="0"/>
              <a:chExt cx="1872000" cy="4379495"/>
            </a:xfrm>
          </p:grpSpPr>
          <p:grpSp>
            <p:nvGrpSpPr>
              <p:cNvPr id="360" name="Google Shape;360;p3"/>
              <p:cNvGrpSpPr/>
              <p:nvPr/>
            </p:nvGrpSpPr>
            <p:grpSpPr>
              <a:xfrm>
                <a:off x="-2025698" y="0"/>
                <a:ext cx="1872000" cy="4379495"/>
                <a:chOff x="-2025698" y="0"/>
                <a:chExt cx="1872000" cy="4379495"/>
              </a:xfrm>
            </p:grpSpPr>
            <p:grpSp>
              <p:nvGrpSpPr>
                <p:cNvPr id="361" name="Google Shape;361;p3"/>
                <p:cNvGrpSpPr/>
                <p:nvPr/>
              </p:nvGrpSpPr>
              <p:grpSpPr>
                <a:xfrm>
                  <a:off x="-2025698" y="0"/>
                  <a:ext cx="1872000" cy="4379495"/>
                  <a:chOff x="-2025698" y="0"/>
                  <a:chExt cx="1872000" cy="4379495"/>
                </a:xfrm>
              </p:grpSpPr>
              <p:sp>
                <p:nvSpPr>
                  <p:cNvPr id="362" name="Google Shape;362;p3"/>
                  <p:cNvSpPr/>
                  <p:nvPr/>
                </p:nvSpPr>
                <p:spPr>
                  <a:xfrm>
                    <a:off x="-2025698" y="0"/>
                    <a:ext cx="1872000" cy="4379495"/>
                  </a:xfrm>
                  <a:prstGeom prst="rect">
                    <a:avLst/>
                  </a:prstGeom>
                  <a:solidFill>
                    <a:srgbClr val="EAEAEA"/>
                  </a:solidFill>
                  <a:ln>
                    <a:noFill/>
                  </a:ln>
                </p:spPr>
                <p:txBody>
                  <a:bodyPr spcFirstLastPara="1" wrap="square" lIns="180000" tIns="180000" rIns="180000" bIns="180000" anchor="ctr" anchorCtr="0">
                    <a:noAutofit/>
                  </a:bodyPr>
                  <a:lstStyle/>
                  <a:p>
                    <a:pPr marL="0" marR="0" lvl="0" indent="0" algn="l" rtl="0">
                      <a:spcBef>
                        <a:spcPts val="0"/>
                      </a:spcBef>
                      <a:spcAft>
                        <a:spcPts val="0"/>
                      </a:spcAft>
                      <a:buNone/>
                    </a:pPr>
                    <a:endParaRPr sz="750">
                      <a:solidFill>
                        <a:schemeClr val="dk1"/>
                      </a:solidFill>
                      <a:latin typeface="Arial"/>
                      <a:ea typeface="Arial"/>
                      <a:cs typeface="Arial"/>
                      <a:sym typeface="Arial"/>
                    </a:endParaRPr>
                  </a:p>
                </p:txBody>
              </p:sp>
              <p:sp>
                <p:nvSpPr>
                  <p:cNvPr id="363" name="Google Shape;363;p3"/>
                  <p:cNvSpPr/>
                  <p:nvPr/>
                </p:nvSpPr>
                <p:spPr>
                  <a:xfrm>
                    <a:off x="-1893936" y="166884"/>
                    <a:ext cx="1692000" cy="1651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nl-NL" sz="900" b="1">
                        <a:solidFill>
                          <a:srgbClr val="333333"/>
                        </a:solidFill>
                        <a:latin typeface="Arial"/>
                        <a:ea typeface="Arial"/>
                        <a:cs typeface="Arial"/>
                        <a:sym typeface="Arial"/>
                      </a:rPr>
                      <a:t>Creating </a:t>
                    </a:r>
                    <a:br>
                      <a:rPr lang="nl-NL" sz="900" b="1">
                        <a:solidFill>
                          <a:srgbClr val="333333"/>
                        </a:solidFill>
                        <a:latin typeface="Arial"/>
                        <a:ea typeface="Arial"/>
                        <a:cs typeface="Arial"/>
                        <a:sym typeface="Arial"/>
                      </a:rPr>
                    </a:br>
                    <a:r>
                      <a:rPr lang="nl-NL" sz="900" b="1">
                        <a:solidFill>
                          <a:srgbClr val="333333"/>
                        </a:solidFill>
                        <a:latin typeface="Arial"/>
                        <a:ea typeface="Arial"/>
                        <a:cs typeface="Arial"/>
                        <a:sym typeface="Arial"/>
                      </a:rPr>
                      <a:t>on-brand graphs</a:t>
                    </a:r>
                    <a:endParaRPr sz="1050"/>
                  </a:p>
                </p:txBody>
              </p:sp>
            </p:grpSp>
            <p:sp>
              <p:nvSpPr>
                <p:cNvPr id="364" name="Google Shape;364;p3"/>
                <p:cNvSpPr/>
                <p:nvPr/>
              </p:nvSpPr>
              <p:spPr>
                <a:xfrm>
                  <a:off x="-1893936" y="671500"/>
                  <a:ext cx="1658513" cy="312346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nl-NL" sz="750" b="0">
                      <a:solidFill>
                        <a:schemeClr val="dk1"/>
                      </a:solidFill>
                      <a:latin typeface="Arial"/>
                      <a:ea typeface="Arial"/>
                      <a:cs typeface="Arial"/>
                      <a:sym typeface="Arial"/>
                    </a:rPr>
                    <a:t>Create your own graphs much easier and on brand by using graph templates.</a:t>
                  </a: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r>
                    <a:rPr lang="nl-NL" sz="750" b="0">
                      <a:solidFill>
                        <a:schemeClr val="dk1"/>
                      </a:solidFill>
                      <a:latin typeface="Arial"/>
                      <a:ea typeface="Arial"/>
                      <a:cs typeface="Arial"/>
                      <a:sym typeface="Arial"/>
                    </a:rPr>
                    <a:t>After you click on the graph icon on your template slide, </a:t>
                  </a: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br>
                    <a:rPr lang="nl-NL" sz="750" b="0">
                      <a:solidFill>
                        <a:schemeClr val="dk1"/>
                      </a:solidFill>
                      <a:latin typeface="Arial"/>
                      <a:ea typeface="Arial"/>
                      <a:cs typeface="Arial"/>
                      <a:sym typeface="Arial"/>
                    </a:rPr>
                  </a:br>
                  <a:r>
                    <a:rPr lang="nl-NL" sz="750" b="0">
                      <a:solidFill>
                        <a:schemeClr val="dk1"/>
                      </a:solidFill>
                      <a:latin typeface="Arial"/>
                      <a:ea typeface="Arial"/>
                      <a:cs typeface="Arial"/>
                      <a:sym typeface="Arial"/>
                    </a:rPr>
                    <a:t>click on ‘Templates’ in the dialogue window that appears. There you can choose a graph template to create an on-brand graph.</a:t>
                  </a:r>
                  <a:endParaRPr sz="1050"/>
                </a:p>
              </p:txBody>
            </p:sp>
          </p:grpSp>
          <p:pic>
            <p:nvPicPr>
              <p:cNvPr id="365" name="Google Shape;365;p3"/>
              <p:cNvPicPr preferRelativeResize="0"/>
              <p:nvPr/>
            </p:nvPicPr>
            <p:blipFill rotWithShape="1">
              <a:blip r:embed="rId2">
                <a:alphaModFix/>
              </a:blip>
              <a:srcRect/>
              <a:stretch/>
            </p:blipFill>
            <p:spPr>
              <a:xfrm>
                <a:off x="-1893936" y="1754883"/>
                <a:ext cx="1046211" cy="788945"/>
              </a:xfrm>
              <a:prstGeom prst="rect">
                <a:avLst/>
              </a:prstGeom>
              <a:noFill/>
              <a:ln>
                <a:noFill/>
              </a:ln>
            </p:spPr>
          </p:pic>
        </p:grpSp>
        <p:sp>
          <p:nvSpPr>
            <p:cNvPr id="366" name="Google Shape;366;p3"/>
            <p:cNvSpPr/>
            <p:nvPr/>
          </p:nvSpPr>
          <p:spPr>
            <a:xfrm>
              <a:off x="-1526400" y="1821459"/>
              <a:ext cx="302400" cy="297544"/>
            </a:xfrm>
            <a:prstGeom prst="rect">
              <a:avLst/>
            </a:prstGeom>
            <a:noFill/>
            <a:ln w="19050" cap="flat" cmpd="sng">
              <a:solidFill>
                <a:schemeClr val="dk2"/>
              </a:solidFill>
              <a:prstDash val="solid"/>
              <a:miter lim="800000"/>
              <a:headEnd type="none" w="sm" len="sm"/>
              <a:tailEnd type="none" w="sm" len="sm"/>
            </a:ln>
          </p:spPr>
          <p:txBody>
            <a:bodyPr spcFirstLastPara="1" wrap="square" lIns="36000" tIns="36000" rIns="36000" bIns="36000" anchor="t" anchorCtr="0">
              <a:noAutofit/>
            </a:bodyPr>
            <a:lstStyle/>
            <a:p>
              <a:pPr marL="0" marR="0" lvl="0" indent="0" algn="ctr" rtl="0">
                <a:lnSpc>
                  <a:spcPct val="90000"/>
                </a:lnSpc>
                <a:spcBef>
                  <a:spcPts val="0"/>
                </a:spcBef>
                <a:spcAft>
                  <a:spcPts val="0"/>
                </a:spcAft>
                <a:buNone/>
              </a:pPr>
              <a:endParaRPr sz="1200">
                <a:solidFill>
                  <a:schemeClr val="dk1"/>
                </a:solidFill>
                <a:latin typeface="Arial"/>
                <a:ea typeface="Arial"/>
                <a:cs typeface="Arial"/>
                <a:sym typeface="Arial"/>
              </a:endParaRPr>
            </a:p>
          </p:txBody>
        </p:sp>
      </p:grpSp>
      <p:sp>
        <p:nvSpPr>
          <p:cNvPr id="367" name="Google Shape;367;p3"/>
          <p:cNvSpPr txBox="1">
            <a:spLocks noGrp="1"/>
          </p:cNvSpPr>
          <p:nvPr>
            <p:ph type="body" idx="1"/>
          </p:nvPr>
        </p:nvSpPr>
        <p:spPr>
          <a:xfrm>
            <a:off x="494256" y="855898"/>
            <a:ext cx="8156700" cy="3793500"/>
          </a:xfrm>
          <a:prstGeom prst="rect">
            <a:avLst/>
          </a:prstGeom>
          <a:noFill/>
          <a:ln>
            <a:noFill/>
          </a:ln>
        </p:spPr>
        <p:txBody>
          <a:bodyPr spcFirstLastPara="1" wrap="square" lIns="0" tIns="0" rIns="0" bIns="0" anchor="t" anchorCtr="0">
            <a:noAutofit/>
          </a:bodyPr>
          <a:lstStyle>
            <a:lvl1pPr marL="342900" lvl="0" indent="-171450" algn="l">
              <a:lnSpc>
                <a:spcPct val="90000"/>
              </a:lnSpc>
              <a:spcBef>
                <a:spcPts val="0"/>
              </a:spcBef>
              <a:spcAft>
                <a:spcPts val="0"/>
              </a:spcAft>
              <a:buClr>
                <a:schemeClr val="dk1"/>
              </a:buClr>
              <a:buSzPts val="2000"/>
              <a:buNone/>
              <a:defRPr/>
            </a:lvl1pPr>
            <a:lvl2pPr marL="685800" lvl="1" indent="-266700" algn="l">
              <a:lnSpc>
                <a:spcPct val="90000"/>
              </a:lnSpc>
              <a:spcBef>
                <a:spcPts val="225"/>
              </a:spcBef>
              <a:spcAft>
                <a:spcPts val="0"/>
              </a:spcAft>
              <a:buClr>
                <a:schemeClr val="dk1"/>
              </a:buClr>
              <a:buSzPts val="2000"/>
              <a:buFont typeface="Arial"/>
              <a:buChar char="•"/>
              <a:defRPr/>
            </a:lvl2pPr>
            <a:lvl3pPr marL="1028700" lvl="2" indent="-266700" algn="l">
              <a:lnSpc>
                <a:spcPct val="90000"/>
              </a:lnSpc>
              <a:spcBef>
                <a:spcPts val="225"/>
              </a:spcBef>
              <a:spcAft>
                <a:spcPts val="0"/>
              </a:spcAft>
              <a:buSzPts val="2000"/>
              <a:buFont typeface="Arial"/>
              <a:buChar char="•"/>
              <a:defRPr/>
            </a:lvl3pPr>
            <a:lvl4pPr marL="1371600" lvl="3" indent="-266700" algn="l">
              <a:lnSpc>
                <a:spcPct val="90000"/>
              </a:lnSpc>
              <a:spcBef>
                <a:spcPts val="225"/>
              </a:spcBef>
              <a:spcAft>
                <a:spcPts val="0"/>
              </a:spcAft>
              <a:buSzPts val="2000"/>
              <a:buFont typeface="Arial"/>
              <a:buChar char="•"/>
              <a:defRPr/>
            </a:lvl4pPr>
            <a:lvl5pPr marL="1714500" lvl="4" indent="-266700" algn="l">
              <a:lnSpc>
                <a:spcPct val="90000"/>
              </a:lnSpc>
              <a:spcBef>
                <a:spcPts val="225"/>
              </a:spcBef>
              <a:spcAft>
                <a:spcPts val="0"/>
              </a:spcAft>
              <a:buSzPts val="2000"/>
              <a:buFont typeface="Arial"/>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5561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46" descr="paint_transparent1.png"/>
          <p:cNvPicPr preferRelativeResize="0"/>
          <p:nvPr/>
        </p:nvPicPr>
        <p:blipFill rotWithShape="1">
          <a:blip r:embed="rId3">
            <a:alphaModFix/>
          </a:blip>
          <a:srcRect l="55210"/>
          <a:stretch/>
        </p:blipFill>
        <p:spPr>
          <a:xfrm>
            <a:off x="1" y="0"/>
            <a:ext cx="4095677" cy="5143500"/>
          </a:xfrm>
          <a:prstGeom prst="rect">
            <a:avLst/>
          </a:prstGeom>
          <a:noFill/>
          <a:ln>
            <a:noFill/>
          </a:ln>
        </p:spPr>
      </p:pic>
      <p:sp>
        <p:nvSpPr>
          <p:cNvPr id="11" name="Google Shape;11;p46"/>
          <p:cNvSpPr txBox="1">
            <a:spLocks noGrp="1"/>
          </p:cNvSpPr>
          <p:nvPr>
            <p:ph type="ctrTitle"/>
          </p:nvPr>
        </p:nvSpPr>
        <p:spPr>
          <a:xfrm>
            <a:off x="3208125" y="3287225"/>
            <a:ext cx="52503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lnSpc>
                <a:spcPct val="100000"/>
              </a:lnSpc>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631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47"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4" name="Google Shape;14;p47"/>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5" name="Google Shape;15;p47"/>
          <p:cNvSpPr txBox="1">
            <a:spLocks noGrp="1"/>
          </p:cNvSpPr>
          <p:nvPr>
            <p:ph type="body" idx="1"/>
          </p:nvPr>
        </p:nvSpPr>
        <p:spPr>
          <a:xfrm>
            <a:off x="457200"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 name="Google Shape;16;p47"/>
          <p:cNvSpPr txBox="1">
            <a:spLocks noGrp="1"/>
          </p:cNvSpPr>
          <p:nvPr>
            <p:ph type="body" idx="2"/>
          </p:nvPr>
        </p:nvSpPr>
        <p:spPr>
          <a:xfrm>
            <a:off x="3293406"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7" name="Google Shape;17;p4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59994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8"/>
        <p:cNvGrpSpPr/>
        <p:nvPr/>
      </p:nvGrpSpPr>
      <p:grpSpPr>
        <a:xfrm>
          <a:off x="0" y="0"/>
          <a:ext cx="0" cy="0"/>
          <a:chOff x="0" y="0"/>
          <a:chExt cx="0" cy="0"/>
        </a:xfrm>
      </p:grpSpPr>
      <p:pic>
        <p:nvPicPr>
          <p:cNvPr id="19" name="Google Shape;19;p48"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20" name="Google Shape;20;p48"/>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8"/>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2" name="Google Shape;22;p48"/>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spTree>
    <p:extLst>
      <p:ext uri="{BB962C8B-B14F-4D97-AF65-F5344CB8AC3E}">
        <p14:creationId xmlns:p14="http://schemas.microsoft.com/office/powerpoint/2010/main" val="501769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3"/>
        <p:cNvGrpSpPr/>
        <p:nvPr/>
      </p:nvGrpSpPr>
      <p:grpSpPr>
        <a:xfrm>
          <a:off x="0" y="0"/>
          <a:ext cx="0" cy="0"/>
          <a:chOff x="0" y="0"/>
          <a:chExt cx="0" cy="0"/>
        </a:xfrm>
      </p:grpSpPr>
      <p:pic>
        <p:nvPicPr>
          <p:cNvPr id="24" name="Google Shape;24;p49"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5" name="Google Shape;25;p49"/>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6" name="Google Shape;26;p49"/>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7" name="Google Shape;27;p4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9425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28"/>
        <p:cNvGrpSpPr/>
        <p:nvPr/>
      </p:nvGrpSpPr>
      <p:grpSpPr>
        <a:xfrm>
          <a:off x="0" y="0"/>
          <a:ext cx="0" cy="0"/>
          <a:chOff x="0" y="0"/>
          <a:chExt cx="0" cy="0"/>
        </a:xfrm>
      </p:grpSpPr>
      <p:pic>
        <p:nvPicPr>
          <p:cNvPr id="29" name="Google Shape;29;p50"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0" name="Google Shape;30;p50"/>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31" name="Google Shape;31;p50"/>
          <p:cNvSpPr txBox="1">
            <a:spLocks noGrp="1"/>
          </p:cNvSpPr>
          <p:nvPr>
            <p:ph type="body" idx="1"/>
          </p:nvPr>
        </p:nvSpPr>
        <p:spPr>
          <a:xfrm>
            <a:off x="489775"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2" name="Google Shape;32;p50"/>
          <p:cNvSpPr txBox="1">
            <a:spLocks noGrp="1"/>
          </p:cNvSpPr>
          <p:nvPr>
            <p:ph type="body" idx="2"/>
          </p:nvPr>
        </p:nvSpPr>
        <p:spPr>
          <a:xfrm>
            <a:off x="2415136"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3" name="Google Shape;33;p50"/>
          <p:cNvSpPr txBox="1">
            <a:spLocks noGrp="1"/>
          </p:cNvSpPr>
          <p:nvPr>
            <p:ph type="body" idx="3"/>
          </p:nvPr>
        </p:nvSpPr>
        <p:spPr>
          <a:xfrm>
            <a:off x="4340497"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4" name="Google Shape;34;p5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569715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35"/>
        <p:cNvGrpSpPr/>
        <p:nvPr/>
      </p:nvGrpSpPr>
      <p:grpSpPr>
        <a:xfrm>
          <a:off x="0" y="0"/>
          <a:ext cx="0" cy="0"/>
          <a:chOff x="0" y="0"/>
          <a:chExt cx="0" cy="0"/>
        </a:xfrm>
      </p:grpSpPr>
      <p:pic>
        <p:nvPicPr>
          <p:cNvPr id="36" name="Google Shape;36;p51" descr="paint_transparent4.png"/>
          <p:cNvPicPr preferRelativeResize="0"/>
          <p:nvPr/>
        </p:nvPicPr>
        <p:blipFill rotWithShape="1">
          <a:blip r:embed="rId3">
            <a:alphaModFix/>
          </a:blip>
          <a:srcRect/>
          <a:stretch/>
        </p:blipFill>
        <p:spPr>
          <a:xfrm>
            <a:off x="0" y="-12"/>
            <a:ext cx="9144000" cy="5143513"/>
          </a:xfrm>
          <a:prstGeom prst="rect">
            <a:avLst/>
          </a:prstGeom>
          <a:noFill/>
          <a:ln>
            <a:noFill/>
          </a:ln>
        </p:spPr>
      </p:pic>
      <p:sp>
        <p:nvSpPr>
          <p:cNvPr id="37" name="Google Shape;37;p51"/>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lvl1pPr marL="457200" lvl="0" indent="-381000" algn="ctr">
              <a:lnSpc>
                <a:spcPct val="100000"/>
              </a:lnSpc>
              <a:spcBef>
                <a:spcPts val="600"/>
              </a:spcBef>
              <a:spcAft>
                <a:spcPts val="0"/>
              </a:spcAft>
              <a:buClr>
                <a:srgbClr val="FFFFFF"/>
              </a:buClr>
              <a:buSzPts val="2400"/>
              <a:buChar char="×"/>
              <a:defRPr sz="2400" i="1">
                <a:solidFill>
                  <a:srgbClr val="FFFFFF"/>
                </a:solidFill>
              </a:defRPr>
            </a:lvl1pPr>
            <a:lvl2pPr marL="914400" lvl="1" indent="-381000" algn="ctr">
              <a:lnSpc>
                <a:spcPct val="100000"/>
              </a:lnSpc>
              <a:spcBef>
                <a:spcPts val="0"/>
              </a:spcBef>
              <a:spcAft>
                <a:spcPts val="0"/>
              </a:spcAft>
              <a:buClr>
                <a:srgbClr val="FFFFFF"/>
              </a:buClr>
              <a:buSzPts val="2400"/>
              <a:buChar char="×"/>
              <a:defRPr sz="2400" i="1">
                <a:solidFill>
                  <a:srgbClr val="FFFFFF"/>
                </a:solidFill>
              </a:defRPr>
            </a:lvl2pPr>
            <a:lvl3pPr marL="1371600" lvl="2" indent="-381000" algn="ctr">
              <a:lnSpc>
                <a:spcPct val="100000"/>
              </a:lnSpc>
              <a:spcBef>
                <a:spcPts val="0"/>
              </a:spcBef>
              <a:spcAft>
                <a:spcPts val="0"/>
              </a:spcAft>
              <a:buClr>
                <a:srgbClr val="FFFFFF"/>
              </a:buClr>
              <a:buSzPts val="2400"/>
              <a:buChar char="×"/>
              <a:defRPr sz="2400" i="1">
                <a:solidFill>
                  <a:srgbClr val="FFFFFF"/>
                </a:solidFill>
              </a:defRPr>
            </a:lvl3pPr>
            <a:lvl4pPr marL="1828800" lvl="3" indent="-381000" algn="ctr">
              <a:lnSpc>
                <a:spcPct val="100000"/>
              </a:lnSpc>
              <a:spcBef>
                <a:spcPts val="0"/>
              </a:spcBef>
              <a:spcAft>
                <a:spcPts val="0"/>
              </a:spcAft>
              <a:buClr>
                <a:srgbClr val="FFFFFF"/>
              </a:buClr>
              <a:buSzPts val="2400"/>
              <a:buChar char="×"/>
              <a:defRPr sz="2400" i="1">
                <a:solidFill>
                  <a:srgbClr val="FFFFFF"/>
                </a:solidFill>
              </a:defRPr>
            </a:lvl4pPr>
            <a:lvl5pPr marL="2286000" lvl="4" indent="-381000" algn="ctr">
              <a:lnSpc>
                <a:spcPct val="100000"/>
              </a:lnSpc>
              <a:spcBef>
                <a:spcPts val="0"/>
              </a:spcBef>
              <a:spcAft>
                <a:spcPts val="0"/>
              </a:spcAft>
              <a:buClr>
                <a:srgbClr val="FFFFFF"/>
              </a:buClr>
              <a:buSzPts val="2400"/>
              <a:buChar char="○"/>
              <a:defRPr sz="2400" i="1">
                <a:solidFill>
                  <a:srgbClr val="FFFFFF"/>
                </a:solidFill>
              </a:defRPr>
            </a:lvl5pPr>
            <a:lvl6pPr marL="2743200" lvl="5" indent="-381000" algn="ctr">
              <a:lnSpc>
                <a:spcPct val="100000"/>
              </a:lnSpc>
              <a:spcBef>
                <a:spcPts val="0"/>
              </a:spcBef>
              <a:spcAft>
                <a:spcPts val="0"/>
              </a:spcAft>
              <a:buClr>
                <a:srgbClr val="FFFFFF"/>
              </a:buClr>
              <a:buSzPts val="2400"/>
              <a:buChar char="■"/>
              <a:defRPr sz="2400" i="1">
                <a:solidFill>
                  <a:srgbClr val="FFFFFF"/>
                </a:solidFill>
              </a:defRPr>
            </a:lvl6pPr>
            <a:lvl7pPr marL="3200400" lvl="6" indent="-381000" algn="ctr">
              <a:lnSpc>
                <a:spcPct val="100000"/>
              </a:lnSpc>
              <a:spcBef>
                <a:spcPts val="0"/>
              </a:spcBef>
              <a:spcAft>
                <a:spcPts val="0"/>
              </a:spcAft>
              <a:buClr>
                <a:srgbClr val="FFFFFF"/>
              </a:buClr>
              <a:buSzPts val="2400"/>
              <a:buChar char="●"/>
              <a:defRPr sz="2400" i="1">
                <a:solidFill>
                  <a:srgbClr val="FFFFFF"/>
                </a:solidFill>
              </a:defRPr>
            </a:lvl7pPr>
            <a:lvl8pPr marL="3657600" lvl="7" indent="-381000" algn="ctr">
              <a:lnSpc>
                <a:spcPct val="100000"/>
              </a:lnSpc>
              <a:spcBef>
                <a:spcPts val="0"/>
              </a:spcBef>
              <a:spcAft>
                <a:spcPts val="0"/>
              </a:spcAft>
              <a:buClr>
                <a:srgbClr val="FFFFFF"/>
              </a:buClr>
              <a:buSzPts val="2400"/>
              <a:buChar char="○"/>
              <a:defRPr sz="2400" i="1">
                <a:solidFill>
                  <a:srgbClr val="FFFFFF"/>
                </a:solidFill>
              </a:defRPr>
            </a:lvl8pPr>
            <a:lvl9pPr marL="4114800" lvl="8" indent="-381000" algn="ctr">
              <a:lnSpc>
                <a:spcPct val="100000"/>
              </a:lnSpc>
              <a:spcBef>
                <a:spcPts val="0"/>
              </a:spcBef>
              <a:spcAft>
                <a:spcPts val="0"/>
              </a:spcAft>
              <a:buClr>
                <a:srgbClr val="FFFFFF"/>
              </a:buClr>
              <a:buSzPts val="2400"/>
              <a:buChar char="■"/>
              <a:defRPr sz="2400" i="1">
                <a:solidFill>
                  <a:srgbClr val="FFFFFF"/>
                </a:solidFill>
              </a:defRPr>
            </a:lvl9pPr>
          </a:lstStyle>
          <a:p>
            <a:endParaRPr/>
          </a:p>
        </p:txBody>
      </p:sp>
      <p:sp>
        <p:nvSpPr>
          <p:cNvPr id="38" name="Google Shape;38;p5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774284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circle" type="blank">
  <p:cSld name="Blank circle">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52" descr="paint_transparent4.png"/>
          <p:cNvPicPr preferRelativeResize="0"/>
          <p:nvPr/>
        </p:nvPicPr>
        <p:blipFill rotWithShape="1">
          <a:blip r:embed="rId3">
            <a:alphaModFix/>
          </a:blip>
          <a:srcRect/>
          <a:stretch/>
        </p:blipFill>
        <p:spPr>
          <a:xfrm>
            <a:off x="0" y="0"/>
            <a:ext cx="9144000" cy="5143513"/>
          </a:xfrm>
          <a:prstGeom prst="rect">
            <a:avLst/>
          </a:prstGeom>
          <a:noFill/>
          <a:ln>
            <a:noFill/>
          </a:ln>
        </p:spPr>
      </p:pic>
      <p:sp>
        <p:nvSpPr>
          <p:cNvPr id="41" name="Google Shape;41;p52"/>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609761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half">
  <p:cSld name="Blank half">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5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pic>
        <p:nvPicPr>
          <p:cNvPr id="44" name="Google Shape;44;p53"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extLst>
      <p:ext uri="{BB962C8B-B14F-4D97-AF65-F5344CB8AC3E}">
        <p14:creationId xmlns:p14="http://schemas.microsoft.com/office/powerpoint/2010/main" val="2413401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45"/>
        <p:cNvGrpSpPr/>
        <p:nvPr/>
      </p:nvGrpSpPr>
      <p:grpSpPr>
        <a:xfrm>
          <a:off x="0" y="0"/>
          <a:ext cx="0" cy="0"/>
          <a:chOff x="0" y="0"/>
          <a:chExt cx="0" cy="0"/>
        </a:xfrm>
      </p:grpSpPr>
      <p:pic>
        <p:nvPicPr>
          <p:cNvPr id="46" name="Google Shape;46;p54"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7" name="Google Shape;47;p54"/>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48" name="Google Shape;48;p5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4633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49"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4" name="Google Shape;14;p49"/>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15" name="Google Shape;15;p49"/>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6" name="Google Shape;16;p4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rectangle">
  <p:cSld name="Blank rectangle">
    <p:bg>
      <p:bgPr>
        <a:blipFill>
          <a:blip r:embed="rId2">
            <a:alphaModFix/>
          </a:blip>
          <a:stretch>
            <a:fillRect/>
          </a:stretch>
        </a:blipFill>
        <a:effectLst/>
      </p:bgPr>
    </p:bg>
    <p:spTree>
      <p:nvGrpSpPr>
        <p:cNvPr id="1" name="Shape 49"/>
        <p:cNvGrpSpPr/>
        <p:nvPr/>
      </p:nvGrpSpPr>
      <p:grpSpPr>
        <a:xfrm>
          <a:off x="0" y="0"/>
          <a:ext cx="0" cy="0"/>
          <a:chOff x="0" y="0"/>
          <a:chExt cx="0" cy="0"/>
        </a:xfrm>
      </p:grpSpPr>
      <p:pic>
        <p:nvPicPr>
          <p:cNvPr id="50" name="Google Shape;50;p55" descr="paint_transparent3.png"/>
          <p:cNvPicPr preferRelativeResize="0"/>
          <p:nvPr/>
        </p:nvPicPr>
        <p:blipFill rotWithShape="1">
          <a:blip r:embed="rId3">
            <a:alphaModFix/>
          </a:blip>
          <a:srcRect/>
          <a:stretch/>
        </p:blipFill>
        <p:spPr>
          <a:xfrm>
            <a:off x="0" y="0"/>
            <a:ext cx="9144000" cy="5143503"/>
          </a:xfrm>
          <a:prstGeom prst="rect">
            <a:avLst/>
          </a:prstGeom>
          <a:noFill/>
          <a:ln>
            <a:noFill/>
          </a:ln>
        </p:spPr>
      </p:pic>
      <p:sp>
        <p:nvSpPr>
          <p:cNvPr id="51" name="Google Shape;51;p55"/>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59503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2"/>
        <p:cNvGrpSpPr/>
        <p:nvPr/>
      </p:nvGrpSpPr>
      <p:grpSpPr>
        <a:xfrm>
          <a:off x="0" y="0"/>
          <a:ext cx="0" cy="0"/>
          <a:chOff x="0" y="0"/>
          <a:chExt cx="0" cy="0"/>
        </a:xfrm>
      </p:grpSpPr>
      <p:pic>
        <p:nvPicPr>
          <p:cNvPr id="53" name="Google Shape;53;p56"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4" name="Google Shape;54;p5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400"/>
              <a:buNone/>
              <a:defRPr sz="1400"/>
            </a:lvl1pPr>
          </a:lstStyle>
          <a:p>
            <a:endParaRPr/>
          </a:p>
        </p:txBody>
      </p:sp>
      <p:sp>
        <p:nvSpPr>
          <p:cNvPr id="55" name="Google Shape;55;p5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9536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8"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9" name="Google Shape;19;p48"/>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8"/>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1" name="Google Shape;21;p48"/>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2"/>
        <p:cNvGrpSpPr/>
        <p:nvPr/>
      </p:nvGrpSpPr>
      <p:grpSpPr>
        <a:xfrm>
          <a:off x="0" y="0"/>
          <a:ext cx="0" cy="0"/>
          <a:chOff x="0" y="0"/>
          <a:chExt cx="0" cy="0"/>
        </a:xfrm>
      </p:grpSpPr>
      <p:pic>
        <p:nvPicPr>
          <p:cNvPr id="23" name="Google Shape;23;p47"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4" name="Google Shape;24;p47"/>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25" name="Google Shape;25;p47"/>
          <p:cNvSpPr txBox="1">
            <a:spLocks noGrp="1"/>
          </p:cNvSpPr>
          <p:nvPr>
            <p:ph type="body" idx="1"/>
          </p:nvPr>
        </p:nvSpPr>
        <p:spPr>
          <a:xfrm>
            <a:off x="457200"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6" name="Google Shape;26;p47"/>
          <p:cNvSpPr txBox="1">
            <a:spLocks noGrp="1"/>
          </p:cNvSpPr>
          <p:nvPr>
            <p:ph type="body" idx="2"/>
          </p:nvPr>
        </p:nvSpPr>
        <p:spPr>
          <a:xfrm>
            <a:off x="3293406"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7" name="Google Shape;27;p4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28"/>
        <p:cNvGrpSpPr/>
        <p:nvPr/>
      </p:nvGrpSpPr>
      <p:grpSpPr>
        <a:xfrm>
          <a:off x="0" y="0"/>
          <a:ext cx="0" cy="0"/>
          <a:chOff x="0" y="0"/>
          <a:chExt cx="0" cy="0"/>
        </a:xfrm>
      </p:grpSpPr>
      <p:pic>
        <p:nvPicPr>
          <p:cNvPr id="29" name="Google Shape;29;p50"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0" name="Google Shape;30;p50"/>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31" name="Google Shape;31;p50"/>
          <p:cNvSpPr txBox="1">
            <a:spLocks noGrp="1"/>
          </p:cNvSpPr>
          <p:nvPr>
            <p:ph type="body" idx="1"/>
          </p:nvPr>
        </p:nvSpPr>
        <p:spPr>
          <a:xfrm>
            <a:off x="489775"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2" name="Google Shape;32;p50"/>
          <p:cNvSpPr txBox="1">
            <a:spLocks noGrp="1"/>
          </p:cNvSpPr>
          <p:nvPr>
            <p:ph type="body" idx="2"/>
          </p:nvPr>
        </p:nvSpPr>
        <p:spPr>
          <a:xfrm>
            <a:off x="2415136"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3" name="Google Shape;33;p50"/>
          <p:cNvSpPr txBox="1">
            <a:spLocks noGrp="1"/>
          </p:cNvSpPr>
          <p:nvPr>
            <p:ph type="body" idx="3"/>
          </p:nvPr>
        </p:nvSpPr>
        <p:spPr>
          <a:xfrm>
            <a:off x="4340497"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4" name="Google Shape;34;p5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35"/>
        <p:cNvGrpSpPr/>
        <p:nvPr/>
      </p:nvGrpSpPr>
      <p:grpSpPr>
        <a:xfrm>
          <a:off x="0" y="0"/>
          <a:ext cx="0" cy="0"/>
          <a:chOff x="0" y="0"/>
          <a:chExt cx="0" cy="0"/>
        </a:xfrm>
      </p:grpSpPr>
      <p:pic>
        <p:nvPicPr>
          <p:cNvPr id="36" name="Google Shape;36;gadfe08d15c_0_216" descr="paint_transparent3.png"/>
          <p:cNvPicPr preferRelativeResize="0"/>
          <p:nvPr/>
        </p:nvPicPr>
        <p:blipFill rotWithShape="1">
          <a:blip r:embed="rId3">
            <a:alphaModFix/>
          </a:blip>
          <a:srcRect/>
          <a:stretch/>
        </p:blipFill>
        <p:spPr>
          <a:xfrm>
            <a:off x="0" y="0"/>
            <a:ext cx="9144000" cy="5143503"/>
          </a:xfrm>
          <a:prstGeom prst="rect">
            <a:avLst/>
          </a:prstGeom>
          <a:noFill/>
          <a:ln>
            <a:noFill/>
          </a:ln>
        </p:spPr>
      </p:pic>
      <p:sp>
        <p:nvSpPr>
          <p:cNvPr id="37" name="Google Shape;37;gadfe08d15c_0_216"/>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8"/>
        <p:cNvGrpSpPr/>
        <p:nvPr/>
      </p:nvGrpSpPr>
      <p:grpSpPr>
        <a:xfrm>
          <a:off x="0" y="0"/>
          <a:ext cx="0" cy="0"/>
          <a:chOff x="0" y="0"/>
          <a:chExt cx="0" cy="0"/>
        </a:xfrm>
      </p:grpSpPr>
      <p:pic>
        <p:nvPicPr>
          <p:cNvPr id="39" name="Google Shape;39;gadfe08d15c_0_271"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0" name="Google Shape;40;gadfe08d15c_0_27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41" name="Google Shape;41;gadfe08d15c_0_27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42"/>
        <p:cNvGrpSpPr/>
        <p:nvPr/>
      </p:nvGrpSpPr>
      <p:grpSpPr>
        <a:xfrm>
          <a:off x="0" y="0"/>
          <a:ext cx="0" cy="0"/>
          <a:chOff x="0" y="0"/>
          <a:chExt cx="0" cy="0"/>
        </a:xfrm>
      </p:grpSpPr>
      <p:pic>
        <p:nvPicPr>
          <p:cNvPr id="43" name="Google Shape;43;gadfe08d15c_0_275" descr="paint_transparent4.png"/>
          <p:cNvPicPr preferRelativeResize="0"/>
          <p:nvPr/>
        </p:nvPicPr>
        <p:blipFill rotWithShape="1">
          <a:blip r:embed="rId3">
            <a:alphaModFix/>
          </a:blip>
          <a:srcRect/>
          <a:stretch/>
        </p:blipFill>
        <p:spPr>
          <a:xfrm>
            <a:off x="0" y="-12"/>
            <a:ext cx="9144000" cy="5143513"/>
          </a:xfrm>
          <a:prstGeom prst="rect">
            <a:avLst/>
          </a:prstGeom>
          <a:noFill/>
          <a:ln>
            <a:noFill/>
          </a:ln>
        </p:spPr>
      </p:pic>
      <p:sp>
        <p:nvSpPr>
          <p:cNvPr id="44" name="Google Shape;44;gadfe08d15c_0_275"/>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lvl1pPr marL="457200" lvl="0" indent="-381000" algn="ctr">
              <a:lnSpc>
                <a:spcPct val="100000"/>
              </a:lnSpc>
              <a:spcBef>
                <a:spcPts val="600"/>
              </a:spcBef>
              <a:spcAft>
                <a:spcPts val="0"/>
              </a:spcAft>
              <a:buClr>
                <a:srgbClr val="FFFFFF"/>
              </a:buClr>
              <a:buSzPts val="2400"/>
              <a:buChar char="×"/>
              <a:defRPr sz="2400" i="1">
                <a:solidFill>
                  <a:srgbClr val="FFFFFF"/>
                </a:solidFill>
              </a:defRPr>
            </a:lvl1pPr>
            <a:lvl2pPr marL="914400" lvl="1" indent="-381000" algn="ctr">
              <a:lnSpc>
                <a:spcPct val="100000"/>
              </a:lnSpc>
              <a:spcBef>
                <a:spcPts val="0"/>
              </a:spcBef>
              <a:spcAft>
                <a:spcPts val="0"/>
              </a:spcAft>
              <a:buClr>
                <a:srgbClr val="FFFFFF"/>
              </a:buClr>
              <a:buSzPts val="2400"/>
              <a:buChar char="×"/>
              <a:defRPr sz="2400" i="1">
                <a:solidFill>
                  <a:srgbClr val="FFFFFF"/>
                </a:solidFill>
              </a:defRPr>
            </a:lvl2pPr>
            <a:lvl3pPr marL="1371600" lvl="2" indent="-381000" algn="ctr">
              <a:lnSpc>
                <a:spcPct val="100000"/>
              </a:lnSpc>
              <a:spcBef>
                <a:spcPts val="0"/>
              </a:spcBef>
              <a:spcAft>
                <a:spcPts val="0"/>
              </a:spcAft>
              <a:buClr>
                <a:srgbClr val="FFFFFF"/>
              </a:buClr>
              <a:buSzPts val="2400"/>
              <a:buChar char="×"/>
              <a:defRPr sz="2400" i="1">
                <a:solidFill>
                  <a:srgbClr val="FFFFFF"/>
                </a:solidFill>
              </a:defRPr>
            </a:lvl3pPr>
            <a:lvl4pPr marL="1828800" lvl="3" indent="-381000" algn="ctr">
              <a:lnSpc>
                <a:spcPct val="100000"/>
              </a:lnSpc>
              <a:spcBef>
                <a:spcPts val="0"/>
              </a:spcBef>
              <a:spcAft>
                <a:spcPts val="0"/>
              </a:spcAft>
              <a:buClr>
                <a:srgbClr val="FFFFFF"/>
              </a:buClr>
              <a:buSzPts val="2400"/>
              <a:buChar char="×"/>
              <a:defRPr sz="2400" i="1">
                <a:solidFill>
                  <a:srgbClr val="FFFFFF"/>
                </a:solidFill>
              </a:defRPr>
            </a:lvl4pPr>
            <a:lvl5pPr marL="2286000" lvl="4" indent="-381000" algn="ctr">
              <a:lnSpc>
                <a:spcPct val="100000"/>
              </a:lnSpc>
              <a:spcBef>
                <a:spcPts val="0"/>
              </a:spcBef>
              <a:spcAft>
                <a:spcPts val="0"/>
              </a:spcAft>
              <a:buClr>
                <a:srgbClr val="FFFFFF"/>
              </a:buClr>
              <a:buSzPts val="2400"/>
              <a:buChar char="○"/>
              <a:defRPr sz="2400" i="1">
                <a:solidFill>
                  <a:srgbClr val="FFFFFF"/>
                </a:solidFill>
              </a:defRPr>
            </a:lvl5pPr>
            <a:lvl6pPr marL="2743200" lvl="5" indent="-381000" algn="ctr">
              <a:lnSpc>
                <a:spcPct val="100000"/>
              </a:lnSpc>
              <a:spcBef>
                <a:spcPts val="0"/>
              </a:spcBef>
              <a:spcAft>
                <a:spcPts val="0"/>
              </a:spcAft>
              <a:buClr>
                <a:srgbClr val="FFFFFF"/>
              </a:buClr>
              <a:buSzPts val="2400"/>
              <a:buChar char="■"/>
              <a:defRPr sz="2400" i="1">
                <a:solidFill>
                  <a:srgbClr val="FFFFFF"/>
                </a:solidFill>
              </a:defRPr>
            </a:lvl6pPr>
            <a:lvl7pPr marL="3200400" lvl="6" indent="-381000" algn="ctr">
              <a:lnSpc>
                <a:spcPct val="100000"/>
              </a:lnSpc>
              <a:spcBef>
                <a:spcPts val="0"/>
              </a:spcBef>
              <a:spcAft>
                <a:spcPts val="0"/>
              </a:spcAft>
              <a:buClr>
                <a:srgbClr val="FFFFFF"/>
              </a:buClr>
              <a:buSzPts val="2400"/>
              <a:buChar char="●"/>
              <a:defRPr sz="2400" i="1">
                <a:solidFill>
                  <a:srgbClr val="FFFFFF"/>
                </a:solidFill>
              </a:defRPr>
            </a:lvl7pPr>
            <a:lvl8pPr marL="3657600" lvl="7" indent="-381000" algn="ctr">
              <a:lnSpc>
                <a:spcPct val="100000"/>
              </a:lnSpc>
              <a:spcBef>
                <a:spcPts val="0"/>
              </a:spcBef>
              <a:spcAft>
                <a:spcPts val="0"/>
              </a:spcAft>
              <a:buClr>
                <a:srgbClr val="FFFFFF"/>
              </a:buClr>
              <a:buSzPts val="2400"/>
              <a:buChar char="○"/>
              <a:defRPr sz="2400" i="1">
                <a:solidFill>
                  <a:srgbClr val="FFFFFF"/>
                </a:solidFill>
              </a:defRPr>
            </a:lvl8pPr>
            <a:lvl9pPr marL="4114800" lvl="8" indent="-381000" algn="ctr">
              <a:lnSpc>
                <a:spcPct val="100000"/>
              </a:lnSpc>
              <a:spcBef>
                <a:spcPts val="0"/>
              </a:spcBef>
              <a:spcAft>
                <a:spcPts val="0"/>
              </a:spcAft>
              <a:buClr>
                <a:srgbClr val="FFFFFF"/>
              </a:buClr>
              <a:buSzPts val="2400"/>
              <a:buChar char="■"/>
              <a:defRPr sz="2400" i="1">
                <a:solidFill>
                  <a:srgbClr val="FFFFFF"/>
                </a:solidFill>
              </a:defRPr>
            </a:lvl9pPr>
          </a:lstStyle>
          <a:p>
            <a:endParaRPr/>
          </a:p>
        </p:txBody>
      </p:sp>
      <p:sp>
        <p:nvSpPr>
          <p:cNvPr id="45" name="Google Shape;45;gadfe08d15c_0_275"/>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ircle">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pic>
        <p:nvPicPr>
          <p:cNvPr id="47" name="Google Shape;47;gb52c1cb691_0_525" descr="paint_transparent4.png"/>
          <p:cNvPicPr preferRelativeResize="0"/>
          <p:nvPr/>
        </p:nvPicPr>
        <p:blipFill rotWithShape="1">
          <a:blip r:embed="rId3">
            <a:alphaModFix/>
          </a:blip>
          <a:srcRect/>
          <a:stretch/>
        </p:blipFill>
        <p:spPr>
          <a:xfrm>
            <a:off x="0" y="0"/>
            <a:ext cx="9144000" cy="5143513"/>
          </a:xfrm>
          <a:prstGeom prst="rect">
            <a:avLst/>
          </a:prstGeom>
          <a:noFill/>
          <a:ln>
            <a:noFill/>
          </a:ln>
        </p:spPr>
      </p:pic>
      <p:sp>
        <p:nvSpPr>
          <p:cNvPr id="48" name="Google Shape;48;gb52c1cb691_0_525"/>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45"/>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1pPr>
            <a:lvl2pPr marR="0" lvl="1"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2pPr>
            <a:lvl3pPr marR="0" lvl="2"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3pPr>
            <a:lvl4pPr marR="0" lvl="3"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4pPr>
            <a:lvl5pPr marR="0" lvl="4"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5pPr>
            <a:lvl6pPr marR="0" lvl="5"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6pPr>
            <a:lvl7pPr marR="0" lvl="6"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7pPr>
            <a:lvl8pPr marR="0" lvl="7"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8pPr>
            <a:lvl9pPr marR="0" lvl="8"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9pPr>
          </a:lstStyle>
          <a:p>
            <a:endParaRPr/>
          </a:p>
        </p:txBody>
      </p:sp>
      <p:sp>
        <p:nvSpPr>
          <p:cNvPr id="7" name="Google Shape;7;p45"/>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1pPr>
            <a:lvl2pPr marL="914400" marR="0" lvl="1"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9pPr>
          </a:lstStyle>
          <a:p>
            <a:endParaRPr/>
          </a:p>
        </p:txBody>
      </p:sp>
      <p:sp>
        <p:nvSpPr>
          <p:cNvPr id="8" name="Google Shape;8;p4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Google Shape;6;p45"/>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1pPr>
            <a:lvl2pPr marR="0" lvl="1"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2pPr>
            <a:lvl3pPr marR="0" lvl="2"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3pPr>
            <a:lvl4pPr marR="0" lvl="3"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4pPr>
            <a:lvl5pPr marR="0" lvl="4"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5pPr>
            <a:lvl6pPr marR="0" lvl="5"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6pPr>
            <a:lvl7pPr marR="0" lvl="6"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7pPr>
            <a:lvl8pPr marR="0" lvl="7"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8pPr>
            <a:lvl9pPr marR="0" lvl="8"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9pPr>
          </a:lstStyle>
          <a:p>
            <a:endParaRPr/>
          </a:p>
        </p:txBody>
      </p:sp>
      <p:sp>
        <p:nvSpPr>
          <p:cNvPr id="7" name="Google Shape;7;p45"/>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1pPr>
            <a:lvl2pPr marL="914400" marR="0" lvl="1"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9pPr>
          </a:lstStyle>
          <a:p>
            <a:endParaRPr/>
          </a:p>
        </p:txBody>
      </p:sp>
      <p:sp>
        <p:nvSpPr>
          <p:cNvPr id="8" name="Google Shape;8;p4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943308065"/>
      </p:ext>
    </p:extLst>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hyperlink" Target="https://www.udemy.com/course/xai-explain-ml-models/learn/lecture/22390048#overview"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hyperlink" Target="https://aiplus.odsc.com/courses/hands-on-machine-learning-explainability"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VioletaMisheva/DSFC_XAI_workshop"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4.xml"/><Relationship Id="rId1" Type="http://schemas.openxmlformats.org/officeDocument/2006/relationships/slideLayout" Target="../slideLayouts/slideLayout17.xml"/><Relationship Id="rId4" Type="http://schemas.openxmlformats.org/officeDocument/2006/relationships/image" Target="../media/image4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pic>
        <p:nvPicPr>
          <p:cNvPr id="787" name="Google Shape;787;p1"/>
          <p:cNvPicPr preferRelativeResize="0"/>
          <p:nvPr/>
        </p:nvPicPr>
        <p:blipFill rotWithShape="1">
          <a:blip r:embed="rId3">
            <a:alphaModFix/>
          </a:blip>
          <a:srcRect/>
          <a:stretch/>
        </p:blipFill>
        <p:spPr>
          <a:xfrm>
            <a:off x="8123860" y="3641087"/>
            <a:ext cx="964187" cy="1448033"/>
          </a:xfrm>
          <a:prstGeom prst="rect">
            <a:avLst/>
          </a:prstGeom>
          <a:noFill/>
          <a:ln>
            <a:noFill/>
          </a:ln>
        </p:spPr>
      </p:pic>
      <p:sp>
        <p:nvSpPr>
          <p:cNvPr id="788" name="Google Shape;788;p1"/>
          <p:cNvSpPr/>
          <p:nvPr/>
        </p:nvSpPr>
        <p:spPr>
          <a:xfrm>
            <a:off x="313154" y="747063"/>
            <a:ext cx="8336700" cy="2889225"/>
          </a:xfrm>
          <a:prstGeom prst="roundRect">
            <a:avLst>
              <a:gd name="adj" fmla="val 6851"/>
            </a:avLst>
          </a:prstGeom>
          <a:solidFill>
            <a:schemeClr val="lt1"/>
          </a:solidFill>
          <a:ln w="19050" cap="flat" cmpd="sng">
            <a:solidFill>
              <a:srgbClr val="F36D46"/>
            </a:solidFill>
            <a:prstDash val="solid"/>
            <a:miter lim="800000"/>
            <a:headEnd type="none" w="sm" len="sm"/>
            <a:tailEnd type="none" w="sm" len="sm"/>
          </a:ln>
        </p:spPr>
        <p:txBody>
          <a:bodyPr spcFirstLastPara="1" wrap="square" lIns="27000" tIns="27000" rIns="27000" bIns="27000" anchor="t" anchorCtr="0">
            <a:noAutofit/>
          </a:bodyPr>
          <a:lstStyle/>
          <a:p>
            <a:pPr marL="405000" lvl="4">
              <a:buClr>
                <a:schemeClr val="lt2"/>
              </a:buClr>
              <a:buSzPts val="1800"/>
            </a:pPr>
            <a:r>
              <a:rPr lang="nl-NL" sz="1350" dirty="0">
                <a:solidFill>
                  <a:schemeClr val="lt2"/>
                </a:solidFill>
              </a:rPr>
              <a:t>	</a:t>
            </a:r>
            <a:endParaRPr sz="1050" dirty="0"/>
          </a:p>
          <a:p>
            <a:pPr marL="405000" lvl="4">
              <a:buClr>
                <a:schemeClr val="lt2"/>
              </a:buClr>
              <a:buSzPts val="1800"/>
            </a:pPr>
            <a:r>
              <a:rPr lang="nl-NL" sz="1350" dirty="0">
                <a:solidFill>
                  <a:schemeClr val="lt2"/>
                </a:solidFill>
              </a:rPr>
              <a:t>	</a:t>
            </a:r>
            <a:r>
              <a:rPr lang="nl-NL" sz="1350" dirty="0">
                <a:solidFill>
                  <a:srgbClr val="173C58"/>
                </a:solidFill>
              </a:rPr>
              <a:t>Put </a:t>
            </a:r>
            <a:r>
              <a:rPr lang="nl-NL" sz="1350" dirty="0" err="1">
                <a:solidFill>
                  <a:srgbClr val="173C58"/>
                </a:solidFill>
              </a:rPr>
              <a:t>yourself</a:t>
            </a:r>
            <a:r>
              <a:rPr lang="nl-NL" sz="1350" dirty="0">
                <a:solidFill>
                  <a:srgbClr val="173C58"/>
                </a:solidFill>
              </a:rPr>
              <a:t> on </a:t>
            </a:r>
            <a:r>
              <a:rPr lang="nl-NL" sz="1350" b="1" dirty="0" err="1">
                <a:solidFill>
                  <a:srgbClr val="F36D46"/>
                </a:solidFill>
              </a:rPr>
              <a:t>mute</a:t>
            </a:r>
            <a:r>
              <a:rPr lang="nl-NL" sz="1350" b="1" dirty="0">
                <a:solidFill>
                  <a:schemeClr val="dk2"/>
                </a:solidFill>
              </a:rPr>
              <a:t> </a:t>
            </a:r>
            <a:r>
              <a:rPr lang="nl-NL" sz="1350" dirty="0" err="1">
                <a:solidFill>
                  <a:srgbClr val="173C58"/>
                </a:solidFill>
              </a:rPr>
              <a:t>and</a:t>
            </a:r>
            <a:r>
              <a:rPr lang="nl-NL" sz="1350" dirty="0">
                <a:solidFill>
                  <a:srgbClr val="173C58"/>
                </a:solidFill>
              </a:rPr>
              <a:t> turn </a:t>
            </a:r>
            <a:r>
              <a:rPr lang="nl-NL" sz="1350" dirty="0" err="1">
                <a:solidFill>
                  <a:srgbClr val="173C58"/>
                </a:solidFill>
              </a:rPr>
              <a:t>your</a:t>
            </a:r>
            <a:r>
              <a:rPr lang="nl-NL" sz="1350" dirty="0">
                <a:solidFill>
                  <a:srgbClr val="173C58"/>
                </a:solidFill>
              </a:rPr>
              <a:t> </a:t>
            </a:r>
            <a:r>
              <a:rPr lang="nl-NL" sz="1350" b="1" dirty="0">
                <a:solidFill>
                  <a:srgbClr val="F36D46"/>
                </a:solidFill>
              </a:rPr>
              <a:t>camera off.  </a:t>
            </a:r>
            <a:endParaRPr sz="1050" dirty="0"/>
          </a:p>
          <a:p>
            <a:pPr marL="405000" lvl="4">
              <a:buClr>
                <a:schemeClr val="dk1"/>
              </a:buClr>
              <a:buSzPts val="1800"/>
            </a:pPr>
            <a:endParaRPr sz="1350" dirty="0">
              <a:solidFill>
                <a:schemeClr val="lt2"/>
              </a:solidFill>
            </a:endParaRPr>
          </a:p>
          <a:p>
            <a:pPr marL="405000" lvl="4">
              <a:buClr>
                <a:schemeClr val="dk1"/>
              </a:buClr>
              <a:buSzPts val="1800"/>
            </a:pPr>
            <a:endParaRPr sz="1350" dirty="0">
              <a:solidFill>
                <a:schemeClr val="lt2"/>
              </a:solidFill>
            </a:endParaRPr>
          </a:p>
          <a:p>
            <a:pPr marL="405000" lvl="4">
              <a:buClr>
                <a:schemeClr val="lt2"/>
              </a:buClr>
              <a:buSzPts val="1800"/>
            </a:pPr>
            <a:r>
              <a:rPr lang="nl-NL" sz="1350" dirty="0">
                <a:solidFill>
                  <a:schemeClr val="lt2"/>
                </a:solidFill>
              </a:rPr>
              <a:t>	</a:t>
            </a:r>
            <a:r>
              <a:rPr lang="nl-NL" sz="1350" dirty="0" err="1">
                <a:solidFill>
                  <a:schemeClr val="lt2"/>
                </a:solidFill>
              </a:rPr>
              <a:t>If</a:t>
            </a:r>
            <a:r>
              <a:rPr lang="nl-NL" sz="1350" dirty="0">
                <a:solidFill>
                  <a:srgbClr val="173C58"/>
                </a:solidFill>
              </a:rPr>
              <a:t> </a:t>
            </a:r>
            <a:r>
              <a:rPr lang="nl-NL" sz="1350" dirty="0" err="1">
                <a:solidFill>
                  <a:srgbClr val="173C58"/>
                </a:solidFill>
              </a:rPr>
              <a:t>you</a:t>
            </a:r>
            <a:r>
              <a:rPr lang="nl-NL" sz="1350" dirty="0">
                <a:solidFill>
                  <a:srgbClr val="173C58"/>
                </a:solidFill>
              </a:rPr>
              <a:t> have </a:t>
            </a:r>
            <a:r>
              <a:rPr lang="nl-NL" sz="1350" dirty="0" err="1">
                <a:solidFill>
                  <a:srgbClr val="173C58"/>
                </a:solidFill>
              </a:rPr>
              <a:t>any</a:t>
            </a:r>
            <a:r>
              <a:rPr lang="nl-NL" sz="1350" dirty="0">
                <a:solidFill>
                  <a:srgbClr val="173C58"/>
                </a:solidFill>
              </a:rPr>
              <a:t> </a:t>
            </a:r>
            <a:r>
              <a:rPr lang="nl-NL" sz="1350" dirty="0" err="1">
                <a:solidFill>
                  <a:srgbClr val="173C58"/>
                </a:solidFill>
              </a:rPr>
              <a:t>questions</a:t>
            </a:r>
            <a:r>
              <a:rPr lang="nl-NL" sz="1350" dirty="0">
                <a:solidFill>
                  <a:srgbClr val="173C58"/>
                </a:solidFill>
              </a:rPr>
              <a:t> or </a:t>
            </a:r>
            <a:r>
              <a:rPr lang="nl-NL" sz="1350" dirty="0" err="1">
                <a:solidFill>
                  <a:srgbClr val="173C58"/>
                </a:solidFill>
              </a:rPr>
              <a:t>comments</a:t>
            </a:r>
            <a:r>
              <a:rPr lang="nl-NL" sz="1350" dirty="0">
                <a:solidFill>
                  <a:srgbClr val="173C58"/>
                </a:solidFill>
              </a:rPr>
              <a:t>, </a:t>
            </a:r>
            <a:r>
              <a:rPr lang="nl-NL" sz="1350" dirty="0" err="1">
                <a:solidFill>
                  <a:srgbClr val="173C58"/>
                </a:solidFill>
              </a:rPr>
              <a:t>please</a:t>
            </a:r>
            <a:r>
              <a:rPr lang="nl-NL" sz="1350" dirty="0">
                <a:solidFill>
                  <a:srgbClr val="173C58"/>
                </a:solidFill>
              </a:rPr>
              <a:t> </a:t>
            </a:r>
            <a:r>
              <a:rPr lang="nl-NL" sz="1350" b="1" dirty="0" err="1">
                <a:solidFill>
                  <a:srgbClr val="F36D46"/>
                </a:solidFill>
              </a:rPr>
              <a:t>use</a:t>
            </a:r>
            <a:r>
              <a:rPr lang="nl-NL" sz="1350" b="1" dirty="0">
                <a:solidFill>
                  <a:srgbClr val="F36D46"/>
                </a:solidFill>
              </a:rPr>
              <a:t> </a:t>
            </a:r>
            <a:r>
              <a:rPr lang="nl-NL" sz="1350" b="1" dirty="0" err="1">
                <a:solidFill>
                  <a:srgbClr val="F36D46"/>
                </a:solidFill>
              </a:rPr>
              <a:t>the</a:t>
            </a:r>
            <a:r>
              <a:rPr lang="nl-NL" sz="1350" b="1" dirty="0">
                <a:solidFill>
                  <a:srgbClr val="F36D46"/>
                </a:solidFill>
              </a:rPr>
              <a:t> chat box </a:t>
            </a:r>
            <a:r>
              <a:rPr lang="nl-NL" sz="1350" dirty="0" err="1">
                <a:solidFill>
                  <a:srgbClr val="173C58"/>
                </a:solidFill>
              </a:rPr>
              <a:t>during</a:t>
            </a:r>
            <a:r>
              <a:rPr lang="nl-NL" sz="1350" dirty="0">
                <a:solidFill>
                  <a:srgbClr val="173C58"/>
                </a:solidFill>
              </a:rPr>
              <a:t> </a:t>
            </a:r>
            <a:r>
              <a:rPr lang="nl-NL" sz="1350" dirty="0" err="1">
                <a:solidFill>
                  <a:srgbClr val="173C58"/>
                </a:solidFill>
              </a:rPr>
              <a:t>the</a:t>
            </a:r>
            <a:r>
              <a:rPr lang="nl-NL" sz="1350" dirty="0">
                <a:solidFill>
                  <a:srgbClr val="173C58"/>
                </a:solidFill>
              </a:rPr>
              <a:t> </a:t>
            </a:r>
            <a:r>
              <a:rPr lang="nl-NL" sz="1350" dirty="0" err="1">
                <a:solidFill>
                  <a:srgbClr val="173C58"/>
                </a:solidFill>
              </a:rPr>
              <a:t>presentation</a:t>
            </a:r>
            <a:r>
              <a:rPr lang="nl-NL" sz="1350" dirty="0">
                <a:solidFill>
                  <a:srgbClr val="173C58"/>
                </a:solidFill>
              </a:rPr>
              <a:t>.</a:t>
            </a:r>
            <a:br>
              <a:rPr lang="nl-NL" sz="1350" dirty="0">
                <a:solidFill>
                  <a:srgbClr val="173C58"/>
                </a:solidFill>
              </a:rPr>
            </a:br>
            <a:r>
              <a:rPr lang="nl-NL" sz="1350" dirty="0">
                <a:solidFill>
                  <a:srgbClr val="173C58"/>
                </a:solidFill>
              </a:rPr>
              <a:t>	</a:t>
            </a:r>
            <a:r>
              <a:rPr lang="nl-NL" sz="1350" dirty="0" err="1">
                <a:solidFill>
                  <a:srgbClr val="173C58"/>
                </a:solidFill>
              </a:rPr>
              <a:t>Only</a:t>
            </a:r>
            <a:r>
              <a:rPr lang="nl-NL" sz="1350" dirty="0">
                <a:solidFill>
                  <a:srgbClr val="173C58"/>
                </a:solidFill>
              </a:rPr>
              <a:t> </a:t>
            </a:r>
            <a:r>
              <a:rPr lang="nl-NL" sz="1350" dirty="0" err="1">
                <a:solidFill>
                  <a:srgbClr val="173C58"/>
                </a:solidFill>
              </a:rPr>
              <a:t>use</a:t>
            </a:r>
            <a:r>
              <a:rPr lang="nl-NL" sz="1350" dirty="0">
                <a:solidFill>
                  <a:srgbClr val="173C58"/>
                </a:solidFill>
              </a:rPr>
              <a:t> </a:t>
            </a:r>
            <a:r>
              <a:rPr lang="nl-NL" sz="1350" dirty="0" err="1">
                <a:solidFill>
                  <a:srgbClr val="173C58"/>
                </a:solidFill>
              </a:rPr>
              <a:t>the</a:t>
            </a:r>
            <a:r>
              <a:rPr lang="nl-NL" sz="1350" dirty="0">
                <a:solidFill>
                  <a:schemeClr val="lt1"/>
                </a:solidFill>
              </a:rPr>
              <a:t> </a:t>
            </a:r>
            <a:r>
              <a:rPr lang="nl-NL" sz="1350" b="1" dirty="0" err="1">
                <a:solidFill>
                  <a:srgbClr val="F36D46"/>
                </a:solidFill>
              </a:rPr>
              <a:t>raise</a:t>
            </a:r>
            <a:r>
              <a:rPr lang="nl-NL" sz="1350" b="1" dirty="0">
                <a:solidFill>
                  <a:srgbClr val="F36D46"/>
                </a:solidFill>
              </a:rPr>
              <a:t> </a:t>
            </a:r>
            <a:r>
              <a:rPr lang="nl-NL" sz="1350" b="1" dirty="0" err="1">
                <a:solidFill>
                  <a:srgbClr val="F36D46"/>
                </a:solidFill>
              </a:rPr>
              <a:t>your</a:t>
            </a:r>
            <a:r>
              <a:rPr lang="nl-NL" sz="1350" b="1" dirty="0">
                <a:solidFill>
                  <a:srgbClr val="F36D46"/>
                </a:solidFill>
              </a:rPr>
              <a:t> hand button </a:t>
            </a:r>
            <a:r>
              <a:rPr lang="nl-NL" sz="1350" dirty="0" err="1">
                <a:solidFill>
                  <a:srgbClr val="173C58"/>
                </a:solidFill>
              </a:rPr>
              <a:t>during</a:t>
            </a:r>
            <a:r>
              <a:rPr lang="nl-NL" sz="1350" dirty="0">
                <a:solidFill>
                  <a:srgbClr val="173C58"/>
                </a:solidFill>
              </a:rPr>
              <a:t> </a:t>
            </a:r>
            <a:r>
              <a:rPr lang="nl-NL" sz="1350" dirty="0" err="1">
                <a:solidFill>
                  <a:srgbClr val="173C58"/>
                </a:solidFill>
              </a:rPr>
              <a:t>the</a:t>
            </a:r>
            <a:r>
              <a:rPr lang="nl-NL" sz="1350" dirty="0">
                <a:solidFill>
                  <a:srgbClr val="173C58"/>
                </a:solidFill>
              </a:rPr>
              <a:t> Q&amp;A </a:t>
            </a:r>
            <a:r>
              <a:rPr lang="nl-NL" sz="1350" dirty="0" err="1">
                <a:solidFill>
                  <a:srgbClr val="173C58"/>
                </a:solidFill>
              </a:rPr>
              <a:t>after</a:t>
            </a:r>
            <a:r>
              <a:rPr lang="nl-NL" sz="1350" dirty="0">
                <a:solidFill>
                  <a:srgbClr val="173C58"/>
                </a:solidFill>
              </a:rPr>
              <a:t> </a:t>
            </a:r>
            <a:r>
              <a:rPr lang="nl-NL" sz="1350" dirty="0" err="1">
                <a:solidFill>
                  <a:srgbClr val="173C58"/>
                </a:solidFill>
              </a:rPr>
              <a:t>the</a:t>
            </a:r>
            <a:r>
              <a:rPr lang="nl-NL" sz="1350" dirty="0">
                <a:solidFill>
                  <a:srgbClr val="173C58"/>
                </a:solidFill>
              </a:rPr>
              <a:t> talk.</a:t>
            </a:r>
            <a:endParaRPr sz="1050" dirty="0"/>
          </a:p>
          <a:p>
            <a:pPr marL="405000" lvl="4">
              <a:buClr>
                <a:schemeClr val="dk1"/>
              </a:buClr>
              <a:buSzPts val="1800"/>
            </a:pPr>
            <a:endParaRPr sz="1350" dirty="0">
              <a:solidFill>
                <a:schemeClr val="lt1"/>
              </a:solidFill>
            </a:endParaRPr>
          </a:p>
          <a:p>
            <a:pPr lvl="4" indent="342900">
              <a:buClr>
                <a:schemeClr val="lt2"/>
              </a:buClr>
              <a:buSzPts val="1800"/>
            </a:pPr>
            <a:endParaRPr sz="1350" dirty="0">
              <a:solidFill>
                <a:schemeClr val="lt2"/>
              </a:solidFill>
            </a:endParaRPr>
          </a:p>
          <a:p>
            <a:pPr lvl="4" indent="342900">
              <a:buClr>
                <a:schemeClr val="lt2"/>
              </a:buClr>
              <a:buSzPts val="1800"/>
            </a:pPr>
            <a:r>
              <a:rPr lang="nl-NL" sz="1350" dirty="0">
                <a:solidFill>
                  <a:schemeClr val="lt2"/>
                </a:solidFill>
              </a:rPr>
              <a:t>	</a:t>
            </a:r>
            <a:r>
              <a:rPr lang="nl-NL" sz="1350" dirty="0" err="1">
                <a:solidFill>
                  <a:srgbClr val="173C58"/>
                </a:solidFill>
              </a:rPr>
              <a:t>If</a:t>
            </a:r>
            <a:r>
              <a:rPr lang="nl-NL" sz="1350" dirty="0">
                <a:solidFill>
                  <a:srgbClr val="173C58"/>
                </a:solidFill>
              </a:rPr>
              <a:t> </a:t>
            </a:r>
            <a:r>
              <a:rPr lang="nl-NL" sz="1350" dirty="0" err="1">
                <a:solidFill>
                  <a:srgbClr val="173C58"/>
                </a:solidFill>
              </a:rPr>
              <a:t>your</a:t>
            </a:r>
            <a:r>
              <a:rPr lang="nl-NL" sz="1350" dirty="0">
                <a:solidFill>
                  <a:srgbClr val="173C58"/>
                </a:solidFill>
              </a:rPr>
              <a:t> </a:t>
            </a:r>
            <a:r>
              <a:rPr lang="nl-NL" sz="1350" b="1" dirty="0" err="1">
                <a:solidFill>
                  <a:srgbClr val="F36D46"/>
                </a:solidFill>
              </a:rPr>
              <a:t>connection</a:t>
            </a:r>
            <a:r>
              <a:rPr lang="nl-NL" sz="1350" b="1" dirty="0">
                <a:solidFill>
                  <a:srgbClr val="F36D46"/>
                </a:solidFill>
              </a:rPr>
              <a:t> </a:t>
            </a:r>
            <a:r>
              <a:rPr lang="nl-NL" sz="1350" b="1" dirty="0" err="1">
                <a:solidFill>
                  <a:srgbClr val="F36D46"/>
                </a:solidFill>
              </a:rPr>
              <a:t>drops</a:t>
            </a:r>
            <a:r>
              <a:rPr lang="nl-NL" sz="1350" dirty="0">
                <a:solidFill>
                  <a:srgbClr val="173C58"/>
                </a:solidFill>
              </a:rPr>
              <a:t>, </a:t>
            </a:r>
            <a:r>
              <a:rPr lang="nl-NL" sz="1350" dirty="0" err="1">
                <a:solidFill>
                  <a:srgbClr val="173C58"/>
                </a:solidFill>
              </a:rPr>
              <a:t>please</a:t>
            </a:r>
            <a:r>
              <a:rPr lang="nl-NL" sz="1350" dirty="0">
                <a:solidFill>
                  <a:srgbClr val="173C58"/>
                </a:solidFill>
              </a:rPr>
              <a:t> </a:t>
            </a:r>
            <a:r>
              <a:rPr lang="nl-NL" sz="1350" dirty="0" err="1">
                <a:solidFill>
                  <a:srgbClr val="173C58"/>
                </a:solidFill>
              </a:rPr>
              <a:t>leave</a:t>
            </a:r>
            <a:r>
              <a:rPr lang="nl-NL" sz="1350" dirty="0">
                <a:solidFill>
                  <a:srgbClr val="173C58"/>
                </a:solidFill>
              </a:rPr>
              <a:t> </a:t>
            </a:r>
            <a:r>
              <a:rPr lang="nl-NL" sz="1350" dirty="0" err="1">
                <a:solidFill>
                  <a:srgbClr val="173C58"/>
                </a:solidFill>
              </a:rPr>
              <a:t>the</a:t>
            </a:r>
            <a:r>
              <a:rPr lang="nl-NL" sz="1350" dirty="0">
                <a:solidFill>
                  <a:srgbClr val="173C58"/>
                </a:solidFill>
              </a:rPr>
              <a:t> meeting </a:t>
            </a:r>
            <a:r>
              <a:rPr lang="nl-NL" sz="1350" dirty="0" err="1">
                <a:solidFill>
                  <a:srgbClr val="173C58"/>
                </a:solidFill>
              </a:rPr>
              <a:t>and</a:t>
            </a:r>
            <a:r>
              <a:rPr lang="nl-NL" sz="1350" dirty="0">
                <a:solidFill>
                  <a:srgbClr val="173C58"/>
                </a:solidFill>
              </a:rPr>
              <a:t> </a:t>
            </a:r>
            <a:r>
              <a:rPr lang="nl-NL" sz="1350" dirty="0" err="1">
                <a:solidFill>
                  <a:srgbClr val="173C58"/>
                </a:solidFill>
              </a:rPr>
              <a:t>reconnect</a:t>
            </a:r>
            <a:r>
              <a:rPr lang="nl-NL" sz="1350" dirty="0">
                <a:solidFill>
                  <a:srgbClr val="173C58"/>
                </a:solidFill>
              </a:rPr>
              <a:t> </a:t>
            </a:r>
            <a:r>
              <a:rPr lang="nl-NL" sz="1350" dirty="0" err="1">
                <a:solidFill>
                  <a:srgbClr val="173C58"/>
                </a:solidFill>
              </a:rPr>
              <a:t>using</a:t>
            </a:r>
            <a:r>
              <a:rPr lang="nl-NL" sz="1350" dirty="0">
                <a:solidFill>
                  <a:srgbClr val="173C58"/>
                </a:solidFill>
              </a:rPr>
              <a:t> </a:t>
            </a:r>
            <a:r>
              <a:rPr lang="nl-NL" sz="1350" dirty="0" err="1">
                <a:solidFill>
                  <a:srgbClr val="173C58"/>
                </a:solidFill>
              </a:rPr>
              <a:t>the</a:t>
            </a:r>
            <a:r>
              <a:rPr lang="nl-NL" sz="1350" dirty="0">
                <a:solidFill>
                  <a:srgbClr val="173C58"/>
                </a:solidFill>
              </a:rPr>
              <a:t> link on </a:t>
            </a:r>
            <a:r>
              <a:rPr lang="nl-NL" sz="1350" dirty="0" err="1">
                <a:solidFill>
                  <a:srgbClr val="173C58"/>
                </a:solidFill>
              </a:rPr>
              <a:t>the</a:t>
            </a:r>
            <a:r>
              <a:rPr lang="nl-NL" sz="1350" dirty="0">
                <a:solidFill>
                  <a:srgbClr val="173C58"/>
                </a:solidFill>
              </a:rPr>
              <a:t> </a:t>
            </a:r>
            <a:r>
              <a:rPr lang="nl-NL" sz="1350" dirty="0" err="1">
                <a:solidFill>
                  <a:srgbClr val="173C58"/>
                </a:solidFill>
              </a:rPr>
              <a:t>plenary</a:t>
            </a:r>
            <a:r>
              <a:rPr lang="nl-NL" sz="1350" dirty="0">
                <a:solidFill>
                  <a:srgbClr val="173C58"/>
                </a:solidFill>
              </a:rPr>
              <a:t> 	platform. </a:t>
            </a:r>
            <a:endParaRPr sz="1050" dirty="0"/>
          </a:p>
          <a:p>
            <a:pPr marL="405000" lvl="4">
              <a:buClr>
                <a:schemeClr val="dk1"/>
              </a:buClr>
              <a:buSzPts val="1800"/>
            </a:pPr>
            <a:endParaRPr sz="1350" dirty="0">
              <a:solidFill>
                <a:schemeClr val="lt2"/>
              </a:solidFill>
            </a:endParaRPr>
          </a:p>
          <a:p>
            <a:pPr marL="405000" lvl="4">
              <a:buClr>
                <a:schemeClr val="dk1"/>
              </a:buClr>
              <a:buSzPts val="1800"/>
            </a:pPr>
            <a:endParaRPr sz="1350" dirty="0">
              <a:solidFill>
                <a:schemeClr val="lt2"/>
              </a:solidFill>
            </a:endParaRPr>
          </a:p>
          <a:p>
            <a:pPr marL="405000" lvl="4"/>
            <a:r>
              <a:rPr lang="nl-NL" sz="1350" dirty="0">
                <a:solidFill>
                  <a:schemeClr val="lt2"/>
                </a:solidFill>
              </a:rPr>
              <a:t>	</a:t>
            </a:r>
            <a:r>
              <a:rPr lang="nl-NL" sz="1350" dirty="0" err="1">
                <a:solidFill>
                  <a:srgbClr val="173C58"/>
                </a:solidFill>
              </a:rPr>
              <a:t>This</a:t>
            </a:r>
            <a:r>
              <a:rPr lang="nl-NL" sz="1350" dirty="0">
                <a:solidFill>
                  <a:srgbClr val="173C58"/>
                </a:solidFill>
              </a:rPr>
              <a:t> talk </a:t>
            </a:r>
            <a:r>
              <a:rPr lang="nl-NL" sz="1350" dirty="0" err="1">
                <a:solidFill>
                  <a:srgbClr val="173C58"/>
                </a:solidFill>
              </a:rPr>
              <a:t>will</a:t>
            </a:r>
            <a:r>
              <a:rPr lang="nl-NL" sz="1350" dirty="0">
                <a:solidFill>
                  <a:srgbClr val="173C58"/>
                </a:solidFill>
              </a:rPr>
              <a:t> </a:t>
            </a:r>
            <a:r>
              <a:rPr lang="nl-NL" sz="1350" dirty="0" err="1">
                <a:solidFill>
                  <a:srgbClr val="173C58"/>
                </a:solidFill>
              </a:rPr>
              <a:t>be</a:t>
            </a:r>
            <a:r>
              <a:rPr lang="nl-NL" sz="1350" dirty="0">
                <a:solidFill>
                  <a:srgbClr val="173C58"/>
                </a:solidFill>
              </a:rPr>
              <a:t> </a:t>
            </a:r>
            <a:r>
              <a:rPr lang="nl-NL" sz="1350" b="1" dirty="0" err="1">
                <a:solidFill>
                  <a:srgbClr val="F36D46"/>
                </a:solidFill>
              </a:rPr>
              <a:t>recorded</a:t>
            </a:r>
            <a:r>
              <a:rPr lang="nl-NL" sz="1350" dirty="0">
                <a:solidFill>
                  <a:schemeClr val="lt2"/>
                </a:solidFill>
              </a:rPr>
              <a:t>.</a:t>
            </a:r>
            <a:endParaRPr sz="1050" dirty="0"/>
          </a:p>
          <a:p>
            <a:pPr marL="405000" lvl="4">
              <a:buClr>
                <a:schemeClr val="dk1"/>
              </a:buClr>
              <a:buSzPts val="1800"/>
            </a:pPr>
            <a:endParaRPr sz="1350" b="1" dirty="0">
              <a:solidFill>
                <a:schemeClr val="dk2"/>
              </a:solidFill>
            </a:endParaRPr>
          </a:p>
          <a:p>
            <a:pPr algn="ctr">
              <a:lnSpc>
                <a:spcPct val="90000"/>
              </a:lnSpc>
            </a:pPr>
            <a:endParaRPr sz="1200" dirty="0">
              <a:solidFill>
                <a:schemeClr val="dk1"/>
              </a:solidFill>
            </a:endParaRPr>
          </a:p>
        </p:txBody>
      </p:sp>
      <p:sp>
        <p:nvSpPr>
          <p:cNvPr id="789" name="Google Shape;789;p1"/>
          <p:cNvSpPr txBox="1">
            <a:spLocks noGrp="1"/>
          </p:cNvSpPr>
          <p:nvPr>
            <p:ph type="title"/>
          </p:nvPr>
        </p:nvSpPr>
        <p:spPr>
          <a:xfrm>
            <a:off x="494256" y="243926"/>
            <a:ext cx="8156700" cy="612933"/>
          </a:xfrm>
          <a:prstGeom prst="rect">
            <a:avLst/>
          </a:prstGeom>
          <a:noFill/>
          <a:ln>
            <a:noFill/>
          </a:ln>
        </p:spPr>
        <p:txBody>
          <a:bodyPr spcFirstLastPara="1" wrap="square" lIns="0" tIns="0" rIns="0" bIns="0" anchor="t" anchorCtr="0">
            <a:noAutofit/>
          </a:bodyPr>
          <a:lstStyle/>
          <a:p>
            <a:pPr>
              <a:buClr>
                <a:srgbClr val="173C58"/>
              </a:buClr>
              <a:buSzPts val="2800"/>
            </a:pPr>
            <a:r>
              <a:rPr lang="nl-NL" sz="3200" dirty="0" err="1">
                <a:solidFill>
                  <a:srgbClr val="173C58"/>
                </a:solidFill>
              </a:rPr>
              <a:t>Please</a:t>
            </a:r>
            <a:r>
              <a:rPr lang="nl-NL" sz="3200" dirty="0">
                <a:solidFill>
                  <a:srgbClr val="173C58"/>
                </a:solidFill>
              </a:rPr>
              <a:t> respect the </a:t>
            </a:r>
            <a:r>
              <a:rPr lang="nl-NL" sz="3200" dirty="0" err="1">
                <a:solidFill>
                  <a:srgbClr val="173C58"/>
                </a:solidFill>
              </a:rPr>
              <a:t>following</a:t>
            </a:r>
            <a:r>
              <a:rPr lang="nl-NL" sz="3200" dirty="0">
                <a:solidFill>
                  <a:srgbClr val="173C58"/>
                </a:solidFill>
              </a:rPr>
              <a:t> house </a:t>
            </a:r>
            <a:r>
              <a:rPr lang="nl-NL" sz="3200" dirty="0" err="1">
                <a:solidFill>
                  <a:srgbClr val="173C58"/>
                </a:solidFill>
              </a:rPr>
              <a:t>rules</a:t>
            </a:r>
            <a:r>
              <a:rPr lang="nl-NL" sz="3200" dirty="0">
                <a:solidFill>
                  <a:srgbClr val="173C58"/>
                </a:solidFill>
              </a:rPr>
              <a:t>:</a:t>
            </a:r>
            <a:endParaRPr sz="3200" dirty="0"/>
          </a:p>
        </p:txBody>
      </p:sp>
      <p:pic>
        <p:nvPicPr>
          <p:cNvPr id="790" name="Google Shape;790;p1" descr="Graphical user interface, application&#10;&#10;Description automatically generated"/>
          <p:cNvPicPr preferRelativeResize="0"/>
          <p:nvPr/>
        </p:nvPicPr>
        <p:blipFill rotWithShape="1">
          <a:blip r:embed="rId4">
            <a:alphaModFix/>
          </a:blip>
          <a:srcRect/>
          <a:stretch/>
        </p:blipFill>
        <p:spPr>
          <a:xfrm>
            <a:off x="4915478" y="1043029"/>
            <a:ext cx="1729832" cy="209139"/>
          </a:xfrm>
          <a:prstGeom prst="rect">
            <a:avLst/>
          </a:prstGeom>
          <a:noFill/>
          <a:ln>
            <a:noFill/>
          </a:ln>
        </p:spPr>
      </p:pic>
      <p:sp>
        <p:nvSpPr>
          <p:cNvPr id="791" name="Google Shape;791;p1"/>
          <p:cNvSpPr/>
          <p:nvPr/>
        </p:nvSpPr>
        <p:spPr>
          <a:xfrm>
            <a:off x="5974955" y="1048053"/>
            <a:ext cx="481793" cy="197644"/>
          </a:xfrm>
          <a:prstGeom prst="rect">
            <a:avLst/>
          </a:prstGeom>
          <a:noFill/>
          <a:ln w="28575" cap="flat" cmpd="sng">
            <a:solidFill>
              <a:srgbClr val="F36D46"/>
            </a:solidFill>
            <a:prstDash val="solid"/>
            <a:miter lim="800000"/>
            <a:headEnd type="none" w="sm" len="sm"/>
            <a:tailEnd type="none" w="sm" len="sm"/>
          </a:ln>
        </p:spPr>
        <p:txBody>
          <a:bodyPr spcFirstLastPara="1" wrap="square" lIns="68569" tIns="34275" rIns="68569" bIns="34275" anchor="ctr" anchorCtr="0">
            <a:noAutofit/>
          </a:bodyPr>
          <a:lstStyle/>
          <a:p>
            <a:pPr algn="ctr"/>
            <a:endParaRPr>
              <a:solidFill>
                <a:srgbClr val="FFFFFF"/>
              </a:solidFill>
            </a:endParaRPr>
          </a:p>
        </p:txBody>
      </p:sp>
      <p:pic>
        <p:nvPicPr>
          <p:cNvPr id="792" name="Google Shape;792;p1" descr="Graphical user interface, application&#10;&#10;Description automatically generated"/>
          <p:cNvPicPr preferRelativeResize="0"/>
          <p:nvPr/>
        </p:nvPicPr>
        <p:blipFill rotWithShape="1">
          <a:blip r:embed="rId4">
            <a:alphaModFix/>
          </a:blip>
          <a:srcRect/>
          <a:stretch/>
        </p:blipFill>
        <p:spPr>
          <a:xfrm>
            <a:off x="6401184" y="1938339"/>
            <a:ext cx="1729832" cy="209139"/>
          </a:xfrm>
          <a:prstGeom prst="rect">
            <a:avLst/>
          </a:prstGeom>
          <a:noFill/>
          <a:ln>
            <a:noFill/>
          </a:ln>
        </p:spPr>
      </p:pic>
      <p:sp>
        <p:nvSpPr>
          <p:cNvPr id="793" name="Google Shape;793;p1"/>
          <p:cNvSpPr/>
          <p:nvPr/>
        </p:nvSpPr>
        <p:spPr>
          <a:xfrm>
            <a:off x="6557160" y="1943363"/>
            <a:ext cx="446632" cy="197644"/>
          </a:xfrm>
          <a:prstGeom prst="rect">
            <a:avLst/>
          </a:prstGeom>
          <a:noFill/>
          <a:ln w="28575" cap="flat" cmpd="sng">
            <a:solidFill>
              <a:srgbClr val="F36D46"/>
            </a:solidFill>
            <a:prstDash val="solid"/>
            <a:miter lim="800000"/>
            <a:headEnd type="none" w="sm" len="sm"/>
            <a:tailEnd type="none" w="sm" len="sm"/>
          </a:ln>
        </p:spPr>
        <p:txBody>
          <a:bodyPr spcFirstLastPara="1" wrap="square" lIns="68569" tIns="34275" rIns="68569" bIns="34275" anchor="ctr" anchorCtr="0">
            <a:noAutofit/>
          </a:bodyPr>
          <a:lstStyle/>
          <a:p>
            <a:pPr algn="ctr"/>
            <a:endParaRPr>
              <a:solidFill>
                <a:srgbClr val="FFFFFF"/>
              </a:solidFill>
            </a:endParaRPr>
          </a:p>
        </p:txBody>
      </p:sp>
      <p:pic>
        <p:nvPicPr>
          <p:cNvPr id="794" name="Google Shape;794;p1" descr="Video camera"/>
          <p:cNvPicPr preferRelativeResize="0"/>
          <p:nvPr/>
        </p:nvPicPr>
        <p:blipFill rotWithShape="1">
          <a:blip r:embed="rId5">
            <a:alphaModFix/>
          </a:blip>
          <a:srcRect/>
          <a:stretch/>
        </p:blipFill>
        <p:spPr>
          <a:xfrm>
            <a:off x="558834" y="3147304"/>
            <a:ext cx="408359" cy="408359"/>
          </a:xfrm>
          <a:prstGeom prst="rect">
            <a:avLst/>
          </a:prstGeom>
          <a:noFill/>
          <a:ln>
            <a:noFill/>
          </a:ln>
        </p:spPr>
      </p:pic>
      <p:cxnSp>
        <p:nvCxnSpPr>
          <p:cNvPr id="795" name="Google Shape;795;p1"/>
          <p:cNvCxnSpPr/>
          <p:nvPr/>
        </p:nvCxnSpPr>
        <p:spPr>
          <a:xfrm>
            <a:off x="6592138" y="1069485"/>
            <a:ext cx="102719" cy="93656"/>
          </a:xfrm>
          <a:prstGeom prst="straightConnector1">
            <a:avLst/>
          </a:prstGeom>
          <a:noFill/>
          <a:ln w="9525" cap="flat" cmpd="sng">
            <a:solidFill>
              <a:schemeClr val="lt1"/>
            </a:solidFill>
            <a:prstDash val="solid"/>
            <a:miter lim="800000"/>
            <a:headEnd type="none" w="sm" len="sm"/>
            <a:tailEnd type="none" w="sm" len="sm"/>
          </a:ln>
        </p:spPr>
      </p:cxnSp>
      <p:pic>
        <p:nvPicPr>
          <p:cNvPr id="796" name="Google Shape;796;p1" descr="Radio microphone"/>
          <p:cNvPicPr preferRelativeResize="0"/>
          <p:nvPr/>
        </p:nvPicPr>
        <p:blipFill rotWithShape="1">
          <a:blip r:embed="rId6">
            <a:alphaModFix/>
          </a:blip>
          <a:srcRect/>
          <a:stretch/>
        </p:blipFill>
        <p:spPr>
          <a:xfrm>
            <a:off x="570367" y="992950"/>
            <a:ext cx="339125" cy="339125"/>
          </a:xfrm>
          <a:prstGeom prst="rect">
            <a:avLst/>
          </a:prstGeom>
          <a:noFill/>
          <a:ln>
            <a:noFill/>
          </a:ln>
        </p:spPr>
      </p:pic>
      <p:pic>
        <p:nvPicPr>
          <p:cNvPr id="797" name="Google Shape;797;p1" descr="Speech"/>
          <p:cNvPicPr preferRelativeResize="0"/>
          <p:nvPr/>
        </p:nvPicPr>
        <p:blipFill rotWithShape="1">
          <a:blip r:embed="rId7">
            <a:alphaModFix/>
          </a:blip>
          <a:srcRect/>
          <a:stretch/>
        </p:blipFill>
        <p:spPr>
          <a:xfrm>
            <a:off x="532729" y="1665475"/>
            <a:ext cx="414401" cy="414401"/>
          </a:xfrm>
          <a:prstGeom prst="rect">
            <a:avLst/>
          </a:prstGeom>
          <a:noFill/>
          <a:ln>
            <a:noFill/>
          </a:ln>
        </p:spPr>
      </p:pic>
      <p:pic>
        <p:nvPicPr>
          <p:cNvPr id="798" name="Google Shape;798;p1" descr="Signal"/>
          <p:cNvPicPr preferRelativeResize="0"/>
          <p:nvPr/>
        </p:nvPicPr>
        <p:blipFill rotWithShape="1">
          <a:blip r:embed="rId8">
            <a:alphaModFix/>
          </a:blip>
          <a:srcRect/>
          <a:stretch/>
        </p:blipFill>
        <p:spPr>
          <a:xfrm>
            <a:off x="540282" y="2449053"/>
            <a:ext cx="399295" cy="3992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adfe08d15c_0_77"/>
          <p:cNvSpPr txBox="1">
            <a:spLocks noGrp="1"/>
          </p:cNvSpPr>
          <p:nvPr>
            <p:ph type="ctrTitle"/>
          </p:nvPr>
        </p:nvSpPr>
        <p:spPr>
          <a:xfrm>
            <a:off x="0" y="0"/>
            <a:ext cx="6895800" cy="895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dirty="0">
                <a:solidFill>
                  <a:srgbClr val="1155CC"/>
                </a:solidFill>
                <a:latin typeface="Arial"/>
                <a:ea typeface="Arial"/>
                <a:cs typeface="Arial"/>
                <a:sym typeface="Arial"/>
              </a:rPr>
              <a:t>Why explain ML models?</a:t>
            </a:r>
            <a:endParaRPr sz="4400" dirty="0">
              <a:solidFill>
                <a:srgbClr val="1155CC"/>
              </a:solidFill>
              <a:latin typeface="Arial"/>
              <a:ea typeface="Arial"/>
              <a:cs typeface="Arial"/>
              <a:sym typeface="Arial"/>
            </a:endParaRPr>
          </a:p>
        </p:txBody>
      </p:sp>
      <p:sp>
        <p:nvSpPr>
          <p:cNvPr id="147" name="Google Shape;147;gadfe08d15c_0_77"/>
          <p:cNvSpPr txBox="1">
            <a:spLocks noGrp="1"/>
          </p:cNvSpPr>
          <p:nvPr>
            <p:ph type="subTitle" idx="1"/>
          </p:nvPr>
        </p:nvSpPr>
        <p:spPr>
          <a:xfrm>
            <a:off x="464269" y="1726906"/>
            <a:ext cx="6021300" cy="27225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As ‘challengers’ for strictly regulated models</a:t>
            </a:r>
            <a:endParaRPr sz="1800">
              <a:solidFill>
                <a:schemeClr val="dk1"/>
              </a:solidFill>
              <a:latin typeface="Arial"/>
              <a:ea typeface="Arial"/>
              <a:cs typeface="Arial"/>
              <a:sym typeface="Arial"/>
            </a:endParaRPr>
          </a:p>
          <a:p>
            <a:pPr marL="742950" lvl="1" indent="-285750" algn="l" rtl="0">
              <a:lnSpc>
                <a:spcPct val="100000"/>
              </a:lnSpc>
              <a:spcBef>
                <a:spcPts val="0"/>
              </a:spcBef>
              <a:spcAft>
                <a:spcPts val="0"/>
              </a:spcAft>
              <a:buSzPts val="1400"/>
              <a:buFont typeface="Arial"/>
              <a:buChar char="•"/>
            </a:pPr>
            <a:r>
              <a:rPr lang="en-GB" sz="1800" i="1">
                <a:solidFill>
                  <a:schemeClr val="dk1"/>
                </a:solidFill>
                <a:latin typeface="Arial"/>
                <a:ea typeface="Arial"/>
                <a:cs typeface="Arial"/>
                <a:sym typeface="Arial"/>
              </a:rPr>
              <a:t>‘Why was I rejected for a loan?’</a:t>
            </a: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trust and social acceptance</a:t>
            </a: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latin typeface="Arial"/>
              <a:ea typeface="Arial"/>
              <a:cs typeface="Arial"/>
              <a:sym typeface="Arial"/>
            </a:endParaRPr>
          </a:p>
          <a:p>
            <a:pPr marL="742950" lvl="1" indent="-196850" algn="l" rtl="0">
              <a:lnSpc>
                <a:spcPct val="100000"/>
              </a:lnSpc>
              <a:spcBef>
                <a:spcPts val="0"/>
              </a:spcBef>
              <a:spcAft>
                <a:spcPts val="0"/>
              </a:spcAft>
              <a:buSzPts val="1400"/>
              <a:buFont typeface="Arial"/>
              <a:buNone/>
            </a:pPr>
            <a:endParaRPr/>
          </a:p>
          <a:p>
            <a:pPr marL="742950" lvl="1" indent="-196850" algn="l" rtl="0">
              <a:lnSpc>
                <a:spcPct val="100000"/>
              </a:lnSpc>
              <a:spcBef>
                <a:spcPts val="0"/>
              </a:spcBef>
              <a:spcAft>
                <a:spcPts val="0"/>
              </a:spcAft>
              <a:buSzPts val="1400"/>
              <a:buFont typeface="Arial"/>
              <a:buNone/>
            </a:pPr>
            <a:endParaRPr/>
          </a:p>
        </p:txBody>
      </p:sp>
      <p:sp>
        <p:nvSpPr>
          <p:cNvPr id="148" name="Google Shape;148;gadfe08d15c_0_77"/>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adfe08d15c_0_83"/>
          <p:cNvSpPr txBox="1">
            <a:spLocks noGrp="1"/>
          </p:cNvSpPr>
          <p:nvPr>
            <p:ph type="ctrTitle"/>
          </p:nvPr>
        </p:nvSpPr>
        <p:spPr>
          <a:xfrm>
            <a:off x="0" y="0"/>
            <a:ext cx="6895800" cy="895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a:solidFill>
                  <a:srgbClr val="1155CC"/>
                </a:solidFill>
                <a:latin typeface="Arial"/>
                <a:ea typeface="Arial"/>
                <a:cs typeface="Arial"/>
                <a:sym typeface="Arial"/>
              </a:rPr>
              <a:t>Why explain ML models?</a:t>
            </a:r>
            <a:endParaRPr sz="4400">
              <a:solidFill>
                <a:srgbClr val="1155CC"/>
              </a:solidFill>
              <a:latin typeface="Arial"/>
              <a:ea typeface="Arial"/>
              <a:cs typeface="Arial"/>
              <a:sym typeface="Arial"/>
            </a:endParaRPr>
          </a:p>
        </p:txBody>
      </p:sp>
      <p:sp>
        <p:nvSpPr>
          <p:cNvPr id="154" name="Google Shape;154;gadfe08d15c_0_83"/>
          <p:cNvSpPr txBox="1">
            <a:spLocks noGrp="1"/>
          </p:cNvSpPr>
          <p:nvPr>
            <p:ph type="subTitle" idx="1"/>
          </p:nvPr>
        </p:nvSpPr>
        <p:spPr>
          <a:xfrm>
            <a:off x="464269" y="1726906"/>
            <a:ext cx="6021300" cy="27225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As ‘challengers’ for strictly regulated models</a:t>
            </a:r>
            <a:endParaRPr sz="1800">
              <a:solidFill>
                <a:schemeClr val="dk1"/>
              </a:solidFill>
              <a:latin typeface="Arial"/>
              <a:ea typeface="Arial"/>
              <a:cs typeface="Arial"/>
              <a:sym typeface="Arial"/>
            </a:endParaRPr>
          </a:p>
          <a:p>
            <a:pPr marL="742950" lvl="1" indent="-285750" algn="l" rtl="0">
              <a:lnSpc>
                <a:spcPct val="100000"/>
              </a:lnSpc>
              <a:spcBef>
                <a:spcPts val="0"/>
              </a:spcBef>
              <a:spcAft>
                <a:spcPts val="0"/>
              </a:spcAft>
              <a:buSzPts val="1400"/>
              <a:buFont typeface="Arial"/>
              <a:buChar char="•"/>
            </a:pPr>
            <a:r>
              <a:rPr lang="en-GB" sz="1800" i="1">
                <a:solidFill>
                  <a:schemeClr val="dk1"/>
                </a:solidFill>
                <a:latin typeface="Arial"/>
                <a:ea typeface="Arial"/>
                <a:cs typeface="Arial"/>
                <a:sym typeface="Arial"/>
              </a:rPr>
              <a:t>‘Why was I rejected for a loan?’</a:t>
            </a: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trust and social acceptance</a:t>
            </a: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transparency and detection of bias</a:t>
            </a: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latin typeface="Arial"/>
              <a:ea typeface="Arial"/>
              <a:cs typeface="Arial"/>
              <a:sym typeface="Arial"/>
            </a:endParaRPr>
          </a:p>
          <a:p>
            <a:pPr marL="742950" lvl="1" indent="-196850" algn="l" rtl="0">
              <a:lnSpc>
                <a:spcPct val="100000"/>
              </a:lnSpc>
              <a:spcBef>
                <a:spcPts val="0"/>
              </a:spcBef>
              <a:spcAft>
                <a:spcPts val="0"/>
              </a:spcAft>
              <a:buSzPts val="1400"/>
              <a:buFont typeface="Arial"/>
              <a:buNone/>
            </a:pPr>
            <a:endParaRPr/>
          </a:p>
          <a:p>
            <a:pPr marL="742950" lvl="1" indent="-196850" algn="l" rtl="0">
              <a:lnSpc>
                <a:spcPct val="100000"/>
              </a:lnSpc>
              <a:spcBef>
                <a:spcPts val="0"/>
              </a:spcBef>
              <a:spcAft>
                <a:spcPts val="0"/>
              </a:spcAft>
              <a:buSzPts val="1400"/>
              <a:buFont typeface="Arial"/>
              <a:buNone/>
            </a:pPr>
            <a:endParaRPr/>
          </a:p>
        </p:txBody>
      </p:sp>
      <p:sp>
        <p:nvSpPr>
          <p:cNvPr id="155" name="Google Shape;155;gadfe08d15c_0_83"/>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dfe08d15c_0_89"/>
          <p:cNvSpPr txBox="1">
            <a:spLocks noGrp="1"/>
          </p:cNvSpPr>
          <p:nvPr>
            <p:ph type="ctrTitle"/>
          </p:nvPr>
        </p:nvSpPr>
        <p:spPr>
          <a:xfrm>
            <a:off x="0" y="0"/>
            <a:ext cx="6895800" cy="895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a:solidFill>
                  <a:srgbClr val="1155CC"/>
                </a:solidFill>
                <a:latin typeface="Arial"/>
                <a:ea typeface="Arial"/>
                <a:cs typeface="Arial"/>
                <a:sym typeface="Arial"/>
              </a:rPr>
              <a:t>Why explain ML models?</a:t>
            </a:r>
            <a:endParaRPr sz="4400">
              <a:solidFill>
                <a:srgbClr val="1155CC"/>
              </a:solidFill>
              <a:latin typeface="Arial"/>
              <a:ea typeface="Arial"/>
              <a:cs typeface="Arial"/>
              <a:sym typeface="Arial"/>
            </a:endParaRPr>
          </a:p>
        </p:txBody>
      </p:sp>
      <p:sp>
        <p:nvSpPr>
          <p:cNvPr id="161" name="Google Shape;161;gadfe08d15c_0_89"/>
          <p:cNvSpPr txBox="1">
            <a:spLocks noGrp="1"/>
          </p:cNvSpPr>
          <p:nvPr>
            <p:ph type="subTitle" idx="1"/>
          </p:nvPr>
        </p:nvSpPr>
        <p:spPr>
          <a:xfrm>
            <a:off x="464269" y="1726906"/>
            <a:ext cx="6021300" cy="27225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As ‘challengers’ for strictly regulated models</a:t>
            </a:r>
            <a:endParaRPr sz="1800">
              <a:solidFill>
                <a:schemeClr val="dk1"/>
              </a:solidFill>
              <a:latin typeface="Arial"/>
              <a:ea typeface="Arial"/>
              <a:cs typeface="Arial"/>
              <a:sym typeface="Arial"/>
            </a:endParaRPr>
          </a:p>
          <a:p>
            <a:pPr marL="742950" lvl="1" indent="-285750" algn="l" rtl="0">
              <a:lnSpc>
                <a:spcPct val="100000"/>
              </a:lnSpc>
              <a:spcBef>
                <a:spcPts val="0"/>
              </a:spcBef>
              <a:spcAft>
                <a:spcPts val="0"/>
              </a:spcAft>
              <a:buSzPts val="1400"/>
              <a:buFont typeface="Arial"/>
              <a:buChar char="•"/>
            </a:pPr>
            <a:r>
              <a:rPr lang="en-GB" sz="1800" i="1">
                <a:solidFill>
                  <a:schemeClr val="dk1"/>
                </a:solidFill>
                <a:latin typeface="Arial"/>
                <a:ea typeface="Arial"/>
                <a:cs typeface="Arial"/>
                <a:sym typeface="Arial"/>
              </a:rPr>
              <a:t>‘Why was I rejected for a loan?’</a:t>
            </a: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trust and social acceptance</a:t>
            </a: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transparency and detection of bias</a:t>
            </a: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robustness and reliability of the model</a:t>
            </a:r>
            <a:endParaRPr/>
          </a:p>
          <a:p>
            <a:pPr marL="0" lvl="0" indent="0" algn="l" rtl="0">
              <a:lnSpc>
                <a:spcPct val="100000"/>
              </a:lnSpc>
              <a:spcBef>
                <a:spcPts val="0"/>
              </a:spcBef>
              <a:spcAft>
                <a:spcPts val="0"/>
              </a:spcAft>
              <a:buClr>
                <a:srgbClr val="009286"/>
              </a:buClr>
              <a:buSzPts val="1400"/>
              <a:buNone/>
            </a:pP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latin typeface="Arial"/>
              <a:ea typeface="Arial"/>
              <a:cs typeface="Arial"/>
              <a:sym typeface="Arial"/>
            </a:endParaRPr>
          </a:p>
          <a:p>
            <a:pPr marL="742950" lvl="1" indent="-196850" algn="l" rtl="0">
              <a:lnSpc>
                <a:spcPct val="100000"/>
              </a:lnSpc>
              <a:spcBef>
                <a:spcPts val="0"/>
              </a:spcBef>
              <a:spcAft>
                <a:spcPts val="0"/>
              </a:spcAft>
              <a:buSzPts val="1400"/>
              <a:buFont typeface="Arial"/>
              <a:buNone/>
            </a:pPr>
            <a:endParaRPr/>
          </a:p>
          <a:p>
            <a:pPr marL="742950" lvl="1" indent="-196850" algn="l" rtl="0">
              <a:lnSpc>
                <a:spcPct val="100000"/>
              </a:lnSpc>
              <a:spcBef>
                <a:spcPts val="0"/>
              </a:spcBef>
              <a:spcAft>
                <a:spcPts val="0"/>
              </a:spcAft>
              <a:buSzPts val="1400"/>
              <a:buFont typeface="Arial"/>
              <a:buNone/>
            </a:pPr>
            <a:endParaRPr/>
          </a:p>
        </p:txBody>
      </p:sp>
      <p:sp>
        <p:nvSpPr>
          <p:cNvPr id="162" name="Google Shape;162;gadfe08d15c_0_89"/>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adfe08d15c_0_95"/>
          <p:cNvSpPr txBox="1">
            <a:spLocks noGrp="1"/>
          </p:cNvSpPr>
          <p:nvPr>
            <p:ph type="ctrTitle"/>
          </p:nvPr>
        </p:nvSpPr>
        <p:spPr>
          <a:xfrm>
            <a:off x="0" y="0"/>
            <a:ext cx="6895800" cy="895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a:solidFill>
                  <a:srgbClr val="1155CC"/>
                </a:solidFill>
                <a:latin typeface="Arial"/>
                <a:ea typeface="Arial"/>
                <a:cs typeface="Arial"/>
                <a:sym typeface="Arial"/>
              </a:rPr>
              <a:t>Why explain ML models?</a:t>
            </a:r>
            <a:endParaRPr sz="4400">
              <a:solidFill>
                <a:srgbClr val="1155CC"/>
              </a:solidFill>
              <a:latin typeface="Arial"/>
              <a:ea typeface="Arial"/>
              <a:cs typeface="Arial"/>
              <a:sym typeface="Arial"/>
            </a:endParaRPr>
          </a:p>
        </p:txBody>
      </p:sp>
      <p:sp>
        <p:nvSpPr>
          <p:cNvPr id="168" name="Google Shape;168;gadfe08d15c_0_95"/>
          <p:cNvSpPr txBox="1">
            <a:spLocks noGrp="1"/>
          </p:cNvSpPr>
          <p:nvPr>
            <p:ph type="subTitle" idx="1"/>
          </p:nvPr>
        </p:nvSpPr>
        <p:spPr>
          <a:xfrm>
            <a:off x="464269" y="1726906"/>
            <a:ext cx="6021300" cy="27225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As ‘challengers’ for strictly regulated models</a:t>
            </a:r>
            <a:endParaRPr sz="1800">
              <a:solidFill>
                <a:schemeClr val="dk1"/>
              </a:solidFill>
              <a:latin typeface="Arial"/>
              <a:ea typeface="Arial"/>
              <a:cs typeface="Arial"/>
              <a:sym typeface="Arial"/>
            </a:endParaRPr>
          </a:p>
          <a:p>
            <a:pPr marL="742950" lvl="1" indent="-285750" algn="l" rtl="0">
              <a:lnSpc>
                <a:spcPct val="100000"/>
              </a:lnSpc>
              <a:spcBef>
                <a:spcPts val="0"/>
              </a:spcBef>
              <a:spcAft>
                <a:spcPts val="0"/>
              </a:spcAft>
              <a:buSzPts val="1400"/>
              <a:buFont typeface="Arial"/>
              <a:buChar char="•"/>
            </a:pPr>
            <a:r>
              <a:rPr lang="en-GB" sz="1800" i="1">
                <a:solidFill>
                  <a:schemeClr val="dk1"/>
                </a:solidFill>
                <a:latin typeface="Arial"/>
                <a:ea typeface="Arial"/>
                <a:cs typeface="Arial"/>
                <a:sym typeface="Arial"/>
              </a:rPr>
              <a:t>‘Why was I rejected for a loan?’</a:t>
            </a: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trust and social acceptance</a:t>
            </a: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transparency and detection of bias</a:t>
            </a: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To increase robustness and reliability of the model</a:t>
            </a:r>
            <a:endParaRPr/>
          </a:p>
          <a:p>
            <a:pPr marL="285750" lvl="0" indent="-285750" algn="l" rtl="0">
              <a:lnSpc>
                <a:spcPct val="100000"/>
              </a:lnSpc>
              <a:spcBef>
                <a:spcPts val="0"/>
              </a:spcBef>
              <a:spcAft>
                <a:spcPts val="0"/>
              </a:spcAft>
              <a:buClr>
                <a:srgbClr val="009286"/>
              </a:buClr>
              <a:buSzPts val="1400"/>
              <a:buFont typeface="Arial"/>
              <a:buChar char="•"/>
            </a:pPr>
            <a:r>
              <a:rPr lang="en-GB" sz="1800">
                <a:solidFill>
                  <a:schemeClr val="dk1"/>
                </a:solidFill>
                <a:latin typeface="Arial"/>
                <a:ea typeface="Arial"/>
                <a:cs typeface="Arial"/>
                <a:sym typeface="Arial"/>
              </a:rPr>
              <a:t>Helps data scientists understand their work better (better grasp of the domain, the interaction of the features and the decision-making process of the model)</a:t>
            </a:r>
            <a:endParaRPr/>
          </a:p>
          <a:p>
            <a:pPr marL="285750" lvl="0" indent="-196850" algn="l" rtl="0">
              <a:lnSpc>
                <a:spcPct val="100000"/>
              </a:lnSpc>
              <a:spcBef>
                <a:spcPts val="0"/>
              </a:spcBef>
              <a:spcAft>
                <a:spcPts val="0"/>
              </a:spcAft>
              <a:buSzPts val="1400"/>
              <a:buFont typeface="Arial"/>
              <a:buNone/>
            </a:pPr>
            <a:endParaRPr>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latin typeface="Arial"/>
              <a:ea typeface="Arial"/>
              <a:cs typeface="Arial"/>
              <a:sym typeface="Arial"/>
            </a:endParaRPr>
          </a:p>
          <a:p>
            <a:pPr marL="742950" lvl="1" indent="-196850" algn="l" rtl="0">
              <a:lnSpc>
                <a:spcPct val="100000"/>
              </a:lnSpc>
              <a:spcBef>
                <a:spcPts val="0"/>
              </a:spcBef>
              <a:spcAft>
                <a:spcPts val="0"/>
              </a:spcAft>
              <a:buSzPts val="1400"/>
              <a:buFont typeface="Arial"/>
              <a:buNone/>
            </a:pPr>
            <a:endParaRPr/>
          </a:p>
          <a:p>
            <a:pPr marL="742950" lvl="1" indent="-196850" algn="l" rtl="0">
              <a:lnSpc>
                <a:spcPct val="100000"/>
              </a:lnSpc>
              <a:spcBef>
                <a:spcPts val="0"/>
              </a:spcBef>
              <a:spcAft>
                <a:spcPts val="0"/>
              </a:spcAft>
              <a:buSzPts val="1400"/>
              <a:buFont typeface="Arial"/>
              <a:buNone/>
            </a:pPr>
            <a:endParaRPr/>
          </a:p>
        </p:txBody>
      </p:sp>
      <p:sp>
        <p:nvSpPr>
          <p:cNvPr id="169" name="Google Shape;169;gadfe08d15c_0_95"/>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73"/>
        <p:cNvGrpSpPr/>
        <p:nvPr/>
      </p:nvGrpSpPr>
      <p:grpSpPr>
        <a:xfrm>
          <a:off x="0" y="0"/>
          <a:ext cx="0" cy="0"/>
          <a:chOff x="0" y="0"/>
          <a:chExt cx="0" cy="0"/>
        </a:xfrm>
      </p:grpSpPr>
      <p:sp>
        <p:nvSpPr>
          <p:cNvPr id="174" name="Google Shape;174;gadfe08d15c_0_101"/>
          <p:cNvSpPr txBox="1">
            <a:spLocks noGrp="1"/>
          </p:cNvSpPr>
          <p:nvPr>
            <p:ph type="title"/>
          </p:nvPr>
        </p:nvSpPr>
        <p:spPr>
          <a:xfrm>
            <a:off x="171450" y="0"/>
            <a:ext cx="7215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a:latin typeface="Arial"/>
                <a:ea typeface="Arial"/>
                <a:cs typeface="Arial"/>
                <a:sym typeface="Arial"/>
              </a:rPr>
              <a:t>Why not explainability?</a:t>
            </a:r>
            <a:endParaRPr/>
          </a:p>
        </p:txBody>
      </p:sp>
      <p:sp>
        <p:nvSpPr>
          <p:cNvPr id="175" name="Google Shape;175;gadfe08d15c_0_101"/>
          <p:cNvSpPr txBox="1">
            <a:spLocks noGrp="1"/>
          </p:cNvSpPr>
          <p:nvPr>
            <p:ph type="body" idx="1"/>
          </p:nvPr>
        </p:nvSpPr>
        <p:spPr>
          <a:xfrm>
            <a:off x="2830850" y="1093822"/>
            <a:ext cx="6153900" cy="369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600"/>
              </a:spcBef>
              <a:spcAft>
                <a:spcPts val="0"/>
              </a:spcAft>
              <a:buSzPts val="1200"/>
              <a:buFont typeface="Arial"/>
              <a:buChar char="•"/>
            </a:pPr>
            <a:r>
              <a:rPr lang="en-GB" sz="1800" dirty="0">
                <a:solidFill>
                  <a:schemeClr val="dk1"/>
                </a:solidFill>
                <a:latin typeface="Arial"/>
                <a:ea typeface="Arial"/>
                <a:cs typeface="Arial"/>
                <a:sym typeface="Arial"/>
              </a:rPr>
              <a:t>Paradoxically: distrust (if uncovering complex, opaque processes and algorithms)</a:t>
            </a:r>
            <a:endParaRPr dirty="0"/>
          </a:p>
          <a:p>
            <a:pPr marL="457200" lvl="0" indent="-228600" algn="l" rtl="0">
              <a:lnSpc>
                <a:spcPct val="100000"/>
              </a:lnSpc>
              <a:spcBef>
                <a:spcPts val="600"/>
              </a:spcBef>
              <a:spcAft>
                <a:spcPts val="0"/>
              </a:spcAft>
              <a:buSzPts val="1200"/>
              <a:buFont typeface="Arial"/>
              <a:buNone/>
            </a:pPr>
            <a:endParaRPr sz="1800" i="1" dirty="0">
              <a:solidFill>
                <a:schemeClr val="dk1"/>
              </a:solidFill>
              <a:latin typeface="Arial"/>
              <a:ea typeface="Arial"/>
              <a:cs typeface="Arial"/>
              <a:sym typeface="Arial"/>
            </a:endParaRPr>
          </a:p>
          <a:p>
            <a:pPr marL="0" lvl="0" indent="0" algn="l" rtl="0">
              <a:lnSpc>
                <a:spcPct val="100000"/>
              </a:lnSpc>
              <a:spcBef>
                <a:spcPts val="600"/>
              </a:spcBef>
              <a:spcAft>
                <a:spcPts val="0"/>
              </a:spcAft>
              <a:buSzPts val="1200"/>
              <a:buFont typeface="Arial"/>
              <a:buNone/>
            </a:pPr>
            <a:endParaRPr sz="1400" i="1" dirty="0">
              <a:solidFill>
                <a:schemeClr val="dk1"/>
              </a:solidFill>
              <a:latin typeface="Open Sans"/>
              <a:ea typeface="Open Sans"/>
              <a:cs typeface="Open Sans"/>
              <a:sym typeface="Open Sans"/>
            </a:endParaRPr>
          </a:p>
          <a:p>
            <a:pPr marL="457200" lvl="0" indent="-228600" algn="l" rtl="0">
              <a:lnSpc>
                <a:spcPct val="100000"/>
              </a:lnSpc>
              <a:spcBef>
                <a:spcPts val="600"/>
              </a:spcBef>
              <a:spcAft>
                <a:spcPts val="0"/>
              </a:spcAft>
              <a:buSzPts val="1200"/>
              <a:buNone/>
            </a:pPr>
            <a:endParaRPr dirty="0"/>
          </a:p>
        </p:txBody>
      </p:sp>
      <p:pic>
        <p:nvPicPr>
          <p:cNvPr id="4" name="Picture 2" descr="Image result for animal surprise">
            <a:extLst>
              <a:ext uri="{FF2B5EF4-FFF2-40B4-BE49-F238E27FC236}">
                <a16:creationId xmlns:a16="http://schemas.microsoft.com/office/drawing/2014/main" id="{7552A5B2-E2C6-432D-B481-6548E265C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7420"/>
            <a:ext cx="2830850" cy="3773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a:stretch>
        </a:blipFill>
        <a:effectLst/>
      </p:bgPr>
    </p:bg>
    <p:spTree>
      <p:nvGrpSpPr>
        <p:cNvPr id="1" name="Shape 185"/>
        <p:cNvGrpSpPr/>
        <p:nvPr/>
      </p:nvGrpSpPr>
      <p:grpSpPr>
        <a:xfrm>
          <a:off x="0" y="0"/>
          <a:ext cx="0" cy="0"/>
          <a:chOff x="0" y="0"/>
          <a:chExt cx="0" cy="0"/>
        </a:xfrm>
      </p:grpSpPr>
      <p:sp>
        <p:nvSpPr>
          <p:cNvPr id="186" name="Google Shape;186;gadfe08d15c_0_111"/>
          <p:cNvSpPr txBox="1">
            <a:spLocks noGrp="1"/>
          </p:cNvSpPr>
          <p:nvPr>
            <p:ph type="title"/>
          </p:nvPr>
        </p:nvSpPr>
        <p:spPr>
          <a:xfrm>
            <a:off x="171450" y="0"/>
            <a:ext cx="7215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a:latin typeface="Arial"/>
                <a:ea typeface="Arial"/>
                <a:cs typeface="Arial"/>
                <a:sym typeface="Arial"/>
              </a:rPr>
              <a:t>Why not explainability?</a:t>
            </a:r>
            <a:endParaRPr/>
          </a:p>
        </p:txBody>
      </p:sp>
      <p:sp>
        <p:nvSpPr>
          <p:cNvPr id="187" name="Google Shape;187;gadfe08d15c_0_111"/>
          <p:cNvSpPr txBox="1">
            <a:spLocks noGrp="1"/>
          </p:cNvSpPr>
          <p:nvPr>
            <p:ph type="body" idx="1"/>
          </p:nvPr>
        </p:nvSpPr>
        <p:spPr>
          <a:xfrm>
            <a:off x="2795790" y="1091900"/>
            <a:ext cx="6153900" cy="369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600"/>
              </a:spcBef>
              <a:spcAft>
                <a:spcPts val="0"/>
              </a:spcAft>
              <a:buSzPts val="1200"/>
              <a:buFont typeface="Arial"/>
              <a:buChar char="•"/>
            </a:pPr>
            <a:r>
              <a:rPr lang="en-GB" sz="1800" dirty="0">
                <a:solidFill>
                  <a:schemeClr val="dk1"/>
                </a:solidFill>
                <a:latin typeface="Arial"/>
                <a:ea typeface="Arial"/>
                <a:cs typeface="Arial"/>
                <a:sym typeface="Arial"/>
              </a:rPr>
              <a:t>Paradoxically: distrust (if uncovering complex, opaque processes and algorithms)</a:t>
            </a:r>
            <a:endParaRPr dirty="0"/>
          </a:p>
          <a:p>
            <a:pPr marL="457200" lvl="0" indent="-304800" algn="l" rtl="0">
              <a:lnSpc>
                <a:spcPct val="100000"/>
              </a:lnSpc>
              <a:spcBef>
                <a:spcPts val="600"/>
              </a:spcBef>
              <a:spcAft>
                <a:spcPts val="0"/>
              </a:spcAft>
              <a:buSzPts val="1200"/>
              <a:buFont typeface="Arial"/>
              <a:buChar char="•"/>
            </a:pPr>
            <a:r>
              <a:rPr lang="en-GB" sz="1800" dirty="0">
                <a:solidFill>
                  <a:schemeClr val="dk1"/>
                </a:solidFill>
                <a:latin typeface="Arial"/>
                <a:ea typeface="Arial"/>
                <a:cs typeface="Arial"/>
                <a:sym typeface="Arial"/>
              </a:rPr>
              <a:t>Commercial sensitivity and ‘gaming the system’ </a:t>
            </a:r>
            <a:endParaRPr dirty="0"/>
          </a:p>
          <a:p>
            <a:pPr marL="285750" lvl="0" indent="-196850" algn="l" rtl="0">
              <a:lnSpc>
                <a:spcPct val="100000"/>
              </a:lnSpc>
              <a:spcBef>
                <a:spcPts val="0"/>
              </a:spcBef>
              <a:spcAft>
                <a:spcPts val="0"/>
              </a:spcAft>
              <a:buSzPts val="1400"/>
              <a:buFont typeface="Arial"/>
              <a:buNone/>
            </a:pPr>
            <a:endParaRPr sz="1800" dirty="0">
              <a:solidFill>
                <a:schemeClr val="dk1"/>
              </a:solidFill>
              <a:latin typeface="Arial"/>
              <a:ea typeface="Arial"/>
              <a:cs typeface="Arial"/>
              <a:sym typeface="Arial"/>
            </a:endParaRPr>
          </a:p>
          <a:p>
            <a:pPr marL="1015595" lvl="2" indent="-196850" algn="l" rtl="0">
              <a:lnSpc>
                <a:spcPct val="100000"/>
              </a:lnSpc>
              <a:spcBef>
                <a:spcPts val="0"/>
              </a:spcBef>
              <a:spcAft>
                <a:spcPts val="0"/>
              </a:spcAft>
              <a:buSzPts val="1400"/>
              <a:buNone/>
            </a:pPr>
            <a:endParaRPr sz="1800" i="1" dirty="0">
              <a:solidFill>
                <a:schemeClr val="dk1"/>
              </a:solidFill>
              <a:latin typeface="Arial"/>
              <a:ea typeface="Arial"/>
              <a:cs typeface="Arial"/>
              <a:sym typeface="Arial"/>
            </a:endParaRPr>
          </a:p>
          <a:p>
            <a:pPr marL="1015595" lvl="2" indent="-285750" algn="l" rtl="0">
              <a:lnSpc>
                <a:spcPct val="100000"/>
              </a:lnSpc>
              <a:spcBef>
                <a:spcPts val="0"/>
              </a:spcBef>
              <a:spcAft>
                <a:spcPts val="0"/>
              </a:spcAft>
              <a:buSzPts val="1400"/>
              <a:buChar char="×"/>
            </a:pPr>
            <a:r>
              <a:rPr lang="en-GB" sz="1800" i="1" dirty="0">
                <a:solidFill>
                  <a:schemeClr val="dk1"/>
                </a:solidFill>
                <a:latin typeface="Arial"/>
                <a:ea typeface="Arial"/>
                <a:cs typeface="Arial"/>
                <a:sym typeface="Arial"/>
              </a:rPr>
              <a:t>‘If my transaction behaviour is flagged as suspicious because I sent many small amounts to specific accounts, if I do it more subtly, then I will be fine.’</a:t>
            </a:r>
            <a:endParaRPr sz="1800" i="1" dirty="0">
              <a:solidFill>
                <a:schemeClr val="dk1"/>
              </a:solidFill>
              <a:latin typeface="Arial"/>
              <a:ea typeface="Arial"/>
              <a:cs typeface="Arial"/>
              <a:sym typeface="Arial"/>
            </a:endParaRPr>
          </a:p>
          <a:p>
            <a:pPr marL="0" lvl="0" indent="0" algn="l" rtl="0">
              <a:lnSpc>
                <a:spcPct val="100000"/>
              </a:lnSpc>
              <a:spcBef>
                <a:spcPts val="600"/>
              </a:spcBef>
              <a:spcAft>
                <a:spcPts val="0"/>
              </a:spcAft>
              <a:buSzPts val="1200"/>
              <a:buFont typeface="Arial"/>
              <a:buNone/>
            </a:pPr>
            <a:endParaRPr sz="1400" i="1" dirty="0">
              <a:solidFill>
                <a:schemeClr val="dk1"/>
              </a:solidFill>
              <a:latin typeface="Open Sans"/>
              <a:ea typeface="Open Sans"/>
              <a:cs typeface="Open Sans"/>
              <a:sym typeface="Open Sans"/>
            </a:endParaRPr>
          </a:p>
          <a:p>
            <a:pPr marL="457200" lvl="0" indent="-228600" algn="l" rtl="0">
              <a:lnSpc>
                <a:spcPct val="100000"/>
              </a:lnSpc>
              <a:spcBef>
                <a:spcPts val="600"/>
              </a:spcBef>
              <a:spcAft>
                <a:spcPts val="0"/>
              </a:spcAft>
              <a:buSzPts val="1200"/>
              <a:buNone/>
            </a:pPr>
            <a:endParaRPr dirty="0"/>
          </a:p>
        </p:txBody>
      </p:sp>
      <p:pic>
        <p:nvPicPr>
          <p:cNvPr id="4" name="Picture 3">
            <a:extLst>
              <a:ext uri="{FF2B5EF4-FFF2-40B4-BE49-F238E27FC236}">
                <a16:creationId xmlns:a16="http://schemas.microsoft.com/office/drawing/2014/main" id="{030C9EB9-A58A-4BBE-B11D-4FD8F6864C7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43" t="12717" r="3337"/>
          <a:stretch/>
        </p:blipFill>
        <p:spPr>
          <a:xfrm>
            <a:off x="-82044" y="1965960"/>
            <a:ext cx="2995250" cy="1797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adfe08d15c_0_137"/>
          <p:cNvSpPr txBox="1">
            <a:spLocks noGrp="1"/>
          </p:cNvSpPr>
          <p:nvPr>
            <p:ph type="title"/>
          </p:nvPr>
        </p:nvSpPr>
        <p:spPr>
          <a:xfrm>
            <a:off x="0" y="0"/>
            <a:ext cx="75792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dirty="0">
                <a:latin typeface="Arial"/>
                <a:ea typeface="Arial"/>
                <a:cs typeface="Arial"/>
                <a:sym typeface="Arial"/>
              </a:rPr>
              <a:t>What is a good explanation?</a:t>
            </a:r>
            <a:r>
              <a:rPr lang="en-GB" sz="4400" baseline="30000" dirty="0">
                <a:latin typeface="Arial"/>
                <a:ea typeface="Arial"/>
                <a:cs typeface="Arial"/>
                <a:sym typeface="Arial"/>
              </a:rPr>
              <a:t>*</a:t>
            </a:r>
            <a:endParaRPr sz="4400" baseline="30000" dirty="0">
              <a:latin typeface="Arial"/>
              <a:ea typeface="Arial"/>
              <a:cs typeface="Arial"/>
              <a:sym typeface="Arial"/>
            </a:endParaRPr>
          </a:p>
        </p:txBody>
      </p:sp>
      <p:sp>
        <p:nvSpPr>
          <p:cNvPr id="193" name="Google Shape;193;gadfe08d15c_0_137"/>
          <p:cNvSpPr txBox="1">
            <a:spLocks noGrp="1"/>
          </p:cNvSpPr>
          <p:nvPr>
            <p:ph type="body" idx="1"/>
          </p:nvPr>
        </p:nvSpPr>
        <p:spPr>
          <a:xfrm>
            <a:off x="255181" y="1658679"/>
            <a:ext cx="6013500" cy="2941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600"/>
              </a:spcBef>
              <a:spcAft>
                <a:spcPts val="0"/>
              </a:spcAft>
              <a:buSzPts val="1200"/>
              <a:buFont typeface="Arial"/>
              <a:buChar char="•"/>
            </a:pPr>
            <a:r>
              <a:rPr lang="en-GB" sz="1800" b="1" dirty="0">
                <a:solidFill>
                  <a:schemeClr val="dk1"/>
                </a:solidFill>
                <a:latin typeface="Open Sans"/>
                <a:ea typeface="Open Sans"/>
                <a:cs typeface="Open Sans"/>
                <a:sym typeface="Open Sans"/>
              </a:rPr>
              <a:t>Contrastive</a:t>
            </a:r>
            <a:r>
              <a:rPr lang="en-GB" sz="1800" dirty="0">
                <a:solidFill>
                  <a:schemeClr val="dk1"/>
                </a:solidFill>
                <a:latin typeface="Open Sans"/>
                <a:ea typeface="Open Sans"/>
                <a:cs typeface="Open Sans"/>
                <a:sym typeface="Open Sans"/>
              </a:rPr>
              <a:t> : why a prediction was made instead of another prediction</a:t>
            </a:r>
            <a:endParaRPr sz="1800" dirty="0">
              <a:solidFill>
                <a:schemeClr val="dk1"/>
              </a:solidFill>
              <a:latin typeface="Open Sans"/>
              <a:ea typeface="Open Sans"/>
              <a:cs typeface="Open Sans"/>
              <a:sym typeface="Open Sans"/>
            </a:endParaRPr>
          </a:p>
          <a:p>
            <a:pPr marL="628650" lvl="1" indent="-171450" algn="l" rtl="0">
              <a:lnSpc>
                <a:spcPct val="100000"/>
              </a:lnSpc>
              <a:spcBef>
                <a:spcPts val="0"/>
              </a:spcBef>
              <a:spcAft>
                <a:spcPts val="0"/>
              </a:spcAft>
              <a:buSzPts val="1200"/>
              <a:buFont typeface="Open Sans"/>
              <a:buChar char="•"/>
            </a:pPr>
            <a:r>
              <a:rPr lang="en-GB" sz="1800" i="1" dirty="0">
                <a:solidFill>
                  <a:schemeClr val="dk1"/>
                </a:solidFill>
                <a:latin typeface="Open Sans"/>
                <a:ea typeface="Open Sans"/>
                <a:cs typeface="Open Sans"/>
                <a:sym typeface="Open Sans"/>
              </a:rPr>
              <a:t>Why was my loan application rejected, i.e. what factors should I change to make it successful?</a:t>
            </a:r>
            <a:endParaRPr sz="1800" dirty="0">
              <a:solidFill>
                <a:schemeClr val="dk1"/>
              </a:solidFill>
              <a:latin typeface="Open Sans"/>
              <a:ea typeface="Open Sans"/>
              <a:cs typeface="Open Sans"/>
              <a:sym typeface="Open Sans"/>
            </a:endParaRPr>
          </a:p>
        </p:txBody>
      </p:sp>
      <p:sp>
        <p:nvSpPr>
          <p:cNvPr id="194" name="Google Shape;194;gadfe08d15c_0_13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16</a:t>
            </a:fld>
            <a:endParaRPr/>
          </a:p>
        </p:txBody>
      </p:sp>
      <p:sp>
        <p:nvSpPr>
          <p:cNvPr id="2" name="TextBox 1">
            <a:extLst>
              <a:ext uri="{FF2B5EF4-FFF2-40B4-BE49-F238E27FC236}">
                <a16:creationId xmlns:a16="http://schemas.microsoft.com/office/drawing/2014/main" id="{69FC4628-5CE8-4A94-A852-7DB9E598D587}"/>
              </a:ext>
            </a:extLst>
          </p:cNvPr>
          <p:cNvSpPr txBox="1"/>
          <p:nvPr/>
        </p:nvSpPr>
        <p:spPr>
          <a:xfrm>
            <a:off x="104273" y="4804946"/>
            <a:ext cx="6641431" cy="338554"/>
          </a:xfrm>
          <a:prstGeom prst="rect">
            <a:avLst/>
          </a:prstGeom>
          <a:noFill/>
        </p:spPr>
        <p:txBody>
          <a:bodyPr wrap="square" rtlCol="0">
            <a:spAutoFit/>
          </a:bodyPr>
          <a:lstStyle/>
          <a:p>
            <a:r>
              <a:rPr lang="en-US" sz="800" dirty="0"/>
              <a:t>*</a:t>
            </a:r>
            <a:r>
              <a:rPr lang="en-US" sz="800" dirty="0" err="1"/>
              <a:t>Robnik-Sikonja</a:t>
            </a:r>
            <a:r>
              <a:rPr lang="en-US" sz="800" dirty="0"/>
              <a:t> and </a:t>
            </a:r>
            <a:r>
              <a:rPr lang="en-US" sz="800" dirty="0" err="1"/>
              <a:t>Bohanec</a:t>
            </a:r>
            <a:r>
              <a:rPr lang="en-US" sz="800" dirty="0"/>
              <a:t> (2018), </a:t>
            </a:r>
            <a:r>
              <a:rPr lang="en-US" sz="800" i="1" dirty="0"/>
              <a:t>‘Perturbation-based explanations of prediction models</a:t>
            </a:r>
            <a:r>
              <a:rPr lang="en-US" sz="800" dirty="0"/>
              <a:t>,’ Human and machine learning, Springe. ; </a:t>
            </a:r>
          </a:p>
          <a:p>
            <a:r>
              <a:rPr lang="en-US" sz="800" dirty="0"/>
              <a:t>*Interpretable ML by Christoph Molnar</a:t>
            </a:r>
          </a:p>
        </p:txBody>
      </p:sp>
    </p:spTree>
    <p:extLst>
      <p:ext uri="{BB962C8B-B14F-4D97-AF65-F5344CB8AC3E}">
        <p14:creationId xmlns:p14="http://schemas.microsoft.com/office/powerpoint/2010/main" val="169271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adfe08d15c_0_143"/>
          <p:cNvSpPr txBox="1">
            <a:spLocks noGrp="1"/>
          </p:cNvSpPr>
          <p:nvPr>
            <p:ph type="title"/>
          </p:nvPr>
        </p:nvSpPr>
        <p:spPr>
          <a:xfrm>
            <a:off x="0" y="0"/>
            <a:ext cx="75792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dirty="0">
                <a:latin typeface="Arial"/>
                <a:ea typeface="Arial"/>
                <a:cs typeface="Arial"/>
                <a:sym typeface="Arial"/>
              </a:rPr>
              <a:t>What is a good explanation?</a:t>
            </a:r>
            <a:r>
              <a:rPr lang="en-GB" sz="4400" baseline="30000" dirty="0">
                <a:latin typeface="Arial"/>
                <a:ea typeface="Arial"/>
                <a:cs typeface="Arial"/>
                <a:sym typeface="Arial"/>
              </a:rPr>
              <a:t>*</a:t>
            </a:r>
            <a:endParaRPr sz="4400" baseline="30000" dirty="0">
              <a:latin typeface="Arial"/>
              <a:ea typeface="Arial"/>
              <a:cs typeface="Arial"/>
              <a:sym typeface="Arial"/>
            </a:endParaRPr>
          </a:p>
        </p:txBody>
      </p:sp>
      <p:sp>
        <p:nvSpPr>
          <p:cNvPr id="200" name="Google Shape;200;gadfe08d15c_0_143"/>
          <p:cNvSpPr txBox="1">
            <a:spLocks noGrp="1"/>
          </p:cNvSpPr>
          <p:nvPr>
            <p:ph type="body" idx="1"/>
          </p:nvPr>
        </p:nvSpPr>
        <p:spPr>
          <a:xfrm>
            <a:off x="255181" y="1658679"/>
            <a:ext cx="6013500" cy="2941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600"/>
              </a:spcBef>
              <a:spcAft>
                <a:spcPts val="0"/>
              </a:spcAft>
              <a:buSzPts val="1200"/>
              <a:buFont typeface="Open Sans"/>
              <a:buChar char="•"/>
            </a:pPr>
            <a:r>
              <a:rPr lang="en-GB" sz="1800" b="1">
                <a:solidFill>
                  <a:schemeClr val="dk1"/>
                </a:solidFill>
                <a:latin typeface="Open Sans"/>
                <a:ea typeface="Open Sans"/>
                <a:cs typeface="Open Sans"/>
                <a:sym typeface="Open Sans"/>
              </a:rPr>
              <a:t>Contrastive</a:t>
            </a:r>
            <a:r>
              <a:rPr lang="en-GB" sz="1800">
                <a:solidFill>
                  <a:schemeClr val="dk1"/>
                </a:solidFill>
                <a:latin typeface="Open Sans"/>
                <a:ea typeface="Open Sans"/>
                <a:cs typeface="Open Sans"/>
                <a:sym typeface="Open Sans"/>
              </a:rPr>
              <a:t> : why a prediction was made instead of another prediction</a:t>
            </a:r>
            <a:endParaRPr sz="1800">
              <a:solidFill>
                <a:schemeClr val="dk1"/>
              </a:solidFill>
              <a:latin typeface="Open Sans"/>
              <a:ea typeface="Open Sans"/>
              <a:cs typeface="Open Sans"/>
              <a:sym typeface="Open Sans"/>
            </a:endParaRPr>
          </a:p>
          <a:p>
            <a:pPr marL="628650" lvl="1" indent="-171450" algn="l" rtl="0">
              <a:lnSpc>
                <a:spcPct val="100000"/>
              </a:lnSpc>
              <a:spcBef>
                <a:spcPts val="0"/>
              </a:spcBef>
              <a:spcAft>
                <a:spcPts val="0"/>
              </a:spcAft>
              <a:buSzPts val="1200"/>
              <a:buFont typeface="Open Sans"/>
              <a:buChar char="•"/>
            </a:pPr>
            <a:r>
              <a:rPr lang="en-GB" sz="1800" i="1">
                <a:solidFill>
                  <a:schemeClr val="dk1"/>
                </a:solidFill>
                <a:latin typeface="Open Sans"/>
                <a:ea typeface="Open Sans"/>
                <a:cs typeface="Open Sans"/>
                <a:sym typeface="Open Sans"/>
              </a:rPr>
              <a:t>Why was my loan application rejected, i.e. what factors should I change to make it successful?</a:t>
            </a:r>
            <a:endParaRPr sz="1800">
              <a:solidFill>
                <a:schemeClr val="dk1"/>
              </a:solidFill>
              <a:latin typeface="Open Sans"/>
              <a:ea typeface="Open Sans"/>
              <a:cs typeface="Open Sans"/>
              <a:sym typeface="Open Sans"/>
            </a:endParaRPr>
          </a:p>
          <a:p>
            <a:pPr marL="171450" lvl="0" indent="-171450" algn="l" rtl="0">
              <a:lnSpc>
                <a:spcPct val="100000"/>
              </a:lnSpc>
              <a:spcBef>
                <a:spcPts val="600"/>
              </a:spcBef>
              <a:spcAft>
                <a:spcPts val="0"/>
              </a:spcAft>
              <a:buSzPts val="1200"/>
              <a:buFont typeface="Open Sans"/>
              <a:buChar char="•"/>
            </a:pPr>
            <a:r>
              <a:rPr lang="en-GB" sz="1800" b="1">
                <a:solidFill>
                  <a:schemeClr val="dk1"/>
                </a:solidFill>
                <a:latin typeface="Open Sans"/>
                <a:ea typeface="Open Sans"/>
                <a:cs typeface="Open Sans"/>
                <a:sym typeface="Open Sans"/>
              </a:rPr>
              <a:t>Selective</a:t>
            </a:r>
            <a:r>
              <a:rPr lang="en-GB" sz="1800">
                <a:solidFill>
                  <a:schemeClr val="dk1"/>
                </a:solidFill>
                <a:latin typeface="Open Sans"/>
                <a:ea typeface="Open Sans"/>
                <a:cs typeface="Open Sans"/>
                <a:sym typeface="Open Sans"/>
              </a:rPr>
              <a:t>: a list of important drivers that explain an outcome </a:t>
            </a:r>
            <a:endParaRPr sz="1800">
              <a:solidFill>
                <a:schemeClr val="dk1"/>
              </a:solidFill>
              <a:latin typeface="Open Sans"/>
              <a:ea typeface="Open Sans"/>
              <a:cs typeface="Open Sans"/>
              <a:sym typeface="Open Sans"/>
            </a:endParaRPr>
          </a:p>
        </p:txBody>
      </p:sp>
      <p:sp>
        <p:nvSpPr>
          <p:cNvPr id="201" name="Google Shape;201;gadfe08d15c_0_14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17</a:t>
            </a:fld>
            <a:endParaRPr/>
          </a:p>
        </p:txBody>
      </p:sp>
      <p:sp>
        <p:nvSpPr>
          <p:cNvPr id="5" name="TextBox 4">
            <a:extLst>
              <a:ext uri="{FF2B5EF4-FFF2-40B4-BE49-F238E27FC236}">
                <a16:creationId xmlns:a16="http://schemas.microsoft.com/office/drawing/2014/main" id="{E61464B2-9667-4369-8345-01588959F74E}"/>
              </a:ext>
            </a:extLst>
          </p:cNvPr>
          <p:cNvSpPr txBox="1"/>
          <p:nvPr/>
        </p:nvSpPr>
        <p:spPr>
          <a:xfrm>
            <a:off x="104273" y="4804946"/>
            <a:ext cx="6641431" cy="338554"/>
          </a:xfrm>
          <a:prstGeom prst="rect">
            <a:avLst/>
          </a:prstGeom>
          <a:noFill/>
        </p:spPr>
        <p:txBody>
          <a:bodyPr wrap="square" rtlCol="0">
            <a:spAutoFit/>
          </a:bodyPr>
          <a:lstStyle/>
          <a:p>
            <a:r>
              <a:rPr lang="en-US" sz="800" dirty="0"/>
              <a:t>*</a:t>
            </a:r>
            <a:r>
              <a:rPr lang="en-US" sz="800" dirty="0" err="1"/>
              <a:t>Robnik-Sikonja</a:t>
            </a:r>
            <a:r>
              <a:rPr lang="en-US" sz="800" dirty="0"/>
              <a:t> and </a:t>
            </a:r>
            <a:r>
              <a:rPr lang="en-US" sz="800" dirty="0" err="1"/>
              <a:t>Bohanec</a:t>
            </a:r>
            <a:r>
              <a:rPr lang="en-US" sz="800" dirty="0"/>
              <a:t> (2018), </a:t>
            </a:r>
            <a:r>
              <a:rPr lang="en-US" sz="800" i="1" dirty="0"/>
              <a:t>‘Perturbation-based explanations of prediction models</a:t>
            </a:r>
            <a:r>
              <a:rPr lang="en-US" sz="800" dirty="0"/>
              <a:t>,’ Human and machine learning, Springe. ; </a:t>
            </a:r>
          </a:p>
          <a:p>
            <a:r>
              <a:rPr lang="en-US" sz="800" dirty="0"/>
              <a:t>*Interpretable ML by Christoph Molnar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adfe08d15c_0_149"/>
          <p:cNvSpPr txBox="1">
            <a:spLocks noGrp="1"/>
          </p:cNvSpPr>
          <p:nvPr>
            <p:ph type="title"/>
          </p:nvPr>
        </p:nvSpPr>
        <p:spPr>
          <a:xfrm>
            <a:off x="0" y="0"/>
            <a:ext cx="75792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dirty="0">
                <a:latin typeface="Arial"/>
                <a:ea typeface="Arial"/>
                <a:cs typeface="Arial"/>
                <a:sym typeface="Arial"/>
              </a:rPr>
              <a:t>What is a good explanation?</a:t>
            </a:r>
            <a:r>
              <a:rPr lang="en-GB" sz="4400" baseline="30000" dirty="0">
                <a:latin typeface="Arial"/>
                <a:ea typeface="Arial"/>
                <a:cs typeface="Arial"/>
                <a:sym typeface="Arial"/>
              </a:rPr>
              <a:t>*</a:t>
            </a:r>
            <a:endParaRPr sz="4400" baseline="30000" dirty="0">
              <a:latin typeface="Arial"/>
              <a:ea typeface="Arial"/>
              <a:cs typeface="Arial"/>
              <a:sym typeface="Arial"/>
            </a:endParaRPr>
          </a:p>
        </p:txBody>
      </p:sp>
      <p:sp>
        <p:nvSpPr>
          <p:cNvPr id="207" name="Google Shape;207;gadfe08d15c_0_149"/>
          <p:cNvSpPr txBox="1">
            <a:spLocks noGrp="1"/>
          </p:cNvSpPr>
          <p:nvPr>
            <p:ph type="body" idx="1"/>
          </p:nvPr>
        </p:nvSpPr>
        <p:spPr>
          <a:xfrm>
            <a:off x="255181" y="1658679"/>
            <a:ext cx="6013500" cy="2941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600"/>
              </a:spcBef>
              <a:spcAft>
                <a:spcPts val="0"/>
              </a:spcAft>
              <a:buSzPts val="1200"/>
              <a:buFont typeface="Open Sans"/>
              <a:buChar char="•"/>
            </a:pPr>
            <a:r>
              <a:rPr lang="en-GB" sz="1800" b="1" dirty="0">
                <a:solidFill>
                  <a:schemeClr val="dk1"/>
                </a:solidFill>
                <a:latin typeface="Open Sans"/>
                <a:ea typeface="Open Sans"/>
                <a:cs typeface="Open Sans"/>
                <a:sym typeface="Open Sans"/>
              </a:rPr>
              <a:t>Contrastive</a:t>
            </a:r>
            <a:r>
              <a:rPr lang="en-GB" sz="1800" dirty="0">
                <a:solidFill>
                  <a:schemeClr val="dk1"/>
                </a:solidFill>
                <a:latin typeface="Open Sans"/>
                <a:ea typeface="Open Sans"/>
                <a:cs typeface="Open Sans"/>
                <a:sym typeface="Open Sans"/>
              </a:rPr>
              <a:t> : why a prediction was made instead of another prediction</a:t>
            </a:r>
            <a:endParaRPr sz="1800" dirty="0">
              <a:solidFill>
                <a:schemeClr val="dk1"/>
              </a:solidFill>
              <a:latin typeface="Open Sans"/>
              <a:ea typeface="Open Sans"/>
              <a:cs typeface="Open Sans"/>
              <a:sym typeface="Open Sans"/>
            </a:endParaRPr>
          </a:p>
          <a:p>
            <a:pPr marL="628650" lvl="1" indent="-171450" algn="l" rtl="0">
              <a:lnSpc>
                <a:spcPct val="100000"/>
              </a:lnSpc>
              <a:spcBef>
                <a:spcPts val="0"/>
              </a:spcBef>
              <a:spcAft>
                <a:spcPts val="0"/>
              </a:spcAft>
              <a:buSzPts val="1200"/>
              <a:buFont typeface="Open Sans"/>
              <a:buChar char="•"/>
            </a:pPr>
            <a:r>
              <a:rPr lang="en-GB" sz="1800" i="1" dirty="0">
                <a:solidFill>
                  <a:schemeClr val="dk1"/>
                </a:solidFill>
                <a:latin typeface="Open Sans"/>
                <a:ea typeface="Open Sans"/>
                <a:cs typeface="Open Sans"/>
                <a:sym typeface="Open Sans"/>
              </a:rPr>
              <a:t>Why was my loan application rejected, i.e. what factors should I change to make it successful?</a:t>
            </a:r>
            <a:endParaRPr sz="1800" dirty="0">
              <a:solidFill>
                <a:schemeClr val="dk1"/>
              </a:solidFill>
              <a:latin typeface="Open Sans"/>
              <a:ea typeface="Open Sans"/>
              <a:cs typeface="Open Sans"/>
              <a:sym typeface="Open Sans"/>
            </a:endParaRPr>
          </a:p>
          <a:p>
            <a:pPr marL="171450" lvl="0" indent="-171450" algn="l" rtl="0">
              <a:lnSpc>
                <a:spcPct val="100000"/>
              </a:lnSpc>
              <a:spcBef>
                <a:spcPts val="600"/>
              </a:spcBef>
              <a:spcAft>
                <a:spcPts val="0"/>
              </a:spcAft>
              <a:buSzPts val="1200"/>
              <a:buFont typeface="Open Sans"/>
              <a:buChar char="•"/>
            </a:pPr>
            <a:r>
              <a:rPr lang="en-GB" sz="1800" b="1" dirty="0">
                <a:solidFill>
                  <a:schemeClr val="dk1"/>
                </a:solidFill>
                <a:latin typeface="Open Sans"/>
                <a:ea typeface="Open Sans"/>
                <a:cs typeface="Open Sans"/>
                <a:sym typeface="Open Sans"/>
              </a:rPr>
              <a:t>Selective:</a:t>
            </a:r>
            <a:r>
              <a:rPr lang="en-GB" sz="1800" dirty="0">
                <a:solidFill>
                  <a:schemeClr val="dk1"/>
                </a:solidFill>
                <a:latin typeface="Open Sans"/>
                <a:ea typeface="Open Sans"/>
                <a:cs typeface="Open Sans"/>
                <a:sym typeface="Open Sans"/>
              </a:rPr>
              <a:t> a list of important drivers that explain an outcome </a:t>
            </a:r>
            <a:endParaRPr sz="1800" dirty="0">
              <a:solidFill>
                <a:schemeClr val="dk1"/>
              </a:solidFill>
              <a:latin typeface="Open Sans"/>
              <a:ea typeface="Open Sans"/>
              <a:cs typeface="Open Sans"/>
              <a:sym typeface="Open Sans"/>
            </a:endParaRPr>
          </a:p>
          <a:p>
            <a:pPr marL="171450" lvl="0" indent="-171450" algn="l" rtl="0">
              <a:lnSpc>
                <a:spcPct val="100000"/>
              </a:lnSpc>
              <a:spcBef>
                <a:spcPts val="600"/>
              </a:spcBef>
              <a:spcAft>
                <a:spcPts val="0"/>
              </a:spcAft>
              <a:buSzPts val="1200"/>
              <a:buFont typeface="Open Sans"/>
              <a:buChar char="•"/>
            </a:pPr>
            <a:r>
              <a:rPr lang="en-GB" sz="1800" b="1" dirty="0">
                <a:solidFill>
                  <a:schemeClr val="dk1"/>
                </a:solidFill>
                <a:latin typeface="Open Sans"/>
                <a:ea typeface="Open Sans"/>
                <a:cs typeface="Open Sans"/>
                <a:sym typeface="Open Sans"/>
              </a:rPr>
              <a:t>Consistent with prior beliefs</a:t>
            </a:r>
            <a:r>
              <a:rPr lang="en-GB" sz="1800" dirty="0">
                <a:solidFill>
                  <a:schemeClr val="dk1"/>
                </a:solidFill>
                <a:latin typeface="Open Sans"/>
                <a:ea typeface="Open Sans"/>
                <a:cs typeface="Open Sans"/>
                <a:sym typeface="Open Sans"/>
              </a:rPr>
              <a:t>: in accordance with intuition; in other words it is </a:t>
            </a:r>
            <a:r>
              <a:rPr lang="en-GB" sz="1800" b="1" dirty="0">
                <a:solidFill>
                  <a:schemeClr val="dk1"/>
                </a:solidFill>
                <a:latin typeface="Open Sans"/>
                <a:ea typeface="Open Sans"/>
                <a:cs typeface="Open Sans"/>
                <a:sym typeface="Open Sans"/>
              </a:rPr>
              <a:t>believable</a:t>
            </a:r>
            <a:r>
              <a:rPr lang="en-GB" sz="1800" dirty="0">
                <a:solidFill>
                  <a:schemeClr val="dk1"/>
                </a:solidFill>
                <a:latin typeface="Open Sans"/>
                <a:ea typeface="Open Sans"/>
                <a:cs typeface="Open Sans"/>
                <a:sym typeface="Open Sans"/>
              </a:rPr>
              <a:t> for the receiver of the explanation</a:t>
            </a:r>
            <a:endParaRPr sz="1800" dirty="0">
              <a:solidFill>
                <a:schemeClr val="dk1"/>
              </a:solidFill>
              <a:latin typeface="Open Sans"/>
              <a:ea typeface="Open Sans"/>
              <a:cs typeface="Open Sans"/>
              <a:sym typeface="Open Sans"/>
            </a:endParaRPr>
          </a:p>
        </p:txBody>
      </p:sp>
      <p:sp>
        <p:nvSpPr>
          <p:cNvPr id="208" name="Google Shape;208;gadfe08d15c_0_14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18</a:t>
            </a:fld>
            <a:endParaRPr/>
          </a:p>
        </p:txBody>
      </p:sp>
      <p:sp>
        <p:nvSpPr>
          <p:cNvPr id="5" name="TextBox 4">
            <a:extLst>
              <a:ext uri="{FF2B5EF4-FFF2-40B4-BE49-F238E27FC236}">
                <a16:creationId xmlns:a16="http://schemas.microsoft.com/office/drawing/2014/main" id="{AEE0C6C8-D597-4F6F-BF16-5C72899A0177}"/>
              </a:ext>
            </a:extLst>
          </p:cNvPr>
          <p:cNvSpPr txBox="1"/>
          <p:nvPr/>
        </p:nvSpPr>
        <p:spPr>
          <a:xfrm>
            <a:off x="104273" y="4804946"/>
            <a:ext cx="6641431" cy="338554"/>
          </a:xfrm>
          <a:prstGeom prst="rect">
            <a:avLst/>
          </a:prstGeom>
          <a:noFill/>
        </p:spPr>
        <p:txBody>
          <a:bodyPr wrap="square" rtlCol="0">
            <a:spAutoFit/>
          </a:bodyPr>
          <a:lstStyle/>
          <a:p>
            <a:r>
              <a:rPr lang="en-US" sz="800" dirty="0"/>
              <a:t>*</a:t>
            </a:r>
            <a:r>
              <a:rPr lang="en-US" sz="800" dirty="0" err="1"/>
              <a:t>Robnik-Sikonja</a:t>
            </a:r>
            <a:r>
              <a:rPr lang="en-US" sz="800" dirty="0"/>
              <a:t> and </a:t>
            </a:r>
            <a:r>
              <a:rPr lang="en-US" sz="800" dirty="0" err="1"/>
              <a:t>Bohanec</a:t>
            </a:r>
            <a:r>
              <a:rPr lang="en-US" sz="800" dirty="0"/>
              <a:t> (2018), </a:t>
            </a:r>
            <a:r>
              <a:rPr lang="en-US" sz="800" i="1" dirty="0"/>
              <a:t>‘Perturbation-based explanations of prediction models</a:t>
            </a:r>
            <a:r>
              <a:rPr lang="en-US" sz="800" dirty="0"/>
              <a:t>,’ Human and machine learning, Springe. ; </a:t>
            </a:r>
          </a:p>
          <a:p>
            <a:r>
              <a:rPr lang="en-US" sz="800" dirty="0"/>
              <a:t>*Interpretable ML by Christoph Molnar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bf0b625934_0_15"/>
          <p:cNvSpPr txBox="1">
            <a:spLocks noGrp="1"/>
          </p:cNvSpPr>
          <p:nvPr>
            <p:ph type="title"/>
          </p:nvPr>
        </p:nvSpPr>
        <p:spPr>
          <a:xfrm>
            <a:off x="0" y="0"/>
            <a:ext cx="75792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dirty="0">
                <a:latin typeface="Arial"/>
                <a:ea typeface="Arial"/>
                <a:cs typeface="Arial"/>
                <a:sym typeface="Arial"/>
              </a:rPr>
              <a:t>What is a good explanation?</a:t>
            </a:r>
            <a:r>
              <a:rPr lang="en-GB" sz="4400" baseline="30000" dirty="0">
                <a:latin typeface="Arial"/>
                <a:ea typeface="Arial"/>
                <a:cs typeface="Arial"/>
                <a:sym typeface="Arial"/>
              </a:rPr>
              <a:t>*</a:t>
            </a:r>
            <a:endParaRPr sz="4400" baseline="30000" dirty="0">
              <a:latin typeface="Arial"/>
              <a:ea typeface="Arial"/>
              <a:cs typeface="Arial"/>
              <a:sym typeface="Arial"/>
            </a:endParaRPr>
          </a:p>
        </p:txBody>
      </p:sp>
      <p:sp>
        <p:nvSpPr>
          <p:cNvPr id="214" name="Google Shape;214;gbf0b625934_0_15"/>
          <p:cNvSpPr txBox="1">
            <a:spLocks noGrp="1"/>
          </p:cNvSpPr>
          <p:nvPr>
            <p:ph type="body" idx="1"/>
          </p:nvPr>
        </p:nvSpPr>
        <p:spPr>
          <a:xfrm>
            <a:off x="200925" y="1251724"/>
            <a:ext cx="6067800" cy="33486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600"/>
              </a:spcBef>
              <a:spcAft>
                <a:spcPts val="0"/>
              </a:spcAft>
              <a:buSzPts val="1200"/>
              <a:buFont typeface="Open Sans"/>
              <a:buChar char="•"/>
            </a:pPr>
            <a:r>
              <a:rPr lang="en-GB" sz="1800" b="1">
                <a:solidFill>
                  <a:schemeClr val="dk1"/>
                </a:solidFill>
                <a:latin typeface="Open Sans"/>
                <a:ea typeface="Open Sans"/>
                <a:cs typeface="Open Sans"/>
                <a:sym typeface="Open Sans"/>
              </a:rPr>
              <a:t>Social</a:t>
            </a:r>
            <a:r>
              <a:rPr lang="en-GB" sz="1800">
                <a:solidFill>
                  <a:schemeClr val="dk1"/>
                </a:solidFill>
                <a:latin typeface="Open Sans"/>
                <a:ea typeface="Open Sans"/>
                <a:cs typeface="Open Sans"/>
                <a:sym typeface="Open Sans"/>
              </a:rPr>
              <a:t> : part of the conversation between the explainer and the receiver of the explanation</a:t>
            </a:r>
            <a:endParaRPr sz="1800">
              <a:solidFill>
                <a:schemeClr val="dk1"/>
              </a:solidFill>
              <a:latin typeface="Open Sans"/>
              <a:ea typeface="Open Sans"/>
              <a:cs typeface="Open Sans"/>
              <a:sym typeface="Open Sans"/>
            </a:endParaRPr>
          </a:p>
          <a:p>
            <a:pPr marL="914400" lvl="1" indent="-304800" algn="l" rtl="0">
              <a:lnSpc>
                <a:spcPct val="100000"/>
              </a:lnSpc>
              <a:spcBef>
                <a:spcPts val="600"/>
              </a:spcBef>
              <a:spcAft>
                <a:spcPts val="0"/>
              </a:spcAft>
              <a:buSzPts val="1200"/>
              <a:buFont typeface="Open Sans"/>
              <a:buChar char="•"/>
            </a:pPr>
            <a:r>
              <a:rPr lang="en-GB" sz="1800" i="1">
                <a:solidFill>
                  <a:schemeClr val="dk1"/>
                </a:solidFill>
                <a:latin typeface="Open Sans"/>
                <a:ea typeface="Open Sans"/>
                <a:cs typeface="Open Sans"/>
                <a:sym typeface="Open Sans"/>
              </a:rPr>
              <a:t>Various users of the model/system will need various level of detail in the explanations</a:t>
            </a:r>
            <a:endParaRPr sz="1800">
              <a:solidFill>
                <a:schemeClr val="dk1"/>
              </a:solidFill>
              <a:latin typeface="Open Sans"/>
              <a:ea typeface="Open Sans"/>
              <a:cs typeface="Open Sans"/>
              <a:sym typeface="Open Sans"/>
            </a:endParaRPr>
          </a:p>
          <a:p>
            <a:pPr marL="457200" lvl="0" indent="0" algn="l" rtl="0">
              <a:lnSpc>
                <a:spcPct val="100000"/>
              </a:lnSpc>
              <a:spcBef>
                <a:spcPts val="600"/>
              </a:spcBef>
              <a:spcAft>
                <a:spcPts val="0"/>
              </a:spcAft>
              <a:buNone/>
            </a:pPr>
            <a:endParaRPr sz="1800" b="1">
              <a:solidFill>
                <a:schemeClr val="dk1"/>
              </a:solidFill>
              <a:latin typeface="Open Sans"/>
              <a:ea typeface="Open Sans"/>
              <a:cs typeface="Open Sans"/>
              <a:sym typeface="Open Sans"/>
            </a:endParaRPr>
          </a:p>
        </p:txBody>
      </p:sp>
      <p:sp>
        <p:nvSpPr>
          <p:cNvPr id="215" name="Google Shape;215;gbf0b625934_0_1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19</a:t>
            </a:fld>
            <a:endParaRPr/>
          </a:p>
        </p:txBody>
      </p:sp>
      <p:sp>
        <p:nvSpPr>
          <p:cNvPr id="5" name="TextBox 4">
            <a:extLst>
              <a:ext uri="{FF2B5EF4-FFF2-40B4-BE49-F238E27FC236}">
                <a16:creationId xmlns:a16="http://schemas.microsoft.com/office/drawing/2014/main" id="{D27D0B31-DAF8-4C1C-91E4-0F8EA5E3B636}"/>
              </a:ext>
            </a:extLst>
          </p:cNvPr>
          <p:cNvSpPr txBox="1"/>
          <p:nvPr/>
        </p:nvSpPr>
        <p:spPr>
          <a:xfrm>
            <a:off x="104273" y="4804946"/>
            <a:ext cx="6641431" cy="338554"/>
          </a:xfrm>
          <a:prstGeom prst="rect">
            <a:avLst/>
          </a:prstGeom>
          <a:noFill/>
        </p:spPr>
        <p:txBody>
          <a:bodyPr wrap="square" rtlCol="0">
            <a:spAutoFit/>
          </a:bodyPr>
          <a:lstStyle/>
          <a:p>
            <a:r>
              <a:rPr lang="en-US" sz="800" dirty="0"/>
              <a:t>*</a:t>
            </a:r>
            <a:r>
              <a:rPr lang="en-US" sz="800" dirty="0" err="1"/>
              <a:t>Robnik-Sikonja</a:t>
            </a:r>
            <a:r>
              <a:rPr lang="en-US" sz="800" dirty="0"/>
              <a:t> and </a:t>
            </a:r>
            <a:r>
              <a:rPr lang="en-US" sz="800" dirty="0" err="1"/>
              <a:t>Bohanec</a:t>
            </a:r>
            <a:r>
              <a:rPr lang="en-US" sz="800" dirty="0"/>
              <a:t> (2018), </a:t>
            </a:r>
            <a:r>
              <a:rPr lang="en-US" sz="800" i="1" dirty="0"/>
              <a:t>‘Perturbation-based explanations of prediction models</a:t>
            </a:r>
            <a:r>
              <a:rPr lang="en-US" sz="800" dirty="0"/>
              <a:t>,’ Human and machine learning, Springe. ; </a:t>
            </a:r>
          </a:p>
          <a:p>
            <a:r>
              <a:rPr lang="en-US" sz="800" dirty="0"/>
              <a:t>*Interpretable ML by Christoph Molnar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a:spLocks noGrp="1"/>
          </p:cNvSpPr>
          <p:nvPr>
            <p:ph type="ctrTitle"/>
          </p:nvPr>
        </p:nvSpPr>
        <p:spPr>
          <a:xfrm>
            <a:off x="1215283" y="2284195"/>
            <a:ext cx="7778840" cy="2391982"/>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000"/>
              <a:buNone/>
            </a:pPr>
            <a:br>
              <a:rPr lang="en-GB" sz="4800" dirty="0"/>
            </a:br>
            <a:br>
              <a:rPr lang="en-GB" sz="4800" dirty="0"/>
            </a:br>
            <a:br>
              <a:rPr lang="en-GB" sz="4800" dirty="0"/>
            </a:br>
            <a:br>
              <a:rPr lang="en-GB" sz="4800" dirty="0"/>
            </a:br>
            <a:r>
              <a:rPr lang="en-GB" sz="4800" b="1" dirty="0" err="1">
                <a:highlight>
                  <a:srgbClr val="000000"/>
                </a:highlight>
                <a:latin typeface="Arial"/>
                <a:cs typeface="Arial"/>
                <a:sym typeface="Arial"/>
              </a:rPr>
              <a:t>Explainability</a:t>
            </a:r>
            <a:r>
              <a:rPr lang="en-GB" sz="4800" b="1" dirty="0">
                <a:highlight>
                  <a:srgbClr val="000000"/>
                </a:highlight>
                <a:latin typeface="Arial"/>
                <a:cs typeface="Arial"/>
                <a:sym typeface="Arial"/>
              </a:rPr>
              <a:t> of ML models</a:t>
            </a:r>
            <a:br>
              <a:rPr lang="en-GB" dirty="0"/>
            </a:br>
            <a:r>
              <a:rPr lang="en-GB" sz="2400" dirty="0">
                <a:solidFill>
                  <a:schemeClr val="dk1"/>
                </a:solidFill>
                <a:latin typeface="Arial"/>
                <a:ea typeface="Arial"/>
                <a:cs typeface="Arial"/>
                <a:sym typeface="Arial"/>
              </a:rPr>
              <a:t> </a:t>
            </a:r>
            <a:br>
              <a:rPr lang="en-GB" sz="2400" dirty="0">
                <a:latin typeface="Arial"/>
                <a:ea typeface="Arial"/>
                <a:cs typeface="Arial"/>
                <a:sym typeface="Arial"/>
              </a:rPr>
            </a:br>
            <a:r>
              <a:rPr lang="en-GB" sz="2400" b="1" i="1" dirty="0">
                <a:effectLst>
                  <a:outerShdw blurRad="38100" dist="38100" dir="2700000" algn="tl">
                    <a:srgbClr val="000000">
                      <a:alpha val="43137"/>
                    </a:srgbClr>
                  </a:outerShdw>
                </a:effectLst>
                <a:latin typeface="Arial"/>
                <a:ea typeface="Arial"/>
                <a:cs typeface="Arial"/>
                <a:sym typeface="Arial"/>
              </a:rPr>
              <a:t>Violeta Misheva, PhD</a:t>
            </a:r>
            <a:endParaRPr b="1" i="1" dirty="0">
              <a:effectLst>
                <a:outerShdw blurRad="38100" dist="38100" dir="2700000" algn="tl">
                  <a:srgbClr val="000000">
                    <a:alpha val="43137"/>
                  </a:srgbClr>
                </a:outerShdw>
              </a:effectLs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bf0b625934_0_27"/>
          <p:cNvSpPr txBox="1">
            <a:spLocks noGrp="1"/>
          </p:cNvSpPr>
          <p:nvPr>
            <p:ph type="title"/>
          </p:nvPr>
        </p:nvSpPr>
        <p:spPr>
          <a:xfrm>
            <a:off x="0" y="0"/>
            <a:ext cx="75792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dirty="0">
                <a:latin typeface="Arial"/>
                <a:ea typeface="Arial"/>
                <a:cs typeface="Arial"/>
                <a:sym typeface="Arial"/>
              </a:rPr>
              <a:t>What is a good explanation?</a:t>
            </a:r>
            <a:r>
              <a:rPr lang="en-GB" sz="4400" baseline="30000" dirty="0">
                <a:latin typeface="Arial"/>
                <a:ea typeface="Arial"/>
                <a:cs typeface="Arial"/>
                <a:sym typeface="Arial"/>
              </a:rPr>
              <a:t>*</a:t>
            </a:r>
            <a:endParaRPr sz="4400" baseline="30000" dirty="0">
              <a:latin typeface="Arial"/>
              <a:ea typeface="Arial"/>
              <a:cs typeface="Arial"/>
              <a:sym typeface="Arial"/>
            </a:endParaRPr>
          </a:p>
        </p:txBody>
      </p:sp>
      <p:sp>
        <p:nvSpPr>
          <p:cNvPr id="221" name="Google Shape;221;gbf0b625934_0_27"/>
          <p:cNvSpPr txBox="1">
            <a:spLocks noGrp="1"/>
          </p:cNvSpPr>
          <p:nvPr>
            <p:ph type="body" idx="1"/>
          </p:nvPr>
        </p:nvSpPr>
        <p:spPr>
          <a:xfrm>
            <a:off x="200925" y="1251724"/>
            <a:ext cx="6067800" cy="33486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600"/>
              </a:spcBef>
              <a:spcAft>
                <a:spcPts val="0"/>
              </a:spcAft>
              <a:buSzPts val="1200"/>
              <a:buFont typeface="Open Sans"/>
              <a:buChar char="•"/>
            </a:pPr>
            <a:r>
              <a:rPr lang="en-GB" sz="1800" b="1">
                <a:solidFill>
                  <a:schemeClr val="dk1"/>
                </a:solidFill>
                <a:latin typeface="Open Sans"/>
                <a:ea typeface="Open Sans"/>
                <a:cs typeface="Open Sans"/>
                <a:sym typeface="Open Sans"/>
              </a:rPr>
              <a:t>Social</a:t>
            </a:r>
            <a:r>
              <a:rPr lang="en-GB" sz="1800">
                <a:solidFill>
                  <a:schemeClr val="dk1"/>
                </a:solidFill>
                <a:latin typeface="Open Sans"/>
                <a:ea typeface="Open Sans"/>
                <a:cs typeface="Open Sans"/>
                <a:sym typeface="Open Sans"/>
              </a:rPr>
              <a:t> : part of the conversation between the explainer and the receiver of the explanation</a:t>
            </a:r>
            <a:endParaRPr sz="1800">
              <a:solidFill>
                <a:schemeClr val="dk1"/>
              </a:solidFill>
              <a:latin typeface="Open Sans"/>
              <a:ea typeface="Open Sans"/>
              <a:cs typeface="Open Sans"/>
              <a:sym typeface="Open Sans"/>
            </a:endParaRPr>
          </a:p>
          <a:p>
            <a:pPr marL="914400" lvl="1" indent="-304800" algn="l" rtl="0">
              <a:lnSpc>
                <a:spcPct val="100000"/>
              </a:lnSpc>
              <a:spcBef>
                <a:spcPts val="600"/>
              </a:spcBef>
              <a:spcAft>
                <a:spcPts val="0"/>
              </a:spcAft>
              <a:buSzPts val="1200"/>
              <a:buFont typeface="Open Sans"/>
              <a:buChar char="•"/>
            </a:pPr>
            <a:r>
              <a:rPr lang="en-GB" sz="1800" i="1">
                <a:solidFill>
                  <a:schemeClr val="dk1"/>
                </a:solidFill>
                <a:latin typeface="Open Sans"/>
                <a:ea typeface="Open Sans"/>
                <a:cs typeface="Open Sans"/>
                <a:sym typeface="Open Sans"/>
              </a:rPr>
              <a:t>Various users of the model/system will need various level of detail in the explanations</a:t>
            </a:r>
            <a:endParaRPr sz="1800">
              <a:solidFill>
                <a:schemeClr val="dk1"/>
              </a:solidFill>
              <a:latin typeface="Open Sans"/>
              <a:ea typeface="Open Sans"/>
              <a:cs typeface="Open Sans"/>
              <a:sym typeface="Open Sans"/>
            </a:endParaRPr>
          </a:p>
          <a:p>
            <a:pPr marL="171450" lvl="0" indent="-171450" algn="l" rtl="0">
              <a:lnSpc>
                <a:spcPct val="100000"/>
              </a:lnSpc>
              <a:spcBef>
                <a:spcPts val="600"/>
              </a:spcBef>
              <a:spcAft>
                <a:spcPts val="0"/>
              </a:spcAft>
              <a:buSzPts val="1200"/>
              <a:buFont typeface="Open Sans"/>
              <a:buChar char="•"/>
            </a:pPr>
            <a:r>
              <a:rPr lang="en-GB" sz="1800" b="1">
                <a:solidFill>
                  <a:schemeClr val="dk1"/>
                </a:solidFill>
                <a:latin typeface="Open Sans"/>
                <a:ea typeface="Open Sans"/>
                <a:cs typeface="Open Sans"/>
                <a:sym typeface="Open Sans"/>
              </a:rPr>
              <a:t>Focus on the abnormal:</a:t>
            </a:r>
            <a:r>
              <a:rPr lang="en-GB" sz="1800">
                <a:solidFill>
                  <a:schemeClr val="dk1"/>
                </a:solidFill>
                <a:latin typeface="Open Sans"/>
                <a:ea typeface="Open Sans"/>
                <a:cs typeface="Open Sans"/>
                <a:sym typeface="Open Sans"/>
              </a:rPr>
              <a:t>  humans focus on abnormal causes to explain events </a:t>
            </a:r>
            <a:endParaRPr sz="1800">
              <a:solidFill>
                <a:schemeClr val="dk1"/>
              </a:solidFill>
              <a:latin typeface="Open Sans"/>
              <a:ea typeface="Open Sans"/>
              <a:cs typeface="Open Sans"/>
              <a:sym typeface="Open Sans"/>
            </a:endParaRPr>
          </a:p>
          <a:p>
            <a:pPr marL="914400" lvl="1" indent="-304800" algn="l" rtl="0">
              <a:lnSpc>
                <a:spcPct val="100000"/>
              </a:lnSpc>
              <a:spcBef>
                <a:spcPts val="600"/>
              </a:spcBef>
              <a:spcAft>
                <a:spcPts val="0"/>
              </a:spcAft>
              <a:buSzPts val="1200"/>
              <a:buFont typeface="Open Sans"/>
              <a:buChar char="•"/>
            </a:pPr>
            <a:r>
              <a:rPr lang="en-GB" sz="1800" i="1">
                <a:solidFill>
                  <a:schemeClr val="dk1"/>
                </a:solidFill>
                <a:latin typeface="Open Sans"/>
                <a:ea typeface="Open Sans"/>
                <a:cs typeface="Open Sans"/>
                <a:sym typeface="Open Sans"/>
              </a:rPr>
              <a:t>Include abnormal features in the explanation (even if rare)</a:t>
            </a:r>
            <a:endParaRPr sz="1800" i="1">
              <a:solidFill>
                <a:schemeClr val="dk1"/>
              </a:solidFill>
              <a:latin typeface="Open Sans"/>
              <a:ea typeface="Open Sans"/>
              <a:cs typeface="Open Sans"/>
              <a:sym typeface="Open Sans"/>
            </a:endParaRPr>
          </a:p>
          <a:p>
            <a:pPr marL="457200" lvl="0" indent="0" algn="l" rtl="0">
              <a:lnSpc>
                <a:spcPct val="100000"/>
              </a:lnSpc>
              <a:spcBef>
                <a:spcPts val="600"/>
              </a:spcBef>
              <a:spcAft>
                <a:spcPts val="0"/>
              </a:spcAft>
              <a:buNone/>
            </a:pPr>
            <a:endParaRPr sz="1800" i="1">
              <a:solidFill>
                <a:schemeClr val="dk1"/>
              </a:solidFill>
              <a:latin typeface="Open Sans"/>
              <a:ea typeface="Open Sans"/>
              <a:cs typeface="Open Sans"/>
              <a:sym typeface="Open Sans"/>
            </a:endParaRPr>
          </a:p>
        </p:txBody>
      </p:sp>
      <p:sp>
        <p:nvSpPr>
          <p:cNvPr id="222" name="Google Shape;222;gbf0b625934_0_2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20</a:t>
            </a:fld>
            <a:endParaRPr/>
          </a:p>
        </p:txBody>
      </p:sp>
      <p:sp>
        <p:nvSpPr>
          <p:cNvPr id="5" name="TextBox 4">
            <a:extLst>
              <a:ext uri="{FF2B5EF4-FFF2-40B4-BE49-F238E27FC236}">
                <a16:creationId xmlns:a16="http://schemas.microsoft.com/office/drawing/2014/main" id="{EAC0997B-1697-4A15-9BF7-7337F5CC7F38}"/>
              </a:ext>
            </a:extLst>
          </p:cNvPr>
          <p:cNvSpPr txBox="1"/>
          <p:nvPr/>
        </p:nvSpPr>
        <p:spPr>
          <a:xfrm>
            <a:off x="104273" y="4804946"/>
            <a:ext cx="6641431" cy="338554"/>
          </a:xfrm>
          <a:prstGeom prst="rect">
            <a:avLst/>
          </a:prstGeom>
          <a:noFill/>
        </p:spPr>
        <p:txBody>
          <a:bodyPr wrap="square" rtlCol="0">
            <a:spAutoFit/>
          </a:bodyPr>
          <a:lstStyle/>
          <a:p>
            <a:r>
              <a:rPr lang="en-US" sz="800" dirty="0"/>
              <a:t>*</a:t>
            </a:r>
            <a:r>
              <a:rPr lang="en-US" sz="800" dirty="0" err="1"/>
              <a:t>Robnik-Sikonja</a:t>
            </a:r>
            <a:r>
              <a:rPr lang="en-US" sz="800" dirty="0"/>
              <a:t> and </a:t>
            </a:r>
            <a:r>
              <a:rPr lang="en-US" sz="800" dirty="0" err="1"/>
              <a:t>Bohanec</a:t>
            </a:r>
            <a:r>
              <a:rPr lang="en-US" sz="800" dirty="0"/>
              <a:t> (2018), </a:t>
            </a:r>
            <a:r>
              <a:rPr lang="en-US" sz="800" i="1" dirty="0"/>
              <a:t>‘Perturbation-based explanations of prediction models</a:t>
            </a:r>
            <a:r>
              <a:rPr lang="en-US" sz="800" dirty="0"/>
              <a:t>,’ Human and machine learning, Springe. ; </a:t>
            </a:r>
          </a:p>
          <a:p>
            <a:r>
              <a:rPr lang="en-US" sz="800" dirty="0"/>
              <a:t>*Interpretable ML by Christoph Molnar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bf0b625934_0_21"/>
          <p:cNvSpPr txBox="1">
            <a:spLocks noGrp="1"/>
          </p:cNvSpPr>
          <p:nvPr>
            <p:ph type="title"/>
          </p:nvPr>
        </p:nvSpPr>
        <p:spPr>
          <a:xfrm>
            <a:off x="0" y="0"/>
            <a:ext cx="75792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dirty="0">
                <a:latin typeface="Arial"/>
                <a:ea typeface="Arial"/>
                <a:cs typeface="Arial"/>
                <a:sym typeface="Arial"/>
              </a:rPr>
              <a:t>What is a good explanation?</a:t>
            </a:r>
            <a:r>
              <a:rPr lang="en-GB" sz="4400" baseline="30000" dirty="0">
                <a:latin typeface="Arial"/>
                <a:ea typeface="Arial"/>
                <a:cs typeface="Arial"/>
                <a:sym typeface="Arial"/>
              </a:rPr>
              <a:t>*</a:t>
            </a:r>
            <a:endParaRPr sz="4400" baseline="30000" dirty="0">
              <a:latin typeface="Arial"/>
              <a:ea typeface="Arial"/>
              <a:cs typeface="Arial"/>
              <a:sym typeface="Arial"/>
            </a:endParaRPr>
          </a:p>
        </p:txBody>
      </p:sp>
      <p:sp>
        <p:nvSpPr>
          <p:cNvPr id="228" name="Google Shape;228;gbf0b625934_0_21"/>
          <p:cNvSpPr txBox="1">
            <a:spLocks noGrp="1"/>
          </p:cNvSpPr>
          <p:nvPr>
            <p:ph type="body" idx="1"/>
          </p:nvPr>
        </p:nvSpPr>
        <p:spPr>
          <a:xfrm>
            <a:off x="200925" y="1251724"/>
            <a:ext cx="6067800" cy="33486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600"/>
              </a:spcBef>
              <a:spcAft>
                <a:spcPts val="0"/>
              </a:spcAft>
              <a:buSzPts val="1200"/>
              <a:buFont typeface="Open Sans"/>
              <a:buChar char="•"/>
            </a:pPr>
            <a:r>
              <a:rPr lang="en-GB" sz="1800" b="1" dirty="0">
                <a:solidFill>
                  <a:schemeClr val="dk1"/>
                </a:solidFill>
                <a:latin typeface="Open Sans"/>
                <a:ea typeface="Open Sans"/>
                <a:cs typeface="Open Sans"/>
                <a:sym typeface="Open Sans"/>
              </a:rPr>
              <a:t>Social</a:t>
            </a:r>
            <a:r>
              <a:rPr lang="en-GB" sz="1800" dirty="0">
                <a:solidFill>
                  <a:schemeClr val="dk1"/>
                </a:solidFill>
                <a:latin typeface="Open Sans"/>
                <a:ea typeface="Open Sans"/>
                <a:cs typeface="Open Sans"/>
                <a:sym typeface="Open Sans"/>
              </a:rPr>
              <a:t> : part of the conversation between the explainer and the receiver of the explanation</a:t>
            </a:r>
            <a:endParaRPr sz="1800" dirty="0">
              <a:solidFill>
                <a:schemeClr val="dk1"/>
              </a:solidFill>
              <a:latin typeface="Open Sans"/>
              <a:ea typeface="Open Sans"/>
              <a:cs typeface="Open Sans"/>
              <a:sym typeface="Open Sans"/>
            </a:endParaRPr>
          </a:p>
          <a:p>
            <a:pPr marL="914400" lvl="1" indent="-304800" algn="l" rtl="0">
              <a:lnSpc>
                <a:spcPct val="100000"/>
              </a:lnSpc>
              <a:spcBef>
                <a:spcPts val="600"/>
              </a:spcBef>
              <a:spcAft>
                <a:spcPts val="0"/>
              </a:spcAft>
              <a:buSzPts val="1200"/>
              <a:buFont typeface="Open Sans"/>
              <a:buChar char="•"/>
            </a:pPr>
            <a:r>
              <a:rPr lang="en-GB" sz="1800" i="1" dirty="0">
                <a:solidFill>
                  <a:schemeClr val="dk1"/>
                </a:solidFill>
                <a:latin typeface="Open Sans"/>
                <a:ea typeface="Open Sans"/>
                <a:cs typeface="Open Sans"/>
                <a:sym typeface="Open Sans"/>
              </a:rPr>
              <a:t>Various users of the model/system will need various level of detail in the explanations</a:t>
            </a:r>
            <a:endParaRPr sz="1800" dirty="0">
              <a:solidFill>
                <a:schemeClr val="dk1"/>
              </a:solidFill>
              <a:latin typeface="Open Sans"/>
              <a:ea typeface="Open Sans"/>
              <a:cs typeface="Open Sans"/>
              <a:sym typeface="Open Sans"/>
            </a:endParaRPr>
          </a:p>
          <a:p>
            <a:pPr marL="171450" lvl="0" indent="-171450" algn="l" rtl="0">
              <a:lnSpc>
                <a:spcPct val="100000"/>
              </a:lnSpc>
              <a:spcBef>
                <a:spcPts val="600"/>
              </a:spcBef>
              <a:spcAft>
                <a:spcPts val="0"/>
              </a:spcAft>
              <a:buSzPts val="1200"/>
              <a:buFont typeface="Open Sans"/>
              <a:buChar char="•"/>
            </a:pPr>
            <a:r>
              <a:rPr lang="en-GB" sz="1800" b="1" dirty="0">
                <a:solidFill>
                  <a:schemeClr val="dk1"/>
                </a:solidFill>
                <a:latin typeface="Open Sans"/>
                <a:ea typeface="Open Sans"/>
                <a:cs typeface="Open Sans"/>
                <a:sym typeface="Open Sans"/>
              </a:rPr>
              <a:t>Focus on the abnormal:</a:t>
            </a:r>
            <a:r>
              <a:rPr lang="en-GB" sz="1800" dirty="0">
                <a:solidFill>
                  <a:schemeClr val="dk1"/>
                </a:solidFill>
                <a:latin typeface="Open Sans"/>
                <a:ea typeface="Open Sans"/>
                <a:cs typeface="Open Sans"/>
                <a:sym typeface="Open Sans"/>
              </a:rPr>
              <a:t>  humans focus on abnormal causes to explain events </a:t>
            </a:r>
            <a:endParaRPr sz="1800" dirty="0">
              <a:solidFill>
                <a:schemeClr val="dk1"/>
              </a:solidFill>
              <a:latin typeface="Open Sans"/>
              <a:ea typeface="Open Sans"/>
              <a:cs typeface="Open Sans"/>
              <a:sym typeface="Open Sans"/>
            </a:endParaRPr>
          </a:p>
          <a:p>
            <a:pPr marL="914400" lvl="1" indent="-304800" algn="l" rtl="0">
              <a:lnSpc>
                <a:spcPct val="100000"/>
              </a:lnSpc>
              <a:spcBef>
                <a:spcPts val="600"/>
              </a:spcBef>
              <a:spcAft>
                <a:spcPts val="0"/>
              </a:spcAft>
              <a:buSzPts val="1200"/>
              <a:buFont typeface="Open Sans"/>
              <a:buChar char="•"/>
            </a:pPr>
            <a:r>
              <a:rPr lang="en-GB" sz="1800" i="1" dirty="0">
                <a:solidFill>
                  <a:schemeClr val="dk1"/>
                </a:solidFill>
                <a:latin typeface="Open Sans"/>
                <a:ea typeface="Open Sans"/>
                <a:cs typeface="Open Sans"/>
                <a:sym typeface="Open Sans"/>
              </a:rPr>
              <a:t>Include abnormal features in the explanation (even if rare)</a:t>
            </a:r>
            <a:endParaRPr sz="1800" i="1" dirty="0">
              <a:solidFill>
                <a:schemeClr val="dk1"/>
              </a:solidFill>
              <a:latin typeface="Open Sans"/>
              <a:ea typeface="Open Sans"/>
              <a:cs typeface="Open Sans"/>
              <a:sym typeface="Open Sans"/>
            </a:endParaRPr>
          </a:p>
          <a:p>
            <a:pPr marL="171450" lvl="0" indent="-209550" algn="l" rtl="0">
              <a:lnSpc>
                <a:spcPct val="100000"/>
              </a:lnSpc>
              <a:spcBef>
                <a:spcPts val="600"/>
              </a:spcBef>
              <a:spcAft>
                <a:spcPts val="0"/>
              </a:spcAft>
              <a:buClr>
                <a:schemeClr val="dk1"/>
              </a:buClr>
              <a:buSzPts val="1800"/>
              <a:buFont typeface="Open Sans"/>
              <a:buChar char="•"/>
            </a:pPr>
            <a:r>
              <a:rPr lang="en-GB" sz="1800" b="1" dirty="0">
                <a:solidFill>
                  <a:schemeClr val="dk1"/>
                </a:solidFill>
                <a:latin typeface="Open Sans"/>
                <a:ea typeface="Open Sans"/>
                <a:cs typeface="Open Sans"/>
                <a:sym typeface="Open Sans"/>
              </a:rPr>
              <a:t>General and probable: </a:t>
            </a:r>
            <a:r>
              <a:rPr lang="en-GB" sz="1800" dirty="0">
                <a:solidFill>
                  <a:schemeClr val="dk1"/>
                </a:solidFill>
                <a:latin typeface="Open Sans"/>
                <a:ea typeface="Open Sans"/>
                <a:cs typeface="Open Sans"/>
                <a:sym typeface="Open Sans"/>
              </a:rPr>
              <a:t>if it can explain many events</a:t>
            </a:r>
            <a:endParaRPr sz="1800" dirty="0">
              <a:solidFill>
                <a:schemeClr val="dk1"/>
              </a:solidFill>
              <a:latin typeface="Open Sans"/>
              <a:ea typeface="Open Sans"/>
              <a:cs typeface="Open Sans"/>
              <a:sym typeface="Open Sans"/>
            </a:endParaRPr>
          </a:p>
          <a:p>
            <a:pPr marL="914400" lvl="1" indent="-342900" algn="l" rtl="0">
              <a:lnSpc>
                <a:spcPct val="100000"/>
              </a:lnSpc>
              <a:spcBef>
                <a:spcPts val="600"/>
              </a:spcBef>
              <a:spcAft>
                <a:spcPts val="0"/>
              </a:spcAft>
              <a:buClr>
                <a:schemeClr val="dk1"/>
              </a:buClr>
              <a:buSzPts val="1800"/>
              <a:buFont typeface="Open Sans"/>
              <a:buChar char="•"/>
            </a:pPr>
            <a:r>
              <a:rPr lang="en-GB" sz="1800" i="1" dirty="0">
                <a:solidFill>
                  <a:schemeClr val="dk1"/>
                </a:solidFill>
                <a:latin typeface="Open Sans"/>
                <a:ea typeface="Open Sans"/>
                <a:cs typeface="Open Sans"/>
                <a:sym typeface="Open Sans"/>
              </a:rPr>
              <a:t>In the absence of an abnormal event, a general event is considered a good explanation </a:t>
            </a:r>
            <a:endParaRPr sz="1800" i="1" dirty="0">
              <a:solidFill>
                <a:schemeClr val="dk1"/>
              </a:solidFill>
              <a:latin typeface="Open Sans"/>
              <a:ea typeface="Open Sans"/>
              <a:cs typeface="Open Sans"/>
              <a:sym typeface="Open Sans"/>
            </a:endParaRPr>
          </a:p>
        </p:txBody>
      </p:sp>
      <p:sp>
        <p:nvSpPr>
          <p:cNvPr id="229" name="Google Shape;229;gbf0b625934_0_2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21</a:t>
            </a:fld>
            <a:endParaRPr/>
          </a:p>
        </p:txBody>
      </p:sp>
      <p:sp>
        <p:nvSpPr>
          <p:cNvPr id="5" name="TextBox 4">
            <a:extLst>
              <a:ext uri="{FF2B5EF4-FFF2-40B4-BE49-F238E27FC236}">
                <a16:creationId xmlns:a16="http://schemas.microsoft.com/office/drawing/2014/main" id="{DF7F7558-E4D9-4D57-BB59-24E113E01606}"/>
              </a:ext>
            </a:extLst>
          </p:cNvPr>
          <p:cNvSpPr txBox="1"/>
          <p:nvPr/>
        </p:nvSpPr>
        <p:spPr>
          <a:xfrm>
            <a:off x="104273" y="4804946"/>
            <a:ext cx="6641431" cy="338554"/>
          </a:xfrm>
          <a:prstGeom prst="rect">
            <a:avLst/>
          </a:prstGeom>
          <a:noFill/>
        </p:spPr>
        <p:txBody>
          <a:bodyPr wrap="square" rtlCol="0">
            <a:spAutoFit/>
          </a:bodyPr>
          <a:lstStyle/>
          <a:p>
            <a:r>
              <a:rPr lang="en-US" sz="800" dirty="0"/>
              <a:t>*</a:t>
            </a:r>
            <a:r>
              <a:rPr lang="en-US" sz="800" dirty="0" err="1"/>
              <a:t>Robnik-Sikonja</a:t>
            </a:r>
            <a:r>
              <a:rPr lang="en-US" sz="800" dirty="0"/>
              <a:t> and </a:t>
            </a:r>
            <a:r>
              <a:rPr lang="en-US" sz="800" dirty="0" err="1"/>
              <a:t>Bohanec</a:t>
            </a:r>
            <a:r>
              <a:rPr lang="en-US" sz="800" dirty="0"/>
              <a:t> (2018), </a:t>
            </a:r>
            <a:r>
              <a:rPr lang="en-US" sz="800" i="1" dirty="0"/>
              <a:t>‘Perturbation-based explanations of prediction models</a:t>
            </a:r>
            <a:r>
              <a:rPr lang="en-US" sz="800" dirty="0"/>
              <a:t>,’ Human and machine learning, Springe. ; </a:t>
            </a:r>
          </a:p>
          <a:p>
            <a:r>
              <a:rPr lang="en-US" sz="800" dirty="0"/>
              <a:t>*Interpretable ML by Christoph Molnar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adfe08d15c_0_155"/>
          <p:cNvSpPr txBox="1">
            <a:spLocks noGrp="1"/>
          </p:cNvSpPr>
          <p:nvPr>
            <p:ph type="title"/>
          </p:nvPr>
        </p:nvSpPr>
        <p:spPr>
          <a:xfrm>
            <a:off x="0" y="0"/>
            <a:ext cx="79704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a:latin typeface="Arial"/>
                <a:ea typeface="Arial"/>
                <a:cs typeface="Arial"/>
                <a:sym typeface="Arial"/>
              </a:rPr>
              <a:t>Types of explainability</a:t>
            </a:r>
            <a:endParaRPr>
              <a:latin typeface="Arial"/>
              <a:ea typeface="Arial"/>
              <a:cs typeface="Arial"/>
              <a:sym typeface="Arial"/>
            </a:endParaRPr>
          </a:p>
        </p:txBody>
      </p:sp>
      <p:sp>
        <p:nvSpPr>
          <p:cNvPr id="235" name="Google Shape;235;gadfe08d15c_0_155"/>
          <p:cNvSpPr txBox="1">
            <a:spLocks noGrp="1"/>
          </p:cNvSpPr>
          <p:nvPr>
            <p:ph type="body" idx="1"/>
          </p:nvPr>
        </p:nvSpPr>
        <p:spPr>
          <a:xfrm>
            <a:off x="301658" y="1602557"/>
            <a:ext cx="5946600" cy="3398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Open Sans"/>
              <a:buChar char="•"/>
            </a:pPr>
            <a:r>
              <a:rPr lang="en-GB" u="sng">
                <a:solidFill>
                  <a:schemeClr val="dk1"/>
                </a:solidFill>
                <a:latin typeface="Open Sans"/>
                <a:ea typeface="Open Sans"/>
                <a:cs typeface="Open Sans"/>
                <a:sym typeface="Open Sans"/>
              </a:rPr>
              <a:t>Intrinsic methods </a:t>
            </a:r>
            <a:r>
              <a:rPr lang="en-GB">
                <a:solidFill>
                  <a:schemeClr val="dk1"/>
                </a:solidFill>
                <a:latin typeface="Open Sans"/>
                <a:ea typeface="Open Sans"/>
                <a:cs typeface="Open Sans"/>
                <a:sym typeface="Open Sans"/>
              </a:rPr>
              <a:t>(restricting the complexity of the model) and </a:t>
            </a:r>
            <a:r>
              <a:rPr lang="en-GB" u="sng">
                <a:solidFill>
                  <a:schemeClr val="dk1"/>
                </a:solidFill>
                <a:latin typeface="Open Sans"/>
                <a:ea typeface="Open Sans"/>
                <a:cs typeface="Open Sans"/>
                <a:sym typeface="Open Sans"/>
              </a:rPr>
              <a:t>post-hoc</a:t>
            </a:r>
            <a:r>
              <a:rPr lang="en-GB">
                <a:solidFill>
                  <a:schemeClr val="dk1"/>
                </a:solidFill>
                <a:latin typeface="Open Sans"/>
                <a:ea typeface="Open Sans"/>
                <a:cs typeface="Open Sans"/>
                <a:sym typeface="Open Sans"/>
              </a:rPr>
              <a:t> (after the model training)</a:t>
            </a:r>
            <a:endParaRPr>
              <a:solidFill>
                <a:schemeClr val="dk1"/>
              </a:solidFill>
              <a:latin typeface="Open Sans"/>
              <a:ea typeface="Open Sans"/>
              <a:cs typeface="Open Sans"/>
              <a:sym typeface="Open Sans"/>
            </a:endParaRPr>
          </a:p>
        </p:txBody>
      </p:sp>
      <p:sp>
        <p:nvSpPr>
          <p:cNvPr id="236" name="Google Shape;236;gadfe08d15c_0_15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adfe08d15c_0_161"/>
          <p:cNvSpPr txBox="1">
            <a:spLocks noGrp="1"/>
          </p:cNvSpPr>
          <p:nvPr>
            <p:ph type="title"/>
          </p:nvPr>
        </p:nvSpPr>
        <p:spPr>
          <a:xfrm>
            <a:off x="0" y="0"/>
            <a:ext cx="79704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a:latin typeface="Arial"/>
                <a:ea typeface="Arial"/>
                <a:cs typeface="Arial"/>
                <a:sym typeface="Arial"/>
              </a:rPr>
              <a:t>Types of explainability</a:t>
            </a:r>
            <a:endParaRPr>
              <a:latin typeface="Arial"/>
              <a:ea typeface="Arial"/>
              <a:cs typeface="Arial"/>
              <a:sym typeface="Arial"/>
            </a:endParaRPr>
          </a:p>
        </p:txBody>
      </p:sp>
      <p:sp>
        <p:nvSpPr>
          <p:cNvPr id="242" name="Google Shape;242;gadfe08d15c_0_161"/>
          <p:cNvSpPr txBox="1">
            <a:spLocks noGrp="1"/>
          </p:cNvSpPr>
          <p:nvPr>
            <p:ph type="body" idx="1"/>
          </p:nvPr>
        </p:nvSpPr>
        <p:spPr>
          <a:xfrm>
            <a:off x="301658" y="1602557"/>
            <a:ext cx="5946600" cy="3398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Open Sans"/>
              <a:buChar char="•"/>
            </a:pPr>
            <a:r>
              <a:rPr lang="en-GB" u="sng">
                <a:solidFill>
                  <a:schemeClr val="dk1"/>
                </a:solidFill>
                <a:latin typeface="Open Sans"/>
                <a:ea typeface="Open Sans"/>
                <a:cs typeface="Open Sans"/>
                <a:sym typeface="Open Sans"/>
              </a:rPr>
              <a:t>Intrinsic methods </a:t>
            </a:r>
            <a:r>
              <a:rPr lang="en-GB">
                <a:solidFill>
                  <a:schemeClr val="dk1"/>
                </a:solidFill>
                <a:latin typeface="Open Sans"/>
                <a:ea typeface="Open Sans"/>
                <a:cs typeface="Open Sans"/>
                <a:sym typeface="Open Sans"/>
              </a:rPr>
              <a:t>(restricting the complexity of the model) and </a:t>
            </a:r>
            <a:r>
              <a:rPr lang="en-GB" u="sng">
                <a:solidFill>
                  <a:schemeClr val="dk1"/>
                </a:solidFill>
                <a:latin typeface="Open Sans"/>
                <a:ea typeface="Open Sans"/>
                <a:cs typeface="Open Sans"/>
                <a:sym typeface="Open Sans"/>
              </a:rPr>
              <a:t>post-hoc</a:t>
            </a:r>
            <a:r>
              <a:rPr lang="en-GB">
                <a:solidFill>
                  <a:schemeClr val="dk1"/>
                </a:solidFill>
                <a:latin typeface="Open Sans"/>
                <a:ea typeface="Open Sans"/>
                <a:cs typeface="Open Sans"/>
                <a:sym typeface="Open Sans"/>
              </a:rPr>
              <a:t> (after the model training)</a:t>
            </a:r>
            <a:endParaRPr>
              <a:solidFill>
                <a:schemeClr val="dk1"/>
              </a:solidFill>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u="sng">
                <a:solidFill>
                  <a:schemeClr val="dk1"/>
                </a:solidFill>
                <a:latin typeface="Open Sans"/>
                <a:ea typeface="Open Sans"/>
                <a:cs typeface="Open Sans"/>
                <a:sym typeface="Open Sans"/>
              </a:rPr>
              <a:t>Model-specific </a:t>
            </a:r>
            <a:r>
              <a:rPr lang="en-GB">
                <a:solidFill>
                  <a:schemeClr val="dk1"/>
                </a:solidFill>
                <a:latin typeface="Open Sans"/>
                <a:ea typeface="Open Sans"/>
                <a:cs typeface="Open Sans"/>
                <a:sym typeface="Open Sans"/>
              </a:rPr>
              <a:t>(limited to specific classes of models) and </a:t>
            </a:r>
            <a:r>
              <a:rPr lang="en-GB" u="sng">
                <a:solidFill>
                  <a:schemeClr val="dk1"/>
                </a:solidFill>
                <a:latin typeface="Open Sans"/>
                <a:ea typeface="Open Sans"/>
                <a:cs typeface="Open Sans"/>
                <a:sym typeface="Open Sans"/>
              </a:rPr>
              <a:t>model-agnostic</a:t>
            </a:r>
            <a:r>
              <a:rPr lang="en-GB">
                <a:solidFill>
                  <a:schemeClr val="dk1"/>
                </a:solidFill>
                <a:latin typeface="Open Sans"/>
                <a:ea typeface="Open Sans"/>
                <a:cs typeface="Open Sans"/>
                <a:sym typeface="Open Sans"/>
              </a:rPr>
              <a:t>(can be used on any model)</a:t>
            </a:r>
            <a:endParaRPr>
              <a:solidFill>
                <a:schemeClr val="dk1"/>
              </a:solidFill>
              <a:latin typeface="Open Sans"/>
              <a:ea typeface="Open Sans"/>
              <a:cs typeface="Open Sans"/>
              <a:sym typeface="Open Sans"/>
            </a:endParaRPr>
          </a:p>
        </p:txBody>
      </p:sp>
      <p:sp>
        <p:nvSpPr>
          <p:cNvPr id="243" name="Google Shape;243;gadfe08d15c_0_16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adfe08d15c_0_167"/>
          <p:cNvSpPr txBox="1">
            <a:spLocks noGrp="1"/>
          </p:cNvSpPr>
          <p:nvPr>
            <p:ph type="title"/>
          </p:nvPr>
        </p:nvSpPr>
        <p:spPr>
          <a:xfrm>
            <a:off x="0" y="0"/>
            <a:ext cx="79704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a:latin typeface="Arial"/>
                <a:ea typeface="Arial"/>
                <a:cs typeface="Arial"/>
                <a:sym typeface="Arial"/>
              </a:rPr>
              <a:t>Types of explainability</a:t>
            </a:r>
            <a:endParaRPr>
              <a:latin typeface="Arial"/>
              <a:ea typeface="Arial"/>
              <a:cs typeface="Arial"/>
              <a:sym typeface="Arial"/>
            </a:endParaRPr>
          </a:p>
        </p:txBody>
      </p:sp>
      <p:sp>
        <p:nvSpPr>
          <p:cNvPr id="249" name="Google Shape;249;gadfe08d15c_0_167"/>
          <p:cNvSpPr txBox="1">
            <a:spLocks noGrp="1"/>
          </p:cNvSpPr>
          <p:nvPr>
            <p:ph type="body" idx="1"/>
          </p:nvPr>
        </p:nvSpPr>
        <p:spPr>
          <a:xfrm>
            <a:off x="301658" y="1602557"/>
            <a:ext cx="5946600" cy="3398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Open Sans"/>
              <a:buChar char="•"/>
            </a:pPr>
            <a:r>
              <a:rPr lang="en-GB" u="sng">
                <a:solidFill>
                  <a:schemeClr val="dk1"/>
                </a:solidFill>
                <a:latin typeface="Open Sans"/>
                <a:ea typeface="Open Sans"/>
                <a:cs typeface="Open Sans"/>
                <a:sym typeface="Open Sans"/>
              </a:rPr>
              <a:t>Intrinsic methods </a:t>
            </a:r>
            <a:r>
              <a:rPr lang="en-GB">
                <a:solidFill>
                  <a:schemeClr val="dk1"/>
                </a:solidFill>
                <a:latin typeface="Open Sans"/>
                <a:ea typeface="Open Sans"/>
                <a:cs typeface="Open Sans"/>
                <a:sym typeface="Open Sans"/>
              </a:rPr>
              <a:t>(restricting the complexity of the model) and </a:t>
            </a:r>
            <a:r>
              <a:rPr lang="en-GB" u="sng">
                <a:solidFill>
                  <a:schemeClr val="dk1"/>
                </a:solidFill>
                <a:latin typeface="Open Sans"/>
                <a:ea typeface="Open Sans"/>
                <a:cs typeface="Open Sans"/>
                <a:sym typeface="Open Sans"/>
              </a:rPr>
              <a:t>post-hoc</a:t>
            </a:r>
            <a:r>
              <a:rPr lang="en-GB">
                <a:solidFill>
                  <a:schemeClr val="dk1"/>
                </a:solidFill>
                <a:latin typeface="Open Sans"/>
                <a:ea typeface="Open Sans"/>
                <a:cs typeface="Open Sans"/>
                <a:sym typeface="Open Sans"/>
              </a:rPr>
              <a:t> (after the model training)</a:t>
            </a:r>
            <a:endParaRPr>
              <a:solidFill>
                <a:schemeClr val="dk1"/>
              </a:solidFill>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u="sng">
                <a:solidFill>
                  <a:schemeClr val="dk1"/>
                </a:solidFill>
                <a:latin typeface="Open Sans"/>
                <a:ea typeface="Open Sans"/>
                <a:cs typeface="Open Sans"/>
                <a:sym typeface="Open Sans"/>
              </a:rPr>
              <a:t>Model-specific </a:t>
            </a:r>
            <a:r>
              <a:rPr lang="en-GB">
                <a:solidFill>
                  <a:schemeClr val="dk1"/>
                </a:solidFill>
                <a:latin typeface="Open Sans"/>
                <a:ea typeface="Open Sans"/>
                <a:cs typeface="Open Sans"/>
                <a:sym typeface="Open Sans"/>
              </a:rPr>
              <a:t>(limited to specific classes of models) and </a:t>
            </a:r>
            <a:r>
              <a:rPr lang="en-GB" u="sng">
                <a:solidFill>
                  <a:schemeClr val="dk1"/>
                </a:solidFill>
                <a:latin typeface="Open Sans"/>
                <a:ea typeface="Open Sans"/>
                <a:cs typeface="Open Sans"/>
                <a:sym typeface="Open Sans"/>
              </a:rPr>
              <a:t>model-agnostic</a:t>
            </a:r>
            <a:r>
              <a:rPr lang="en-GB">
                <a:solidFill>
                  <a:schemeClr val="dk1"/>
                </a:solidFill>
                <a:latin typeface="Open Sans"/>
                <a:ea typeface="Open Sans"/>
                <a:cs typeface="Open Sans"/>
                <a:sym typeface="Open Sans"/>
              </a:rPr>
              <a:t>(can be used on any model)</a:t>
            </a:r>
            <a:endParaRPr>
              <a:solidFill>
                <a:schemeClr val="dk1"/>
              </a:solidFill>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u="sng">
                <a:solidFill>
                  <a:schemeClr val="dk1"/>
                </a:solidFill>
                <a:latin typeface="Open Sans"/>
                <a:ea typeface="Open Sans"/>
                <a:cs typeface="Open Sans"/>
                <a:sym typeface="Open Sans"/>
              </a:rPr>
              <a:t>Local </a:t>
            </a:r>
            <a:r>
              <a:rPr lang="en-GB">
                <a:solidFill>
                  <a:schemeClr val="dk1"/>
                </a:solidFill>
                <a:latin typeface="Open Sans"/>
                <a:ea typeface="Open Sans"/>
                <a:cs typeface="Open Sans"/>
                <a:sym typeface="Open Sans"/>
              </a:rPr>
              <a:t>(explain an individual prediction) or </a:t>
            </a:r>
            <a:r>
              <a:rPr lang="en-GB" u="sng">
                <a:solidFill>
                  <a:schemeClr val="dk1"/>
                </a:solidFill>
                <a:latin typeface="Open Sans"/>
                <a:ea typeface="Open Sans"/>
                <a:cs typeface="Open Sans"/>
                <a:sym typeface="Open Sans"/>
              </a:rPr>
              <a:t>global</a:t>
            </a:r>
            <a:r>
              <a:rPr lang="en-GB">
                <a:solidFill>
                  <a:schemeClr val="dk1"/>
                </a:solidFill>
                <a:latin typeface="Open Sans"/>
                <a:ea typeface="Open Sans"/>
                <a:cs typeface="Open Sans"/>
                <a:sym typeface="Open Sans"/>
              </a:rPr>
              <a:t>(explain the whole model behavior)</a:t>
            </a:r>
            <a:endParaRPr>
              <a:solidFill>
                <a:schemeClr val="dk1"/>
              </a:solidFill>
              <a:latin typeface="Open Sans"/>
              <a:ea typeface="Open Sans"/>
              <a:cs typeface="Open Sans"/>
              <a:sym typeface="Open Sans"/>
            </a:endParaRPr>
          </a:p>
        </p:txBody>
      </p:sp>
      <p:sp>
        <p:nvSpPr>
          <p:cNvPr id="250" name="Google Shape;250;gadfe08d15c_0_16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adfe08d15c_0_191"/>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25</a:t>
            </a:fld>
            <a:endParaRPr/>
          </a:p>
        </p:txBody>
      </p:sp>
      <p:pic>
        <p:nvPicPr>
          <p:cNvPr id="277" name="Google Shape;277;gadfe08d15c_0_191"/>
          <p:cNvPicPr preferRelativeResize="0"/>
          <p:nvPr/>
        </p:nvPicPr>
        <p:blipFill rotWithShape="1">
          <a:blip r:embed="rId3">
            <a:alphaModFix/>
          </a:blip>
          <a:srcRect/>
          <a:stretch/>
        </p:blipFill>
        <p:spPr>
          <a:xfrm>
            <a:off x="0" y="584775"/>
            <a:ext cx="9144000" cy="4145698"/>
          </a:xfrm>
          <a:prstGeom prst="rect">
            <a:avLst/>
          </a:prstGeom>
          <a:noFill/>
          <a:ln>
            <a:noFill/>
          </a:ln>
        </p:spPr>
      </p:pic>
      <p:sp>
        <p:nvSpPr>
          <p:cNvPr id="278" name="Google Shape;278;gadfe08d15c_0_191"/>
          <p:cNvSpPr txBox="1"/>
          <p:nvPr/>
        </p:nvSpPr>
        <p:spPr>
          <a:xfrm>
            <a:off x="0" y="0"/>
            <a:ext cx="51150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0" i="0" u="none" strike="noStrike" cap="none">
                <a:solidFill>
                  <a:srgbClr val="000000"/>
                </a:solidFill>
                <a:latin typeface="Arial"/>
                <a:ea typeface="Arial"/>
                <a:cs typeface="Arial"/>
                <a:sym typeface="Arial"/>
              </a:rPr>
              <a:t>XAI taxonomy/flowchart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adfe08d15c_0_219"/>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endParaRPr/>
          </a:p>
        </p:txBody>
      </p:sp>
      <p:sp>
        <p:nvSpPr>
          <p:cNvPr id="284" name="Google Shape;284;gadfe08d15c_0_21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26</a:t>
            </a:fld>
            <a:endParaRPr/>
          </a:p>
        </p:txBody>
      </p:sp>
      <p:pic>
        <p:nvPicPr>
          <p:cNvPr id="285" name="Google Shape;285;gadfe08d15c_0_219"/>
          <p:cNvPicPr preferRelativeResize="0"/>
          <p:nvPr/>
        </p:nvPicPr>
        <p:blipFill rotWithShape="1">
          <a:blip r:embed="rId3">
            <a:alphaModFix/>
          </a:blip>
          <a:srcRect/>
          <a:stretch/>
        </p:blipFill>
        <p:spPr>
          <a:xfrm>
            <a:off x="224725" y="611950"/>
            <a:ext cx="8919275" cy="39706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
        <p:cNvGrpSpPr/>
        <p:nvPr/>
      </p:nvGrpSpPr>
      <p:grpSpPr>
        <a:xfrm>
          <a:off x="0" y="0"/>
          <a:ext cx="0" cy="0"/>
          <a:chOff x="0" y="0"/>
          <a:chExt cx="0" cy="0"/>
        </a:xfrm>
      </p:grpSpPr>
      <p:sp>
        <p:nvSpPr>
          <p:cNvPr id="290" name="Google Shape;290;gadfe08d15c_0_225"/>
          <p:cNvSpPr txBox="1">
            <a:spLocks noGrp="1"/>
          </p:cNvSpPr>
          <p:nvPr>
            <p:ph type="title"/>
          </p:nvPr>
        </p:nvSpPr>
        <p:spPr>
          <a:xfrm>
            <a:off x="192150" y="203271"/>
            <a:ext cx="7348200" cy="690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a:latin typeface="Arial"/>
                <a:ea typeface="Arial"/>
                <a:cs typeface="Arial"/>
                <a:sym typeface="Arial"/>
              </a:rPr>
              <a:t>Important takeaways</a:t>
            </a:r>
            <a:endParaRPr sz="4000">
              <a:latin typeface="Arial"/>
              <a:ea typeface="Arial"/>
              <a:cs typeface="Arial"/>
              <a:sym typeface="Arial"/>
            </a:endParaRPr>
          </a:p>
        </p:txBody>
      </p:sp>
      <p:sp>
        <p:nvSpPr>
          <p:cNvPr id="291" name="Google Shape;291;gadfe08d15c_0_225"/>
          <p:cNvSpPr txBox="1">
            <a:spLocks noGrp="1"/>
          </p:cNvSpPr>
          <p:nvPr>
            <p:ph type="body" idx="1"/>
          </p:nvPr>
        </p:nvSpPr>
        <p:spPr>
          <a:xfrm>
            <a:off x="192150" y="1024674"/>
            <a:ext cx="6579600" cy="27930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Open Sans"/>
              <a:buChar char="•"/>
            </a:pPr>
            <a:r>
              <a:rPr lang="en-GB">
                <a:solidFill>
                  <a:schemeClr val="dk1"/>
                </a:solidFill>
                <a:latin typeface="Open Sans"/>
                <a:ea typeface="Open Sans"/>
                <a:cs typeface="Open Sans"/>
                <a:sym typeface="Open Sans"/>
              </a:rPr>
              <a:t>First important requisite task is to define the explainability needs and requirements of different stakeholders (if there are any, transparency not applicable in all scenarios)</a:t>
            </a:r>
            <a:endParaRPr>
              <a:latin typeface="Open Sans"/>
              <a:ea typeface="Open Sans"/>
              <a:cs typeface="Open Sans"/>
              <a:sym typeface="Open Sans"/>
            </a:endParaRPr>
          </a:p>
          <a:p>
            <a:pPr marL="285750" lvl="0" indent="-171450" algn="l" rtl="0">
              <a:lnSpc>
                <a:spcPct val="100000"/>
              </a:lnSpc>
              <a:spcBef>
                <a:spcPts val="600"/>
              </a:spcBef>
              <a:spcAft>
                <a:spcPts val="0"/>
              </a:spcAft>
              <a:buSzPts val="1800"/>
              <a:buFont typeface="Arial"/>
              <a:buNone/>
            </a:pPr>
            <a:endParaRPr>
              <a:latin typeface="Open Sans"/>
              <a:ea typeface="Open Sans"/>
              <a:cs typeface="Open Sans"/>
              <a:sym typeface="Open Sans"/>
            </a:endParaRPr>
          </a:p>
          <a:p>
            <a:pPr marL="0" lvl="0" indent="0" algn="l" rtl="0">
              <a:lnSpc>
                <a:spcPct val="100000"/>
              </a:lnSpc>
              <a:spcBef>
                <a:spcPts val="600"/>
              </a:spcBef>
              <a:spcAft>
                <a:spcPts val="0"/>
              </a:spcAft>
              <a:buSzPts val="1800"/>
              <a:buNone/>
            </a:pPr>
            <a:endParaRPr sz="1400"/>
          </a:p>
        </p:txBody>
      </p:sp>
      <p:sp>
        <p:nvSpPr>
          <p:cNvPr id="292" name="Google Shape;292;gadfe08d15c_0_22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gadfe08d15c_0_231"/>
          <p:cNvSpPr txBox="1">
            <a:spLocks noGrp="1"/>
          </p:cNvSpPr>
          <p:nvPr>
            <p:ph type="title"/>
          </p:nvPr>
        </p:nvSpPr>
        <p:spPr>
          <a:xfrm>
            <a:off x="192150" y="203271"/>
            <a:ext cx="7348200" cy="690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a:latin typeface="Arial"/>
                <a:ea typeface="Arial"/>
                <a:cs typeface="Arial"/>
                <a:sym typeface="Arial"/>
              </a:rPr>
              <a:t>Important takeaways</a:t>
            </a:r>
            <a:endParaRPr sz="4000">
              <a:latin typeface="Arial"/>
              <a:ea typeface="Arial"/>
              <a:cs typeface="Arial"/>
              <a:sym typeface="Arial"/>
            </a:endParaRPr>
          </a:p>
        </p:txBody>
      </p:sp>
      <p:sp>
        <p:nvSpPr>
          <p:cNvPr id="298" name="Google Shape;298;gadfe08d15c_0_231"/>
          <p:cNvSpPr txBox="1">
            <a:spLocks noGrp="1"/>
          </p:cNvSpPr>
          <p:nvPr>
            <p:ph type="body" idx="1"/>
          </p:nvPr>
        </p:nvSpPr>
        <p:spPr>
          <a:xfrm>
            <a:off x="192150" y="1024674"/>
            <a:ext cx="6579600" cy="27930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Open Sans"/>
              <a:buChar char="•"/>
            </a:pPr>
            <a:r>
              <a:rPr lang="en-GB">
                <a:solidFill>
                  <a:schemeClr val="dk1"/>
                </a:solidFill>
                <a:latin typeface="Open Sans"/>
                <a:ea typeface="Open Sans"/>
                <a:cs typeface="Open Sans"/>
                <a:sym typeface="Open Sans"/>
              </a:rPr>
              <a:t>First important requisite task is to define the explainability needs and requirements of different stakeholders (if there are any, transparency not applicable in all scenarios)</a:t>
            </a:r>
            <a:endParaRPr>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a:solidFill>
                  <a:schemeClr val="dk1"/>
                </a:solidFill>
                <a:latin typeface="Open Sans"/>
                <a:ea typeface="Open Sans"/>
                <a:cs typeface="Open Sans"/>
                <a:sym typeface="Open Sans"/>
              </a:rPr>
              <a:t>Integrate it as early as possible in the development process (should not be an ‘afterthought’)</a:t>
            </a:r>
            <a:endParaRPr>
              <a:latin typeface="Open Sans"/>
              <a:ea typeface="Open Sans"/>
              <a:cs typeface="Open Sans"/>
              <a:sym typeface="Open Sans"/>
            </a:endParaRPr>
          </a:p>
          <a:p>
            <a:pPr marL="0" lvl="0" indent="0" algn="l" rtl="0">
              <a:lnSpc>
                <a:spcPct val="100000"/>
              </a:lnSpc>
              <a:spcBef>
                <a:spcPts val="600"/>
              </a:spcBef>
              <a:spcAft>
                <a:spcPts val="0"/>
              </a:spcAft>
              <a:buSzPts val="1800"/>
              <a:buNone/>
            </a:pPr>
            <a:endParaRPr sz="1400"/>
          </a:p>
        </p:txBody>
      </p:sp>
      <p:sp>
        <p:nvSpPr>
          <p:cNvPr id="299" name="Google Shape;299;gadfe08d15c_0_23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
        <p:cNvGrpSpPr/>
        <p:nvPr/>
      </p:nvGrpSpPr>
      <p:grpSpPr>
        <a:xfrm>
          <a:off x="0" y="0"/>
          <a:ext cx="0" cy="0"/>
          <a:chOff x="0" y="0"/>
          <a:chExt cx="0" cy="0"/>
        </a:xfrm>
      </p:grpSpPr>
      <p:sp>
        <p:nvSpPr>
          <p:cNvPr id="304" name="Google Shape;304;gadfe08d15c_0_237"/>
          <p:cNvSpPr txBox="1">
            <a:spLocks noGrp="1"/>
          </p:cNvSpPr>
          <p:nvPr>
            <p:ph type="title"/>
          </p:nvPr>
        </p:nvSpPr>
        <p:spPr>
          <a:xfrm>
            <a:off x="192150" y="203271"/>
            <a:ext cx="7348200" cy="690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dirty="0">
                <a:latin typeface="Arial"/>
                <a:ea typeface="Arial"/>
                <a:cs typeface="Arial"/>
                <a:sym typeface="Arial"/>
              </a:rPr>
              <a:t>Important takeaways</a:t>
            </a:r>
            <a:endParaRPr sz="4000" dirty="0">
              <a:latin typeface="Arial"/>
              <a:ea typeface="Arial"/>
              <a:cs typeface="Arial"/>
              <a:sym typeface="Arial"/>
            </a:endParaRPr>
          </a:p>
        </p:txBody>
      </p:sp>
      <p:sp>
        <p:nvSpPr>
          <p:cNvPr id="305" name="Google Shape;305;gadfe08d15c_0_237"/>
          <p:cNvSpPr txBox="1">
            <a:spLocks noGrp="1"/>
          </p:cNvSpPr>
          <p:nvPr>
            <p:ph type="body" idx="1"/>
          </p:nvPr>
        </p:nvSpPr>
        <p:spPr>
          <a:xfrm>
            <a:off x="192150" y="1024674"/>
            <a:ext cx="6579600" cy="27930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Open Sans"/>
              <a:buChar char="•"/>
            </a:pPr>
            <a:r>
              <a:rPr lang="en-GB">
                <a:solidFill>
                  <a:schemeClr val="dk1"/>
                </a:solidFill>
                <a:latin typeface="Open Sans"/>
                <a:ea typeface="Open Sans"/>
                <a:cs typeface="Open Sans"/>
                <a:sym typeface="Open Sans"/>
              </a:rPr>
              <a:t>First important requisite task is to define the explainability needs and requirements of different stakeholders (if there are any, transparency not applicable in all scenarios)</a:t>
            </a:r>
            <a:endParaRPr>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a:solidFill>
                  <a:schemeClr val="dk1"/>
                </a:solidFill>
                <a:latin typeface="Open Sans"/>
                <a:ea typeface="Open Sans"/>
                <a:cs typeface="Open Sans"/>
                <a:sym typeface="Open Sans"/>
              </a:rPr>
              <a:t>Integrate it as early as possible in the development process (should not be an ‘afterthought’)</a:t>
            </a:r>
            <a:endParaRPr>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a:solidFill>
                  <a:schemeClr val="dk1"/>
                </a:solidFill>
                <a:latin typeface="Open Sans"/>
                <a:ea typeface="Open Sans"/>
                <a:cs typeface="Open Sans"/>
                <a:sym typeface="Open Sans"/>
              </a:rPr>
              <a:t>One can provide different levels of explanation depending on the context, needs and end-user (one explanation for credit risk manager, a different one for a client, a third for a technical team) </a:t>
            </a:r>
            <a:endParaRPr>
              <a:latin typeface="Open Sans"/>
              <a:ea typeface="Open Sans"/>
              <a:cs typeface="Open Sans"/>
              <a:sym typeface="Open Sans"/>
            </a:endParaRPr>
          </a:p>
          <a:p>
            <a:pPr marL="0" lvl="0" indent="0" algn="l" rtl="0">
              <a:lnSpc>
                <a:spcPct val="100000"/>
              </a:lnSpc>
              <a:spcBef>
                <a:spcPts val="600"/>
              </a:spcBef>
              <a:spcAft>
                <a:spcPts val="0"/>
              </a:spcAft>
              <a:buSzPts val="1800"/>
              <a:buNone/>
            </a:pPr>
            <a:endParaRPr sz="1400"/>
          </a:p>
        </p:txBody>
      </p:sp>
      <p:sp>
        <p:nvSpPr>
          <p:cNvPr id="306" name="Google Shape;306;gadfe08d15c_0_23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ad7d720323_0_0"/>
          <p:cNvSpPr txBox="1">
            <a:spLocks noGrp="1"/>
          </p:cNvSpPr>
          <p:nvPr>
            <p:ph type="title"/>
          </p:nvPr>
        </p:nvSpPr>
        <p:spPr>
          <a:xfrm>
            <a:off x="417000" y="404675"/>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200">
                <a:solidFill>
                  <a:srgbClr val="047DE6"/>
                </a:solidFill>
                <a:latin typeface="Arial"/>
                <a:ea typeface="Arial"/>
                <a:cs typeface="Arial"/>
                <a:sym typeface="Arial"/>
              </a:rPr>
              <a:t>Agenda</a:t>
            </a:r>
            <a:endParaRPr sz="3200">
              <a:solidFill>
                <a:srgbClr val="047DE6"/>
              </a:solidFill>
              <a:latin typeface="Arial"/>
              <a:ea typeface="Arial"/>
              <a:cs typeface="Arial"/>
              <a:sym typeface="Arial"/>
            </a:endParaRPr>
          </a:p>
        </p:txBody>
      </p:sp>
      <p:sp>
        <p:nvSpPr>
          <p:cNvPr id="59" name="Google Shape;59;gad7d720323_0_0"/>
          <p:cNvSpPr txBox="1">
            <a:spLocks noGrp="1"/>
          </p:cNvSpPr>
          <p:nvPr>
            <p:ph type="body" idx="1"/>
          </p:nvPr>
        </p:nvSpPr>
        <p:spPr>
          <a:xfrm>
            <a:off x="457200" y="1356200"/>
            <a:ext cx="5511300" cy="3493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a:ea typeface="Arial"/>
                <a:cs typeface="Arial"/>
                <a:sym typeface="Arial"/>
              </a:rPr>
              <a:t>What is XAI?</a:t>
            </a:r>
            <a:endParaRPr dirty="0">
              <a:solidFill>
                <a:schemeClr val="dk1"/>
              </a:solidFill>
              <a:latin typeface="Arial"/>
              <a:ea typeface="Arial"/>
              <a:cs typeface="Arial"/>
              <a:sym typeface="Arial"/>
            </a:endParaRPr>
          </a:p>
          <a:p>
            <a:pPr marL="45720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a:ea typeface="Arial"/>
                <a:cs typeface="Arial"/>
                <a:sym typeface="Arial"/>
              </a:rPr>
              <a:t>When XAI and when not?</a:t>
            </a:r>
            <a:endParaRPr dirty="0">
              <a:solidFill>
                <a:schemeClr val="dk1"/>
              </a:solidFill>
              <a:latin typeface="Arial"/>
              <a:ea typeface="Arial"/>
              <a:cs typeface="Arial"/>
              <a:sym typeface="Arial"/>
            </a:endParaRPr>
          </a:p>
          <a:p>
            <a:pPr marL="45720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a:ea typeface="Arial"/>
                <a:cs typeface="Arial"/>
                <a:sym typeface="Arial"/>
              </a:rPr>
              <a:t>Types of explanations</a:t>
            </a:r>
            <a:endParaRPr dirty="0">
              <a:solidFill>
                <a:schemeClr val="dk1"/>
              </a:solidFill>
              <a:latin typeface="Arial"/>
              <a:ea typeface="Arial"/>
              <a:cs typeface="Arial"/>
              <a:sym typeface="Arial"/>
            </a:endParaRPr>
          </a:p>
          <a:p>
            <a:pPr marL="457200" lvl="0" indent="-342900" algn="l" rtl="0">
              <a:lnSpc>
                <a:spcPct val="150000"/>
              </a:lnSpc>
              <a:spcBef>
                <a:spcPts val="0"/>
              </a:spcBef>
              <a:spcAft>
                <a:spcPts val="0"/>
              </a:spcAft>
              <a:buClr>
                <a:schemeClr val="dk1"/>
              </a:buClr>
              <a:buSzPts val="1800"/>
              <a:buFont typeface="Arial"/>
              <a:buChar char="●"/>
            </a:pPr>
            <a:r>
              <a:rPr lang="en-GB" dirty="0" err="1">
                <a:solidFill>
                  <a:schemeClr val="dk1"/>
                </a:solidFill>
                <a:latin typeface="Arial"/>
                <a:ea typeface="Arial"/>
                <a:cs typeface="Arial"/>
                <a:sym typeface="Arial"/>
              </a:rPr>
              <a:t>Explainability</a:t>
            </a:r>
            <a:r>
              <a:rPr lang="en-GB" dirty="0">
                <a:solidFill>
                  <a:schemeClr val="dk1"/>
                </a:solidFill>
                <a:latin typeface="Arial"/>
                <a:ea typeface="Arial"/>
                <a:cs typeface="Arial"/>
                <a:sym typeface="Arial"/>
              </a:rPr>
              <a:t> in the ML development cycle</a:t>
            </a:r>
          </a:p>
          <a:p>
            <a:pPr marL="45720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a:ea typeface="Arial"/>
                <a:cs typeface="Arial"/>
                <a:sym typeface="Arial"/>
              </a:rPr>
              <a:t>Brief review of approaches</a:t>
            </a:r>
            <a:endParaRPr dirty="0">
              <a:solidFill>
                <a:schemeClr val="dk1"/>
              </a:solidFill>
              <a:latin typeface="Arial"/>
              <a:ea typeface="Arial"/>
              <a:cs typeface="Arial"/>
              <a:sym typeface="Arial"/>
            </a:endParaRPr>
          </a:p>
          <a:p>
            <a:pPr marL="45720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a:ea typeface="Arial"/>
                <a:cs typeface="Arial"/>
                <a:sym typeface="Arial"/>
              </a:rPr>
              <a:t>The data scientist user journey </a:t>
            </a:r>
          </a:p>
          <a:p>
            <a:pPr marL="457200" lvl="0" indent="-342900" algn="l" rtl="0">
              <a:lnSpc>
                <a:spcPct val="150000"/>
              </a:lnSpc>
              <a:spcBef>
                <a:spcPts val="0"/>
              </a:spcBef>
              <a:spcAft>
                <a:spcPts val="0"/>
              </a:spcAft>
              <a:buClr>
                <a:schemeClr val="dk1"/>
              </a:buClr>
              <a:buSzPts val="1800"/>
              <a:buFont typeface="Arial"/>
              <a:buChar char="●"/>
            </a:pPr>
            <a:r>
              <a:rPr lang="en-GB" dirty="0">
                <a:solidFill>
                  <a:schemeClr val="dk1"/>
                </a:solidFill>
                <a:latin typeface="Arial"/>
                <a:ea typeface="Arial"/>
                <a:cs typeface="Arial"/>
                <a:sym typeface="Arial"/>
              </a:rPr>
              <a:t>XAI applied in Python</a:t>
            </a:r>
            <a:endParaRPr dirty="0">
              <a:solidFill>
                <a:schemeClr val="dk1"/>
              </a:solidFill>
              <a:latin typeface="Arial"/>
              <a:ea typeface="Arial"/>
              <a:cs typeface="Arial"/>
              <a:sym typeface="Arial"/>
            </a:endParaRPr>
          </a:p>
          <a:p>
            <a:pPr marL="0" lvl="0" indent="0" algn="l" rtl="0">
              <a:lnSpc>
                <a:spcPct val="100000"/>
              </a:lnSpc>
              <a:spcBef>
                <a:spcPts val="600"/>
              </a:spcBef>
              <a:spcAft>
                <a:spcPts val="0"/>
              </a:spcAft>
              <a:buSzPts val="1800"/>
              <a:buNone/>
            </a:pPr>
            <a:endParaRPr dirty="0"/>
          </a:p>
        </p:txBody>
      </p:sp>
      <p:sp>
        <p:nvSpPr>
          <p:cNvPr id="60" name="Google Shape;60;gad7d720323_0_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0"/>
        <p:cNvGrpSpPr/>
        <p:nvPr/>
      </p:nvGrpSpPr>
      <p:grpSpPr>
        <a:xfrm>
          <a:off x="0" y="0"/>
          <a:ext cx="0" cy="0"/>
          <a:chOff x="0" y="0"/>
          <a:chExt cx="0" cy="0"/>
        </a:xfrm>
      </p:grpSpPr>
      <p:sp>
        <p:nvSpPr>
          <p:cNvPr id="311" name="Google Shape;311;gadfe08d15c_0_243"/>
          <p:cNvSpPr txBox="1">
            <a:spLocks noGrp="1"/>
          </p:cNvSpPr>
          <p:nvPr>
            <p:ph type="title"/>
          </p:nvPr>
        </p:nvSpPr>
        <p:spPr>
          <a:xfrm>
            <a:off x="192150" y="203271"/>
            <a:ext cx="7348200" cy="690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a:latin typeface="Arial"/>
                <a:ea typeface="Arial"/>
                <a:cs typeface="Arial"/>
                <a:sym typeface="Arial"/>
              </a:rPr>
              <a:t>Important takeaways</a:t>
            </a:r>
            <a:endParaRPr sz="4000">
              <a:latin typeface="Arial"/>
              <a:ea typeface="Arial"/>
              <a:cs typeface="Arial"/>
              <a:sym typeface="Arial"/>
            </a:endParaRPr>
          </a:p>
        </p:txBody>
      </p:sp>
      <p:sp>
        <p:nvSpPr>
          <p:cNvPr id="312" name="Google Shape;312;gadfe08d15c_0_243"/>
          <p:cNvSpPr txBox="1">
            <a:spLocks noGrp="1"/>
          </p:cNvSpPr>
          <p:nvPr>
            <p:ph type="body" idx="1"/>
          </p:nvPr>
        </p:nvSpPr>
        <p:spPr>
          <a:xfrm>
            <a:off x="192150" y="1024674"/>
            <a:ext cx="6579600" cy="27930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Open Sans"/>
              <a:buChar char="•"/>
            </a:pPr>
            <a:r>
              <a:rPr lang="en-GB" dirty="0">
                <a:solidFill>
                  <a:schemeClr val="dk1"/>
                </a:solidFill>
                <a:latin typeface="Open Sans"/>
                <a:ea typeface="Open Sans"/>
                <a:cs typeface="Open Sans"/>
                <a:sym typeface="Open Sans"/>
              </a:rPr>
              <a:t>First important requisite task is to define the </a:t>
            </a:r>
            <a:r>
              <a:rPr lang="en-GB" dirty="0" err="1">
                <a:solidFill>
                  <a:schemeClr val="dk1"/>
                </a:solidFill>
                <a:latin typeface="Open Sans"/>
                <a:ea typeface="Open Sans"/>
                <a:cs typeface="Open Sans"/>
                <a:sym typeface="Open Sans"/>
              </a:rPr>
              <a:t>explainability</a:t>
            </a:r>
            <a:r>
              <a:rPr lang="en-GB" dirty="0">
                <a:solidFill>
                  <a:schemeClr val="dk1"/>
                </a:solidFill>
                <a:latin typeface="Open Sans"/>
                <a:ea typeface="Open Sans"/>
                <a:cs typeface="Open Sans"/>
                <a:sym typeface="Open Sans"/>
              </a:rPr>
              <a:t> needs and requirements of different stakeholders (if there are any, transparency not applicable in all scenarios)</a:t>
            </a:r>
            <a:endParaRPr dirty="0">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dirty="0">
                <a:solidFill>
                  <a:schemeClr val="dk1"/>
                </a:solidFill>
                <a:latin typeface="Open Sans"/>
                <a:ea typeface="Open Sans"/>
                <a:cs typeface="Open Sans"/>
                <a:sym typeface="Open Sans"/>
              </a:rPr>
              <a:t>Integrate it as early as possible in the development process (should not be an ‘afterthought’)</a:t>
            </a:r>
            <a:endParaRPr dirty="0">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dirty="0">
                <a:solidFill>
                  <a:schemeClr val="dk1"/>
                </a:solidFill>
                <a:latin typeface="Open Sans"/>
                <a:ea typeface="Open Sans"/>
                <a:cs typeface="Open Sans"/>
                <a:sym typeface="Open Sans"/>
              </a:rPr>
              <a:t>One can provide different levels of explanation depending on the context, needs and end-user (one explanation for credit risk manager, a different one for a client, a third for a technical team) </a:t>
            </a:r>
            <a:endParaRPr dirty="0">
              <a:latin typeface="Open Sans"/>
              <a:ea typeface="Open Sans"/>
              <a:cs typeface="Open Sans"/>
              <a:sym typeface="Open Sans"/>
            </a:endParaRPr>
          </a:p>
          <a:p>
            <a:pPr marL="457200" lvl="0" indent="-342900" algn="l" rtl="0">
              <a:lnSpc>
                <a:spcPct val="100000"/>
              </a:lnSpc>
              <a:spcBef>
                <a:spcPts val="600"/>
              </a:spcBef>
              <a:spcAft>
                <a:spcPts val="0"/>
              </a:spcAft>
              <a:buSzPts val="1800"/>
              <a:buFont typeface="Open Sans"/>
              <a:buChar char="•"/>
            </a:pPr>
            <a:r>
              <a:rPr lang="en-GB" dirty="0">
                <a:solidFill>
                  <a:schemeClr val="dk1"/>
                </a:solidFill>
                <a:latin typeface="Open Sans"/>
                <a:ea typeface="Open Sans"/>
                <a:cs typeface="Open Sans"/>
                <a:sym typeface="Open Sans"/>
              </a:rPr>
              <a:t>A combination of methods could be provided, it’s not either/or </a:t>
            </a:r>
            <a:endParaRPr dirty="0">
              <a:latin typeface="Open Sans"/>
              <a:ea typeface="Open Sans"/>
              <a:cs typeface="Open Sans"/>
              <a:sym typeface="Open Sans"/>
            </a:endParaRPr>
          </a:p>
          <a:p>
            <a:pPr marL="285750" lvl="0" indent="-171450" algn="l" rtl="0">
              <a:lnSpc>
                <a:spcPct val="100000"/>
              </a:lnSpc>
              <a:spcBef>
                <a:spcPts val="600"/>
              </a:spcBef>
              <a:spcAft>
                <a:spcPts val="0"/>
              </a:spcAft>
              <a:buSzPts val="1800"/>
              <a:buFont typeface="Arial"/>
              <a:buNone/>
            </a:pPr>
            <a:endParaRPr dirty="0">
              <a:latin typeface="Open Sans"/>
              <a:ea typeface="Open Sans"/>
              <a:cs typeface="Open Sans"/>
              <a:sym typeface="Open Sans"/>
            </a:endParaRPr>
          </a:p>
          <a:p>
            <a:pPr marL="0" lvl="0" indent="0" algn="l" rtl="0">
              <a:lnSpc>
                <a:spcPct val="100000"/>
              </a:lnSpc>
              <a:spcBef>
                <a:spcPts val="600"/>
              </a:spcBef>
              <a:spcAft>
                <a:spcPts val="0"/>
              </a:spcAft>
              <a:buSzPts val="1800"/>
              <a:buNone/>
            </a:pPr>
            <a:endParaRPr sz="1400" dirty="0"/>
          </a:p>
        </p:txBody>
      </p:sp>
      <p:sp>
        <p:nvSpPr>
          <p:cNvPr id="313" name="Google Shape;313;gadfe08d15c_0_24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adfe08d15c_0_249"/>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31</a:t>
            </a:fld>
            <a:endParaRPr/>
          </a:p>
        </p:txBody>
      </p:sp>
      <p:sp>
        <p:nvSpPr>
          <p:cNvPr id="319" name="Google Shape;319;gadfe08d15c_0_249"/>
          <p:cNvSpPr txBox="1">
            <a:spLocks noGrp="1"/>
          </p:cNvSpPr>
          <p:nvPr>
            <p:ph type="body" idx="1"/>
          </p:nvPr>
        </p:nvSpPr>
        <p:spPr>
          <a:xfrm>
            <a:off x="2482850" y="836613"/>
            <a:ext cx="4178400" cy="3470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750"/>
              </a:spcBef>
              <a:spcAft>
                <a:spcPts val="0"/>
              </a:spcAft>
              <a:buClr>
                <a:schemeClr val="lt2"/>
              </a:buClr>
              <a:buSzPts val="3600"/>
              <a:buFont typeface="Arial"/>
              <a:buNone/>
            </a:pPr>
            <a:r>
              <a:rPr lang="en-GB" sz="2400" b="1" i="0" u="none" strike="noStrike" cap="none">
                <a:solidFill>
                  <a:schemeClr val="lt1"/>
                </a:solidFill>
                <a:latin typeface="Open Sans"/>
                <a:ea typeface="Open Sans"/>
                <a:cs typeface="Open Sans"/>
                <a:sym typeface="Open Sans"/>
              </a:rPr>
              <a:t>No one-size-fits-all approach, it’s a process rather than single product </a:t>
            </a:r>
            <a:endParaRPr b="1">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b52c1cb691_0_482"/>
          <p:cNvSpPr txBox="1">
            <a:spLocks noGrp="1"/>
          </p:cNvSpPr>
          <p:nvPr>
            <p:ph type="ctrTitle" idx="4294967295"/>
          </p:nvPr>
        </p:nvSpPr>
        <p:spPr>
          <a:xfrm>
            <a:off x="2348326" y="276250"/>
            <a:ext cx="4415100" cy="1342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4800"/>
              <a:buFont typeface="Lato Hairline"/>
              <a:buNone/>
            </a:pPr>
            <a:r>
              <a:rPr lang="en-GB" sz="3200" b="1" i="0" u="none" strike="noStrike" cap="none">
                <a:solidFill>
                  <a:schemeClr val="lt1"/>
                </a:solidFill>
                <a:latin typeface="Arial"/>
                <a:ea typeface="Arial"/>
                <a:cs typeface="Arial"/>
                <a:sym typeface="Arial"/>
              </a:rPr>
              <a:t>A word of caution on interpretable models</a:t>
            </a:r>
            <a:endParaRPr sz="3200" b="1" i="0" u="none" strike="noStrike" cap="none">
              <a:solidFill>
                <a:schemeClr val="lt1"/>
              </a:solidFill>
              <a:latin typeface="Arial"/>
              <a:ea typeface="Arial"/>
              <a:cs typeface="Arial"/>
              <a:sym typeface="Arial"/>
            </a:endParaRPr>
          </a:p>
        </p:txBody>
      </p:sp>
      <p:sp>
        <p:nvSpPr>
          <p:cNvPr id="325" name="Google Shape;325;gb52c1cb691_0_482"/>
          <p:cNvSpPr txBox="1">
            <a:spLocks noGrp="1"/>
          </p:cNvSpPr>
          <p:nvPr>
            <p:ph type="subTitle" idx="4294967295"/>
          </p:nvPr>
        </p:nvSpPr>
        <p:spPr>
          <a:xfrm>
            <a:off x="2617140" y="1695858"/>
            <a:ext cx="4002000" cy="2500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rgbClr val="B7B7B7"/>
              </a:buClr>
              <a:buSzPts val="1800"/>
              <a:buFont typeface="Lato Light"/>
              <a:buNone/>
            </a:pPr>
            <a:r>
              <a:rPr lang="en-GB" sz="1400" b="1" i="0" u="none" strike="noStrike" cap="none">
                <a:solidFill>
                  <a:srgbClr val="FFFFFF"/>
                </a:solidFill>
                <a:latin typeface="Arial"/>
                <a:ea typeface="Arial"/>
                <a:cs typeface="Arial"/>
                <a:sym typeface="Arial"/>
              </a:rPr>
              <a:t>Total area</a:t>
            </a:r>
            <a:endParaRPr sz="1400" b="1" i="0" u="none" strike="noStrike" cap="none">
              <a:solidFill>
                <a:srgbClr val="FFFFFF"/>
              </a:solidFill>
              <a:latin typeface="Arial"/>
              <a:ea typeface="Arial"/>
              <a:cs typeface="Arial"/>
              <a:sym typeface="Arial"/>
            </a:endParaRPr>
          </a:p>
        </p:txBody>
      </p:sp>
      <p:sp>
        <p:nvSpPr>
          <p:cNvPr id="326" name="Google Shape;326;gb52c1cb691_0_482"/>
          <p:cNvSpPr/>
          <p:nvPr/>
        </p:nvSpPr>
        <p:spPr>
          <a:xfrm>
            <a:off x="6447305" y="612972"/>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327" name="Google Shape;327;gb52c1cb691_0_482"/>
          <p:cNvSpPr/>
          <p:nvPr/>
        </p:nvSpPr>
        <p:spPr>
          <a:xfrm rot="2487341">
            <a:off x="2494803" y="1406886"/>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328" name="Google Shape;328;gb52c1cb691_0_482"/>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GB"/>
              <a:t>32</a:t>
            </a:fld>
            <a:endParaRPr/>
          </a:p>
        </p:txBody>
      </p:sp>
      <p:pic>
        <p:nvPicPr>
          <p:cNvPr id="329" name="Google Shape;329;gb52c1cb691_0_482" descr="Home"/>
          <p:cNvPicPr preferRelativeResize="0"/>
          <p:nvPr/>
        </p:nvPicPr>
        <p:blipFill rotWithShape="1">
          <a:blip r:embed="rId3">
            <a:alphaModFix/>
          </a:blip>
          <a:srcRect/>
          <a:stretch/>
        </p:blipFill>
        <p:spPr>
          <a:xfrm>
            <a:off x="2524751" y="2533243"/>
            <a:ext cx="914400" cy="914400"/>
          </a:xfrm>
          <a:prstGeom prst="rect">
            <a:avLst/>
          </a:prstGeom>
          <a:noFill/>
          <a:ln>
            <a:noFill/>
          </a:ln>
        </p:spPr>
      </p:pic>
      <p:pic>
        <p:nvPicPr>
          <p:cNvPr id="330" name="Google Shape;330;gb52c1cb691_0_482" descr="Farm scene"/>
          <p:cNvPicPr preferRelativeResize="0"/>
          <p:nvPr/>
        </p:nvPicPr>
        <p:blipFill rotWithShape="1">
          <a:blip r:embed="rId4">
            <a:alphaModFix/>
          </a:blip>
          <a:srcRect/>
          <a:stretch/>
        </p:blipFill>
        <p:spPr>
          <a:xfrm>
            <a:off x="4114800" y="2114550"/>
            <a:ext cx="914400" cy="914400"/>
          </a:xfrm>
          <a:prstGeom prst="rect">
            <a:avLst/>
          </a:prstGeom>
          <a:noFill/>
          <a:ln>
            <a:noFill/>
          </a:ln>
        </p:spPr>
      </p:pic>
      <p:pic>
        <p:nvPicPr>
          <p:cNvPr id="331" name="Google Shape;331;gb52c1cb691_0_482" descr="Upward trend"/>
          <p:cNvPicPr preferRelativeResize="0"/>
          <p:nvPr/>
        </p:nvPicPr>
        <p:blipFill rotWithShape="1">
          <a:blip r:embed="rId5">
            <a:alphaModFix/>
          </a:blip>
          <a:srcRect/>
          <a:stretch/>
        </p:blipFill>
        <p:spPr>
          <a:xfrm>
            <a:off x="5844712" y="2745671"/>
            <a:ext cx="914400" cy="914400"/>
          </a:xfrm>
          <a:prstGeom prst="rect">
            <a:avLst/>
          </a:prstGeom>
          <a:noFill/>
          <a:ln>
            <a:noFill/>
          </a:ln>
        </p:spPr>
      </p:pic>
      <p:pic>
        <p:nvPicPr>
          <p:cNvPr id="332" name="Google Shape;332;gb52c1cb691_0_482" descr="Line arrow: Slight curve"/>
          <p:cNvPicPr preferRelativeResize="0"/>
          <p:nvPr/>
        </p:nvPicPr>
        <p:blipFill rotWithShape="1">
          <a:blip r:embed="rId6">
            <a:alphaModFix/>
          </a:blip>
          <a:srcRect/>
          <a:stretch/>
        </p:blipFill>
        <p:spPr>
          <a:xfrm rot="2179833">
            <a:off x="3216400" y="3168664"/>
            <a:ext cx="914400" cy="914400"/>
          </a:xfrm>
          <a:prstGeom prst="rect">
            <a:avLst/>
          </a:prstGeom>
          <a:noFill/>
          <a:ln>
            <a:noFill/>
          </a:ln>
        </p:spPr>
      </p:pic>
      <p:pic>
        <p:nvPicPr>
          <p:cNvPr id="333" name="Google Shape;333;gb52c1cb691_0_482" descr="Line arrow: Slight curve"/>
          <p:cNvPicPr preferRelativeResize="0"/>
          <p:nvPr/>
        </p:nvPicPr>
        <p:blipFill rotWithShape="1">
          <a:blip r:embed="rId6">
            <a:alphaModFix/>
          </a:blip>
          <a:srcRect/>
          <a:stretch/>
        </p:blipFill>
        <p:spPr>
          <a:xfrm rot="2096744">
            <a:off x="4974913" y="2459729"/>
            <a:ext cx="914399" cy="914399"/>
          </a:xfrm>
          <a:prstGeom prst="rect">
            <a:avLst/>
          </a:prstGeom>
          <a:noFill/>
          <a:ln>
            <a:noFill/>
          </a:ln>
        </p:spPr>
      </p:pic>
      <p:pic>
        <p:nvPicPr>
          <p:cNvPr id="334" name="Google Shape;334;gb52c1cb691_0_482" descr="City"/>
          <p:cNvPicPr preferRelativeResize="0"/>
          <p:nvPr/>
        </p:nvPicPr>
        <p:blipFill rotWithShape="1">
          <a:blip r:embed="rId7">
            <a:alphaModFix/>
          </a:blip>
          <a:srcRect/>
          <a:stretch/>
        </p:blipFill>
        <p:spPr>
          <a:xfrm>
            <a:off x="4098671" y="3605571"/>
            <a:ext cx="914400" cy="914400"/>
          </a:xfrm>
          <a:prstGeom prst="rect">
            <a:avLst/>
          </a:prstGeom>
          <a:noFill/>
          <a:ln>
            <a:noFill/>
          </a:ln>
        </p:spPr>
      </p:pic>
      <p:pic>
        <p:nvPicPr>
          <p:cNvPr id="335" name="Google Shape;335;gb52c1cb691_0_482" descr="Line arrow: Slight curve"/>
          <p:cNvPicPr preferRelativeResize="0"/>
          <p:nvPr/>
        </p:nvPicPr>
        <p:blipFill rotWithShape="1">
          <a:blip r:embed="rId6">
            <a:alphaModFix/>
          </a:blip>
          <a:srcRect/>
          <a:stretch/>
        </p:blipFill>
        <p:spPr>
          <a:xfrm rot="-1329450">
            <a:off x="3222065" y="2387997"/>
            <a:ext cx="914400" cy="914400"/>
          </a:xfrm>
          <a:prstGeom prst="rect">
            <a:avLst/>
          </a:prstGeom>
          <a:noFill/>
          <a:ln>
            <a:noFill/>
          </a:ln>
        </p:spPr>
      </p:pic>
      <p:sp>
        <p:nvSpPr>
          <p:cNvPr id="336" name="Google Shape;336;gb52c1cb691_0_482"/>
          <p:cNvSpPr txBox="1"/>
          <p:nvPr/>
        </p:nvSpPr>
        <p:spPr>
          <a:xfrm>
            <a:off x="3896278" y="3420774"/>
            <a:ext cx="21339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lt1"/>
                </a:solidFill>
                <a:latin typeface="Arial"/>
                <a:ea typeface="Arial"/>
                <a:cs typeface="Arial"/>
                <a:sym typeface="Arial"/>
              </a:rPr>
              <a:t>Total number of rooms</a:t>
            </a:r>
            <a:endParaRPr sz="1400" b="1" i="0" u="none" strike="noStrike" cap="none">
              <a:solidFill>
                <a:schemeClr val="lt1"/>
              </a:solidFill>
              <a:latin typeface="Arial"/>
              <a:ea typeface="Arial"/>
              <a:cs typeface="Arial"/>
              <a:sym typeface="Arial"/>
            </a:endParaRPr>
          </a:p>
        </p:txBody>
      </p:sp>
      <p:sp>
        <p:nvSpPr>
          <p:cNvPr id="337" name="Google Shape;337;gb52c1cb691_0_482"/>
          <p:cNvSpPr txBox="1"/>
          <p:nvPr/>
        </p:nvSpPr>
        <p:spPr>
          <a:xfrm>
            <a:off x="1938164" y="3360333"/>
            <a:ext cx="1648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lt1"/>
                </a:solidFill>
                <a:latin typeface="Arial"/>
                <a:ea typeface="Arial"/>
                <a:cs typeface="Arial"/>
                <a:sym typeface="Arial"/>
              </a:rPr>
              <a:t>House sale price</a:t>
            </a:r>
            <a:endParaRPr sz="1400" b="1" i="0" u="none" strike="noStrike" cap="none">
              <a:solidFill>
                <a:schemeClr val="lt1"/>
              </a:solidFill>
              <a:latin typeface="Arial"/>
              <a:ea typeface="Arial"/>
              <a:cs typeface="Arial"/>
              <a:sym typeface="Arial"/>
            </a:endParaRPr>
          </a:p>
        </p:txBody>
      </p:sp>
      <p:pic>
        <p:nvPicPr>
          <p:cNvPr id="338" name="Google Shape;338;gb52c1cb691_0_482" descr="Line arrow: Slight curve"/>
          <p:cNvPicPr preferRelativeResize="0"/>
          <p:nvPr/>
        </p:nvPicPr>
        <p:blipFill rotWithShape="1">
          <a:blip r:embed="rId6">
            <a:alphaModFix/>
          </a:blip>
          <a:srcRect/>
          <a:stretch/>
        </p:blipFill>
        <p:spPr>
          <a:xfrm rot="-2234032">
            <a:off x="5122090" y="3543780"/>
            <a:ext cx="914400" cy="91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0044BD-A108-4140-BCD3-71B07186B779}"/>
              </a:ext>
            </a:extLst>
          </p:cNvPr>
          <p:cNvSpPr>
            <a:spLocks noGrp="1"/>
          </p:cNvSpPr>
          <p:nvPr>
            <p:ph type="title"/>
          </p:nvPr>
        </p:nvSpPr>
        <p:spPr>
          <a:xfrm>
            <a:off x="0" y="0"/>
            <a:ext cx="7715250" cy="914400"/>
          </a:xfrm>
        </p:spPr>
        <p:txBody>
          <a:bodyPr/>
          <a:lstStyle/>
          <a:p>
            <a:r>
              <a:rPr lang="en-US" sz="4000" dirty="0" err="1">
                <a:latin typeface="+mj-lt"/>
              </a:rPr>
              <a:t>Rulefit</a:t>
            </a:r>
            <a:endParaRPr lang="en-US" sz="4000" dirty="0">
              <a:latin typeface="+mj-lt"/>
            </a:endParaRPr>
          </a:p>
        </p:txBody>
      </p:sp>
      <p:sp>
        <p:nvSpPr>
          <p:cNvPr id="4" name="Text Placeholder 3">
            <a:extLst>
              <a:ext uri="{FF2B5EF4-FFF2-40B4-BE49-F238E27FC236}">
                <a16:creationId xmlns:a16="http://schemas.microsoft.com/office/drawing/2014/main" id="{0393902E-9EE9-4FF5-97C1-EB3D02A370C1}"/>
              </a:ext>
            </a:extLst>
          </p:cNvPr>
          <p:cNvSpPr>
            <a:spLocks noGrp="1"/>
          </p:cNvSpPr>
          <p:nvPr>
            <p:ph type="body" idx="1"/>
          </p:nvPr>
        </p:nvSpPr>
        <p:spPr>
          <a:xfrm>
            <a:off x="217170" y="1017270"/>
            <a:ext cx="6629399" cy="3908505"/>
          </a:xfrm>
        </p:spPr>
        <p:txBody>
          <a:bodyPr/>
          <a:lstStyle/>
          <a:p>
            <a:pPr>
              <a:buFont typeface="Arial" panose="020B0604020202020204" pitchFamily="34" charset="0"/>
              <a:buChar char="•"/>
            </a:pPr>
            <a:r>
              <a:rPr lang="en-US" sz="1800" dirty="0">
                <a:solidFill>
                  <a:schemeClr val="tx1"/>
                </a:solidFill>
                <a:latin typeface="Open Sans" panose="020B0604020202020204" charset="0"/>
                <a:ea typeface="Open Sans" panose="020B0604020202020204" charset="0"/>
                <a:cs typeface="Open Sans" panose="020B0604020202020204" charset="0"/>
              </a:rPr>
              <a:t>Creates new features (in the form of decision rules) and builds a transparent model using these features </a:t>
            </a:r>
          </a:p>
          <a:p>
            <a:pPr>
              <a:buFont typeface="Arial" panose="020B0604020202020204" pitchFamily="34" charset="0"/>
              <a:buChar char="•"/>
            </a:pPr>
            <a:r>
              <a:rPr lang="en-US" sz="1800" dirty="0">
                <a:solidFill>
                  <a:schemeClr val="tx1"/>
                </a:solidFill>
                <a:latin typeface="Open Sans" panose="020B0604020202020204" charset="0"/>
                <a:ea typeface="Open Sans" panose="020B0604020202020204" charset="0"/>
                <a:cs typeface="Open Sans" panose="020B0604020202020204" charset="0"/>
              </a:rPr>
              <a:t>Example in the paper (Boston median house prediction): </a:t>
            </a:r>
          </a:p>
          <a:p>
            <a:pPr marL="171450" indent="-171450">
              <a:buFont typeface="Arial" panose="020B0604020202020204" pitchFamily="34" charset="0"/>
              <a:buChar char="•"/>
            </a:pPr>
            <a:r>
              <a:rPr lang="en-GB" sz="1800" i="1" dirty="0">
                <a:solidFill>
                  <a:schemeClr val="tx1"/>
                </a:solidFill>
                <a:latin typeface="Open Sans" panose="020B0604020202020204" charset="0"/>
                <a:ea typeface="Open Sans" panose="020B0604020202020204" charset="0"/>
                <a:cs typeface="Open Sans" panose="020B0604020202020204" charset="0"/>
              </a:rPr>
              <a:t>IF number of rooms &gt; 6.64 AND concentration of nitric oxide &lt;0.67 THEN 1 ELSE 0</a:t>
            </a:r>
          </a:p>
          <a:p>
            <a:endParaRPr lang="en-US" dirty="0"/>
          </a:p>
        </p:txBody>
      </p:sp>
      <p:sp>
        <p:nvSpPr>
          <p:cNvPr id="2" name="Slide Number Placeholder 1">
            <a:extLst>
              <a:ext uri="{FF2B5EF4-FFF2-40B4-BE49-F238E27FC236}">
                <a16:creationId xmlns:a16="http://schemas.microsoft.com/office/drawing/2014/main" id="{9F314D1C-5B95-4828-92E8-AF71A77964C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33</a:t>
            </a:fld>
            <a:endParaRPr lang="en-GB"/>
          </a:p>
        </p:txBody>
      </p:sp>
    </p:spTree>
    <p:extLst>
      <p:ext uri="{BB962C8B-B14F-4D97-AF65-F5344CB8AC3E}">
        <p14:creationId xmlns:p14="http://schemas.microsoft.com/office/powerpoint/2010/main" val="779229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0044BD-A108-4140-BCD3-71B07186B779}"/>
              </a:ext>
            </a:extLst>
          </p:cNvPr>
          <p:cNvSpPr>
            <a:spLocks noGrp="1"/>
          </p:cNvSpPr>
          <p:nvPr>
            <p:ph type="title"/>
          </p:nvPr>
        </p:nvSpPr>
        <p:spPr>
          <a:xfrm>
            <a:off x="0" y="0"/>
            <a:ext cx="7715250" cy="914400"/>
          </a:xfrm>
        </p:spPr>
        <p:txBody>
          <a:bodyPr/>
          <a:lstStyle/>
          <a:p>
            <a:r>
              <a:rPr lang="en-US" sz="4000" dirty="0" err="1">
                <a:latin typeface="+mj-lt"/>
              </a:rPr>
              <a:t>Rulefit</a:t>
            </a:r>
            <a:endParaRPr lang="en-US" sz="4000" dirty="0">
              <a:latin typeface="+mj-lt"/>
            </a:endParaRPr>
          </a:p>
        </p:txBody>
      </p:sp>
      <p:sp>
        <p:nvSpPr>
          <p:cNvPr id="4" name="Text Placeholder 3">
            <a:extLst>
              <a:ext uri="{FF2B5EF4-FFF2-40B4-BE49-F238E27FC236}">
                <a16:creationId xmlns:a16="http://schemas.microsoft.com/office/drawing/2014/main" id="{0393902E-9EE9-4FF5-97C1-EB3D02A370C1}"/>
              </a:ext>
            </a:extLst>
          </p:cNvPr>
          <p:cNvSpPr>
            <a:spLocks noGrp="1"/>
          </p:cNvSpPr>
          <p:nvPr>
            <p:ph type="body" idx="1"/>
          </p:nvPr>
        </p:nvSpPr>
        <p:spPr>
          <a:xfrm>
            <a:off x="217170" y="1017270"/>
            <a:ext cx="6629399" cy="3908505"/>
          </a:xfrm>
        </p:spPr>
        <p:txBody>
          <a:bodyPr/>
          <a:lstStyle/>
          <a:p>
            <a:pPr>
              <a:buFont typeface="Arial" panose="020B0604020202020204" pitchFamily="34" charset="0"/>
              <a:buChar char="•"/>
            </a:pPr>
            <a:r>
              <a:rPr lang="en-US" sz="1800" dirty="0">
                <a:solidFill>
                  <a:schemeClr val="tx1"/>
                </a:solidFill>
                <a:latin typeface="Open Sans" panose="020B0604020202020204" charset="0"/>
                <a:ea typeface="Open Sans" panose="020B0604020202020204" charset="0"/>
                <a:cs typeface="Open Sans" panose="020B0604020202020204" charset="0"/>
              </a:rPr>
              <a:t>Creates new features (in the form of decision rules) and builds a transparent model using these features </a:t>
            </a:r>
          </a:p>
          <a:p>
            <a:pPr>
              <a:buFont typeface="Arial" panose="020B0604020202020204" pitchFamily="34" charset="0"/>
              <a:buChar char="•"/>
            </a:pPr>
            <a:r>
              <a:rPr lang="en-US" sz="1800" dirty="0">
                <a:solidFill>
                  <a:schemeClr val="tx1"/>
                </a:solidFill>
                <a:latin typeface="Open Sans" panose="020B0604020202020204" charset="0"/>
                <a:ea typeface="Open Sans" panose="020B0604020202020204" charset="0"/>
                <a:cs typeface="Open Sans" panose="020B0604020202020204" charset="0"/>
              </a:rPr>
              <a:t>Example in the paper (Boston median house prediction): </a:t>
            </a:r>
          </a:p>
          <a:p>
            <a:pPr marL="171450" indent="-171450">
              <a:buFont typeface="Arial" panose="020B0604020202020204" pitchFamily="34" charset="0"/>
              <a:buChar char="•"/>
            </a:pPr>
            <a:r>
              <a:rPr lang="en-GB" sz="1800" i="1" dirty="0">
                <a:solidFill>
                  <a:schemeClr val="tx1"/>
                </a:solidFill>
                <a:latin typeface="Open Sans" panose="020B0604020202020204" charset="0"/>
                <a:ea typeface="Open Sans" panose="020B0604020202020204" charset="0"/>
                <a:cs typeface="Open Sans" panose="020B0604020202020204" charset="0"/>
              </a:rPr>
              <a:t>IF number of rooms &gt; 6.64 AND concentration of nitric oxide &lt;0.67 THEN 1 ELSE 0</a:t>
            </a:r>
          </a:p>
          <a:p>
            <a:pPr>
              <a:buFont typeface="Arial" panose="020B0604020202020204" pitchFamily="34" charset="0"/>
              <a:buChar char="•"/>
            </a:pPr>
            <a:r>
              <a:rPr lang="en-GB" sz="1800" dirty="0">
                <a:solidFill>
                  <a:schemeClr val="tx1"/>
                </a:solidFill>
                <a:latin typeface="Open Sans" panose="020B0604020202020204" charset="0"/>
                <a:ea typeface="Open Sans" panose="020B0604020202020204" charset="0"/>
                <a:cs typeface="Open Sans" panose="020B0604020202020204" charset="0"/>
              </a:rPr>
              <a:t>In the first step, the algorithm trains a tree-based model predicting the target and uses it to create these decision rules (Result: many rules, not all informative)</a:t>
            </a:r>
          </a:p>
          <a:p>
            <a:pPr>
              <a:buFont typeface="Arial" panose="020B0604020202020204" pitchFamily="34" charset="0"/>
              <a:buChar char="•"/>
            </a:pPr>
            <a:r>
              <a:rPr lang="en-GB" sz="1800" dirty="0">
                <a:solidFill>
                  <a:schemeClr val="tx1"/>
                </a:solidFill>
                <a:latin typeface="Open Sans" panose="020B0604020202020204" charset="0"/>
                <a:ea typeface="Open Sans" panose="020B0604020202020204" charset="0"/>
                <a:cs typeface="Open Sans" panose="020B0604020202020204" charset="0"/>
              </a:rPr>
              <a:t>Second step: train a sparse linear model, such as a LASSO to select among the original and newly created features. </a:t>
            </a:r>
            <a:endParaRPr lang="en-US" sz="1800" dirty="0">
              <a:solidFill>
                <a:schemeClr val="tx1"/>
              </a:solidFill>
              <a:latin typeface="Open Sans" panose="020B0604020202020204" charset="0"/>
              <a:ea typeface="Open Sans" panose="020B0604020202020204" charset="0"/>
              <a:cs typeface="Open Sans" panose="020B0604020202020204" charset="0"/>
            </a:endParaRPr>
          </a:p>
          <a:p>
            <a:endParaRPr lang="en-US" dirty="0"/>
          </a:p>
        </p:txBody>
      </p:sp>
      <p:sp>
        <p:nvSpPr>
          <p:cNvPr id="2" name="Slide Number Placeholder 1">
            <a:extLst>
              <a:ext uri="{FF2B5EF4-FFF2-40B4-BE49-F238E27FC236}">
                <a16:creationId xmlns:a16="http://schemas.microsoft.com/office/drawing/2014/main" id="{9F314D1C-5B95-4828-92E8-AF71A77964C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34</a:t>
            </a:fld>
            <a:endParaRPr lang="en-GB"/>
          </a:p>
        </p:txBody>
      </p:sp>
    </p:spTree>
    <p:extLst>
      <p:ext uri="{BB962C8B-B14F-4D97-AF65-F5344CB8AC3E}">
        <p14:creationId xmlns:p14="http://schemas.microsoft.com/office/powerpoint/2010/main" val="1165745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b52c1cb691_0_53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35</a:t>
            </a:fld>
            <a:endParaRPr/>
          </a:p>
        </p:txBody>
      </p:sp>
      <p:sp>
        <p:nvSpPr>
          <p:cNvPr id="354" name="Google Shape;354;gb52c1cb691_0_535"/>
          <p:cNvSpPr txBox="1">
            <a:spLocks noGrp="1"/>
          </p:cNvSpPr>
          <p:nvPr>
            <p:ph type="title"/>
          </p:nvPr>
        </p:nvSpPr>
        <p:spPr>
          <a:xfrm>
            <a:off x="89800" y="76200"/>
            <a:ext cx="7179300" cy="126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dirty="0">
                <a:latin typeface="Arial"/>
                <a:ea typeface="Arial"/>
                <a:cs typeface="Arial"/>
                <a:sym typeface="Arial"/>
              </a:rPr>
              <a:t>Example explanations: Visual approaches: ALE plots</a:t>
            </a:r>
            <a:endParaRPr sz="4000" dirty="0">
              <a:latin typeface="Arial"/>
              <a:ea typeface="Arial"/>
              <a:cs typeface="Arial"/>
              <a:sym typeface="Arial"/>
            </a:endParaRPr>
          </a:p>
        </p:txBody>
      </p:sp>
      <p:pic>
        <p:nvPicPr>
          <p:cNvPr id="5" name="Google Shape;246;p24">
            <a:extLst>
              <a:ext uri="{FF2B5EF4-FFF2-40B4-BE49-F238E27FC236}">
                <a16:creationId xmlns:a16="http://schemas.microsoft.com/office/drawing/2014/main" id="{A250EA01-92AB-442D-B9E4-4F8AB041549E}"/>
              </a:ext>
            </a:extLst>
          </p:cNvPr>
          <p:cNvPicPr preferRelativeResize="0"/>
          <p:nvPr/>
        </p:nvPicPr>
        <p:blipFill rotWithShape="1">
          <a:blip r:embed="rId3">
            <a:alphaModFix/>
          </a:blip>
          <a:srcRect/>
          <a:stretch/>
        </p:blipFill>
        <p:spPr>
          <a:xfrm>
            <a:off x="382588" y="1428907"/>
            <a:ext cx="2834641" cy="3091975"/>
          </a:xfrm>
          <a:prstGeom prst="rect">
            <a:avLst/>
          </a:prstGeom>
          <a:noFill/>
          <a:ln>
            <a:noFill/>
          </a:ln>
        </p:spPr>
      </p:pic>
      <p:pic>
        <p:nvPicPr>
          <p:cNvPr id="6" name="Google Shape;248;p24">
            <a:extLst>
              <a:ext uri="{FF2B5EF4-FFF2-40B4-BE49-F238E27FC236}">
                <a16:creationId xmlns:a16="http://schemas.microsoft.com/office/drawing/2014/main" id="{ED1A109A-45B5-4B72-B20D-A85CFB97DD58}"/>
              </a:ext>
            </a:extLst>
          </p:cNvPr>
          <p:cNvPicPr preferRelativeResize="0"/>
          <p:nvPr/>
        </p:nvPicPr>
        <p:blipFill rotWithShape="1">
          <a:blip r:embed="rId4">
            <a:alphaModFix/>
          </a:blip>
          <a:srcRect/>
          <a:stretch/>
        </p:blipFill>
        <p:spPr>
          <a:xfrm>
            <a:off x="3491193" y="1428907"/>
            <a:ext cx="2837041" cy="3094594"/>
          </a:xfrm>
          <a:prstGeom prst="rect">
            <a:avLst/>
          </a:prstGeom>
          <a:noFill/>
          <a:ln>
            <a:noFill/>
          </a:ln>
        </p:spPr>
      </p:pic>
      <p:sp>
        <p:nvSpPr>
          <p:cNvPr id="7" name="Google Shape;249;p24">
            <a:extLst>
              <a:ext uri="{FF2B5EF4-FFF2-40B4-BE49-F238E27FC236}">
                <a16:creationId xmlns:a16="http://schemas.microsoft.com/office/drawing/2014/main" id="{C795A3BA-7F9E-43A8-A6A2-3E32741E96F0}"/>
              </a:ext>
            </a:extLst>
          </p:cNvPr>
          <p:cNvSpPr txBox="1"/>
          <p:nvPr/>
        </p:nvSpPr>
        <p:spPr>
          <a:xfrm>
            <a:off x="837127" y="4675031"/>
            <a:ext cx="583883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1" u="none" strike="noStrike" cap="none">
                <a:solidFill>
                  <a:srgbClr val="000000"/>
                </a:solidFill>
                <a:latin typeface="Arial"/>
                <a:ea typeface="Arial"/>
                <a:cs typeface="Arial"/>
                <a:sym typeface="Arial"/>
              </a:rPr>
              <a:t>Value at each point of the plot: difference to the mean prediction</a:t>
            </a:r>
            <a:endParaRPr sz="1400" b="1" i="1"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b52c1cb691_0_53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36</a:t>
            </a:fld>
            <a:endParaRPr/>
          </a:p>
        </p:txBody>
      </p:sp>
      <p:sp>
        <p:nvSpPr>
          <p:cNvPr id="354" name="Google Shape;354;gb52c1cb691_0_535"/>
          <p:cNvSpPr txBox="1">
            <a:spLocks noGrp="1"/>
          </p:cNvSpPr>
          <p:nvPr>
            <p:ph type="title"/>
          </p:nvPr>
        </p:nvSpPr>
        <p:spPr>
          <a:xfrm>
            <a:off x="89800" y="76200"/>
            <a:ext cx="7179300" cy="126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a:latin typeface="Arial"/>
                <a:ea typeface="Arial"/>
                <a:cs typeface="Arial"/>
                <a:sym typeface="Arial"/>
              </a:rPr>
              <a:t>Example explanations: Global explanations</a:t>
            </a:r>
            <a:endParaRPr sz="4000">
              <a:latin typeface="Arial"/>
              <a:ea typeface="Arial"/>
              <a:cs typeface="Arial"/>
              <a:sym typeface="Arial"/>
            </a:endParaRPr>
          </a:p>
        </p:txBody>
      </p:sp>
      <p:pic>
        <p:nvPicPr>
          <p:cNvPr id="355" name="Google Shape;355;gb52c1cb691_0_535"/>
          <p:cNvPicPr preferRelativeResize="0"/>
          <p:nvPr/>
        </p:nvPicPr>
        <p:blipFill rotWithShape="1">
          <a:blip r:embed="rId3">
            <a:alphaModFix/>
          </a:blip>
          <a:srcRect/>
          <a:stretch/>
        </p:blipFill>
        <p:spPr>
          <a:xfrm>
            <a:off x="690000" y="1678975"/>
            <a:ext cx="5183725" cy="2834700"/>
          </a:xfrm>
          <a:prstGeom prst="rect">
            <a:avLst/>
          </a:prstGeom>
          <a:noFill/>
          <a:ln>
            <a:noFill/>
          </a:ln>
        </p:spPr>
      </p:pic>
    </p:spTree>
    <p:extLst>
      <p:ext uri="{BB962C8B-B14F-4D97-AF65-F5344CB8AC3E}">
        <p14:creationId xmlns:p14="http://schemas.microsoft.com/office/powerpoint/2010/main" val="3167623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b52c1cb691_0_54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37</a:t>
            </a:fld>
            <a:endParaRPr/>
          </a:p>
        </p:txBody>
      </p:sp>
      <p:sp>
        <p:nvSpPr>
          <p:cNvPr id="361" name="Google Shape;361;gb52c1cb691_0_543"/>
          <p:cNvSpPr txBox="1">
            <a:spLocks noGrp="1"/>
          </p:cNvSpPr>
          <p:nvPr>
            <p:ph type="title"/>
          </p:nvPr>
        </p:nvSpPr>
        <p:spPr>
          <a:xfrm>
            <a:off x="89800" y="76200"/>
            <a:ext cx="7179300" cy="126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dirty="0">
                <a:latin typeface="Arial"/>
                <a:ea typeface="Arial"/>
                <a:cs typeface="Arial"/>
                <a:sym typeface="Arial"/>
              </a:rPr>
              <a:t>Example explanations: Local explanations</a:t>
            </a:r>
            <a:endParaRPr sz="4000" dirty="0">
              <a:latin typeface="Arial"/>
              <a:ea typeface="Arial"/>
              <a:cs typeface="Arial"/>
              <a:sym typeface="Arial"/>
            </a:endParaRPr>
          </a:p>
        </p:txBody>
      </p:sp>
      <p:pic>
        <p:nvPicPr>
          <p:cNvPr id="362" name="Google Shape;362;gb52c1cb691_0_543"/>
          <p:cNvPicPr preferRelativeResize="0"/>
          <p:nvPr/>
        </p:nvPicPr>
        <p:blipFill rotWithShape="1">
          <a:blip r:embed="rId3">
            <a:alphaModFix/>
          </a:blip>
          <a:srcRect/>
          <a:stretch/>
        </p:blipFill>
        <p:spPr>
          <a:xfrm>
            <a:off x="0" y="1653621"/>
            <a:ext cx="9143999" cy="183625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bf0b625934_0_3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GB"/>
              <a:t>38</a:t>
            </a:fld>
            <a:endParaRPr/>
          </a:p>
        </p:txBody>
      </p:sp>
      <p:pic>
        <p:nvPicPr>
          <p:cNvPr id="368" name="Google Shape;368;gbf0b625934_0_33"/>
          <p:cNvPicPr preferRelativeResize="0"/>
          <p:nvPr/>
        </p:nvPicPr>
        <p:blipFill rotWithShape="1">
          <a:blip r:embed="rId3">
            <a:alphaModFix/>
          </a:blip>
          <a:srcRect/>
          <a:stretch/>
        </p:blipFill>
        <p:spPr>
          <a:xfrm>
            <a:off x="746975" y="115381"/>
            <a:ext cx="5241702" cy="491273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1BDF4-D403-4218-8B49-9C9CAFAA6D44}"/>
              </a:ext>
            </a:extLst>
          </p:cNvPr>
          <p:cNvSpPr>
            <a:spLocks noGrp="1"/>
          </p:cNvSpPr>
          <p:nvPr>
            <p:ph type="title"/>
          </p:nvPr>
        </p:nvSpPr>
        <p:spPr>
          <a:xfrm>
            <a:off x="0" y="0"/>
            <a:ext cx="5511300" cy="857400"/>
          </a:xfrm>
        </p:spPr>
        <p:txBody>
          <a:bodyPr/>
          <a:lstStyle/>
          <a:p>
            <a:r>
              <a:rPr lang="en-US" sz="4000" dirty="0" err="1">
                <a:latin typeface="+mj-lt"/>
              </a:rPr>
              <a:t>Shapash</a:t>
            </a:r>
            <a:endParaRPr lang="en-US" sz="4000" dirty="0">
              <a:latin typeface="+mj-lt"/>
            </a:endParaRPr>
          </a:p>
        </p:txBody>
      </p:sp>
      <p:sp>
        <p:nvSpPr>
          <p:cNvPr id="5" name="Text Placeholder 4">
            <a:extLst>
              <a:ext uri="{FF2B5EF4-FFF2-40B4-BE49-F238E27FC236}">
                <a16:creationId xmlns:a16="http://schemas.microsoft.com/office/drawing/2014/main" id="{810E2815-1BC5-4E28-AA5D-41025604684B}"/>
              </a:ext>
            </a:extLst>
          </p:cNvPr>
          <p:cNvSpPr>
            <a:spLocks noGrp="1"/>
          </p:cNvSpPr>
          <p:nvPr>
            <p:ph type="body" idx="1"/>
          </p:nvPr>
        </p:nvSpPr>
        <p:spPr>
          <a:xfrm>
            <a:off x="235131" y="1201784"/>
            <a:ext cx="6139543" cy="3865468"/>
          </a:xfrm>
        </p:spPr>
        <p:txBody>
          <a:bodyPr/>
          <a:lstStyle/>
          <a:p>
            <a:pPr>
              <a:buFont typeface="Arial" panose="020B0604020202020204" pitchFamily="34" charset="0"/>
              <a:buChar char="•"/>
            </a:pPr>
            <a:r>
              <a:rPr lang="en-US" sz="1800" dirty="0">
                <a:solidFill>
                  <a:schemeClr val="tx1"/>
                </a:solidFill>
                <a:latin typeface="+mj-lt"/>
              </a:rPr>
              <a:t>Open-source web app that allows for and incorporates multiple explanation types</a:t>
            </a:r>
          </a:p>
          <a:p>
            <a:pPr>
              <a:buFont typeface="Arial" panose="020B0604020202020204" pitchFamily="34" charset="0"/>
              <a:buChar char="•"/>
            </a:pPr>
            <a:r>
              <a:rPr lang="en-US" sz="1800" dirty="0">
                <a:solidFill>
                  <a:schemeClr val="tx1"/>
                </a:solidFill>
                <a:latin typeface="+mj-lt"/>
              </a:rPr>
              <a:t>The authors claim it is easy to integrate in production and complete every prediction with an explanation summary</a:t>
            </a:r>
          </a:p>
          <a:p>
            <a:pPr>
              <a:buFont typeface="Arial" panose="020B0604020202020204" pitchFamily="34" charset="0"/>
              <a:buChar char="•"/>
            </a:pPr>
            <a:r>
              <a:rPr lang="en-US" sz="1800" dirty="0">
                <a:solidFill>
                  <a:schemeClr val="tx1"/>
                </a:solidFill>
                <a:latin typeface="+mj-lt"/>
              </a:rPr>
              <a:t>It can work for both regression and classification problems</a:t>
            </a:r>
          </a:p>
          <a:p>
            <a:pPr>
              <a:buFont typeface="Arial" panose="020B0604020202020204" pitchFamily="34" charset="0"/>
              <a:buChar char="•"/>
            </a:pPr>
            <a:r>
              <a:rPr lang="en-US" sz="1800" dirty="0">
                <a:solidFill>
                  <a:schemeClr val="tx1"/>
                </a:solidFill>
                <a:latin typeface="+mj-lt"/>
              </a:rPr>
              <a:t>Computes feature contributions with </a:t>
            </a:r>
            <a:r>
              <a:rPr lang="en-US" sz="1800" dirty="0" err="1">
                <a:solidFill>
                  <a:schemeClr val="tx1"/>
                </a:solidFill>
                <a:latin typeface="+mj-lt"/>
              </a:rPr>
              <a:t>Shap</a:t>
            </a:r>
            <a:r>
              <a:rPr lang="en-US" sz="1800" dirty="0">
                <a:solidFill>
                  <a:schemeClr val="tx1"/>
                </a:solidFill>
                <a:latin typeface="+mj-lt"/>
              </a:rPr>
              <a:t> or LIME backend</a:t>
            </a:r>
          </a:p>
        </p:txBody>
      </p:sp>
      <p:sp>
        <p:nvSpPr>
          <p:cNvPr id="3" name="Slide Number Placeholder 2">
            <a:extLst>
              <a:ext uri="{FF2B5EF4-FFF2-40B4-BE49-F238E27FC236}">
                <a16:creationId xmlns:a16="http://schemas.microsoft.com/office/drawing/2014/main" id="{E4B3C3C0-752D-4776-9D31-70C852310E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39</a:t>
            </a:fld>
            <a:endParaRPr lang="en-GB"/>
          </a:p>
        </p:txBody>
      </p:sp>
    </p:spTree>
    <p:extLst>
      <p:ext uri="{BB962C8B-B14F-4D97-AF65-F5344CB8AC3E}">
        <p14:creationId xmlns:p14="http://schemas.microsoft.com/office/powerpoint/2010/main" val="23847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ad7d720323_0_0"/>
          <p:cNvSpPr txBox="1">
            <a:spLocks noGrp="1"/>
          </p:cNvSpPr>
          <p:nvPr>
            <p:ph type="title"/>
          </p:nvPr>
        </p:nvSpPr>
        <p:spPr>
          <a:xfrm>
            <a:off x="0" y="0"/>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200" dirty="0">
                <a:solidFill>
                  <a:schemeClr val="tx1"/>
                </a:solidFill>
                <a:latin typeface="Arial"/>
                <a:ea typeface="Arial"/>
                <a:cs typeface="Arial"/>
                <a:sym typeface="Arial"/>
              </a:rPr>
              <a:t>Who is this session for?</a:t>
            </a:r>
            <a:endParaRPr sz="3200" dirty="0">
              <a:solidFill>
                <a:schemeClr val="tx1"/>
              </a:solidFill>
              <a:latin typeface="Arial"/>
              <a:ea typeface="Arial"/>
              <a:cs typeface="Arial"/>
              <a:sym typeface="Arial"/>
            </a:endParaRPr>
          </a:p>
        </p:txBody>
      </p:sp>
      <p:sp>
        <p:nvSpPr>
          <p:cNvPr id="59" name="Google Shape;59;gad7d720323_0_0"/>
          <p:cNvSpPr txBox="1">
            <a:spLocks noGrp="1"/>
          </p:cNvSpPr>
          <p:nvPr>
            <p:ph type="body" idx="1"/>
          </p:nvPr>
        </p:nvSpPr>
        <p:spPr>
          <a:xfrm>
            <a:off x="457200" y="1267097"/>
            <a:ext cx="5826034" cy="3582628"/>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Arial"/>
              <a:buChar char="●"/>
            </a:pPr>
            <a:r>
              <a:rPr lang="en-GB" sz="1800" dirty="0">
                <a:solidFill>
                  <a:schemeClr val="dk1"/>
                </a:solidFill>
                <a:latin typeface="Arial"/>
                <a:ea typeface="Arial"/>
                <a:cs typeface="Arial"/>
                <a:sym typeface="Arial"/>
              </a:rPr>
              <a:t>Data scientists and analysts, engineers and other practitioners familiar with ML but with little to no knowledge of </a:t>
            </a:r>
            <a:r>
              <a:rPr lang="en-GB" sz="1800" dirty="0" err="1">
                <a:solidFill>
                  <a:schemeClr val="dk1"/>
                </a:solidFill>
                <a:latin typeface="Arial"/>
                <a:ea typeface="Arial"/>
                <a:cs typeface="Arial"/>
                <a:sym typeface="Arial"/>
              </a:rPr>
              <a:t>explainability</a:t>
            </a:r>
            <a:r>
              <a:rPr lang="en-GB" sz="1800" dirty="0">
                <a:solidFill>
                  <a:schemeClr val="dk1"/>
                </a:solidFill>
                <a:latin typeface="Arial"/>
                <a:ea typeface="Arial"/>
                <a:cs typeface="Arial"/>
                <a:sym typeface="Arial"/>
              </a:rPr>
              <a:t> </a:t>
            </a:r>
          </a:p>
          <a:p>
            <a:pPr marL="457200" lvl="0" indent="-342900" algn="l" rtl="0">
              <a:lnSpc>
                <a:spcPct val="150000"/>
              </a:lnSpc>
              <a:spcBef>
                <a:spcPts val="0"/>
              </a:spcBef>
              <a:spcAft>
                <a:spcPts val="0"/>
              </a:spcAft>
              <a:buClr>
                <a:schemeClr val="dk1"/>
              </a:buClr>
              <a:buSzPts val="1800"/>
              <a:buFont typeface="Arial"/>
              <a:buChar char="●"/>
            </a:pPr>
            <a:r>
              <a:rPr lang="en-GB" sz="1800" dirty="0">
                <a:solidFill>
                  <a:schemeClr val="dk1"/>
                </a:solidFill>
                <a:latin typeface="Arial"/>
                <a:ea typeface="Arial"/>
                <a:cs typeface="Arial"/>
                <a:sym typeface="Arial"/>
              </a:rPr>
              <a:t>Data scientists with some XAI knowledge </a:t>
            </a:r>
          </a:p>
          <a:p>
            <a:pPr marL="457200" lvl="0" indent="-342900" algn="l" rtl="0">
              <a:lnSpc>
                <a:spcPct val="150000"/>
              </a:lnSpc>
              <a:spcBef>
                <a:spcPts val="0"/>
              </a:spcBef>
              <a:spcAft>
                <a:spcPts val="0"/>
              </a:spcAft>
              <a:buClr>
                <a:schemeClr val="dk1"/>
              </a:buClr>
              <a:buSzPts val="1800"/>
              <a:buFont typeface="Arial"/>
              <a:buChar char="●"/>
            </a:pPr>
            <a:r>
              <a:rPr lang="en-GB" sz="1800" dirty="0">
                <a:solidFill>
                  <a:schemeClr val="dk1"/>
                </a:solidFill>
                <a:latin typeface="Arial"/>
                <a:ea typeface="Arial"/>
                <a:cs typeface="Arial"/>
                <a:sym typeface="Arial"/>
              </a:rPr>
              <a:t>For data scientists and practitioners with more experience in the field, hopefully still novel topics: example use journey of a data scientist</a:t>
            </a:r>
            <a:endParaRPr sz="1800" dirty="0">
              <a:solidFill>
                <a:schemeClr val="dk1"/>
              </a:solidFill>
              <a:latin typeface="Arial"/>
              <a:ea typeface="Arial"/>
              <a:cs typeface="Arial"/>
              <a:sym typeface="Arial"/>
            </a:endParaRPr>
          </a:p>
          <a:p>
            <a:pPr marL="0" lvl="0" indent="0" algn="l" rtl="0">
              <a:lnSpc>
                <a:spcPct val="100000"/>
              </a:lnSpc>
              <a:spcBef>
                <a:spcPts val="600"/>
              </a:spcBef>
              <a:spcAft>
                <a:spcPts val="0"/>
              </a:spcAft>
              <a:buSzPts val="1800"/>
              <a:buNone/>
            </a:pPr>
            <a:endParaRPr dirty="0"/>
          </a:p>
        </p:txBody>
      </p:sp>
      <p:sp>
        <p:nvSpPr>
          <p:cNvPr id="60" name="Google Shape;60;gad7d720323_0_0"/>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4</a:t>
            </a:fld>
            <a:endParaRPr/>
          </a:p>
        </p:txBody>
      </p:sp>
    </p:spTree>
    <p:extLst>
      <p:ext uri="{BB962C8B-B14F-4D97-AF65-F5344CB8AC3E}">
        <p14:creationId xmlns:p14="http://schemas.microsoft.com/office/powerpoint/2010/main" val="2787247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1BDF4-D403-4218-8B49-9C9CAFAA6D44}"/>
              </a:ext>
            </a:extLst>
          </p:cNvPr>
          <p:cNvSpPr>
            <a:spLocks noGrp="1"/>
          </p:cNvSpPr>
          <p:nvPr>
            <p:ph type="title"/>
          </p:nvPr>
        </p:nvSpPr>
        <p:spPr>
          <a:xfrm>
            <a:off x="-1" y="0"/>
            <a:ext cx="6818811" cy="857400"/>
          </a:xfrm>
        </p:spPr>
        <p:txBody>
          <a:bodyPr/>
          <a:lstStyle/>
          <a:p>
            <a:r>
              <a:rPr lang="en-US" sz="4000" dirty="0" err="1">
                <a:latin typeface="+mj-lt"/>
              </a:rPr>
              <a:t>Shapash</a:t>
            </a:r>
            <a:r>
              <a:rPr lang="en-US" sz="4000" dirty="0">
                <a:latin typeface="+mj-lt"/>
              </a:rPr>
              <a:t>: example plots</a:t>
            </a:r>
          </a:p>
        </p:txBody>
      </p:sp>
      <p:sp>
        <p:nvSpPr>
          <p:cNvPr id="3" name="Slide Number Placeholder 2">
            <a:extLst>
              <a:ext uri="{FF2B5EF4-FFF2-40B4-BE49-F238E27FC236}">
                <a16:creationId xmlns:a16="http://schemas.microsoft.com/office/drawing/2014/main" id="{E4B3C3C0-752D-4776-9D31-70C852310E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40</a:t>
            </a:fld>
            <a:endParaRPr lang="en-GB"/>
          </a:p>
        </p:txBody>
      </p:sp>
      <p:pic>
        <p:nvPicPr>
          <p:cNvPr id="7" name="Picture 6">
            <a:extLst>
              <a:ext uri="{FF2B5EF4-FFF2-40B4-BE49-F238E27FC236}">
                <a16:creationId xmlns:a16="http://schemas.microsoft.com/office/drawing/2014/main" id="{C1340425-F555-446F-876F-7AB9BE8C2F9E}"/>
              </a:ext>
            </a:extLst>
          </p:cNvPr>
          <p:cNvPicPr>
            <a:picLocks noChangeAspect="1"/>
          </p:cNvPicPr>
          <p:nvPr/>
        </p:nvPicPr>
        <p:blipFill>
          <a:blip r:embed="rId3"/>
          <a:stretch>
            <a:fillRect/>
          </a:stretch>
        </p:blipFill>
        <p:spPr>
          <a:xfrm>
            <a:off x="243024" y="857400"/>
            <a:ext cx="6677962" cy="4005112"/>
          </a:xfrm>
          <a:prstGeom prst="rect">
            <a:avLst/>
          </a:prstGeom>
        </p:spPr>
      </p:pic>
    </p:spTree>
    <p:extLst>
      <p:ext uri="{BB962C8B-B14F-4D97-AF65-F5344CB8AC3E}">
        <p14:creationId xmlns:p14="http://schemas.microsoft.com/office/powerpoint/2010/main" val="4270839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1BDF4-D403-4218-8B49-9C9CAFAA6D44}"/>
              </a:ext>
            </a:extLst>
          </p:cNvPr>
          <p:cNvSpPr>
            <a:spLocks noGrp="1"/>
          </p:cNvSpPr>
          <p:nvPr>
            <p:ph type="title"/>
          </p:nvPr>
        </p:nvSpPr>
        <p:spPr>
          <a:xfrm>
            <a:off x="104501" y="59063"/>
            <a:ext cx="7511143" cy="857400"/>
          </a:xfrm>
        </p:spPr>
        <p:txBody>
          <a:bodyPr/>
          <a:lstStyle/>
          <a:p>
            <a:r>
              <a:rPr lang="en-US" sz="4000" dirty="0" err="1">
                <a:latin typeface="+mj-lt"/>
              </a:rPr>
              <a:t>Shapash</a:t>
            </a:r>
            <a:r>
              <a:rPr lang="en-US" sz="4000" dirty="0">
                <a:latin typeface="+mj-lt"/>
              </a:rPr>
              <a:t>: example plots</a:t>
            </a:r>
          </a:p>
        </p:txBody>
      </p:sp>
      <p:sp>
        <p:nvSpPr>
          <p:cNvPr id="3" name="Slide Number Placeholder 2">
            <a:extLst>
              <a:ext uri="{FF2B5EF4-FFF2-40B4-BE49-F238E27FC236}">
                <a16:creationId xmlns:a16="http://schemas.microsoft.com/office/drawing/2014/main" id="{E4B3C3C0-752D-4776-9D31-70C852310E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41</a:t>
            </a:fld>
            <a:endParaRPr lang="en-GB"/>
          </a:p>
        </p:txBody>
      </p:sp>
      <p:pic>
        <p:nvPicPr>
          <p:cNvPr id="2" name="Picture 1">
            <a:extLst>
              <a:ext uri="{FF2B5EF4-FFF2-40B4-BE49-F238E27FC236}">
                <a16:creationId xmlns:a16="http://schemas.microsoft.com/office/drawing/2014/main" id="{25A4905D-BAAA-4FF3-91DF-600F93E09299}"/>
              </a:ext>
            </a:extLst>
          </p:cNvPr>
          <p:cNvPicPr>
            <a:picLocks noChangeAspect="1"/>
          </p:cNvPicPr>
          <p:nvPr/>
        </p:nvPicPr>
        <p:blipFill>
          <a:blip r:embed="rId3"/>
          <a:stretch>
            <a:fillRect/>
          </a:stretch>
        </p:blipFill>
        <p:spPr>
          <a:xfrm>
            <a:off x="114716" y="927893"/>
            <a:ext cx="6818811" cy="4009312"/>
          </a:xfrm>
          <a:prstGeom prst="rect">
            <a:avLst/>
          </a:prstGeom>
        </p:spPr>
      </p:pic>
    </p:spTree>
    <p:extLst>
      <p:ext uri="{BB962C8B-B14F-4D97-AF65-F5344CB8AC3E}">
        <p14:creationId xmlns:p14="http://schemas.microsoft.com/office/powerpoint/2010/main" val="1306069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1BDF4-D403-4218-8B49-9C9CAFAA6D44}"/>
              </a:ext>
            </a:extLst>
          </p:cNvPr>
          <p:cNvSpPr>
            <a:spLocks noGrp="1"/>
          </p:cNvSpPr>
          <p:nvPr>
            <p:ph type="title"/>
          </p:nvPr>
        </p:nvSpPr>
        <p:spPr>
          <a:xfrm>
            <a:off x="104501" y="59063"/>
            <a:ext cx="7511143" cy="857400"/>
          </a:xfrm>
        </p:spPr>
        <p:txBody>
          <a:bodyPr/>
          <a:lstStyle/>
          <a:p>
            <a:r>
              <a:rPr lang="en-US" sz="4000" dirty="0" err="1">
                <a:latin typeface="+mj-lt"/>
              </a:rPr>
              <a:t>Shapash</a:t>
            </a:r>
            <a:r>
              <a:rPr lang="en-US" sz="4000" dirty="0">
                <a:latin typeface="+mj-lt"/>
              </a:rPr>
              <a:t>: example plots</a:t>
            </a:r>
          </a:p>
        </p:txBody>
      </p:sp>
      <p:sp>
        <p:nvSpPr>
          <p:cNvPr id="3" name="Slide Number Placeholder 2">
            <a:extLst>
              <a:ext uri="{FF2B5EF4-FFF2-40B4-BE49-F238E27FC236}">
                <a16:creationId xmlns:a16="http://schemas.microsoft.com/office/drawing/2014/main" id="{E4B3C3C0-752D-4776-9D31-70C852310E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42</a:t>
            </a:fld>
            <a:endParaRPr lang="en-GB"/>
          </a:p>
        </p:txBody>
      </p:sp>
      <p:pic>
        <p:nvPicPr>
          <p:cNvPr id="5" name="Picture 4">
            <a:extLst>
              <a:ext uri="{FF2B5EF4-FFF2-40B4-BE49-F238E27FC236}">
                <a16:creationId xmlns:a16="http://schemas.microsoft.com/office/drawing/2014/main" id="{46B753E1-79F8-41F6-98A7-35445BB92C90}"/>
              </a:ext>
            </a:extLst>
          </p:cNvPr>
          <p:cNvPicPr>
            <a:picLocks noChangeAspect="1"/>
          </p:cNvPicPr>
          <p:nvPr/>
        </p:nvPicPr>
        <p:blipFill>
          <a:blip r:embed="rId3"/>
          <a:stretch>
            <a:fillRect/>
          </a:stretch>
        </p:blipFill>
        <p:spPr>
          <a:xfrm>
            <a:off x="265251" y="979571"/>
            <a:ext cx="7646486" cy="4104866"/>
          </a:xfrm>
          <a:prstGeom prst="rect">
            <a:avLst/>
          </a:prstGeom>
        </p:spPr>
      </p:pic>
    </p:spTree>
    <p:extLst>
      <p:ext uri="{BB962C8B-B14F-4D97-AF65-F5344CB8AC3E}">
        <p14:creationId xmlns:p14="http://schemas.microsoft.com/office/powerpoint/2010/main" val="3352835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b52c1cb691_0_552"/>
          <p:cNvSpPr txBox="1">
            <a:spLocks noGrp="1"/>
          </p:cNvSpPr>
          <p:nvPr>
            <p:ph type="title"/>
          </p:nvPr>
        </p:nvSpPr>
        <p:spPr>
          <a:xfrm>
            <a:off x="354275" y="262425"/>
            <a:ext cx="5615700" cy="984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b="1">
                <a:latin typeface="Arial"/>
                <a:ea typeface="Arial"/>
                <a:cs typeface="Arial"/>
                <a:sym typeface="Arial"/>
              </a:rPr>
              <a:t>Find more details</a:t>
            </a:r>
            <a:endParaRPr>
              <a:latin typeface="Arial"/>
              <a:ea typeface="Arial"/>
              <a:cs typeface="Arial"/>
              <a:sym typeface="Arial"/>
            </a:endParaRPr>
          </a:p>
        </p:txBody>
      </p:sp>
      <p:sp>
        <p:nvSpPr>
          <p:cNvPr id="374" name="Google Shape;374;gb52c1cb691_0_55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43</a:t>
            </a:fld>
            <a:endParaRPr/>
          </a:p>
        </p:txBody>
      </p:sp>
      <p:sp>
        <p:nvSpPr>
          <p:cNvPr id="375" name="Google Shape;375;gb52c1cb691_0_552"/>
          <p:cNvSpPr txBox="1"/>
          <p:nvPr/>
        </p:nvSpPr>
        <p:spPr>
          <a:xfrm>
            <a:off x="590450" y="1666400"/>
            <a:ext cx="5458500" cy="3600955"/>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endParaRPr sz="2000" dirty="0">
              <a:latin typeface="Open Sans"/>
              <a:ea typeface="Open Sans"/>
              <a:cs typeface="Open Sans"/>
              <a:sym typeface="Open Sans"/>
            </a:endParaRPr>
          </a:p>
          <a:p>
            <a:pPr marL="457200" lvl="0" indent="-355600" algn="l" rtl="0">
              <a:spcBef>
                <a:spcPts val="0"/>
              </a:spcBef>
              <a:spcAft>
                <a:spcPts val="0"/>
              </a:spcAft>
              <a:buSzPts val="2000"/>
              <a:buFont typeface="Open Sans"/>
              <a:buChar char="●"/>
            </a:pPr>
            <a:r>
              <a:rPr lang="en-GB" sz="2000" u="sng" dirty="0">
                <a:solidFill>
                  <a:schemeClr val="hlink"/>
                </a:solidFill>
                <a:latin typeface="Open Sans"/>
                <a:ea typeface="Open Sans"/>
                <a:cs typeface="Open Sans"/>
                <a:sym typeface="Open Sans"/>
                <a:hlinkClick r:id="rId3"/>
              </a:rPr>
              <a:t>https://www.udemy.com/course/xai-explain-ml-models/learn/lecture/22390048#overview</a:t>
            </a:r>
            <a:r>
              <a:rPr lang="en-GB" sz="2000" dirty="0">
                <a:solidFill>
                  <a:schemeClr val="dk1"/>
                </a:solidFill>
                <a:latin typeface="Open Sans"/>
                <a:ea typeface="Open Sans"/>
                <a:cs typeface="Open Sans"/>
                <a:sym typeface="Open Sans"/>
              </a:rPr>
              <a:t> </a:t>
            </a:r>
          </a:p>
          <a:p>
            <a:pPr marL="457200" indent="-355600">
              <a:buSzPts val="2000"/>
              <a:buFont typeface="Open Sans"/>
              <a:buChar char="●"/>
            </a:pPr>
            <a:r>
              <a:rPr lang="en-GB" sz="2000" u="sng" dirty="0">
                <a:solidFill>
                  <a:schemeClr val="hlink"/>
                </a:solidFill>
                <a:latin typeface="Open Sans"/>
                <a:ea typeface="Open Sans"/>
                <a:cs typeface="Open Sans"/>
                <a:sym typeface="Open Sans"/>
                <a:hlinkClick r:id="rId4"/>
              </a:rPr>
              <a:t>https://aiplus.odsc.com/courses/hands-on-machine-learning-explainability</a:t>
            </a:r>
            <a:r>
              <a:rPr lang="en-GB" sz="2000" dirty="0">
                <a:latin typeface="Open Sans"/>
                <a:ea typeface="Open Sans"/>
                <a:cs typeface="Open Sans"/>
                <a:sym typeface="Open Sans"/>
              </a:rPr>
              <a:t> </a:t>
            </a:r>
          </a:p>
          <a:p>
            <a:pPr marL="101600" lvl="0" algn="l" rtl="0">
              <a:spcBef>
                <a:spcPts val="0"/>
              </a:spcBef>
              <a:spcAft>
                <a:spcPts val="0"/>
              </a:spcAft>
              <a:buSzPts val="2000"/>
            </a:pPr>
            <a:endParaRPr sz="2000" dirty="0">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bf0b625934_0_55"/>
          <p:cNvSpPr txBox="1">
            <a:spLocks noGrp="1"/>
          </p:cNvSpPr>
          <p:nvPr>
            <p:ph type="ctrTitle"/>
          </p:nvPr>
        </p:nvSpPr>
        <p:spPr>
          <a:xfrm>
            <a:off x="103175" y="251825"/>
            <a:ext cx="8556300" cy="10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dirty="0">
                <a:latin typeface="Arial"/>
                <a:ea typeface="Arial"/>
                <a:cs typeface="Arial"/>
                <a:sym typeface="Arial"/>
              </a:rPr>
              <a:t>How to pick the right explanation?</a:t>
            </a:r>
            <a:endParaRPr sz="4400" dirty="0">
              <a:latin typeface="Arial"/>
              <a:ea typeface="Arial"/>
              <a:cs typeface="Arial"/>
              <a:sym typeface="Arial"/>
            </a:endParaRPr>
          </a:p>
        </p:txBody>
      </p:sp>
      <p:sp>
        <p:nvSpPr>
          <p:cNvPr id="381" name="Google Shape;381;gbf0b625934_0_55"/>
          <p:cNvSpPr txBox="1">
            <a:spLocks noGrp="1"/>
          </p:cNvSpPr>
          <p:nvPr>
            <p:ph type="subTitle" idx="1"/>
          </p:nvPr>
        </p:nvSpPr>
        <p:spPr>
          <a:xfrm>
            <a:off x="423725" y="1326725"/>
            <a:ext cx="3957600" cy="5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Arial"/>
                <a:ea typeface="Arial"/>
                <a:cs typeface="Arial"/>
                <a:sym typeface="Arial"/>
              </a:rPr>
              <a:t>A data scientist’s user journey </a:t>
            </a:r>
            <a:endParaRPr b="1" dirty="0">
              <a:latin typeface="Arial"/>
              <a:ea typeface="Arial"/>
              <a:cs typeface="Arial"/>
              <a:sym typeface="Arial"/>
            </a:endParaRPr>
          </a:p>
        </p:txBody>
      </p:sp>
      <p:sp>
        <p:nvSpPr>
          <p:cNvPr id="382" name="Google Shape;382;gbf0b625934_0_55"/>
          <p:cNvSpPr txBox="1"/>
          <p:nvPr/>
        </p:nvSpPr>
        <p:spPr>
          <a:xfrm>
            <a:off x="210975" y="1842425"/>
            <a:ext cx="5756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t>Goal:</a:t>
            </a:r>
            <a:r>
              <a:rPr lang="en-GB" sz="1800" dirty="0"/>
              <a:t> Predict whether we should grant a client a loan (i.e. likelihood of default)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GB" sz="1800" b="1" dirty="0"/>
              <a:t>Option 1</a:t>
            </a:r>
            <a:r>
              <a:rPr lang="en-GB" sz="1800" dirty="0"/>
              <a:t>: Inherently transparent model</a:t>
            </a:r>
            <a:endParaRPr sz="1800" dirty="0"/>
          </a:p>
          <a:p>
            <a:pPr marL="0" lvl="0" indent="0" algn="l" rtl="0">
              <a:spcBef>
                <a:spcPts val="0"/>
              </a:spcBef>
              <a:spcAft>
                <a:spcPts val="0"/>
              </a:spcAft>
              <a:buNone/>
            </a:pPr>
            <a:r>
              <a:rPr lang="en-GB" sz="1800" b="1" dirty="0"/>
              <a:t>Option 2</a:t>
            </a:r>
            <a:r>
              <a:rPr lang="en-GB" sz="1800" dirty="0"/>
              <a:t>: ‘Black box’ model and explain it with a post-hoc method </a:t>
            </a:r>
            <a:endParaRPr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bf0b625934_0_61"/>
          <p:cNvSpPr txBox="1">
            <a:spLocks noGrp="1"/>
          </p:cNvSpPr>
          <p:nvPr>
            <p:ph type="ctrTitle"/>
          </p:nvPr>
        </p:nvSpPr>
        <p:spPr>
          <a:xfrm>
            <a:off x="103175" y="241100"/>
            <a:ext cx="8556300" cy="10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How to pick the right explanation?</a:t>
            </a:r>
            <a:endParaRPr sz="4400">
              <a:latin typeface="Arial"/>
              <a:ea typeface="Arial"/>
              <a:cs typeface="Arial"/>
              <a:sym typeface="Arial"/>
            </a:endParaRPr>
          </a:p>
        </p:txBody>
      </p:sp>
      <p:sp>
        <p:nvSpPr>
          <p:cNvPr id="388" name="Google Shape;388;gbf0b625934_0_61"/>
          <p:cNvSpPr txBox="1">
            <a:spLocks noGrp="1"/>
          </p:cNvSpPr>
          <p:nvPr>
            <p:ph type="subTitle" idx="1"/>
          </p:nvPr>
        </p:nvSpPr>
        <p:spPr>
          <a:xfrm>
            <a:off x="381750" y="1232201"/>
            <a:ext cx="3957600" cy="5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Arial"/>
                <a:ea typeface="Arial"/>
                <a:cs typeface="Arial"/>
                <a:sym typeface="Arial"/>
              </a:rPr>
              <a:t>A data scientist’s user journey </a:t>
            </a:r>
            <a:endParaRPr b="1">
              <a:latin typeface="Arial"/>
              <a:ea typeface="Arial"/>
              <a:cs typeface="Arial"/>
              <a:sym typeface="Arial"/>
            </a:endParaRPr>
          </a:p>
        </p:txBody>
      </p:sp>
      <p:sp>
        <p:nvSpPr>
          <p:cNvPr id="389" name="Google Shape;389;gbf0b625934_0_61"/>
          <p:cNvSpPr txBox="1"/>
          <p:nvPr/>
        </p:nvSpPr>
        <p:spPr>
          <a:xfrm>
            <a:off x="562575" y="1902700"/>
            <a:ext cx="448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Many of the examples come from this paper: </a:t>
            </a:r>
            <a:endParaRPr/>
          </a:p>
        </p:txBody>
      </p:sp>
      <p:pic>
        <p:nvPicPr>
          <p:cNvPr id="390" name="Google Shape;390;gbf0b625934_0_61"/>
          <p:cNvPicPr preferRelativeResize="0"/>
          <p:nvPr/>
        </p:nvPicPr>
        <p:blipFill>
          <a:blip r:embed="rId3">
            <a:alphaModFix/>
          </a:blip>
          <a:stretch>
            <a:fillRect/>
          </a:stretch>
        </p:blipFill>
        <p:spPr>
          <a:xfrm>
            <a:off x="152400" y="2457700"/>
            <a:ext cx="7230315" cy="1997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bf0b625934_0_75"/>
          <p:cNvSpPr txBox="1">
            <a:spLocks noGrp="1"/>
          </p:cNvSpPr>
          <p:nvPr>
            <p:ph type="title"/>
          </p:nvPr>
        </p:nvSpPr>
        <p:spPr>
          <a:xfrm>
            <a:off x="0" y="-261200"/>
            <a:ext cx="6710400" cy="104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Start with Shapley values</a:t>
            </a:r>
            <a:endParaRPr sz="4400">
              <a:latin typeface="Arial"/>
              <a:ea typeface="Arial"/>
              <a:cs typeface="Arial"/>
              <a:sym typeface="Arial"/>
            </a:endParaRPr>
          </a:p>
        </p:txBody>
      </p:sp>
      <p:sp>
        <p:nvSpPr>
          <p:cNvPr id="396" name="Google Shape;396;gbf0b625934_0_7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GB"/>
              <a:t>46</a:t>
            </a:fld>
            <a:endParaRPr/>
          </a:p>
        </p:txBody>
      </p:sp>
      <p:pic>
        <p:nvPicPr>
          <p:cNvPr id="397" name="Google Shape;397;gbf0b625934_0_75"/>
          <p:cNvPicPr preferRelativeResize="0"/>
          <p:nvPr/>
        </p:nvPicPr>
        <p:blipFill>
          <a:blip r:embed="rId3">
            <a:alphaModFix/>
          </a:blip>
          <a:stretch>
            <a:fillRect/>
          </a:stretch>
        </p:blipFill>
        <p:spPr>
          <a:xfrm>
            <a:off x="0" y="890175"/>
            <a:ext cx="7313424" cy="3990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bf0b625934_0_82"/>
          <p:cNvSpPr txBox="1">
            <a:spLocks noGrp="1"/>
          </p:cNvSpPr>
          <p:nvPr>
            <p:ph type="title"/>
          </p:nvPr>
        </p:nvSpPr>
        <p:spPr>
          <a:xfrm>
            <a:off x="70300" y="241075"/>
            <a:ext cx="6710400" cy="104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What if many, many features in the model?</a:t>
            </a:r>
            <a:endParaRPr sz="4400">
              <a:latin typeface="Arial"/>
              <a:ea typeface="Arial"/>
              <a:cs typeface="Arial"/>
              <a:sym typeface="Arial"/>
            </a:endParaRPr>
          </a:p>
        </p:txBody>
      </p:sp>
      <p:sp>
        <p:nvSpPr>
          <p:cNvPr id="403" name="Google Shape;403;gbf0b625934_0_8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47</a:t>
            </a:fld>
            <a:endParaRPr/>
          </a:p>
        </p:txBody>
      </p:sp>
      <p:sp>
        <p:nvSpPr>
          <p:cNvPr id="404" name="Google Shape;404;gbf0b625934_0_82"/>
          <p:cNvSpPr txBox="1"/>
          <p:nvPr/>
        </p:nvSpPr>
        <p:spPr>
          <a:xfrm>
            <a:off x="341550" y="1607350"/>
            <a:ext cx="52038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GB" sz="1800"/>
              <a:t>Perhaps explore LIME (specify X number of features for each explanation)</a:t>
            </a:r>
            <a:endParaRPr sz="1800"/>
          </a:p>
          <a:p>
            <a:pPr marL="457200" lvl="0" indent="0" algn="l" rtl="0">
              <a:spcBef>
                <a:spcPts val="0"/>
              </a:spcBef>
              <a:spcAft>
                <a:spcPts val="0"/>
              </a:spcAft>
              <a:buNone/>
            </a:pP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bf0b625934_0_89"/>
          <p:cNvSpPr txBox="1">
            <a:spLocks noGrp="1"/>
          </p:cNvSpPr>
          <p:nvPr>
            <p:ph type="title"/>
          </p:nvPr>
        </p:nvSpPr>
        <p:spPr>
          <a:xfrm>
            <a:off x="70300" y="241075"/>
            <a:ext cx="6710400" cy="104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What if many, many features in the model?</a:t>
            </a:r>
            <a:endParaRPr sz="4400">
              <a:latin typeface="Arial"/>
              <a:ea typeface="Arial"/>
              <a:cs typeface="Arial"/>
              <a:sym typeface="Arial"/>
            </a:endParaRPr>
          </a:p>
        </p:txBody>
      </p:sp>
      <p:sp>
        <p:nvSpPr>
          <p:cNvPr id="410" name="Google Shape;410;gbf0b625934_0_8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48</a:t>
            </a:fld>
            <a:endParaRPr/>
          </a:p>
        </p:txBody>
      </p:sp>
      <p:sp>
        <p:nvSpPr>
          <p:cNvPr id="411" name="Google Shape;411;gbf0b625934_0_89"/>
          <p:cNvSpPr txBox="1"/>
          <p:nvPr/>
        </p:nvSpPr>
        <p:spPr>
          <a:xfrm>
            <a:off x="341550" y="1607350"/>
            <a:ext cx="52038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GB" sz="1800"/>
              <a:t>Perhaps explore LIME (specify X number of features for each explanation)</a:t>
            </a:r>
            <a:endParaRPr sz="1800"/>
          </a:p>
          <a:p>
            <a:pPr marL="457200" lvl="0" indent="-342900" algn="l" rtl="0">
              <a:spcBef>
                <a:spcPts val="0"/>
              </a:spcBef>
              <a:spcAft>
                <a:spcPts val="0"/>
              </a:spcAft>
              <a:buSzPts val="1800"/>
              <a:buChar char="●"/>
            </a:pPr>
            <a:r>
              <a:rPr lang="en-GB" sz="1800"/>
              <a:t>Stick to Shapley but again select top X number of features per instance</a:t>
            </a:r>
            <a:endParaRPr sz="1800"/>
          </a:p>
          <a:p>
            <a:pPr marL="457200" lvl="0" indent="0" algn="l" rtl="0">
              <a:spcBef>
                <a:spcPts val="0"/>
              </a:spcBef>
              <a:spcAft>
                <a:spcPts val="0"/>
              </a:spcAft>
              <a:buNone/>
            </a:pP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bf0b625934_0_95"/>
          <p:cNvSpPr txBox="1">
            <a:spLocks noGrp="1"/>
          </p:cNvSpPr>
          <p:nvPr>
            <p:ph type="title"/>
          </p:nvPr>
        </p:nvSpPr>
        <p:spPr>
          <a:xfrm>
            <a:off x="70300" y="241075"/>
            <a:ext cx="6710400" cy="104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What if many, many features in the model?</a:t>
            </a:r>
            <a:endParaRPr sz="4400">
              <a:latin typeface="Arial"/>
              <a:ea typeface="Arial"/>
              <a:cs typeface="Arial"/>
              <a:sym typeface="Arial"/>
            </a:endParaRPr>
          </a:p>
        </p:txBody>
      </p:sp>
      <p:sp>
        <p:nvSpPr>
          <p:cNvPr id="417" name="Google Shape;417;gbf0b625934_0_9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49</a:t>
            </a:fld>
            <a:endParaRPr/>
          </a:p>
        </p:txBody>
      </p:sp>
      <p:sp>
        <p:nvSpPr>
          <p:cNvPr id="418" name="Google Shape;418;gbf0b625934_0_95"/>
          <p:cNvSpPr txBox="1"/>
          <p:nvPr/>
        </p:nvSpPr>
        <p:spPr>
          <a:xfrm>
            <a:off x="341550" y="1607350"/>
            <a:ext cx="52038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GB" sz="1800"/>
              <a:t>Perhaps explore LIME (specify X number of features for each explanation)</a:t>
            </a:r>
            <a:endParaRPr sz="1800"/>
          </a:p>
          <a:p>
            <a:pPr marL="457200" lvl="0" indent="-342900" algn="l" rtl="0">
              <a:spcBef>
                <a:spcPts val="0"/>
              </a:spcBef>
              <a:spcAft>
                <a:spcPts val="0"/>
              </a:spcAft>
              <a:buSzPts val="1800"/>
              <a:buChar char="●"/>
            </a:pPr>
            <a:r>
              <a:rPr lang="en-GB" sz="1800"/>
              <a:t>Stick to Shapley but again select top X number of features per instance</a:t>
            </a:r>
            <a:endParaRPr sz="1800"/>
          </a:p>
          <a:p>
            <a:pPr marL="457200" lvl="0" indent="-342900" algn="l" rtl="0">
              <a:spcBef>
                <a:spcPts val="0"/>
              </a:spcBef>
              <a:spcAft>
                <a:spcPts val="0"/>
              </a:spcAft>
              <a:buSzPts val="1800"/>
              <a:buChar char="●"/>
            </a:pPr>
            <a:r>
              <a:rPr lang="en-GB" sz="1800"/>
              <a:t>Beware that with many features, higher likelihood of dependence (and permutation-based methods less reliable)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adfe08d15c_0_15"/>
          <p:cNvSpPr txBox="1">
            <a:spLocks noGrp="1"/>
          </p:cNvSpPr>
          <p:nvPr>
            <p:ph type="title"/>
          </p:nvPr>
        </p:nvSpPr>
        <p:spPr>
          <a:xfrm>
            <a:off x="0" y="0"/>
            <a:ext cx="8286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a:latin typeface="Arial"/>
                <a:ea typeface="Arial"/>
                <a:cs typeface="Arial"/>
                <a:sym typeface="Arial"/>
              </a:rPr>
              <a:t>Accuracy-explainability trade-off</a:t>
            </a:r>
            <a:endParaRPr sz="4400">
              <a:latin typeface="Arial"/>
              <a:ea typeface="Arial"/>
              <a:cs typeface="Arial"/>
              <a:sym typeface="Arial"/>
            </a:endParaRPr>
          </a:p>
        </p:txBody>
      </p:sp>
      <p:sp>
        <p:nvSpPr>
          <p:cNvPr id="102" name="Google Shape;102;gadfe08d15c_0_1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5</a:t>
            </a:fld>
            <a:endParaRPr/>
          </a:p>
        </p:txBody>
      </p:sp>
      <p:pic>
        <p:nvPicPr>
          <p:cNvPr id="103" name="Google Shape;103;gadfe08d15c_0_15" descr="No alt text provided for this image"/>
          <p:cNvPicPr preferRelativeResize="0"/>
          <p:nvPr/>
        </p:nvPicPr>
        <p:blipFill rotWithShape="1">
          <a:blip r:embed="rId3">
            <a:alphaModFix/>
          </a:blip>
          <a:srcRect/>
          <a:stretch/>
        </p:blipFill>
        <p:spPr>
          <a:xfrm>
            <a:off x="905224" y="1346072"/>
            <a:ext cx="4969802" cy="3327579"/>
          </a:xfrm>
          <a:prstGeom prst="rect">
            <a:avLst/>
          </a:prstGeom>
          <a:noFill/>
          <a:ln>
            <a:noFill/>
          </a:ln>
        </p:spPr>
      </p:pic>
      <p:sp>
        <p:nvSpPr>
          <p:cNvPr id="104" name="Google Shape;104;gadfe08d15c_0_15"/>
          <p:cNvSpPr txBox="1"/>
          <p:nvPr/>
        </p:nvSpPr>
        <p:spPr>
          <a:xfrm>
            <a:off x="120550" y="857400"/>
            <a:ext cx="482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FF0000"/>
                </a:solidFill>
                <a:latin typeface="Lato"/>
                <a:ea typeface="Lato"/>
                <a:cs typeface="Lato"/>
                <a:sym typeface="Lato"/>
              </a:rPr>
              <a:t>Disclaimer: Some research disputes its scientific validity</a:t>
            </a:r>
            <a:endParaRPr b="1">
              <a:solidFill>
                <a:srgbClr val="FF0000"/>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bea0323c87_0_20"/>
          <p:cNvSpPr txBox="1">
            <a:spLocks noGrp="1"/>
          </p:cNvSpPr>
          <p:nvPr>
            <p:ph type="ctrTitle"/>
          </p:nvPr>
        </p:nvSpPr>
        <p:spPr>
          <a:xfrm>
            <a:off x="50225" y="40200"/>
            <a:ext cx="8187600" cy="13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What if many features related to a factor/characteristic</a:t>
            </a:r>
            <a:endParaRPr sz="4400">
              <a:latin typeface="Arial"/>
              <a:ea typeface="Arial"/>
              <a:cs typeface="Arial"/>
              <a:sym typeface="Arial"/>
            </a:endParaRPr>
          </a:p>
        </p:txBody>
      </p:sp>
      <p:sp>
        <p:nvSpPr>
          <p:cNvPr id="424" name="Google Shape;424;gbea0323c87_0_20"/>
          <p:cNvSpPr txBox="1">
            <a:spLocks noGrp="1"/>
          </p:cNvSpPr>
          <p:nvPr>
            <p:ph type="subTitle" idx="1"/>
          </p:nvPr>
        </p:nvSpPr>
        <p:spPr>
          <a:xfrm>
            <a:off x="445950" y="1898939"/>
            <a:ext cx="5492400" cy="3017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GB" sz="1800" dirty="0">
                <a:solidFill>
                  <a:schemeClr val="tx1"/>
                </a:solidFill>
                <a:latin typeface="Arial"/>
                <a:ea typeface="Arial"/>
                <a:cs typeface="Arial"/>
                <a:sym typeface="Arial"/>
              </a:rPr>
              <a:t>Feature selection</a:t>
            </a:r>
            <a:endParaRPr sz="1800" dirty="0">
              <a:solidFill>
                <a:schemeClr val="tx1"/>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GB" sz="1800" dirty="0">
                <a:solidFill>
                  <a:schemeClr val="tx1"/>
                </a:solidFill>
                <a:latin typeface="Arial"/>
                <a:ea typeface="Arial"/>
                <a:cs typeface="Arial"/>
                <a:sym typeface="Arial"/>
              </a:rPr>
              <a:t>Feature agglomeration (merges together similar features)</a:t>
            </a:r>
            <a:endParaRPr sz="1800" dirty="0">
              <a:solidFill>
                <a:schemeClr val="tx1"/>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GB" sz="1800" dirty="0">
                <a:solidFill>
                  <a:schemeClr val="tx1"/>
                </a:solidFill>
                <a:latin typeface="Arial"/>
                <a:ea typeface="Arial"/>
                <a:cs typeface="Arial"/>
                <a:sym typeface="Arial"/>
              </a:rPr>
              <a:t>Dimensionality reduction: PCA, select only features correlated with the component of interest</a:t>
            </a:r>
            <a:endParaRPr sz="1800" dirty="0">
              <a:solidFill>
                <a:schemeClr val="tx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bf0b625934_0_101"/>
          <p:cNvSpPr txBox="1">
            <a:spLocks noGrp="1"/>
          </p:cNvSpPr>
          <p:nvPr>
            <p:ph type="title"/>
          </p:nvPr>
        </p:nvSpPr>
        <p:spPr>
          <a:xfrm>
            <a:off x="57900" y="435475"/>
            <a:ext cx="9028200" cy="93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Explore predictions with a feature of interest</a:t>
            </a:r>
            <a:endParaRPr sz="4400">
              <a:latin typeface="Arial"/>
              <a:ea typeface="Arial"/>
              <a:cs typeface="Arial"/>
              <a:sym typeface="Arial"/>
            </a:endParaRPr>
          </a:p>
        </p:txBody>
      </p:sp>
      <p:sp>
        <p:nvSpPr>
          <p:cNvPr id="430" name="Google Shape;430;gbf0b625934_0_10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GB"/>
              <a:t>51</a:t>
            </a:fld>
            <a:endParaRPr/>
          </a:p>
        </p:txBody>
      </p:sp>
      <p:pic>
        <p:nvPicPr>
          <p:cNvPr id="431" name="Google Shape;431;gbf0b625934_0_101"/>
          <p:cNvPicPr preferRelativeResize="0"/>
          <p:nvPr/>
        </p:nvPicPr>
        <p:blipFill>
          <a:blip r:embed="rId3">
            <a:alphaModFix/>
          </a:blip>
          <a:stretch>
            <a:fillRect/>
          </a:stretch>
        </p:blipFill>
        <p:spPr>
          <a:xfrm>
            <a:off x="293050" y="1366075"/>
            <a:ext cx="6035875" cy="35446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bea0323c87_0_0"/>
          <p:cNvSpPr txBox="1">
            <a:spLocks noGrp="1"/>
          </p:cNvSpPr>
          <p:nvPr>
            <p:ph type="title"/>
          </p:nvPr>
        </p:nvSpPr>
        <p:spPr>
          <a:xfrm>
            <a:off x="57900" y="435475"/>
            <a:ext cx="9028200" cy="93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What should I change to make my next application successful?</a:t>
            </a:r>
            <a:endParaRPr sz="4400">
              <a:latin typeface="Arial"/>
              <a:ea typeface="Arial"/>
              <a:cs typeface="Arial"/>
              <a:sym typeface="Arial"/>
            </a:endParaRPr>
          </a:p>
        </p:txBody>
      </p:sp>
      <p:sp>
        <p:nvSpPr>
          <p:cNvPr id="437" name="Google Shape;437;gbea0323c87_0_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GB"/>
              <a:t>52</a:t>
            </a:fld>
            <a:endParaRPr/>
          </a:p>
        </p:txBody>
      </p:sp>
      <p:pic>
        <p:nvPicPr>
          <p:cNvPr id="438" name="Google Shape;438;gbea0323c87_0_0"/>
          <p:cNvPicPr preferRelativeResize="0"/>
          <p:nvPr/>
        </p:nvPicPr>
        <p:blipFill>
          <a:blip r:embed="rId3">
            <a:alphaModFix/>
          </a:blip>
          <a:stretch>
            <a:fillRect/>
          </a:stretch>
        </p:blipFill>
        <p:spPr>
          <a:xfrm>
            <a:off x="152400" y="1212875"/>
            <a:ext cx="6256875" cy="3778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bea0323c87_0_7"/>
          <p:cNvSpPr txBox="1">
            <a:spLocks noGrp="1"/>
          </p:cNvSpPr>
          <p:nvPr>
            <p:ph type="ctrTitle"/>
          </p:nvPr>
        </p:nvSpPr>
        <p:spPr>
          <a:xfrm>
            <a:off x="34013" y="-124950"/>
            <a:ext cx="823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Produce rules for observations</a:t>
            </a:r>
            <a:endParaRPr sz="4400">
              <a:latin typeface="Arial"/>
              <a:ea typeface="Arial"/>
              <a:cs typeface="Arial"/>
              <a:sym typeface="Arial"/>
            </a:endParaRPr>
          </a:p>
        </p:txBody>
      </p:sp>
      <p:pic>
        <p:nvPicPr>
          <p:cNvPr id="444" name="Google Shape;444;gbea0323c87_0_7"/>
          <p:cNvPicPr preferRelativeResize="0"/>
          <p:nvPr/>
        </p:nvPicPr>
        <p:blipFill>
          <a:blip r:embed="rId3">
            <a:alphaModFix/>
          </a:blip>
          <a:stretch>
            <a:fillRect/>
          </a:stretch>
        </p:blipFill>
        <p:spPr>
          <a:xfrm>
            <a:off x="152413" y="1034850"/>
            <a:ext cx="7998225" cy="38458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bea0323c87_0_15"/>
          <p:cNvSpPr txBox="1">
            <a:spLocks noGrp="1"/>
          </p:cNvSpPr>
          <p:nvPr>
            <p:ph type="ctrTitle"/>
          </p:nvPr>
        </p:nvSpPr>
        <p:spPr>
          <a:xfrm>
            <a:off x="0" y="-179600"/>
            <a:ext cx="890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a:ea typeface="Arial"/>
                <a:cs typeface="Arial"/>
                <a:sym typeface="Arial"/>
              </a:rPr>
              <a:t>Influential</a:t>
            </a:r>
            <a:r>
              <a:rPr lang="en-GB" sz="4400">
                <a:latin typeface="Arial"/>
                <a:ea typeface="Arial"/>
                <a:cs typeface="Arial"/>
                <a:sym typeface="Arial"/>
              </a:rPr>
              <a:t> instances</a:t>
            </a:r>
            <a:endParaRPr sz="4400">
              <a:latin typeface="Arial"/>
              <a:ea typeface="Arial"/>
              <a:cs typeface="Arial"/>
              <a:sym typeface="Arial"/>
            </a:endParaRPr>
          </a:p>
        </p:txBody>
      </p:sp>
      <p:pic>
        <p:nvPicPr>
          <p:cNvPr id="450" name="Google Shape;450;gbea0323c87_0_15"/>
          <p:cNvPicPr preferRelativeResize="0"/>
          <p:nvPr/>
        </p:nvPicPr>
        <p:blipFill>
          <a:blip r:embed="rId3">
            <a:alphaModFix/>
          </a:blip>
          <a:stretch>
            <a:fillRect/>
          </a:stretch>
        </p:blipFill>
        <p:spPr>
          <a:xfrm>
            <a:off x="152400" y="980200"/>
            <a:ext cx="6972201" cy="4010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bea0323c87_0_113"/>
          <p:cNvSpPr txBox="1">
            <a:spLocks noGrp="1"/>
          </p:cNvSpPr>
          <p:nvPr>
            <p:ph type="title"/>
          </p:nvPr>
        </p:nvSpPr>
        <p:spPr>
          <a:xfrm>
            <a:off x="89100" y="266125"/>
            <a:ext cx="8965800" cy="11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Which features matter for all(many) customers?</a:t>
            </a:r>
            <a:endParaRPr sz="4400">
              <a:latin typeface="Arial"/>
              <a:ea typeface="Arial"/>
              <a:cs typeface="Arial"/>
              <a:sym typeface="Arial"/>
            </a:endParaRPr>
          </a:p>
        </p:txBody>
      </p:sp>
      <p:sp>
        <p:nvSpPr>
          <p:cNvPr id="456" name="Google Shape;456;gbea0323c87_0_11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55</a:t>
            </a:fld>
            <a:endParaRPr/>
          </a:p>
        </p:txBody>
      </p:sp>
      <p:pic>
        <p:nvPicPr>
          <p:cNvPr id="457" name="Google Shape;457;gbea0323c87_0_113"/>
          <p:cNvPicPr preferRelativeResize="0"/>
          <p:nvPr/>
        </p:nvPicPr>
        <p:blipFill>
          <a:blip r:embed="rId3">
            <a:alphaModFix/>
          </a:blip>
          <a:stretch>
            <a:fillRect/>
          </a:stretch>
        </p:blipFill>
        <p:spPr>
          <a:xfrm>
            <a:off x="177000" y="1295325"/>
            <a:ext cx="5200300" cy="3715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gbea0323c87_0_12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800"/>
              <a:buFont typeface="Arial"/>
              <a:buNone/>
            </a:pPr>
            <a:fld id="{00000000-1234-1234-1234-123412341234}" type="slidenum">
              <a:rPr lang="en-GB"/>
              <a:t>56</a:t>
            </a:fld>
            <a:endParaRPr/>
          </a:p>
        </p:txBody>
      </p:sp>
      <p:sp>
        <p:nvSpPr>
          <p:cNvPr id="463" name="Google Shape;463;gbea0323c87_0_126"/>
          <p:cNvSpPr txBox="1"/>
          <p:nvPr/>
        </p:nvSpPr>
        <p:spPr>
          <a:xfrm>
            <a:off x="2645575" y="1341250"/>
            <a:ext cx="43683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Char char="●"/>
            </a:pPr>
            <a:r>
              <a:rPr lang="en-GB" sz="1800"/>
              <a:t>Focusing just on a single stakeholder, we see picking explanations to provide the right answers can be quite a long process</a:t>
            </a:r>
            <a:endParaRPr sz="1800"/>
          </a:p>
          <a:p>
            <a:pPr marL="457200" lvl="0" indent="0" algn="l" rtl="0">
              <a:spcBef>
                <a:spcPts val="0"/>
              </a:spcBef>
              <a:spcAft>
                <a:spcPts val="0"/>
              </a:spcAft>
              <a:buNone/>
            </a:pP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bea0323c87_0_13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57</a:t>
            </a:fld>
            <a:endParaRPr/>
          </a:p>
        </p:txBody>
      </p:sp>
      <p:sp>
        <p:nvSpPr>
          <p:cNvPr id="469" name="Google Shape;469;gbea0323c87_0_135"/>
          <p:cNvSpPr txBox="1"/>
          <p:nvPr/>
        </p:nvSpPr>
        <p:spPr>
          <a:xfrm>
            <a:off x="2645575" y="1341250"/>
            <a:ext cx="43683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Char char="●"/>
            </a:pPr>
            <a:r>
              <a:rPr lang="en-GB" sz="1800"/>
              <a:t>Focusing just on a single stakeholder, we see picking explanations to provide the right answers can be quite a long process</a:t>
            </a:r>
            <a:endParaRPr sz="1800"/>
          </a:p>
          <a:p>
            <a:pPr marL="457200" lvl="0" indent="-342900" algn="l" rtl="0">
              <a:lnSpc>
                <a:spcPct val="115000"/>
              </a:lnSpc>
              <a:spcBef>
                <a:spcPts val="0"/>
              </a:spcBef>
              <a:spcAft>
                <a:spcPts val="0"/>
              </a:spcAft>
              <a:buSzPts val="1800"/>
              <a:buChar char="●"/>
            </a:pPr>
            <a:r>
              <a:rPr lang="en-GB" sz="1800"/>
              <a:t>Similar conversations with other stakeholders</a:t>
            </a:r>
            <a:endParaRPr sz="1800"/>
          </a:p>
          <a:p>
            <a:pPr marL="457200" lvl="0" indent="0" algn="l" rtl="0">
              <a:spcBef>
                <a:spcPts val="0"/>
              </a:spcBef>
              <a:spcAft>
                <a:spcPts val="0"/>
              </a:spcAft>
              <a:buNone/>
            </a:pP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gbea0323c87_0_14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58</a:t>
            </a:fld>
            <a:endParaRPr/>
          </a:p>
        </p:txBody>
      </p:sp>
      <p:sp>
        <p:nvSpPr>
          <p:cNvPr id="475" name="Google Shape;475;gbea0323c87_0_140"/>
          <p:cNvSpPr txBox="1"/>
          <p:nvPr/>
        </p:nvSpPr>
        <p:spPr>
          <a:xfrm>
            <a:off x="2645575" y="1341250"/>
            <a:ext cx="4368300" cy="30108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Char char="●"/>
            </a:pPr>
            <a:r>
              <a:rPr lang="en-GB" sz="1800"/>
              <a:t>Focusing just on a single stakeholder, we see picking explanations to provide the right answers can be quite a long process</a:t>
            </a:r>
            <a:endParaRPr sz="1800"/>
          </a:p>
          <a:p>
            <a:pPr marL="457200" lvl="0" indent="-342900" algn="l" rtl="0">
              <a:lnSpc>
                <a:spcPct val="115000"/>
              </a:lnSpc>
              <a:spcBef>
                <a:spcPts val="0"/>
              </a:spcBef>
              <a:spcAft>
                <a:spcPts val="0"/>
              </a:spcAft>
              <a:buSzPts val="1800"/>
              <a:buChar char="●"/>
            </a:pPr>
            <a:r>
              <a:rPr lang="en-GB" sz="1800"/>
              <a:t>Similar conversations with other stakeholders</a:t>
            </a:r>
            <a:endParaRPr sz="1800"/>
          </a:p>
          <a:p>
            <a:pPr marL="457200" lvl="0" indent="-342900" algn="l" rtl="0">
              <a:lnSpc>
                <a:spcPct val="115000"/>
              </a:lnSpc>
              <a:spcBef>
                <a:spcPts val="0"/>
              </a:spcBef>
              <a:spcAft>
                <a:spcPts val="0"/>
              </a:spcAft>
              <a:buSzPts val="1800"/>
              <a:buChar char="●"/>
            </a:pPr>
            <a:r>
              <a:rPr lang="en-GB" sz="1800"/>
              <a:t>No single and easy way out (i.e. only Shap may not be sufficient on its own)</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E38E1D">
            <a:alpha val="43260"/>
          </a:srgbClr>
        </a:solidFill>
        <a:effectLst/>
      </p:bgPr>
    </p:bg>
    <p:spTree>
      <p:nvGrpSpPr>
        <p:cNvPr id="1" name="Shape 479"/>
        <p:cNvGrpSpPr/>
        <p:nvPr/>
      </p:nvGrpSpPr>
      <p:grpSpPr>
        <a:xfrm>
          <a:off x="0" y="0"/>
          <a:ext cx="0" cy="0"/>
          <a:chOff x="0" y="0"/>
          <a:chExt cx="0" cy="0"/>
        </a:xfrm>
      </p:grpSpPr>
      <p:sp>
        <p:nvSpPr>
          <p:cNvPr id="480" name="Google Shape;480;gbf0b625934_0_68"/>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800"/>
              <a:buFont typeface="Arial"/>
              <a:buNone/>
            </a:pPr>
            <a:fld id="{00000000-1234-1234-1234-123412341234}" type="slidenum">
              <a:rPr lang="en-GB">
                <a:solidFill>
                  <a:srgbClr val="999999"/>
                </a:solidFill>
              </a:rPr>
              <a:t>59</a:t>
            </a:fld>
            <a:endParaRPr>
              <a:solidFill>
                <a:srgbClr val="999999"/>
              </a:solidFill>
            </a:endParaRPr>
          </a:p>
        </p:txBody>
      </p:sp>
      <p:sp>
        <p:nvSpPr>
          <p:cNvPr id="481" name="Google Shape;481;gbf0b625934_0_68"/>
          <p:cNvSpPr txBox="1"/>
          <p:nvPr/>
        </p:nvSpPr>
        <p:spPr>
          <a:xfrm>
            <a:off x="582675" y="261175"/>
            <a:ext cx="5213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t>Challenges in explainability</a:t>
            </a:r>
            <a:endParaRPr sz="1800" b="1"/>
          </a:p>
        </p:txBody>
      </p:sp>
      <p:sp>
        <p:nvSpPr>
          <p:cNvPr id="482" name="Google Shape;482;gbf0b625934_0_68"/>
          <p:cNvSpPr txBox="1"/>
          <p:nvPr/>
        </p:nvSpPr>
        <p:spPr>
          <a:xfrm>
            <a:off x="676750" y="1538125"/>
            <a:ext cx="7665900" cy="26922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Font typeface="Lato Light"/>
              <a:buChar char="●"/>
            </a:pPr>
            <a:r>
              <a:rPr lang="en-GB" sz="1800"/>
              <a:t>Difficult to quantitatively assess and compare different methods </a:t>
            </a:r>
            <a:endParaRPr sz="1800"/>
          </a:p>
          <a:p>
            <a:pPr marL="457200" lvl="0" indent="-342900" algn="l" rtl="0">
              <a:lnSpc>
                <a:spcPct val="115000"/>
              </a:lnSpc>
              <a:spcBef>
                <a:spcPts val="0"/>
              </a:spcBef>
              <a:spcAft>
                <a:spcPts val="0"/>
              </a:spcAft>
              <a:buSzPts val="1800"/>
              <a:buChar char="●"/>
            </a:pPr>
            <a:r>
              <a:rPr lang="en-GB" sz="1800"/>
              <a:t>Lack on understanding on validity and monitoring of explanations</a:t>
            </a:r>
            <a:endParaRPr sz="1800"/>
          </a:p>
          <a:p>
            <a:pPr marL="457200" lvl="0" indent="-342900" algn="l" rtl="0">
              <a:lnSpc>
                <a:spcPct val="115000"/>
              </a:lnSpc>
              <a:spcBef>
                <a:spcPts val="0"/>
              </a:spcBef>
              <a:spcAft>
                <a:spcPts val="0"/>
              </a:spcAft>
              <a:buSzPts val="1800"/>
              <a:buChar char="●"/>
            </a:pPr>
            <a:r>
              <a:rPr lang="en-GB" sz="1800"/>
              <a:t>Lack of user control of the explanations</a:t>
            </a:r>
            <a:endParaRPr sz="1800"/>
          </a:p>
          <a:p>
            <a:pPr marL="457200" lvl="0" indent="-342900" algn="l" rtl="0">
              <a:lnSpc>
                <a:spcPct val="115000"/>
              </a:lnSpc>
              <a:spcBef>
                <a:spcPts val="0"/>
              </a:spcBef>
              <a:spcAft>
                <a:spcPts val="0"/>
              </a:spcAft>
              <a:buSzPts val="1800"/>
              <a:buChar char="●"/>
            </a:pPr>
            <a:r>
              <a:rPr lang="en-GB" sz="1800"/>
              <a:t>Often, difficult to collect and provide feedback to the explanations</a:t>
            </a:r>
            <a:endParaRPr sz="1800"/>
          </a:p>
          <a:p>
            <a:pPr marL="457200" lvl="0" indent="-342900" algn="l" rtl="0">
              <a:lnSpc>
                <a:spcPct val="115000"/>
              </a:lnSpc>
              <a:spcBef>
                <a:spcPts val="0"/>
              </a:spcBef>
              <a:spcAft>
                <a:spcPts val="0"/>
              </a:spcAft>
              <a:buSzPts val="1800"/>
              <a:buChar char="●"/>
            </a:pPr>
            <a:r>
              <a:rPr lang="en-GB" sz="1800"/>
              <a:t>In organizations, difficult to align all the numerous stakeholders and find the most suitable approach for them</a:t>
            </a:r>
            <a:endParaRPr sz="1800"/>
          </a:p>
          <a:p>
            <a:pPr marL="457200" lvl="0" indent="-342900" algn="l" rtl="0">
              <a:lnSpc>
                <a:spcPct val="115000"/>
              </a:lnSpc>
              <a:spcBef>
                <a:spcPts val="0"/>
              </a:spcBef>
              <a:spcAft>
                <a:spcPts val="0"/>
              </a:spcAft>
              <a:buSzPts val="1800"/>
              <a:buChar char="●"/>
            </a:pPr>
            <a:r>
              <a:rPr lang="en-GB" sz="1800"/>
              <a:t>Post-hoc explanations can be misleading (not always reflected)</a:t>
            </a:r>
            <a:endParaRPr sz="1800"/>
          </a:p>
          <a:p>
            <a:pPr marL="457200" lvl="0" indent="0" algn="l"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adfe08d15c_0_33"/>
          <p:cNvSpPr txBox="1">
            <a:spLocks noGrp="1"/>
          </p:cNvSpPr>
          <p:nvPr>
            <p:ph type="title"/>
          </p:nvPr>
        </p:nvSpPr>
        <p:spPr>
          <a:xfrm>
            <a:off x="0" y="0"/>
            <a:ext cx="7070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a:latin typeface="Arial"/>
                <a:ea typeface="Arial"/>
                <a:cs typeface="Arial"/>
                <a:sym typeface="Arial"/>
              </a:rPr>
              <a:t>What is explainable ML?</a:t>
            </a:r>
            <a:endParaRPr sz="4400">
              <a:latin typeface="Arial"/>
              <a:ea typeface="Arial"/>
              <a:cs typeface="Arial"/>
              <a:sym typeface="Arial"/>
            </a:endParaRPr>
          </a:p>
        </p:txBody>
      </p:sp>
      <p:sp>
        <p:nvSpPr>
          <p:cNvPr id="117" name="Google Shape;117;gadfe08d15c_0_33"/>
          <p:cNvSpPr txBox="1">
            <a:spLocks noGrp="1"/>
          </p:cNvSpPr>
          <p:nvPr>
            <p:ph type="body" idx="2"/>
          </p:nvPr>
        </p:nvSpPr>
        <p:spPr>
          <a:xfrm>
            <a:off x="241100" y="857400"/>
            <a:ext cx="6828900" cy="2637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600"/>
              <a:buNone/>
            </a:pPr>
            <a:endParaRPr sz="1200" b="1"/>
          </a:p>
          <a:p>
            <a:pPr marL="0" lvl="0" indent="0" algn="ctr" rtl="0">
              <a:lnSpc>
                <a:spcPct val="100000"/>
              </a:lnSpc>
              <a:spcBef>
                <a:spcPts val="600"/>
              </a:spcBef>
              <a:spcAft>
                <a:spcPts val="0"/>
              </a:spcAft>
              <a:buSzPts val="1600"/>
              <a:buNone/>
            </a:pPr>
            <a:r>
              <a:rPr lang="en-GB">
                <a:latin typeface="Arial"/>
                <a:ea typeface="Arial"/>
                <a:cs typeface="Arial"/>
                <a:sym typeface="Arial"/>
              </a:rPr>
              <a:t> </a:t>
            </a:r>
            <a:r>
              <a:rPr lang="en-GB" sz="1800">
                <a:solidFill>
                  <a:schemeClr val="dk1"/>
                </a:solidFill>
                <a:latin typeface="Open Sans"/>
                <a:ea typeface="Open Sans"/>
                <a:cs typeface="Open Sans"/>
                <a:sym typeface="Open Sans"/>
              </a:rPr>
              <a:t>“Methods and models that make the behaviour and predictions of a machine learning model understandable to humans.”</a:t>
            </a:r>
            <a:endParaRPr sz="1800">
              <a:solidFill>
                <a:schemeClr val="dk1"/>
              </a:solidFill>
              <a:latin typeface="Open Sans"/>
              <a:ea typeface="Open Sans"/>
              <a:cs typeface="Open Sans"/>
              <a:sym typeface="Open Sans"/>
            </a:endParaRPr>
          </a:p>
          <a:p>
            <a:pPr marL="0" lvl="0" indent="0" algn="ctr" rtl="0">
              <a:lnSpc>
                <a:spcPct val="100000"/>
              </a:lnSpc>
              <a:spcBef>
                <a:spcPts val="600"/>
              </a:spcBef>
              <a:spcAft>
                <a:spcPts val="0"/>
              </a:spcAft>
              <a:buClr>
                <a:schemeClr val="dk1"/>
              </a:buClr>
              <a:buSzPts val="1100"/>
              <a:buFont typeface="Arial"/>
              <a:buNone/>
            </a:pPr>
            <a:endParaRPr sz="1800">
              <a:latin typeface="Open Sans"/>
              <a:ea typeface="Open Sans"/>
              <a:cs typeface="Open Sans"/>
              <a:sym typeface="Open Sans"/>
            </a:endParaRPr>
          </a:p>
        </p:txBody>
      </p:sp>
      <p:sp>
        <p:nvSpPr>
          <p:cNvPr id="118" name="Google Shape;118;gadfe08d15c_0_3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6</a:t>
            </a:fld>
            <a:endParaRPr/>
          </a:p>
        </p:txBody>
      </p:sp>
      <p:pic>
        <p:nvPicPr>
          <p:cNvPr id="119" name="Google Shape;119;gadfe08d15c_0_33" descr="Image result for interpretable machine learning"/>
          <p:cNvPicPr preferRelativeResize="0"/>
          <p:nvPr/>
        </p:nvPicPr>
        <p:blipFill rotWithShape="1">
          <a:blip r:embed="rId3">
            <a:alphaModFix/>
          </a:blip>
          <a:srcRect/>
          <a:stretch/>
        </p:blipFill>
        <p:spPr>
          <a:xfrm>
            <a:off x="1879872" y="2337075"/>
            <a:ext cx="3693693" cy="2398877"/>
          </a:xfrm>
          <a:prstGeom prst="rect">
            <a:avLst/>
          </a:prstGeom>
          <a:noFill/>
          <a:ln>
            <a:noFill/>
          </a:ln>
        </p:spPr>
      </p:pic>
      <p:sp>
        <p:nvSpPr>
          <p:cNvPr id="120" name="Google Shape;120;gadfe08d15c_0_33"/>
          <p:cNvSpPr txBox="1"/>
          <p:nvPr/>
        </p:nvSpPr>
        <p:spPr>
          <a:xfrm>
            <a:off x="0" y="4870451"/>
            <a:ext cx="6500700" cy="26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7F7F7F"/>
                </a:solidFill>
                <a:latin typeface="Arial"/>
                <a:ea typeface="Arial"/>
                <a:cs typeface="Arial"/>
                <a:sym typeface="Arial"/>
              </a:rPr>
              <a:t>Source: https://christophm.github.io/interpretable-ml-book/terminology.html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9F2C93-6008-4E07-87A3-EA3E6D2EA71A}"/>
              </a:ext>
            </a:extLst>
          </p:cNvPr>
          <p:cNvSpPr>
            <a:spLocks noGrp="1"/>
          </p:cNvSpPr>
          <p:nvPr>
            <p:ph type="ctrTitle"/>
          </p:nvPr>
        </p:nvSpPr>
        <p:spPr>
          <a:xfrm>
            <a:off x="549276" y="775855"/>
            <a:ext cx="7909150" cy="3671170"/>
          </a:xfrm>
        </p:spPr>
        <p:txBody>
          <a:bodyPr/>
          <a:lstStyle/>
          <a:p>
            <a:pPr algn="l"/>
            <a:r>
              <a:rPr lang="en-US" sz="3200" b="1" dirty="0" err="1">
                <a:solidFill>
                  <a:schemeClr val="tx1"/>
                </a:solidFill>
              </a:rPr>
              <a:t>Github</a:t>
            </a:r>
            <a:r>
              <a:rPr lang="en-US" sz="3200" b="1" dirty="0">
                <a:solidFill>
                  <a:schemeClr val="tx1"/>
                </a:solidFill>
              </a:rPr>
              <a:t> link :</a:t>
            </a:r>
            <a:br>
              <a:rPr lang="en-US" sz="3200" dirty="0">
                <a:solidFill>
                  <a:schemeClr val="tx1"/>
                </a:solidFill>
              </a:rPr>
            </a:br>
            <a:br>
              <a:rPr lang="en-US" sz="3200" dirty="0">
                <a:solidFill>
                  <a:schemeClr val="tx1"/>
                </a:solidFill>
              </a:rPr>
            </a:br>
            <a:r>
              <a:rPr lang="en-US" sz="3200" dirty="0">
                <a:solidFill>
                  <a:schemeClr val="tx1"/>
                </a:solidFill>
                <a:hlinkClick r:id="rId3"/>
              </a:rPr>
              <a:t>https://github.com/VioletaMisheva/DSFC_XAI_workshop</a:t>
            </a:r>
            <a:br>
              <a:rPr lang="en-US" sz="3200" dirty="0">
                <a:solidFill>
                  <a:schemeClr val="tx1"/>
                </a:solidFill>
              </a:rPr>
            </a:br>
            <a:br>
              <a:rPr lang="en-US" sz="3200" dirty="0">
                <a:solidFill>
                  <a:schemeClr val="tx1"/>
                </a:solidFill>
              </a:rPr>
            </a:br>
            <a:endParaRPr lang="en-US" sz="3200" dirty="0">
              <a:solidFill>
                <a:schemeClr val="tx1"/>
              </a:solidFill>
            </a:endParaRPr>
          </a:p>
        </p:txBody>
      </p:sp>
      <p:sp>
        <p:nvSpPr>
          <p:cNvPr id="2" name="Slide Number Placeholder 1">
            <a:extLst>
              <a:ext uri="{FF2B5EF4-FFF2-40B4-BE49-F238E27FC236}">
                <a16:creationId xmlns:a16="http://schemas.microsoft.com/office/drawing/2014/main" id="{EB2F3092-4463-4549-85C0-AF7BB4B84A48}"/>
              </a:ext>
            </a:extLst>
          </p:cNvPr>
          <p:cNvSpPr>
            <a:spLocks noGrp="1"/>
          </p:cNvSpPr>
          <p:nvPr>
            <p:ph type="sldNum" idx="4294967295"/>
          </p:nvPr>
        </p:nvSpPr>
        <p:spPr>
          <a:xfrm>
            <a:off x="0" y="4448175"/>
            <a:ext cx="549275" cy="393700"/>
          </a:xfrm>
        </p:spPr>
        <p:txBody>
          <a:bodyPr/>
          <a:lstStyle/>
          <a:p>
            <a:pPr marL="0" lvl="0" indent="0" algn="ctr" rtl="0">
              <a:spcBef>
                <a:spcPts val="0"/>
              </a:spcBef>
              <a:spcAft>
                <a:spcPts val="0"/>
              </a:spcAft>
              <a:buNone/>
            </a:pPr>
            <a:fld id="{00000000-1234-1234-1234-123412341234}" type="slidenum">
              <a:rPr lang="en-GB" smtClean="0"/>
              <a:t>60</a:t>
            </a:fld>
            <a:endParaRPr lang="en-GB"/>
          </a:p>
        </p:txBody>
      </p:sp>
    </p:spTree>
    <p:extLst>
      <p:ext uri="{BB962C8B-B14F-4D97-AF65-F5344CB8AC3E}">
        <p14:creationId xmlns:p14="http://schemas.microsoft.com/office/powerpoint/2010/main" val="1157729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adfe08d344_0_0"/>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800"/>
              <a:buFont typeface="Arial"/>
              <a:buNone/>
            </a:pPr>
            <a:fld id="{00000000-1234-1234-1234-123412341234}" type="slidenum">
              <a:rPr lang="en-GB">
                <a:solidFill>
                  <a:srgbClr val="FFFFFF"/>
                </a:solidFill>
              </a:rPr>
              <a:t>61</a:t>
            </a:fld>
            <a:endParaRPr>
              <a:solidFill>
                <a:srgbClr val="FFFFFF"/>
              </a:solidFill>
            </a:endParaRPr>
          </a:p>
        </p:txBody>
      </p:sp>
      <p:sp>
        <p:nvSpPr>
          <p:cNvPr id="488" name="Google Shape;488;gadfe08d344_0_0"/>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600"/>
              </a:spcBef>
              <a:spcAft>
                <a:spcPts val="0"/>
              </a:spcAft>
              <a:buSzPts val="2400"/>
              <a:buNone/>
            </a:pPr>
            <a:r>
              <a:rPr lang="en-GB" b="1" i="0" dirty="0">
                <a:latin typeface="Lato"/>
                <a:ea typeface="Lato"/>
                <a:cs typeface="Lato"/>
                <a:sym typeface="Lato"/>
              </a:rPr>
              <a:t>Thank you for your attention!</a:t>
            </a:r>
          </a:p>
          <a:p>
            <a:pPr marL="0" lvl="0" indent="0" algn="ctr" rtl="0">
              <a:lnSpc>
                <a:spcPct val="100000"/>
              </a:lnSpc>
              <a:spcBef>
                <a:spcPts val="600"/>
              </a:spcBef>
              <a:spcAft>
                <a:spcPts val="0"/>
              </a:spcAft>
              <a:buSzPts val="2400"/>
              <a:buNone/>
            </a:pPr>
            <a:r>
              <a:rPr lang="en-GB" b="1" i="0" dirty="0">
                <a:latin typeface="Lato"/>
                <a:ea typeface="Lato"/>
                <a:cs typeface="Lato"/>
                <a:sym typeface="Lato"/>
              </a:rPr>
              <a:t>Feel free to reach out.</a:t>
            </a:r>
          </a:p>
          <a:p>
            <a:pPr marL="0" lvl="0" indent="0" algn="ctr" rtl="0">
              <a:lnSpc>
                <a:spcPct val="100000"/>
              </a:lnSpc>
              <a:spcBef>
                <a:spcPts val="600"/>
              </a:spcBef>
              <a:spcAft>
                <a:spcPts val="0"/>
              </a:spcAft>
              <a:buSzPts val="2400"/>
              <a:buNone/>
            </a:pPr>
            <a:r>
              <a:rPr lang="en-GB" b="1" i="0" dirty="0">
                <a:latin typeface="Lato"/>
                <a:ea typeface="Lato"/>
                <a:cs typeface="Lato"/>
                <a:sym typeface="Lato"/>
              </a:rPr>
              <a:t>Q&amp;A</a:t>
            </a:r>
            <a:endParaRPr b="1" i="0" dirty="0">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adfe08d344_0_0"/>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800"/>
              <a:buFont typeface="Arial"/>
              <a:buNone/>
            </a:pPr>
            <a:fld id="{00000000-1234-1234-1234-123412341234}" type="slidenum">
              <a:rPr lang="en-GB">
                <a:solidFill>
                  <a:srgbClr val="FFFFFF"/>
                </a:solidFill>
              </a:rPr>
              <a:t>62</a:t>
            </a:fld>
            <a:endParaRPr>
              <a:solidFill>
                <a:srgbClr val="FFFFFF"/>
              </a:solidFill>
            </a:endParaRPr>
          </a:p>
        </p:txBody>
      </p:sp>
      <p:sp>
        <p:nvSpPr>
          <p:cNvPr id="488" name="Google Shape;488;gadfe08d344_0_0"/>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600"/>
              </a:spcBef>
              <a:spcAft>
                <a:spcPts val="0"/>
              </a:spcAft>
              <a:buSzPts val="2400"/>
              <a:buNone/>
            </a:pPr>
            <a:r>
              <a:rPr lang="en-GB" sz="3200" b="1" i="0" dirty="0">
                <a:latin typeface="Lato"/>
                <a:ea typeface="Lato"/>
                <a:cs typeface="Lato"/>
                <a:sym typeface="Lato"/>
              </a:rPr>
              <a:t>Appendix</a:t>
            </a:r>
          </a:p>
          <a:p>
            <a:pPr marL="0" lvl="0" indent="0" algn="ctr" rtl="0">
              <a:lnSpc>
                <a:spcPct val="100000"/>
              </a:lnSpc>
              <a:spcBef>
                <a:spcPts val="600"/>
              </a:spcBef>
              <a:spcAft>
                <a:spcPts val="0"/>
              </a:spcAft>
              <a:buSzPts val="2400"/>
              <a:buNone/>
            </a:pPr>
            <a:r>
              <a:rPr lang="en-GB" b="1" i="0" dirty="0">
                <a:latin typeface="Lato"/>
                <a:ea typeface="Lato"/>
                <a:cs typeface="Lato"/>
                <a:sym typeface="Lato"/>
              </a:rPr>
              <a:t>Explore more XAI methods</a:t>
            </a:r>
          </a:p>
          <a:p>
            <a:pPr marL="0" lvl="0" indent="0" algn="ctr" rtl="0">
              <a:lnSpc>
                <a:spcPct val="100000"/>
              </a:lnSpc>
              <a:spcBef>
                <a:spcPts val="600"/>
              </a:spcBef>
              <a:spcAft>
                <a:spcPts val="0"/>
              </a:spcAft>
              <a:buSzPts val="2400"/>
              <a:buNone/>
            </a:pPr>
            <a:endParaRPr lang="en-GB" b="1" i="0" dirty="0">
              <a:latin typeface="Lato"/>
              <a:ea typeface="Lato"/>
              <a:cs typeface="Lato"/>
              <a:sym typeface="Lato"/>
            </a:endParaRPr>
          </a:p>
          <a:p>
            <a:pPr marL="0" lvl="0" indent="0" algn="ctr" rtl="0">
              <a:lnSpc>
                <a:spcPct val="100000"/>
              </a:lnSpc>
              <a:spcBef>
                <a:spcPts val="600"/>
              </a:spcBef>
              <a:spcAft>
                <a:spcPts val="0"/>
              </a:spcAft>
              <a:buSzPts val="2400"/>
              <a:buNone/>
            </a:pPr>
            <a:endParaRPr b="1" i="0" dirty="0">
              <a:latin typeface="Lato"/>
              <a:ea typeface="Lato"/>
              <a:cs typeface="Lato"/>
              <a:sym typeface="Lato"/>
            </a:endParaRPr>
          </a:p>
        </p:txBody>
      </p:sp>
    </p:spTree>
    <p:extLst>
      <p:ext uri="{BB962C8B-B14F-4D97-AF65-F5344CB8AC3E}">
        <p14:creationId xmlns:p14="http://schemas.microsoft.com/office/powerpoint/2010/main" val="1873472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b52c1cb691_0_528"/>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63</a:t>
            </a:fld>
            <a:endParaRPr/>
          </a:p>
        </p:txBody>
      </p:sp>
      <p:sp>
        <p:nvSpPr>
          <p:cNvPr id="344" name="Google Shape;344;gb52c1cb691_0_528"/>
          <p:cNvSpPr txBox="1">
            <a:spLocks noGrp="1"/>
          </p:cNvSpPr>
          <p:nvPr>
            <p:ph type="title"/>
          </p:nvPr>
        </p:nvSpPr>
        <p:spPr>
          <a:xfrm>
            <a:off x="89800" y="76200"/>
            <a:ext cx="7179300" cy="126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dirty="0">
                <a:latin typeface="Arial"/>
                <a:ea typeface="Arial"/>
                <a:cs typeface="Arial"/>
                <a:sym typeface="Arial"/>
              </a:rPr>
              <a:t>Visual explanations: Partial dependency plots</a:t>
            </a:r>
            <a:endParaRPr sz="4000" dirty="0">
              <a:latin typeface="Arial"/>
              <a:ea typeface="Arial"/>
              <a:cs typeface="Arial"/>
              <a:sym typeface="Arial"/>
            </a:endParaRPr>
          </a:p>
        </p:txBody>
      </p:sp>
      <p:pic>
        <p:nvPicPr>
          <p:cNvPr id="8" name="Google Shape;174;p14">
            <a:extLst>
              <a:ext uri="{FF2B5EF4-FFF2-40B4-BE49-F238E27FC236}">
                <a16:creationId xmlns:a16="http://schemas.microsoft.com/office/drawing/2014/main" id="{0FD23660-3DFC-4368-8451-85B3E1F37B1D}"/>
              </a:ext>
            </a:extLst>
          </p:cNvPr>
          <p:cNvPicPr preferRelativeResize="0"/>
          <p:nvPr/>
        </p:nvPicPr>
        <p:blipFill rotWithShape="1">
          <a:blip r:embed="rId3">
            <a:alphaModFix/>
          </a:blip>
          <a:srcRect/>
          <a:stretch/>
        </p:blipFill>
        <p:spPr>
          <a:xfrm>
            <a:off x="243639" y="1743131"/>
            <a:ext cx="5834017" cy="2726054"/>
          </a:xfrm>
          <a:prstGeom prst="rect">
            <a:avLst/>
          </a:prstGeom>
          <a:noFill/>
          <a:ln>
            <a:noFill/>
          </a:ln>
        </p:spPr>
      </p:pic>
    </p:spTree>
    <p:extLst>
      <p:ext uri="{BB962C8B-B14F-4D97-AF65-F5344CB8AC3E}">
        <p14:creationId xmlns:p14="http://schemas.microsoft.com/office/powerpoint/2010/main" val="2964271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b52c1cb691_0_528"/>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GB"/>
              <a:t>64</a:t>
            </a:fld>
            <a:endParaRPr/>
          </a:p>
        </p:txBody>
      </p:sp>
      <p:sp>
        <p:nvSpPr>
          <p:cNvPr id="344" name="Google Shape;344;gb52c1cb691_0_528"/>
          <p:cNvSpPr txBox="1">
            <a:spLocks noGrp="1"/>
          </p:cNvSpPr>
          <p:nvPr>
            <p:ph type="title"/>
          </p:nvPr>
        </p:nvSpPr>
        <p:spPr>
          <a:xfrm>
            <a:off x="89800" y="76200"/>
            <a:ext cx="7179300" cy="126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000" dirty="0">
                <a:latin typeface="Arial"/>
                <a:ea typeface="Arial"/>
                <a:cs typeface="Arial"/>
                <a:sym typeface="Arial"/>
              </a:rPr>
              <a:t>Visual explanation: ICE plots</a:t>
            </a:r>
            <a:endParaRPr sz="4000" dirty="0">
              <a:latin typeface="Arial"/>
              <a:ea typeface="Arial"/>
              <a:cs typeface="Arial"/>
              <a:sym typeface="Arial"/>
            </a:endParaRPr>
          </a:p>
        </p:txBody>
      </p:sp>
      <p:pic>
        <p:nvPicPr>
          <p:cNvPr id="345" name="Google Shape;345;gb52c1cb691_0_528"/>
          <p:cNvPicPr preferRelativeResize="0"/>
          <p:nvPr/>
        </p:nvPicPr>
        <p:blipFill rotWithShape="1">
          <a:blip r:embed="rId3">
            <a:alphaModFix/>
          </a:blip>
          <a:srcRect/>
          <a:stretch/>
        </p:blipFill>
        <p:spPr>
          <a:xfrm>
            <a:off x="3384627" y="1730883"/>
            <a:ext cx="3536102" cy="2068402"/>
          </a:xfrm>
          <a:prstGeom prst="rect">
            <a:avLst/>
          </a:prstGeom>
          <a:noFill/>
          <a:ln>
            <a:noFill/>
          </a:ln>
        </p:spPr>
      </p:pic>
      <p:pic>
        <p:nvPicPr>
          <p:cNvPr id="346" name="Google Shape;346;gb52c1cb691_0_528"/>
          <p:cNvPicPr preferRelativeResize="0"/>
          <p:nvPr/>
        </p:nvPicPr>
        <p:blipFill rotWithShape="1">
          <a:blip r:embed="rId4">
            <a:alphaModFix/>
          </a:blip>
          <a:srcRect/>
          <a:stretch/>
        </p:blipFill>
        <p:spPr>
          <a:xfrm>
            <a:off x="86971" y="1770893"/>
            <a:ext cx="3297656" cy="1988383"/>
          </a:xfrm>
          <a:prstGeom prst="rect">
            <a:avLst/>
          </a:prstGeom>
          <a:noFill/>
          <a:ln>
            <a:noFill/>
          </a:ln>
        </p:spPr>
      </p:pic>
      <p:sp>
        <p:nvSpPr>
          <p:cNvPr id="347" name="Google Shape;347;gb52c1cb691_0_528"/>
          <p:cNvSpPr txBox="1"/>
          <p:nvPr/>
        </p:nvSpPr>
        <p:spPr>
          <a:xfrm>
            <a:off x="852875" y="4067575"/>
            <a:ext cx="198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Standard ICE plot</a:t>
            </a:r>
            <a:endParaRPr sz="1400" b="1" i="0" u="none" strike="noStrike" cap="none">
              <a:solidFill>
                <a:srgbClr val="000000"/>
              </a:solidFill>
              <a:latin typeface="Arial"/>
              <a:ea typeface="Arial"/>
              <a:cs typeface="Arial"/>
              <a:sym typeface="Arial"/>
            </a:endParaRPr>
          </a:p>
        </p:txBody>
      </p:sp>
      <p:sp>
        <p:nvSpPr>
          <p:cNvPr id="348" name="Google Shape;348;gb52c1cb691_0_528"/>
          <p:cNvSpPr txBox="1"/>
          <p:nvPr/>
        </p:nvSpPr>
        <p:spPr>
          <a:xfrm>
            <a:off x="4162075" y="4067575"/>
            <a:ext cx="198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Centered ICE plot</a:t>
            </a:r>
            <a:endParaRPr sz="1400" b="1"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34726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6000"/>
            <a:lum/>
          </a:blip>
          <a:srcRect/>
          <a:stretch>
            <a:fillRect/>
          </a:stretch>
        </a:blipFill>
        <a:effectLst/>
      </p:bgPr>
    </p:bg>
    <p:spTree>
      <p:nvGrpSpPr>
        <p:cNvPr id="1" name="Shape 282"/>
        <p:cNvGrpSpPr/>
        <p:nvPr/>
      </p:nvGrpSpPr>
      <p:grpSpPr>
        <a:xfrm>
          <a:off x="0" y="0"/>
          <a:ext cx="0" cy="0"/>
          <a:chOff x="0" y="0"/>
          <a:chExt cx="0" cy="0"/>
        </a:xfrm>
      </p:grpSpPr>
      <p:sp>
        <p:nvSpPr>
          <p:cNvPr id="283" name="Google Shape;283;p29"/>
          <p:cNvSpPr/>
          <p:nvPr/>
        </p:nvSpPr>
        <p:spPr>
          <a:xfrm>
            <a:off x="1328047" y="949025"/>
            <a:ext cx="6545104" cy="311794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9"/>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GB">
                <a:solidFill>
                  <a:srgbClr val="999999"/>
                </a:solidFill>
              </a:rPr>
              <a:t>65</a:t>
            </a:fld>
            <a:endParaRPr>
              <a:solidFill>
                <a:srgbClr val="999999"/>
              </a:solidFill>
            </a:endParaRPr>
          </a:p>
        </p:txBody>
      </p:sp>
      <p:sp>
        <p:nvSpPr>
          <p:cNvPr id="286" name="Google Shape;286;p29"/>
          <p:cNvSpPr txBox="1"/>
          <p:nvPr/>
        </p:nvSpPr>
        <p:spPr>
          <a:xfrm>
            <a:off x="718671" y="1478314"/>
            <a:ext cx="8255357" cy="258865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chemeClr val="dk1"/>
              </a:buClr>
              <a:buSzPts val="1800"/>
              <a:buChar char="•"/>
            </a:pPr>
            <a:r>
              <a:rPr lang="en-GB" sz="2000" i="0" u="none" strike="noStrike" cap="none" dirty="0">
                <a:solidFill>
                  <a:schemeClr val="dk1"/>
                </a:solidFill>
              </a:rPr>
              <a:t>An interpretable model trains to explain a ‘black box’ model</a:t>
            </a:r>
            <a:endParaRPr dirty="0"/>
          </a:p>
          <a:p>
            <a:pPr marL="342900" marR="0" lvl="0" indent="-342900" algn="l" rtl="0">
              <a:lnSpc>
                <a:spcPct val="100000"/>
              </a:lnSpc>
              <a:spcBef>
                <a:spcPts val="600"/>
              </a:spcBef>
              <a:spcAft>
                <a:spcPts val="0"/>
              </a:spcAft>
              <a:buClr>
                <a:schemeClr val="dk1"/>
              </a:buClr>
              <a:buSzPts val="1800"/>
              <a:buChar char="•"/>
            </a:pPr>
            <a:r>
              <a:rPr lang="en-GB" sz="2000" i="0" u="none" strike="noStrike" cap="none" dirty="0">
                <a:solidFill>
                  <a:schemeClr val="dk1"/>
                </a:solidFill>
              </a:rPr>
              <a:t>It’s a model-agnostic approach  </a:t>
            </a:r>
            <a:endParaRPr dirty="0"/>
          </a:p>
          <a:p>
            <a:pPr marL="342900" marR="0" lvl="0" indent="-342900" algn="l" rtl="0">
              <a:lnSpc>
                <a:spcPct val="100000"/>
              </a:lnSpc>
              <a:spcBef>
                <a:spcPts val="600"/>
              </a:spcBef>
              <a:spcAft>
                <a:spcPts val="0"/>
              </a:spcAft>
              <a:buClr>
                <a:schemeClr val="dk1"/>
              </a:buClr>
              <a:buSzPts val="1800"/>
              <a:buChar char="•"/>
            </a:pPr>
            <a:r>
              <a:rPr lang="en-GB" sz="2000" i="0" u="none" strike="noStrike" cap="none" dirty="0">
                <a:solidFill>
                  <a:schemeClr val="dk1"/>
                </a:solidFill>
              </a:rPr>
              <a:t>Trains an interpretable model on the dataset of choice and the predictions of the black box model</a:t>
            </a:r>
            <a:endParaRPr dirty="0"/>
          </a:p>
          <a:p>
            <a:pPr marL="342900" marR="0" lvl="0" indent="-342900" algn="l" rtl="0">
              <a:lnSpc>
                <a:spcPct val="100000"/>
              </a:lnSpc>
              <a:spcBef>
                <a:spcPts val="600"/>
              </a:spcBef>
              <a:spcAft>
                <a:spcPts val="0"/>
              </a:spcAft>
              <a:buClr>
                <a:schemeClr val="dk1"/>
              </a:buClr>
              <a:buSzPts val="1800"/>
              <a:buChar char="•"/>
            </a:pPr>
            <a:r>
              <a:rPr lang="en-GB" sz="2000" i="0" u="none" strike="noStrike" cap="none" dirty="0">
                <a:solidFill>
                  <a:schemeClr val="dk1"/>
                </a:solidFill>
              </a:rPr>
              <a:t>Keeps track of how well the new model replicates the predictions of the black box model  </a:t>
            </a:r>
            <a:endParaRPr dirty="0"/>
          </a:p>
          <a:p>
            <a:pPr marL="342900" marR="0" lvl="0" indent="-342900" algn="l" rtl="0">
              <a:lnSpc>
                <a:spcPct val="100000"/>
              </a:lnSpc>
              <a:spcBef>
                <a:spcPts val="600"/>
              </a:spcBef>
              <a:spcAft>
                <a:spcPts val="0"/>
              </a:spcAft>
              <a:buClr>
                <a:srgbClr val="B7B7B7"/>
              </a:buClr>
              <a:buSzPts val="1800"/>
              <a:buFont typeface="Arial"/>
              <a:buChar char="•"/>
            </a:pPr>
            <a:r>
              <a:rPr lang="en-GB" sz="2000" b="0" i="0" u="none" strike="noStrike" cap="none" dirty="0">
                <a:solidFill>
                  <a:schemeClr val="dk1"/>
                </a:solidFill>
                <a:latin typeface="Lato Light"/>
                <a:ea typeface="Lato Light"/>
                <a:cs typeface="Lato Light"/>
                <a:sym typeface="Lato Light"/>
              </a:rPr>
              <a:t> </a:t>
            </a:r>
            <a:endParaRPr dirty="0"/>
          </a:p>
          <a:p>
            <a:pPr marL="342900" marR="0" lvl="0" indent="-228600" algn="l" rtl="0">
              <a:lnSpc>
                <a:spcPct val="100000"/>
              </a:lnSpc>
              <a:spcBef>
                <a:spcPts val="600"/>
              </a:spcBef>
              <a:spcAft>
                <a:spcPts val="0"/>
              </a:spcAft>
              <a:buClr>
                <a:srgbClr val="B7B7B7"/>
              </a:buClr>
              <a:buSzPts val="1800"/>
              <a:buFont typeface="Lato Light"/>
              <a:buNone/>
            </a:pPr>
            <a:endParaRPr sz="2000" b="0" i="0" u="none" strike="noStrike" cap="none" dirty="0">
              <a:solidFill>
                <a:schemeClr val="dk1"/>
              </a:solidFill>
              <a:latin typeface="Lato Light"/>
              <a:ea typeface="Lato Light"/>
              <a:cs typeface="Lato Light"/>
              <a:sym typeface="Lato Light"/>
            </a:endParaRPr>
          </a:p>
          <a:p>
            <a:pPr marL="0" marR="0" lvl="0" indent="0" algn="l" rtl="0">
              <a:lnSpc>
                <a:spcPct val="100000"/>
              </a:lnSpc>
              <a:spcBef>
                <a:spcPts val="600"/>
              </a:spcBef>
              <a:spcAft>
                <a:spcPts val="0"/>
              </a:spcAft>
              <a:buClr>
                <a:srgbClr val="B7B7B7"/>
              </a:buClr>
              <a:buSzPts val="1800"/>
              <a:buFont typeface="Lato Light"/>
              <a:buNone/>
            </a:pPr>
            <a:endParaRPr sz="1800" b="0" i="0" u="none" strike="noStrike" cap="none" dirty="0">
              <a:solidFill>
                <a:srgbClr val="FFFFFF"/>
              </a:solidFill>
              <a:latin typeface="Lato Light"/>
              <a:ea typeface="Lato Light"/>
              <a:cs typeface="Lato Light"/>
              <a:sym typeface="Lato Light"/>
            </a:endParaRPr>
          </a:p>
        </p:txBody>
      </p:sp>
      <p:sp>
        <p:nvSpPr>
          <p:cNvPr id="287" name="Google Shape;287;p29"/>
          <p:cNvSpPr txBox="1"/>
          <p:nvPr/>
        </p:nvSpPr>
        <p:spPr>
          <a:xfrm>
            <a:off x="337000" y="668684"/>
            <a:ext cx="8255357"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GB" sz="4000" b="1" dirty="0">
                <a:solidFill>
                  <a:schemeClr val="dk1"/>
                </a:solidFill>
              </a:rPr>
              <a:t>Example explanations:</a:t>
            </a:r>
            <a:r>
              <a:rPr lang="en-GB" sz="4000" b="1" i="0" u="none" strike="noStrike" cap="none" dirty="0">
                <a:solidFill>
                  <a:schemeClr val="dk1"/>
                </a:solidFill>
                <a:latin typeface="Arial"/>
                <a:ea typeface="Arial"/>
                <a:cs typeface="Arial"/>
                <a:sym typeface="Arial"/>
              </a:rPr>
              <a:t> Global surrogate</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66</a:t>
            </a:fld>
            <a:endParaRPr/>
          </a:p>
        </p:txBody>
      </p:sp>
      <p:sp>
        <p:nvSpPr>
          <p:cNvPr id="293" name="Google Shape;293;p30"/>
          <p:cNvSpPr txBox="1">
            <a:spLocks noGrp="1"/>
          </p:cNvSpPr>
          <p:nvPr>
            <p:ph type="title"/>
          </p:nvPr>
        </p:nvSpPr>
        <p:spPr>
          <a:xfrm>
            <a:off x="264016" y="293900"/>
            <a:ext cx="7875431"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Font typeface="Lato Hairline"/>
              <a:buNone/>
            </a:pPr>
            <a:r>
              <a:rPr lang="en-GB" sz="4000">
                <a:latin typeface="Arial"/>
                <a:ea typeface="Arial"/>
                <a:cs typeface="Arial"/>
                <a:sym typeface="Arial"/>
              </a:rPr>
              <a:t>DT surrogate after a RF regressor</a:t>
            </a:r>
            <a:endParaRPr sz="4000">
              <a:latin typeface="Arial"/>
              <a:ea typeface="Arial"/>
              <a:cs typeface="Arial"/>
              <a:sym typeface="Arial"/>
            </a:endParaRPr>
          </a:p>
        </p:txBody>
      </p:sp>
      <p:sp>
        <p:nvSpPr>
          <p:cNvPr id="294" name="Google Shape;294;p30"/>
          <p:cNvSpPr txBox="1"/>
          <p:nvPr/>
        </p:nvSpPr>
        <p:spPr>
          <a:xfrm>
            <a:off x="2669819" y="4365874"/>
            <a:ext cx="20606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i="0" u="none" strike="noStrike" cap="none">
                <a:solidFill>
                  <a:schemeClr val="dk1"/>
                </a:solidFill>
                <a:latin typeface="Arial"/>
                <a:ea typeface="Arial"/>
                <a:cs typeface="Arial"/>
                <a:sym typeface="Arial"/>
              </a:rPr>
              <a:t>R-squared = 0.</a:t>
            </a:r>
            <a:r>
              <a:rPr lang="en-GB" b="1">
                <a:solidFill>
                  <a:schemeClr val="dk1"/>
                </a:solidFill>
                <a:highlight>
                  <a:srgbClr val="FFFFFF"/>
                </a:highlight>
              </a:rPr>
              <a:t>6985</a:t>
            </a:r>
            <a:endParaRPr b="1">
              <a:solidFill>
                <a:schemeClr val="dk1"/>
              </a:solidFill>
              <a:highlight>
                <a:srgbClr val="FFFFFF"/>
              </a:highlight>
            </a:endParaRPr>
          </a:p>
          <a:p>
            <a:pPr marL="0" marR="0" lvl="0" indent="0" algn="l" rtl="0">
              <a:lnSpc>
                <a:spcPct val="100000"/>
              </a:lnSpc>
              <a:spcBef>
                <a:spcPts val="0"/>
              </a:spcBef>
              <a:spcAft>
                <a:spcPts val="0"/>
              </a:spcAft>
              <a:buNone/>
            </a:pPr>
            <a:endParaRPr b="1">
              <a:solidFill>
                <a:schemeClr val="dk1"/>
              </a:solidFill>
            </a:endParaRPr>
          </a:p>
        </p:txBody>
      </p:sp>
      <p:pic>
        <p:nvPicPr>
          <p:cNvPr id="295" name="Google Shape;295;p30"/>
          <p:cNvPicPr preferRelativeResize="0"/>
          <p:nvPr/>
        </p:nvPicPr>
        <p:blipFill>
          <a:blip r:embed="rId3">
            <a:alphaModFix/>
          </a:blip>
          <a:stretch>
            <a:fillRect/>
          </a:stretch>
        </p:blipFill>
        <p:spPr>
          <a:xfrm>
            <a:off x="264025" y="1499000"/>
            <a:ext cx="5734649" cy="274316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0" y="0"/>
            <a:ext cx="8493618" cy="133522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600" dirty="0">
                <a:solidFill>
                  <a:schemeClr val="dk1"/>
                </a:solidFill>
                <a:latin typeface="Arial"/>
                <a:ea typeface="Arial"/>
                <a:cs typeface="Arial"/>
                <a:sym typeface="Arial"/>
              </a:rPr>
              <a:t>Local interpretable model-agnostic explanations (LIME)</a:t>
            </a:r>
            <a:endParaRPr sz="3600" dirty="0">
              <a:latin typeface="Arial"/>
              <a:ea typeface="Arial"/>
              <a:cs typeface="Arial"/>
              <a:sym typeface="Arial"/>
            </a:endParaRPr>
          </a:p>
        </p:txBody>
      </p:sp>
      <p:sp>
        <p:nvSpPr>
          <p:cNvPr id="308" name="Google Shape;308;p3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800"/>
              <a:buFont typeface="Arial"/>
              <a:buNone/>
              <a:tabLst/>
              <a:defRPr/>
            </a:pPr>
            <a:fld id="{00000000-1234-1234-1234-123412341234}" type="slidenum">
              <a:rPr kumimoji="0" lang="en-GB" sz="1800" b="0" i="0" u="none" strike="noStrike" kern="0" cap="none" spc="0" normalizeH="0" baseline="0" noProof="0">
                <a:ln>
                  <a:noFill/>
                </a:ln>
                <a:solidFill>
                  <a:srgbClr val="FFFFFF"/>
                </a:solidFill>
                <a:effectLst/>
                <a:uLnTx/>
                <a:uFillTx/>
                <a:latin typeface="Lato Light"/>
                <a:sym typeface="Lato Light"/>
              </a:rPr>
              <a:pPr marL="0" marR="0" lvl="0" indent="0" algn="r" defTabSz="914400" rtl="0" eaLnBrk="1" fontAlgn="auto" latinLnBrk="0" hangingPunct="1">
                <a:lnSpc>
                  <a:spcPct val="100000"/>
                </a:lnSpc>
                <a:spcBef>
                  <a:spcPts val="0"/>
                </a:spcBef>
                <a:spcAft>
                  <a:spcPts val="0"/>
                </a:spcAft>
                <a:buClr>
                  <a:srgbClr val="000000"/>
                </a:buClr>
                <a:buSzPts val="1800"/>
                <a:buFont typeface="Arial"/>
                <a:buNone/>
                <a:tabLst/>
                <a:defRPr/>
              </a:pPr>
              <a:t>67</a:t>
            </a:fld>
            <a:endParaRPr kumimoji="0" sz="1800" b="0" i="0" u="none" strike="noStrike" kern="0" cap="none" spc="0" normalizeH="0" baseline="0" noProof="0">
              <a:ln>
                <a:noFill/>
              </a:ln>
              <a:solidFill>
                <a:srgbClr val="FFFFFF"/>
              </a:solidFill>
              <a:effectLst/>
              <a:uLnTx/>
              <a:uFillTx/>
              <a:latin typeface="Lato Light"/>
              <a:sym typeface="Lato Light"/>
            </a:endParaRPr>
          </a:p>
        </p:txBody>
      </p:sp>
      <p:sp>
        <p:nvSpPr>
          <p:cNvPr id="309" name="Google Shape;309;p32"/>
          <p:cNvSpPr txBox="1"/>
          <p:nvPr/>
        </p:nvSpPr>
        <p:spPr>
          <a:xfrm>
            <a:off x="173865" y="1257205"/>
            <a:ext cx="6613301" cy="3415138"/>
          </a:xfrm>
          <a:prstGeom prst="rect">
            <a:avLst/>
          </a:prstGeom>
          <a:noFill/>
          <a:ln>
            <a:noFill/>
          </a:ln>
        </p:spPr>
        <p:txBody>
          <a:bodyPr spcFirstLastPara="1" wrap="square" lIns="91425" tIns="91425" rIns="91425" bIns="91425" anchor="t" anchorCtr="0">
            <a:noAutofit/>
          </a:bodyPr>
          <a:lstStyle/>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kumimoji="0" lang="en-GB" sz="2000" b="0" i="0" u="none" strike="noStrike" kern="0" cap="none" spc="0" normalizeH="0" baseline="0" noProof="0" dirty="0">
                <a:ln>
                  <a:noFill/>
                </a:ln>
                <a:solidFill>
                  <a:srgbClr val="000000"/>
                </a:solidFill>
                <a:effectLst/>
                <a:uLnTx/>
                <a:uFillTx/>
                <a:latin typeface="Arial"/>
                <a:cs typeface="Arial"/>
                <a:sym typeface="Arial"/>
              </a:rPr>
              <a:t>Explains individual predictions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kumimoji="0" lang="en-GB" sz="2000" b="0" i="0" u="none" strike="noStrike" kern="0" cap="none" spc="0" normalizeH="0" baseline="0" noProof="0" dirty="0">
                <a:ln>
                  <a:noFill/>
                </a:ln>
                <a:solidFill>
                  <a:srgbClr val="000000"/>
                </a:solidFill>
                <a:effectLst/>
                <a:uLnTx/>
                <a:uFillTx/>
                <a:latin typeface="Arial"/>
                <a:cs typeface="Arial"/>
                <a:sym typeface="Arial"/>
              </a:rPr>
              <a:t>LIME: 1 ) generates a new dataset of permuted samples and corresponding predictions of the black box model; 2) trains an interpretable model on the new dataset, weighted by the proximity of the sampled instances to the instance of interest;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kumimoji="0" lang="en-GB" sz="2000" b="0" i="0" u="none" strike="noStrike" kern="0" cap="none" spc="0" normalizeH="0" baseline="0" noProof="0" dirty="0">
                <a:ln>
                  <a:noFill/>
                </a:ln>
                <a:solidFill>
                  <a:srgbClr val="000000"/>
                </a:solidFill>
                <a:effectLst/>
                <a:uLnTx/>
                <a:uFillTx/>
                <a:latin typeface="Arial"/>
                <a:cs typeface="Arial"/>
                <a:sym typeface="Arial"/>
              </a:rPr>
              <a:t>The interpretable model should be a good LOCAL approximation but not a global one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kumimoji="0" lang="en-GB" sz="2000" b="0" i="0" u="none" strike="noStrike" kern="0" cap="none" spc="0" normalizeH="0" baseline="0" noProof="0" dirty="0">
                <a:ln>
                  <a:noFill/>
                </a:ln>
                <a:solidFill>
                  <a:srgbClr val="000000"/>
                </a:solidFill>
                <a:effectLst/>
                <a:uLnTx/>
                <a:uFillTx/>
                <a:latin typeface="Arial"/>
                <a:cs typeface="Arial"/>
                <a:sym typeface="Arial"/>
              </a:rPr>
              <a:t>In most implementations, need to select number of features in the surrogate model</a:t>
            </a:r>
            <a:endParaRPr kumimoji="0" sz="28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33"/>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fld id="{00000000-1234-1234-1234-123412341234}" type="slidenum">
              <a:rPr kumimoji="0" lang="en-GB" sz="1800" b="0" i="0" u="none" strike="noStrike" kern="0" cap="none" spc="0" normalizeH="0" baseline="0" noProof="0">
                <a:ln>
                  <a:noFill/>
                </a:ln>
                <a:solidFill>
                  <a:srgbClr val="FFFFFF"/>
                </a:solidFill>
                <a:effectLst/>
                <a:uLnTx/>
                <a:uFillTx/>
                <a:latin typeface="Lato Light"/>
                <a:sym typeface="Lato Light"/>
              </a:rPr>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t>68</a:t>
            </a:fld>
            <a:endParaRPr kumimoji="0" sz="1800" b="0" i="0" u="none" strike="noStrike" kern="0" cap="none" spc="0" normalizeH="0" baseline="0" noProof="0">
              <a:ln>
                <a:noFill/>
              </a:ln>
              <a:solidFill>
                <a:srgbClr val="FFFFFF"/>
              </a:solidFill>
              <a:effectLst/>
              <a:uLnTx/>
              <a:uFillTx/>
              <a:latin typeface="Lato Light"/>
              <a:sym typeface="Lato Light"/>
            </a:endParaRPr>
          </a:p>
        </p:txBody>
      </p:sp>
      <p:pic>
        <p:nvPicPr>
          <p:cNvPr id="315" name="Google Shape;315;p33"/>
          <p:cNvPicPr preferRelativeResize="0"/>
          <p:nvPr/>
        </p:nvPicPr>
        <p:blipFill>
          <a:blip r:embed="rId4">
            <a:alphaModFix/>
          </a:blip>
          <a:stretch>
            <a:fillRect/>
          </a:stretch>
        </p:blipFill>
        <p:spPr>
          <a:xfrm>
            <a:off x="1463975" y="879975"/>
            <a:ext cx="6554925" cy="36460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body" idx="1"/>
          </p:nvPr>
        </p:nvSpPr>
        <p:spPr>
          <a:xfrm>
            <a:off x="283336" y="489397"/>
            <a:ext cx="6106034" cy="398885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GB" sz="1800" u="sng">
                <a:solidFill>
                  <a:schemeClr val="dk1"/>
                </a:solidFill>
                <a:latin typeface="Arial"/>
                <a:ea typeface="Arial"/>
                <a:cs typeface="Arial"/>
                <a:sym typeface="Arial"/>
              </a:rPr>
              <a:t>Advantages: </a:t>
            </a:r>
            <a:endParaRPr>
              <a:latin typeface="Arial"/>
              <a:ea typeface="Arial"/>
              <a:cs typeface="Arial"/>
              <a:sym typeface="Arial"/>
            </a:endParaRPr>
          </a:p>
          <a:p>
            <a:pPr marL="285750" lvl="0" indent="-285750" algn="l" rtl="0">
              <a:lnSpc>
                <a:spcPct val="100000"/>
              </a:lnSpc>
              <a:spcBef>
                <a:spcPts val="600"/>
              </a:spcBef>
              <a:spcAft>
                <a:spcPts val="0"/>
              </a:spcAft>
              <a:buClr>
                <a:schemeClr val="dk1"/>
              </a:buClr>
              <a:buSzPts val="1600"/>
              <a:buFont typeface="Arial"/>
              <a:buChar char="•"/>
            </a:pPr>
            <a:r>
              <a:rPr lang="en-GB" sz="1800">
                <a:solidFill>
                  <a:schemeClr val="dk1"/>
                </a:solidFill>
                <a:latin typeface="Arial"/>
                <a:ea typeface="Arial"/>
                <a:cs typeface="Arial"/>
                <a:sym typeface="Arial"/>
              </a:rPr>
              <a:t>You can replace the black box model and still use the same local interpretable model</a:t>
            </a:r>
            <a:endParaRPr>
              <a:latin typeface="Arial"/>
              <a:ea typeface="Arial"/>
              <a:cs typeface="Arial"/>
              <a:sym typeface="Arial"/>
            </a:endParaRPr>
          </a:p>
          <a:p>
            <a:pPr marL="285750" lvl="0" indent="-285750" algn="l" rtl="0">
              <a:lnSpc>
                <a:spcPct val="100000"/>
              </a:lnSpc>
              <a:spcBef>
                <a:spcPts val="600"/>
              </a:spcBef>
              <a:spcAft>
                <a:spcPts val="0"/>
              </a:spcAft>
              <a:buClr>
                <a:schemeClr val="dk1"/>
              </a:buClr>
              <a:buSzPts val="1600"/>
              <a:buFont typeface="Arial"/>
              <a:buChar char="•"/>
            </a:pPr>
            <a:r>
              <a:rPr lang="en-GB" sz="1800">
                <a:solidFill>
                  <a:schemeClr val="dk1"/>
                </a:solidFill>
                <a:latin typeface="Arial"/>
                <a:ea typeface="Arial"/>
                <a:cs typeface="Arial"/>
                <a:sym typeface="Arial"/>
              </a:rPr>
              <a:t>Can provide short, human-friendly explanations</a:t>
            </a:r>
            <a:endParaRPr>
              <a:latin typeface="Arial"/>
              <a:ea typeface="Arial"/>
              <a:cs typeface="Arial"/>
              <a:sym typeface="Arial"/>
            </a:endParaRPr>
          </a:p>
          <a:p>
            <a:pPr marL="285750" lvl="0" indent="-285750" algn="l" rtl="0">
              <a:lnSpc>
                <a:spcPct val="100000"/>
              </a:lnSpc>
              <a:spcBef>
                <a:spcPts val="600"/>
              </a:spcBef>
              <a:spcAft>
                <a:spcPts val="0"/>
              </a:spcAft>
              <a:buClr>
                <a:schemeClr val="dk1"/>
              </a:buClr>
              <a:buSzPts val="1600"/>
              <a:buFont typeface="Arial"/>
              <a:buChar char="•"/>
            </a:pPr>
            <a:r>
              <a:rPr lang="en-GB" sz="1800">
                <a:solidFill>
                  <a:schemeClr val="dk1"/>
                </a:solidFill>
                <a:latin typeface="Arial"/>
                <a:ea typeface="Arial"/>
                <a:cs typeface="Arial"/>
                <a:sym typeface="Arial"/>
              </a:rPr>
              <a:t>The explanations can use other features than the model</a:t>
            </a:r>
            <a:endParaRPr>
              <a:latin typeface="Arial"/>
              <a:ea typeface="Arial"/>
              <a:cs typeface="Arial"/>
              <a:sym typeface="Arial"/>
            </a:endParaRPr>
          </a:p>
          <a:p>
            <a:pPr marL="0" lvl="0" indent="0" algn="l" rtl="0">
              <a:lnSpc>
                <a:spcPct val="100000"/>
              </a:lnSpc>
              <a:spcBef>
                <a:spcPts val="600"/>
              </a:spcBef>
              <a:spcAft>
                <a:spcPts val="0"/>
              </a:spcAft>
              <a:buSzPts val="1600"/>
              <a:buNone/>
            </a:pPr>
            <a:endParaRPr sz="1800" u="sng">
              <a:solidFill>
                <a:schemeClr val="dk1"/>
              </a:solidFill>
              <a:latin typeface="Arial"/>
              <a:ea typeface="Arial"/>
              <a:cs typeface="Arial"/>
              <a:sym typeface="Arial"/>
            </a:endParaRPr>
          </a:p>
          <a:p>
            <a:pPr marL="0" lvl="0" indent="0" algn="l" rtl="0">
              <a:lnSpc>
                <a:spcPct val="100000"/>
              </a:lnSpc>
              <a:spcBef>
                <a:spcPts val="600"/>
              </a:spcBef>
              <a:spcAft>
                <a:spcPts val="0"/>
              </a:spcAft>
              <a:buSzPts val="1600"/>
              <a:buNone/>
            </a:pPr>
            <a:r>
              <a:rPr lang="en-GB" sz="1800" u="sng">
                <a:solidFill>
                  <a:schemeClr val="dk1"/>
                </a:solidFill>
                <a:latin typeface="Arial"/>
                <a:ea typeface="Arial"/>
                <a:cs typeface="Arial"/>
                <a:sym typeface="Arial"/>
              </a:rPr>
              <a:t>Disadvantages: </a:t>
            </a:r>
            <a:endParaRPr>
              <a:latin typeface="Arial"/>
              <a:ea typeface="Arial"/>
              <a:cs typeface="Arial"/>
              <a:sym typeface="Arial"/>
            </a:endParaRPr>
          </a:p>
          <a:p>
            <a:pPr marL="285750" lvl="0" indent="-285750" algn="l" rtl="0">
              <a:lnSpc>
                <a:spcPct val="100000"/>
              </a:lnSpc>
              <a:spcBef>
                <a:spcPts val="600"/>
              </a:spcBef>
              <a:spcAft>
                <a:spcPts val="0"/>
              </a:spcAft>
              <a:buClr>
                <a:schemeClr val="dk1"/>
              </a:buClr>
              <a:buSzPts val="1600"/>
              <a:buFont typeface="Arial"/>
              <a:buChar char="•"/>
            </a:pPr>
            <a:r>
              <a:rPr lang="en-GB" sz="1800">
                <a:solidFill>
                  <a:schemeClr val="dk1"/>
                </a:solidFill>
                <a:latin typeface="Arial"/>
                <a:ea typeface="Arial"/>
                <a:cs typeface="Arial"/>
                <a:sym typeface="Arial"/>
              </a:rPr>
              <a:t>Definition of the neighbourhood still not a solved problem</a:t>
            </a:r>
            <a:endParaRPr>
              <a:latin typeface="Arial"/>
              <a:ea typeface="Arial"/>
              <a:cs typeface="Arial"/>
              <a:sym typeface="Arial"/>
            </a:endParaRPr>
          </a:p>
          <a:p>
            <a:pPr marL="285750" lvl="0" indent="-285750" algn="l" rtl="0">
              <a:lnSpc>
                <a:spcPct val="100000"/>
              </a:lnSpc>
              <a:spcBef>
                <a:spcPts val="600"/>
              </a:spcBef>
              <a:spcAft>
                <a:spcPts val="0"/>
              </a:spcAft>
              <a:buClr>
                <a:schemeClr val="dk1"/>
              </a:buClr>
              <a:buSzPts val="1600"/>
              <a:buFont typeface="Arial"/>
              <a:buChar char="•"/>
            </a:pPr>
            <a:r>
              <a:rPr lang="en-GB" sz="1800">
                <a:solidFill>
                  <a:schemeClr val="dk1"/>
                </a:solidFill>
                <a:latin typeface="Arial"/>
                <a:ea typeface="Arial"/>
                <a:cs typeface="Arial"/>
                <a:sym typeface="Arial"/>
              </a:rPr>
              <a:t>Sampling could also be improved (correlation between features ignored)</a:t>
            </a:r>
            <a:endParaRPr>
              <a:latin typeface="Arial"/>
              <a:ea typeface="Arial"/>
              <a:cs typeface="Arial"/>
              <a:sym typeface="Arial"/>
            </a:endParaRPr>
          </a:p>
          <a:p>
            <a:pPr marL="285750" lvl="0" indent="-184150" algn="l" rtl="0">
              <a:lnSpc>
                <a:spcPct val="100000"/>
              </a:lnSpc>
              <a:spcBef>
                <a:spcPts val="600"/>
              </a:spcBef>
              <a:spcAft>
                <a:spcPts val="0"/>
              </a:spcAft>
              <a:buClr>
                <a:schemeClr val="dk1"/>
              </a:buClr>
              <a:buSzPts val="1600"/>
              <a:buFont typeface="Arial"/>
              <a:buNone/>
            </a:pPr>
            <a:endParaRPr sz="1800">
              <a:solidFill>
                <a:schemeClr val="dk1"/>
              </a:solidFill>
            </a:endParaRPr>
          </a:p>
          <a:p>
            <a:pPr marL="285750" lvl="0" indent="-184150" algn="l" rtl="0">
              <a:lnSpc>
                <a:spcPct val="100000"/>
              </a:lnSpc>
              <a:spcBef>
                <a:spcPts val="600"/>
              </a:spcBef>
              <a:spcAft>
                <a:spcPts val="0"/>
              </a:spcAft>
              <a:buSzPts val="1600"/>
              <a:buFont typeface="Arial"/>
              <a:buNone/>
            </a:pPr>
            <a:endParaRPr sz="1800"/>
          </a:p>
        </p:txBody>
      </p:sp>
      <p:sp>
        <p:nvSpPr>
          <p:cNvPr id="321" name="Google Shape;321;p3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bf0b625934_0_1"/>
          <p:cNvSpPr txBox="1">
            <a:spLocks noGrp="1"/>
          </p:cNvSpPr>
          <p:nvPr>
            <p:ph type="title"/>
          </p:nvPr>
        </p:nvSpPr>
        <p:spPr>
          <a:xfrm>
            <a:off x="47275" y="93225"/>
            <a:ext cx="8433300" cy="97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Explainability vs. interpretability</a:t>
            </a:r>
            <a:endParaRPr sz="4400">
              <a:latin typeface="Arial"/>
              <a:ea typeface="Arial"/>
              <a:cs typeface="Arial"/>
              <a:sym typeface="Arial"/>
            </a:endParaRPr>
          </a:p>
        </p:txBody>
      </p:sp>
      <p:sp>
        <p:nvSpPr>
          <p:cNvPr id="126" name="Google Shape;126;gbf0b625934_0_1"/>
          <p:cNvSpPr txBox="1">
            <a:spLocks noGrp="1"/>
          </p:cNvSpPr>
          <p:nvPr>
            <p:ph type="body" idx="1"/>
          </p:nvPr>
        </p:nvSpPr>
        <p:spPr>
          <a:xfrm>
            <a:off x="489775" y="1426525"/>
            <a:ext cx="5511300" cy="3499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Intepretable ML:</a:t>
            </a:r>
            <a:r>
              <a:rPr lang="en-GB" sz="1800">
                <a:solidFill>
                  <a:srgbClr val="000000"/>
                </a:solidFill>
                <a:latin typeface="Arial"/>
                <a:ea typeface="Arial"/>
                <a:cs typeface="Arial"/>
                <a:sym typeface="Arial"/>
              </a:rPr>
              <a:t> the degree to which a human can understand the cause of a decision (of a model) </a:t>
            </a:r>
            <a:endParaRPr sz="1800">
              <a:solidFill>
                <a:srgbClr val="000000"/>
              </a:solidFill>
              <a:latin typeface="Arial"/>
              <a:ea typeface="Arial"/>
              <a:cs typeface="Arial"/>
              <a:sym typeface="Arial"/>
            </a:endParaRPr>
          </a:p>
          <a:p>
            <a:pPr marL="914400" lvl="1"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Interpertable ML</a:t>
            </a:r>
            <a:r>
              <a:rPr lang="en-GB" sz="1800">
                <a:solidFill>
                  <a:srgbClr val="000000"/>
                </a:solidFill>
                <a:latin typeface="Arial"/>
                <a:ea typeface="Arial"/>
                <a:cs typeface="Arial"/>
                <a:sym typeface="Arial"/>
              </a:rPr>
              <a:t>: using a model which is not a black box</a:t>
            </a:r>
            <a:endParaRPr sz="1800">
              <a:solidFill>
                <a:srgbClr val="000000"/>
              </a:solidFill>
              <a:latin typeface="Arial"/>
              <a:ea typeface="Arial"/>
              <a:cs typeface="Arial"/>
              <a:sym typeface="Arial"/>
            </a:endParaRPr>
          </a:p>
          <a:p>
            <a:pPr marL="457200" lvl="0" indent="0" algn="l" rtl="0">
              <a:spcBef>
                <a:spcPts val="600"/>
              </a:spcBef>
              <a:spcAft>
                <a:spcPts val="0"/>
              </a:spcAft>
              <a:buNone/>
            </a:pPr>
            <a:endParaRPr sz="1800">
              <a:solidFill>
                <a:srgbClr val="000000"/>
              </a:solidFill>
              <a:latin typeface="Arial"/>
              <a:ea typeface="Arial"/>
              <a:cs typeface="Arial"/>
              <a:sym typeface="Arial"/>
            </a:endParaRPr>
          </a:p>
        </p:txBody>
      </p:sp>
      <p:sp>
        <p:nvSpPr>
          <p:cNvPr id="127" name="Google Shape;127;gbf0b625934_0_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GB"/>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0" y="0"/>
            <a:ext cx="8493618" cy="78606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600" dirty="0">
                <a:solidFill>
                  <a:schemeClr val="dk1"/>
                </a:solidFill>
                <a:latin typeface="Arial"/>
                <a:ea typeface="Arial"/>
                <a:cs typeface="Arial"/>
                <a:sym typeface="Arial"/>
              </a:rPr>
              <a:t>Anchors</a:t>
            </a:r>
            <a:endParaRPr sz="3600" dirty="0">
              <a:latin typeface="Arial"/>
              <a:ea typeface="Arial"/>
              <a:cs typeface="Arial"/>
              <a:sym typeface="Arial"/>
            </a:endParaRPr>
          </a:p>
        </p:txBody>
      </p:sp>
      <p:sp>
        <p:nvSpPr>
          <p:cNvPr id="308" name="Google Shape;308;p3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800"/>
              <a:buFont typeface="Arial"/>
              <a:buNone/>
              <a:tabLst/>
              <a:defRPr/>
            </a:pPr>
            <a:fld id="{00000000-1234-1234-1234-123412341234}" type="slidenum">
              <a:rPr kumimoji="0" lang="en-GB" sz="1800" b="0" i="0" u="none" strike="noStrike" kern="0" cap="none" spc="0" normalizeH="0" baseline="0" noProof="0">
                <a:ln>
                  <a:noFill/>
                </a:ln>
                <a:solidFill>
                  <a:srgbClr val="FFFFFF"/>
                </a:solidFill>
                <a:effectLst/>
                <a:uLnTx/>
                <a:uFillTx/>
                <a:latin typeface="Lato Light"/>
                <a:sym typeface="Lato Light"/>
              </a:rPr>
              <a:pPr marL="0" marR="0" lvl="0" indent="0" algn="r" defTabSz="914400" rtl="0" eaLnBrk="1" fontAlgn="auto" latinLnBrk="0" hangingPunct="1">
                <a:lnSpc>
                  <a:spcPct val="100000"/>
                </a:lnSpc>
                <a:spcBef>
                  <a:spcPts val="0"/>
                </a:spcBef>
                <a:spcAft>
                  <a:spcPts val="0"/>
                </a:spcAft>
                <a:buClr>
                  <a:srgbClr val="000000"/>
                </a:buClr>
                <a:buSzPts val="1800"/>
                <a:buFont typeface="Arial"/>
                <a:buNone/>
                <a:tabLst/>
                <a:defRPr/>
              </a:pPr>
              <a:t>70</a:t>
            </a:fld>
            <a:endParaRPr kumimoji="0" sz="1800" b="0" i="0" u="none" strike="noStrike" kern="0" cap="none" spc="0" normalizeH="0" baseline="0" noProof="0">
              <a:ln>
                <a:noFill/>
              </a:ln>
              <a:solidFill>
                <a:srgbClr val="FFFFFF"/>
              </a:solidFill>
              <a:effectLst/>
              <a:uLnTx/>
              <a:uFillTx/>
              <a:latin typeface="Lato Light"/>
              <a:sym typeface="Lato Light"/>
            </a:endParaRPr>
          </a:p>
        </p:txBody>
      </p:sp>
      <p:sp>
        <p:nvSpPr>
          <p:cNvPr id="309" name="Google Shape;309;p32"/>
          <p:cNvSpPr txBox="1"/>
          <p:nvPr/>
        </p:nvSpPr>
        <p:spPr>
          <a:xfrm>
            <a:off x="173865" y="1257205"/>
            <a:ext cx="6613301" cy="3415138"/>
          </a:xfrm>
          <a:prstGeom prst="rect">
            <a:avLst/>
          </a:prstGeom>
          <a:noFill/>
          <a:ln>
            <a:noFill/>
          </a:ln>
        </p:spPr>
        <p:txBody>
          <a:bodyPr spcFirstLastPara="1" wrap="square" lIns="91425" tIns="91425" rIns="91425" bIns="91425" anchor="t" anchorCtr="0">
            <a:noAutofit/>
          </a:bodyPr>
          <a:lstStyle/>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kumimoji="0" lang="en-GB" sz="2000" b="0" i="0" u="none" strike="noStrike" kern="0" cap="none" spc="0" normalizeH="0" baseline="0" noProof="0" dirty="0">
                <a:ln>
                  <a:noFill/>
                </a:ln>
                <a:solidFill>
                  <a:srgbClr val="000000"/>
                </a:solidFill>
                <a:effectLst/>
                <a:uLnTx/>
                <a:uFillTx/>
                <a:latin typeface="Arial"/>
                <a:cs typeface="Arial"/>
                <a:sym typeface="Arial"/>
              </a:rPr>
              <a:t>Designed by the authors of LIME</a:t>
            </a:r>
          </a:p>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kumimoji="0" lang="en-GB" sz="2000" b="0" i="0" u="none" strike="noStrike" kern="0" cap="none" spc="0" normalizeH="0" baseline="0" noProof="0" dirty="0">
                <a:ln>
                  <a:noFill/>
                </a:ln>
                <a:solidFill>
                  <a:srgbClr val="000000"/>
                </a:solidFill>
                <a:effectLst/>
                <a:uLnTx/>
                <a:uFillTx/>
                <a:latin typeface="Arial"/>
                <a:cs typeface="Arial"/>
                <a:sym typeface="Arial"/>
              </a:rPr>
              <a:t>Work on an instance level</a:t>
            </a:r>
          </a:p>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lang="en-GB" sz="2000" dirty="0"/>
              <a:t>Can be used with tabular data, text and images</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lang="en-GB" sz="2000" dirty="0"/>
              <a:t>They work with classification problem only</a:t>
            </a:r>
          </a:p>
          <a:p>
            <a:pPr marL="571500" marR="0" lvl="0" indent="-571500" algn="l" defTabSz="914400" rtl="0" eaLnBrk="1" fontAlgn="auto" latinLnBrk="0" hangingPunct="1">
              <a:lnSpc>
                <a:spcPct val="100000"/>
              </a:lnSpc>
              <a:spcBef>
                <a:spcPts val="600"/>
              </a:spcBef>
              <a:spcAft>
                <a:spcPts val="0"/>
              </a:spcAft>
              <a:buClr>
                <a:srgbClr val="000000"/>
              </a:buClr>
              <a:buSzPts val="1800"/>
              <a:buFont typeface="Arial"/>
              <a:buChar char="•"/>
              <a:tabLst/>
              <a:defRPr/>
            </a:pPr>
            <a:r>
              <a:rPr kumimoji="0" lang="en-GB" sz="2000" b="0" i="0" u="none" strike="noStrike" kern="0" cap="none" spc="0" normalizeH="0" baseline="0" noProof="0" dirty="0">
                <a:ln>
                  <a:noFill/>
                </a:ln>
                <a:solidFill>
                  <a:srgbClr val="000000"/>
                </a:solidFill>
                <a:effectLst/>
                <a:uLnTx/>
                <a:uFillTx/>
                <a:latin typeface="Arial"/>
                <a:cs typeface="Arial"/>
                <a:sym typeface="Arial"/>
              </a:rPr>
              <a:t>An anchor</a:t>
            </a:r>
            <a:r>
              <a:rPr lang="en-GB" sz="2000" dirty="0"/>
              <a:t> is a rule that sufficiently ‘anchors’ the prediction locally – such that changes to the rest of the feature values of the instance do not matter; for instances on which the anchor holds, the prediction is (almost) always the same.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38273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A8551E-B5CB-4FD3-9788-055788240091}"/>
              </a:ext>
            </a:extLst>
          </p:cNvPr>
          <p:cNvSpPr>
            <a:spLocks noGrp="1"/>
          </p:cNvSpPr>
          <p:nvPr>
            <p:ph type="title"/>
          </p:nvPr>
        </p:nvSpPr>
        <p:spPr>
          <a:xfrm>
            <a:off x="0" y="0"/>
            <a:ext cx="5511300" cy="857400"/>
          </a:xfrm>
        </p:spPr>
        <p:txBody>
          <a:bodyPr/>
          <a:lstStyle/>
          <a:p>
            <a:r>
              <a:rPr lang="en-US" sz="4000" dirty="0">
                <a:latin typeface="+mj-lt"/>
              </a:rPr>
              <a:t>Anchors</a:t>
            </a:r>
          </a:p>
        </p:txBody>
      </p:sp>
      <p:sp>
        <p:nvSpPr>
          <p:cNvPr id="6" name="Text Placeholder 5">
            <a:extLst>
              <a:ext uri="{FF2B5EF4-FFF2-40B4-BE49-F238E27FC236}">
                <a16:creationId xmlns:a16="http://schemas.microsoft.com/office/drawing/2014/main" id="{54362E95-9207-4E1C-B02E-5E7E80F43F37}"/>
              </a:ext>
            </a:extLst>
          </p:cNvPr>
          <p:cNvSpPr>
            <a:spLocks noGrp="1"/>
          </p:cNvSpPr>
          <p:nvPr>
            <p:ph type="body" idx="1"/>
          </p:nvPr>
        </p:nvSpPr>
        <p:spPr>
          <a:xfrm>
            <a:off x="450586" y="910470"/>
            <a:ext cx="6263722" cy="3763181"/>
          </a:xfrm>
        </p:spPr>
        <p:txBody>
          <a:bodyPr/>
          <a:lstStyle/>
          <a:p>
            <a:pPr marL="152400" indent="0">
              <a:buNone/>
            </a:pPr>
            <a:r>
              <a:rPr lang="en-US" sz="2000" dirty="0">
                <a:solidFill>
                  <a:schemeClr val="tx1"/>
                </a:solidFill>
              </a:rPr>
              <a:t>Example anchor for the first instance in the data set</a:t>
            </a:r>
          </a:p>
          <a:p>
            <a:endParaRPr lang="en-US" dirty="0"/>
          </a:p>
        </p:txBody>
      </p:sp>
      <p:sp>
        <p:nvSpPr>
          <p:cNvPr id="4" name="Slide Number Placeholder 3">
            <a:extLst>
              <a:ext uri="{FF2B5EF4-FFF2-40B4-BE49-F238E27FC236}">
                <a16:creationId xmlns:a16="http://schemas.microsoft.com/office/drawing/2014/main" id="{3B03B62B-BE12-4560-B59B-673D57AEC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71</a:t>
            </a:fld>
            <a:endParaRPr lang="en-GB"/>
          </a:p>
        </p:txBody>
      </p:sp>
      <p:pic>
        <p:nvPicPr>
          <p:cNvPr id="9" name="Picture 8">
            <a:extLst>
              <a:ext uri="{FF2B5EF4-FFF2-40B4-BE49-F238E27FC236}">
                <a16:creationId xmlns:a16="http://schemas.microsoft.com/office/drawing/2014/main" id="{5F1DBDFB-E7AB-4F2A-B20A-EA2F7C81662E}"/>
              </a:ext>
            </a:extLst>
          </p:cNvPr>
          <p:cNvPicPr>
            <a:picLocks noChangeAspect="1"/>
          </p:cNvPicPr>
          <p:nvPr/>
        </p:nvPicPr>
        <p:blipFill>
          <a:blip r:embed="rId2"/>
          <a:stretch>
            <a:fillRect/>
          </a:stretch>
        </p:blipFill>
        <p:spPr>
          <a:xfrm>
            <a:off x="370028" y="2271926"/>
            <a:ext cx="8110556" cy="1040267"/>
          </a:xfrm>
          <a:prstGeom prst="rect">
            <a:avLst/>
          </a:prstGeom>
        </p:spPr>
      </p:pic>
    </p:spTree>
    <p:extLst>
      <p:ext uri="{BB962C8B-B14F-4D97-AF65-F5344CB8AC3E}">
        <p14:creationId xmlns:p14="http://schemas.microsoft.com/office/powerpoint/2010/main" val="41060029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A8551E-B5CB-4FD3-9788-055788240091}"/>
              </a:ext>
            </a:extLst>
          </p:cNvPr>
          <p:cNvSpPr>
            <a:spLocks noGrp="1"/>
          </p:cNvSpPr>
          <p:nvPr>
            <p:ph type="title"/>
          </p:nvPr>
        </p:nvSpPr>
        <p:spPr>
          <a:xfrm>
            <a:off x="0" y="0"/>
            <a:ext cx="5511300" cy="857400"/>
          </a:xfrm>
        </p:spPr>
        <p:txBody>
          <a:bodyPr/>
          <a:lstStyle/>
          <a:p>
            <a:r>
              <a:rPr lang="en-US" sz="4000" dirty="0">
                <a:latin typeface="+mj-lt"/>
              </a:rPr>
              <a:t>Anchors</a:t>
            </a:r>
          </a:p>
        </p:txBody>
      </p:sp>
      <p:sp>
        <p:nvSpPr>
          <p:cNvPr id="6" name="Text Placeholder 5">
            <a:extLst>
              <a:ext uri="{FF2B5EF4-FFF2-40B4-BE49-F238E27FC236}">
                <a16:creationId xmlns:a16="http://schemas.microsoft.com/office/drawing/2014/main" id="{54362E95-9207-4E1C-B02E-5E7E80F43F37}"/>
              </a:ext>
            </a:extLst>
          </p:cNvPr>
          <p:cNvSpPr>
            <a:spLocks noGrp="1"/>
          </p:cNvSpPr>
          <p:nvPr>
            <p:ph type="body" idx="1"/>
          </p:nvPr>
        </p:nvSpPr>
        <p:spPr>
          <a:xfrm>
            <a:off x="450586" y="910470"/>
            <a:ext cx="6263722" cy="3763181"/>
          </a:xfrm>
        </p:spPr>
        <p:txBody>
          <a:bodyPr/>
          <a:lstStyle/>
          <a:p>
            <a:pPr marL="152400" indent="0">
              <a:buNone/>
            </a:pPr>
            <a:r>
              <a:rPr lang="en-US" sz="2000" dirty="0">
                <a:solidFill>
                  <a:schemeClr val="tx1"/>
                </a:solidFill>
              </a:rPr>
              <a:t>Example of  a snippet of interactive explanation for the first instance</a:t>
            </a:r>
          </a:p>
          <a:p>
            <a:endParaRPr lang="en-US" dirty="0"/>
          </a:p>
        </p:txBody>
      </p:sp>
      <p:sp>
        <p:nvSpPr>
          <p:cNvPr id="4" name="Slide Number Placeholder 3">
            <a:extLst>
              <a:ext uri="{FF2B5EF4-FFF2-40B4-BE49-F238E27FC236}">
                <a16:creationId xmlns:a16="http://schemas.microsoft.com/office/drawing/2014/main" id="{3B03B62B-BE12-4560-B59B-673D57AEC6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72</a:t>
            </a:fld>
            <a:endParaRPr lang="en-GB"/>
          </a:p>
        </p:txBody>
      </p:sp>
      <p:pic>
        <p:nvPicPr>
          <p:cNvPr id="10" name="Picture 9">
            <a:extLst>
              <a:ext uri="{FF2B5EF4-FFF2-40B4-BE49-F238E27FC236}">
                <a16:creationId xmlns:a16="http://schemas.microsoft.com/office/drawing/2014/main" id="{43AA6506-A684-4610-9D87-7A0DEE9344B1}"/>
              </a:ext>
            </a:extLst>
          </p:cNvPr>
          <p:cNvPicPr>
            <a:picLocks noChangeAspect="1"/>
          </p:cNvPicPr>
          <p:nvPr/>
        </p:nvPicPr>
        <p:blipFill>
          <a:blip r:embed="rId2"/>
          <a:stretch>
            <a:fillRect/>
          </a:stretch>
        </p:blipFill>
        <p:spPr>
          <a:xfrm>
            <a:off x="450586" y="2047873"/>
            <a:ext cx="6346508" cy="2421075"/>
          </a:xfrm>
          <a:prstGeom prst="rect">
            <a:avLst/>
          </a:prstGeom>
        </p:spPr>
      </p:pic>
    </p:spTree>
    <p:extLst>
      <p:ext uri="{BB962C8B-B14F-4D97-AF65-F5344CB8AC3E}">
        <p14:creationId xmlns:p14="http://schemas.microsoft.com/office/powerpoint/2010/main" val="116246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bf0b625934_0_9"/>
          <p:cNvSpPr txBox="1">
            <a:spLocks noGrp="1"/>
          </p:cNvSpPr>
          <p:nvPr>
            <p:ph type="title"/>
          </p:nvPr>
        </p:nvSpPr>
        <p:spPr>
          <a:xfrm>
            <a:off x="47275" y="93225"/>
            <a:ext cx="8433300" cy="97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Arial"/>
                <a:ea typeface="Arial"/>
                <a:cs typeface="Arial"/>
                <a:sym typeface="Arial"/>
              </a:rPr>
              <a:t>Explainability vs. interpretability</a:t>
            </a:r>
            <a:endParaRPr sz="4400">
              <a:latin typeface="Arial"/>
              <a:ea typeface="Arial"/>
              <a:cs typeface="Arial"/>
              <a:sym typeface="Arial"/>
            </a:endParaRPr>
          </a:p>
        </p:txBody>
      </p:sp>
      <p:sp>
        <p:nvSpPr>
          <p:cNvPr id="133" name="Google Shape;133;gbf0b625934_0_9"/>
          <p:cNvSpPr txBox="1">
            <a:spLocks noGrp="1"/>
          </p:cNvSpPr>
          <p:nvPr>
            <p:ph type="body" idx="1"/>
          </p:nvPr>
        </p:nvSpPr>
        <p:spPr>
          <a:xfrm>
            <a:off x="489775" y="1426525"/>
            <a:ext cx="5511300" cy="3499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Intepretable ML:</a:t>
            </a:r>
            <a:r>
              <a:rPr lang="en-GB" sz="1800">
                <a:solidFill>
                  <a:srgbClr val="000000"/>
                </a:solidFill>
                <a:latin typeface="Arial"/>
                <a:ea typeface="Arial"/>
                <a:cs typeface="Arial"/>
                <a:sym typeface="Arial"/>
              </a:rPr>
              <a:t> the degree to which a human can understand the cause of a decision (of a model) </a:t>
            </a:r>
            <a:endParaRPr sz="1800">
              <a:solidFill>
                <a:srgbClr val="000000"/>
              </a:solidFill>
              <a:latin typeface="Arial"/>
              <a:ea typeface="Arial"/>
              <a:cs typeface="Arial"/>
              <a:sym typeface="Arial"/>
            </a:endParaRPr>
          </a:p>
          <a:p>
            <a:pPr marL="914400" lvl="1"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Interpertable ML</a:t>
            </a:r>
            <a:r>
              <a:rPr lang="en-GB" sz="1800">
                <a:solidFill>
                  <a:srgbClr val="000000"/>
                </a:solidFill>
                <a:latin typeface="Arial"/>
                <a:ea typeface="Arial"/>
                <a:cs typeface="Arial"/>
                <a:sym typeface="Arial"/>
              </a:rPr>
              <a:t>: using a model which is not a black box</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Explainable ML</a:t>
            </a:r>
            <a:r>
              <a:rPr lang="en-GB" sz="1800">
                <a:solidFill>
                  <a:srgbClr val="000000"/>
                </a:solidFill>
                <a:latin typeface="Arial"/>
                <a:ea typeface="Arial"/>
                <a:cs typeface="Arial"/>
                <a:sym typeface="Arial"/>
              </a:rPr>
              <a:t>: explaining the decision and behavior of a model post hoc</a:t>
            </a:r>
            <a:endParaRPr sz="1800">
              <a:solidFill>
                <a:srgbClr val="000000"/>
              </a:solidFill>
              <a:latin typeface="Arial"/>
              <a:ea typeface="Arial"/>
              <a:cs typeface="Arial"/>
              <a:sym typeface="Arial"/>
            </a:endParaRPr>
          </a:p>
          <a:p>
            <a:pPr marL="914400" lvl="1"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Explainable ML</a:t>
            </a:r>
            <a:r>
              <a:rPr lang="en-GB" sz="1800">
                <a:solidFill>
                  <a:srgbClr val="000000"/>
                </a:solidFill>
                <a:latin typeface="Arial"/>
                <a:ea typeface="Arial"/>
                <a:cs typeface="Arial"/>
                <a:sym typeface="Arial"/>
              </a:rPr>
              <a:t>: using a black box and explaining it afterwards</a:t>
            </a:r>
            <a:endParaRPr sz="1800">
              <a:solidFill>
                <a:srgbClr val="000000"/>
              </a:solidFill>
              <a:latin typeface="Arial"/>
              <a:ea typeface="Arial"/>
              <a:cs typeface="Arial"/>
              <a:sym typeface="Arial"/>
            </a:endParaRPr>
          </a:p>
        </p:txBody>
      </p:sp>
      <p:sp>
        <p:nvSpPr>
          <p:cNvPr id="134" name="Google Shape;134;gbf0b625934_0_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dfe08d15c_0_71"/>
          <p:cNvSpPr txBox="1">
            <a:spLocks noGrp="1"/>
          </p:cNvSpPr>
          <p:nvPr>
            <p:ph type="ctrTitle"/>
          </p:nvPr>
        </p:nvSpPr>
        <p:spPr>
          <a:xfrm>
            <a:off x="0" y="0"/>
            <a:ext cx="6895800" cy="895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4400">
                <a:solidFill>
                  <a:srgbClr val="1155CC"/>
                </a:solidFill>
                <a:latin typeface="Arial"/>
                <a:ea typeface="Arial"/>
                <a:cs typeface="Arial"/>
                <a:sym typeface="Arial"/>
              </a:rPr>
              <a:t>Why explain ML models?</a:t>
            </a:r>
            <a:endParaRPr sz="4400">
              <a:solidFill>
                <a:srgbClr val="1155CC"/>
              </a:solidFill>
              <a:latin typeface="Arial"/>
              <a:ea typeface="Arial"/>
              <a:cs typeface="Arial"/>
              <a:sym typeface="Arial"/>
            </a:endParaRPr>
          </a:p>
        </p:txBody>
      </p:sp>
      <p:sp>
        <p:nvSpPr>
          <p:cNvPr id="140" name="Google Shape;140;gadfe08d15c_0_71"/>
          <p:cNvSpPr txBox="1">
            <a:spLocks noGrp="1"/>
          </p:cNvSpPr>
          <p:nvPr>
            <p:ph type="subTitle" idx="1"/>
          </p:nvPr>
        </p:nvSpPr>
        <p:spPr>
          <a:xfrm>
            <a:off x="464269" y="1726906"/>
            <a:ext cx="6021300" cy="27225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Arial"/>
              <a:buChar char="•"/>
            </a:pPr>
            <a:r>
              <a:rPr lang="en-GB" sz="1800">
                <a:solidFill>
                  <a:schemeClr val="dk1"/>
                </a:solidFill>
                <a:latin typeface="Arial"/>
                <a:ea typeface="Arial"/>
                <a:cs typeface="Arial"/>
                <a:sym typeface="Arial"/>
              </a:rPr>
              <a:t>As ‘challengers’ for strictly regulated models</a:t>
            </a:r>
            <a:endParaRPr sz="1800">
              <a:solidFill>
                <a:schemeClr val="dk1"/>
              </a:solidFill>
              <a:latin typeface="Arial"/>
              <a:ea typeface="Arial"/>
              <a:cs typeface="Arial"/>
              <a:sym typeface="Arial"/>
            </a:endParaRPr>
          </a:p>
          <a:p>
            <a:pPr marL="742950" lvl="1" indent="-285750" algn="l" rtl="0">
              <a:lnSpc>
                <a:spcPct val="100000"/>
              </a:lnSpc>
              <a:spcBef>
                <a:spcPts val="0"/>
              </a:spcBef>
              <a:spcAft>
                <a:spcPts val="0"/>
              </a:spcAft>
              <a:buSzPts val="1400"/>
              <a:buFont typeface="Arial"/>
              <a:buChar char="•"/>
            </a:pPr>
            <a:r>
              <a:rPr lang="en-GB" sz="1800" i="1">
                <a:solidFill>
                  <a:schemeClr val="dk1"/>
                </a:solidFill>
                <a:latin typeface="Arial"/>
                <a:ea typeface="Arial"/>
                <a:cs typeface="Arial"/>
                <a:sym typeface="Arial"/>
              </a:rPr>
              <a:t>‘Why was I rejected for a loan?’</a:t>
            </a:r>
            <a:endParaRPr sz="1800">
              <a:solidFill>
                <a:schemeClr val="dk1"/>
              </a:solidFill>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a:latin typeface="Arial"/>
              <a:ea typeface="Arial"/>
              <a:cs typeface="Arial"/>
              <a:sym typeface="Arial"/>
            </a:endParaRPr>
          </a:p>
          <a:p>
            <a:pPr marL="285750" lvl="0" indent="-196850" algn="l" rtl="0">
              <a:lnSpc>
                <a:spcPct val="100000"/>
              </a:lnSpc>
              <a:spcBef>
                <a:spcPts val="0"/>
              </a:spcBef>
              <a:spcAft>
                <a:spcPts val="0"/>
              </a:spcAft>
              <a:buSzPts val="1400"/>
              <a:buFont typeface="Arial"/>
              <a:buNone/>
            </a:pPr>
            <a:endParaRPr sz="1800">
              <a:latin typeface="Arial"/>
              <a:ea typeface="Arial"/>
              <a:cs typeface="Arial"/>
              <a:sym typeface="Arial"/>
            </a:endParaRPr>
          </a:p>
          <a:p>
            <a:pPr marL="742950" lvl="1" indent="-196850" algn="l" rtl="0">
              <a:lnSpc>
                <a:spcPct val="100000"/>
              </a:lnSpc>
              <a:spcBef>
                <a:spcPts val="0"/>
              </a:spcBef>
              <a:spcAft>
                <a:spcPts val="0"/>
              </a:spcAft>
              <a:buSzPts val="1400"/>
              <a:buFont typeface="Arial"/>
              <a:buNone/>
            </a:pPr>
            <a:endParaRPr/>
          </a:p>
          <a:p>
            <a:pPr marL="742950" lvl="1" indent="-196850" algn="l" rtl="0">
              <a:lnSpc>
                <a:spcPct val="100000"/>
              </a:lnSpc>
              <a:spcBef>
                <a:spcPts val="0"/>
              </a:spcBef>
              <a:spcAft>
                <a:spcPts val="0"/>
              </a:spcAft>
              <a:buSzPts val="1400"/>
              <a:buFont typeface="Arial"/>
              <a:buNone/>
            </a:pPr>
            <a:endParaRPr/>
          </a:p>
        </p:txBody>
      </p:sp>
      <p:sp>
        <p:nvSpPr>
          <p:cNvPr id="141" name="Google Shape;141;gadfe08d15c_0_71"/>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GB"/>
              <a:t>9</a:t>
            </a:fld>
            <a:endParaRPr/>
          </a:p>
        </p:txBody>
      </p:sp>
    </p:spTree>
    <p:extLst>
      <p:ext uri="{BB962C8B-B14F-4D97-AF65-F5344CB8AC3E}">
        <p14:creationId xmlns:p14="http://schemas.microsoft.com/office/powerpoint/2010/main" val="2773130793"/>
      </p:ext>
    </p:extLst>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6510</Words>
  <Application>Microsoft Office PowerPoint</Application>
  <PresentationFormat>On-screen Show (16:9)</PresentationFormat>
  <Paragraphs>436</Paragraphs>
  <Slides>72</Slides>
  <Notes>66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72</vt:i4>
      </vt:variant>
    </vt:vector>
  </HeadingPairs>
  <TitlesOfParts>
    <vt:vector size="79" baseType="lpstr">
      <vt:lpstr>Lato Light</vt:lpstr>
      <vt:lpstr>Arial</vt:lpstr>
      <vt:lpstr>Lato</vt:lpstr>
      <vt:lpstr>Lato Hairline</vt:lpstr>
      <vt:lpstr>Open Sans</vt:lpstr>
      <vt:lpstr>Eglamour template</vt:lpstr>
      <vt:lpstr>1_Eglamour template</vt:lpstr>
      <vt:lpstr>Please respect the following house rules:</vt:lpstr>
      <vt:lpstr>    Explainability of ML models   Violeta Misheva, PhD</vt:lpstr>
      <vt:lpstr>Agenda</vt:lpstr>
      <vt:lpstr>Who is this session for?</vt:lpstr>
      <vt:lpstr>Accuracy-explainability trade-off</vt:lpstr>
      <vt:lpstr>What is explainable ML?</vt:lpstr>
      <vt:lpstr>Explainability vs. interpretability</vt:lpstr>
      <vt:lpstr>Explainability vs. interpretability</vt:lpstr>
      <vt:lpstr>Why explain ML models?</vt:lpstr>
      <vt:lpstr>Why explain ML models?</vt:lpstr>
      <vt:lpstr>Why explain ML models?</vt:lpstr>
      <vt:lpstr>Why explain ML models?</vt:lpstr>
      <vt:lpstr>Why explain ML models?</vt:lpstr>
      <vt:lpstr>Why not explainability?</vt:lpstr>
      <vt:lpstr>Why not explainability?</vt:lpstr>
      <vt:lpstr>What is a good explanation?*</vt:lpstr>
      <vt:lpstr>What is a good explanation?*</vt:lpstr>
      <vt:lpstr>What is a good explanation?*</vt:lpstr>
      <vt:lpstr>What is a good explanation?*</vt:lpstr>
      <vt:lpstr>What is a good explanation?*</vt:lpstr>
      <vt:lpstr>What is a good explanation?*</vt:lpstr>
      <vt:lpstr>Types of explainability</vt:lpstr>
      <vt:lpstr>Types of explainability</vt:lpstr>
      <vt:lpstr>Types of explainability</vt:lpstr>
      <vt:lpstr>PowerPoint Presentation</vt:lpstr>
      <vt:lpstr>PowerPoint Presentation</vt:lpstr>
      <vt:lpstr>Important takeaways</vt:lpstr>
      <vt:lpstr>Important takeaways</vt:lpstr>
      <vt:lpstr>Important takeaways</vt:lpstr>
      <vt:lpstr>Important takeaways</vt:lpstr>
      <vt:lpstr>PowerPoint Presentation</vt:lpstr>
      <vt:lpstr>A word of caution on interpretable models</vt:lpstr>
      <vt:lpstr>Rulefit</vt:lpstr>
      <vt:lpstr>Rulefit</vt:lpstr>
      <vt:lpstr>Example explanations: Visual approaches: ALE plots</vt:lpstr>
      <vt:lpstr>Example explanations: Global explanations</vt:lpstr>
      <vt:lpstr>Example explanations: Local explanations</vt:lpstr>
      <vt:lpstr>PowerPoint Presentation</vt:lpstr>
      <vt:lpstr>Shapash</vt:lpstr>
      <vt:lpstr>Shapash: example plots</vt:lpstr>
      <vt:lpstr>Shapash: example plots</vt:lpstr>
      <vt:lpstr>Shapash: example plots</vt:lpstr>
      <vt:lpstr>Find more details</vt:lpstr>
      <vt:lpstr>How to pick the right explanation?</vt:lpstr>
      <vt:lpstr>How to pick the right explanation?</vt:lpstr>
      <vt:lpstr>Start with Shapley values</vt:lpstr>
      <vt:lpstr>What if many, many features in the model?</vt:lpstr>
      <vt:lpstr>What if many, many features in the model?</vt:lpstr>
      <vt:lpstr>What if many, many features in the model?</vt:lpstr>
      <vt:lpstr>What if many features related to a factor/characteristic</vt:lpstr>
      <vt:lpstr>Explore predictions with a feature of interest</vt:lpstr>
      <vt:lpstr>What should I change to make my next application successful?</vt:lpstr>
      <vt:lpstr>Produce rules for observations</vt:lpstr>
      <vt:lpstr>Influential instances</vt:lpstr>
      <vt:lpstr>Which features matter for all(many) customers?</vt:lpstr>
      <vt:lpstr>PowerPoint Presentation</vt:lpstr>
      <vt:lpstr>PowerPoint Presentation</vt:lpstr>
      <vt:lpstr>PowerPoint Presentation</vt:lpstr>
      <vt:lpstr>PowerPoint Presentation</vt:lpstr>
      <vt:lpstr>Github link :  https://github.com/VioletaMisheva/DSFC_XAI_workshop  </vt:lpstr>
      <vt:lpstr>PowerPoint Presentation</vt:lpstr>
      <vt:lpstr>PowerPoint Presentation</vt:lpstr>
      <vt:lpstr>Visual explanations: Partial dependency plots</vt:lpstr>
      <vt:lpstr>Visual explanation: ICE plots</vt:lpstr>
      <vt:lpstr>PowerPoint Presentation</vt:lpstr>
      <vt:lpstr>DT surrogate after a RF regressor</vt:lpstr>
      <vt:lpstr>Local interpretable model-agnostic explanations (LIME)</vt:lpstr>
      <vt:lpstr>PowerPoint Presentation</vt:lpstr>
      <vt:lpstr>PowerPoint Presentation</vt:lpstr>
      <vt:lpstr>Anchors</vt:lpstr>
      <vt:lpstr>Anchors</vt:lpstr>
      <vt:lpstr>Anchors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respect the following house rules:</dc:title>
  <cp:lastModifiedBy>Violeta Misheva</cp:lastModifiedBy>
  <cp:revision>33</cp:revision>
  <dcterms:modified xsi:type="dcterms:W3CDTF">2021-04-20T15:29:04Z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2ffcf47-be15-40bf-818d-0da39af9f75a_Enabled">
    <vt:lpwstr>true</vt:lpwstr>
  </property>
  <property fmtid="{D5CDD505-2E9C-101B-9397-08002B2CF9AE}" pid="3" name="MSIP_Label_42ffcf47-be15-40bf-818d-0da39af9f75a_SetDate">
    <vt:lpwstr>2020-09-23T18:27:05Z</vt:lpwstr>
  </property>
  <property fmtid="{D5CDD505-2E9C-101B-9397-08002B2CF9AE}" pid="4" name="MSIP_Label_42ffcf47-be15-40bf-818d-0da39af9f75a_Method">
    <vt:lpwstr>Privileged</vt:lpwstr>
  </property>
  <property fmtid="{D5CDD505-2E9C-101B-9397-08002B2CF9AE}" pid="5" name="MSIP_Label_42ffcf47-be15-40bf-818d-0da39af9f75a_Name">
    <vt:lpwstr>42ffcf47-be15-40bf-818d-0da39af9f75a</vt:lpwstr>
  </property>
  <property fmtid="{D5CDD505-2E9C-101B-9397-08002B2CF9AE}" pid="6" name="MSIP_Label_42ffcf47-be15-40bf-818d-0da39af9f75a_SiteId">
    <vt:lpwstr>3a15904d-3fd9-4256-a753-beb05cdf0c6d</vt:lpwstr>
  </property>
  <property fmtid="{D5CDD505-2E9C-101B-9397-08002B2CF9AE}" pid="7" name="MSIP_Label_42ffcf47-be15-40bf-818d-0da39af9f75a_ActionId">
    <vt:lpwstr>e19d2855-be24-4f05-bf40-0000c368ccdb</vt:lpwstr>
  </property>
  <property fmtid="{D5CDD505-2E9C-101B-9397-08002B2CF9AE}" pid="8" name="MSIP_Label_42ffcf47-be15-40bf-818d-0da39af9f75a_ContentBits">
    <vt:lpwstr>0</vt:lpwstr>
  </property>
</Properties>
</file>