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9"/>
  </p:notesMasterIdLst>
  <p:sldIdLst>
    <p:sldId id="290" r:id="rId2"/>
    <p:sldId id="291" r:id="rId3"/>
    <p:sldId id="268" r:id="rId4"/>
    <p:sldId id="260" r:id="rId5"/>
    <p:sldId id="262" r:id="rId6"/>
    <p:sldId id="265" r:id="rId7"/>
    <p:sldId id="263" r:id="rId8"/>
    <p:sldId id="266" r:id="rId9"/>
    <p:sldId id="267" r:id="rId10"/>
    <p:sldId id="264" r:id="rId11"/>
    <p:sldId id="261" r:id="rId12"/>
    <p:sldId id="269" r:id="rId13"/>
    <p:sldId id="270" r:id="rId14"/>
    <p:sldId id="271" r:id="rId15"/>
    <p:sldId id="288" r:id="rId16"/>
    <p:sldId id="28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6" r:id="rId34"/>
    <p:sldId id="292" r:id="rId35"/>
    <p:sldId id="295" r:id="rId36"/>
    <p:sldId id="293" r:id="rId37"/>
    <p:sldId id="294" r:id="rId38"/>
  </p:sldIdLst>
  <p:sldSz cx="9144000" cy="5143500" type="screen16x9"/>
  <p:notesSz cx="6858000" cy="9144000"/>
  <p:defaultTextStyle>
    <a:defPPr>
      <a:defRPr lang="en-US"/>
    </a:defPPr>
    <a:lvl1pPr marL="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9FB0D-13BF-42BF-A407-231315D98F3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F3C9-24B4-46A6-BAC6-B272610E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9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9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1139" y="205981"/>
            <a:ext cx="2430462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05981"/>
            <a:ext cx="7138988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9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9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96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94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93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192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891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589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00153"/>
            <a:ext cx="4784725" cy="339447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6875" y="1200153"/>
            <a:ext cx="4784725" cy="339447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9875" indent="0">
              <a:buNone/>
              <a:defRPr sz="1600" b="1"/>
            </a:lvl2pPr>
            <a:lvl3pPr marL="739750" indent="0">
              <a:buNone/>
              <a:defRPr sz="1500" b="1"/>
            </a:lvl3pPr>
            <a:lvl4pPr marL="1109624" indent="0">
              <a:buNone/>
              <a:defRPr sz="1300" b="1"/>
            </a:lvl4pPr>
            <a:lvl5pPr marL="1479499" indent="0">
              <a:buNone/>
              <a:defRPr sz="1300" b="1"/>
            </a:lvl5pPr>
            <a:lvl6pPr marL="1849374" indent="0">
              <a:buNone/>
              <a:defRPr sz="1300" b="1"/>
            </a:lvl6pPr>
            <a:lvl7pPr marL="2219249" indent="0">
              <a:buNone/>
              <a:defRPr sz="1300" b="1"/>
            </a:lvl7pPr>
            <a:lvl8pPr marL="2589124" indent="0">
              <a:buNone/>
              <a:defRPr sz="1300" b="1"/>
            </a:lvl8pPr>
            <a:lvl9pPr marL="295899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9875" indent="0">
              <a:buNone/>
              <a:defRPr sz="1600" b="1"/>
            </a:lvl2pPr>
            <a:lvl3pPr marL="739750" indent="0">
              <a:buNone/>
              <a:defRPr sz="1500" b="1"/>
            </a:lvl3pPr>
            <a:lvl4pPr marL="1109624" indent="0">
              <a:buNone/>
              <a:defRPr sz="1300" b="1"/>
            </a:lvl4pPr>
            <a:lvl5pPr marL="1479499" indent="0">
              <a:buNone/>
              <a:defRPr sz="1300" b="1"/>
            </a:lvl5pPr>
            <a:lvl6pPr marL="1849374" indent="0">
              <a:buNone/>
              <a:defRPr sz="1300" b="1"/>
            </a:lvl6pPr>
            <a:lvl7pPr marL="2219249" indent="0">
              <a:buNone/>
              <a:defRPr sz="1300" b="1"/>
            </a:lvl7pPr>
            <a:lvl8pPr marL="2589124" indent="0">
              <a:buNone/>
              <a:defRPr sz="1300" b="1"/>
            </a:lvl8pPr>
            <a:lvl9pPr marL="295899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69875" indent="0">
              <a:buNone/>
              <a:defRPr sz="1000"/>
            </a:lvl2pPr>
            <a:lvl3pPr marL="739750" indent="0">
              <a:buNone/>
              <a:defRPr sz="800"/>
            </a:lvl3pPr>
            <a:lvl4pPr marL="1109624" indent="0">
              <a:buNone/>
              <a:defRPr sz="700"/>
            </a:lvl4pPr>
            <a:lvl5pPr marL="1479499" indent="0">
              <a:buNone/>
              <a:defRPr sz="700"/>
            </a:lvl5pPr>
            <a:lvl6pPr marL="1849374" indent="0">
              <a:buNone/>
              <a:defRPr sz="700"/>
            </a:lvl6pPr>
            <a:lvl7pPr marL="2219249" indent="0">
              <a:buNone/>
              <a:defRPr sz="700"/>
            </a:lvl7pPr>
            <a:lvl8pPr marL="2589124" indent="0">
              <a:buNone/>
              <a:defRPr sz="700"/>
            </a:lvl8pPr>
            <a:lvl9pPr marL="29589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600"/>
            </a:lvl1pPr>
            <a:lvl2pPr marL="369875" indent="0">
              <a:buNone/>
              <a:defRPr sz="2300"/>
            </a:lvl2pPr>
            <a:lvl3pPr marL="739750" indent="0">
              <a:buNone/>
              <a:defRPr sz="1900"/>
            </a:lvl3pPr>
            <a:lvl4pPr marL="1109624" indent="0">
              <a:buNone/>
              <a:defRPr sz="1600"/>
            </a:lvl4pPr>
            <a:lvl5pPr marL="1479499" indent="0">
              <a:buNone/>
              <a:defRPr sz="1600"/>
            </a:lvl5pPr>
            <a:lvl6pPr marL="1849374" indent="0">
              <a:buNone/>
              <a:defRPr sz="1600"/>
            </a:lvl6pPr>
            <a:lvl7pPr marL="2219249" indent="0">
              <a:buNone/>
              <a:defRPr sz="1600"/>
            </a:lvl7pPr>
            <a:lvl8pPr marL="2589124" indent="0">
              <a:buNone/>
              <a:defRPr sz="1600"/>
            </a:lvl8pPr>
            <a:lvl9pPr marL="2958998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69875" indent="0">
              <a:buNone/>
              <a:defRPr sz="1000"/>
            </a:lvl2pPr>
            <a:lvl3pPr marL="739750" indent="0">
              <a:buNone/>
              <a:defRPr sz="800"/>
            </a:lvl3pPr>
            <a:lvl4pPr marL="1109624" indent="0">
              <a:buNone/>
              <a:defRPr sz="700"/>
            </a:lvl4pPr>
            <a:lvl5pPr marL="1479499" indent="0">
              <a:buNone/>
              <a:defRPr sz="700"/>
            </a:lvl5pPr>
            <a:lvl6pPr marL="1849374" indent="0">
              <a:buNone/>
              <a:defRPr sz="700"/>
            </a:lvl6pPr>
            <a:lvl7pPr marL="2219249" indent="0">
              <a:buNone/>
              <a:defRPr sz="700"/>
            </a:lvl7pPr>
            <a:lvl8pPr marL="2589124" indent="0">
              <a:buNone/>
              <a:defRPr sz="700"/>
            </a:lvl8pPr>
            <a:lvl9pPr marL="29589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79"/>
            <a:ext cx="8229600" cy="857250"/>
          </a:xfrm>
          <a:prstGeom prst="rect">
            <a:avLst/>
          </a:prstGeom>
        </p:spPr>
        <p:txBody>
          <a:bodyPr vert="horz" lIns="73975" tIns="36987" rIns="73975" bIns="369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3"/>
            <a:ext cx="8229600" cy="3394472"/>
          </a:xfrm>
          <a:prstGeom prst="rect">
            <a:avLst/>
          </a:prstGeom>
        </p:spPr>
        <p:txBody>
          <a:bodyPr vert="horz" lIns="73975" tIns="36987" rIns="73975" bIns="369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4767265"/>
            <a:ext cx="2133600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85E67-A999-46AC-90B9-D09892426E8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5"/>
            <a:ext cx="2133600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2D2B-D7A6-45D1-BFDB-FD5CB0A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73975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406" indent="-277406" algn="l" defTabSz="739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047" indent="-231172" algn="l" defTabSz="7397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4687" indent="-184937" algn="l" defTabSz="739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562" indent="-184937" algn="l" defTabSz="7397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4437" indent="-184937" algn="l" defTabSz="73975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4311" indent="-184937" algn="l" defTabSz="739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186" indent="-184937" algn="l" defTabSz="739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4061" indent="-184937" algn="l" defTabSz="739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936" indent="-184937" algn="l" defTabSz="739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9875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5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96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949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937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924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91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8998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oleta-misheva-phd-29674588" TargetMode="External"/><Relationship Id="rId2" Type="http://schemas.openxmlformats.org/officeDocument/2006/relationships/hyperlink" Target="mailto:mishevavioleta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9400" y="0"/>
            <a:ext cx="9242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0275" y="3091651"/>
            <a:ext cx="48435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8" tIns="91418" rIns="91418" bIns="91418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2400" dirty="0" err="1">
                <a:solidFill>
                  <a:schemeClr val="bg1"/>
                </a:solidFill>
              </a:rPr>
              <a:t>Dr</a:t>
            </a:r>
            <a:r>
              <a:rPr lang="en-US" sz="2400" dirty="0">
                <a:solidFill>
                  <a:schemeClr val="bg1"/>
                </a:solidFill>
              </a:rPr>
              <a:t> Violeta </a:t>
            </a:r>
            <a:r>
              <a:rPr lang="en-US" sz="2400" dirty="0" err="1">
                <a:solidFill>
                  <a:schemeClr val="bg1"/>
                </a:solidFill>
              </a:rPr>
              <a:t>Misheva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1650" y="258919"/>
            <a:ext cx="41076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443850" y="1211719"/>
            <a:ext cx="1294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8" tIns="91418" rIns="91418" bIns="91418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  <a:endParaRPr sz="1800"/>
          </a:p>
        </p:txBody>
      </p:sp>
      <p:sp>
        <p:nvSpPr>
          <p:cNvPr id="58" name="Google Shape;58;p13"/>
          <p:cNvSpPr txBox="1"/>
          <p:nvPr/>
        </p:nvSpPr>
        <p:spPr>
          <a:xfrm>
            <a:off x="6245" y="1172655"/>
            <a:ext cx="9186806" cy="215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8" tIns="91418" rIns="91418" bIns="91418" anchor="t" anchorCtr="0">
            <a:noAutofit/>
          </a:bodyPr>
          <a:lstStyle/>
          <a:p>
            <a:endParaRPr sz="60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r>
              <a:rPr lang="en" sz="5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Survival / duration </a:t>
            </a:r>
            <a:r>
              <a:rPr lang="en" sz="5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models</a:t>
            </a:r>
            <a:endParaRPr sz="54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42401" y="4165819"/>
            <a:ext cx="54789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8" tIns="91418" rIns="91418" bIns="91418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03521" y="4473769"/>
            <a:ext cx="69423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8" tIns="91418" rIns="91418" bIns="91418" anchor="t" anchorCtr="0">
            <a:noAutofit/>
          </a:bodyPr>
          <a:lstStyle/>
          <a:p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London  |   September 19 - 22 2018</a:t>
            </a:r>
            <a:endParaRPr sz="2400" dirty="0">
              <a:solidFill>
                <a:srgbClr val="37B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9311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Censoring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737" y="897565"/>
            <a:ext cx="8199064" cy="3607905"/>
          </a:xfrm>
        </p:spPr>
        <p:txBody>
          <a:bodyPr>
            <a:normAutofit/>
          </a:bodyPr>
          <a:lstStyle/>
          <a:p>
            <a:r>
              <a:rPr lang="en-US" sz="1900" dirty="0"/>
              <a:t>Most common is right censoring (observe spells from time 0 until a censoring time c). We assume censoring is non-informative about the event; 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b="1" dirty="0"/>
              <a:t>Q: why shouldn’t we ignore </a:t>
            </a:r>
          </a:p>
          <a:p>
            <a:pPr marL="88770" indent="0">
              <a:buNone/>
            </a:pPr>
            <a:r>
              <a:rPr lang="en-US" sz="1900" b="1" dirty="0"/>
              <a:t>c</a:t>
            </a:r>
            <a:r>
              <a:rPr lang="en-US" sz="1900" b="1" dirty="0"/>
              <a:t>ensorship? </a:t>
            </a:r>
          </a:p>
          <a:p>
            <a:pPr marL="88770" indent="0">
              <a:buNone/>
            </a:pPr>
            <a:endParaRPr lang="en-US" sz="19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9" y="1705461"/>
            <a:ext cx="4267141" cy="283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9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Estimating the survival and hazard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 We can use non-parametric methods (Kaplan-Meier)</a:t>
            </a:r>
          </a:p>
          <a:p>
            <a:endParaRPr lang="en-US" sz="1900" dirty="0"/>
          </a:p>
          <a:p>
            <a:r>
              <a:rPr lang="en-US" sz="1900" dirty="0"/>
              <a:t>(Semi-) parametric: by making assumptions about the distribution, common being:</a:t>
            </a:r>
          </a:p>
          <a:p>
            <a:pPr lvl="1"/>
            <a:r>
              <a:rPr lang="en-US" sz="1300" dirty="0"/>
              <a:t>Weibull</a:t>
            </a:r>
          </a:p>
          <a:p>
            <a:pPr lvl="1"/>
            <a:r>
              <a:rPr lang="en-US" sz="1300" dirty="0"/>
              <a:t>Exponential</a:t>
            </a:r>
          </a:p>
          <a:p>
            <a:pPr lvl="1"/>
            <a:r>
              <a:rPr lang="en-US" sz="1300" dirty="0"/>
              <a:t>Gamma</a:t>
            </a:r>
          </a:p>
          <a:p>
            <a:pPr lvl="1"/>
            <a:r>
              <a:rPr lang="en-US" sz="1300" dirty="0"/>
              <a:t>Log-normal </a:t>
            </a:r>
            <a:endParaRPr lang="en-US" sz="13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7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Non-parametric: Kaplan-Meier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900" dirty="0"/>
                  <a:t>If we have a set of complete spells, the KM estimated survivor is S(t) = 1 – </a:t>
                </a:r>
                <a:r>
                  <a:rPr lang="en-US" sz="1900" dirty="0" err="1"/>
                  <a:t>F</a:t>
                </a:r>
                <a:r>
                  <a:rPr lang="en-US" sz="1900" baseline="-25000" dirty="0" err="1"/>
                  <a:t>n</a:t>
                </a:r>
                <a:r>
                  <a:rPr lang="en-US" sz="1900" dirty="0"/>
                  <a:t>(t) where </a:t>
                </a:r>
                <a:r>
                  <a:rPr lang="en-US" sz="1900" dirty="0" err="1"/>
                  <a:t>F</a:t>
                </a:r>
                <a:r>
                  <a:rPr lang="en-US" sz="1900" baseline="-25000" dirty="0" err="1"/>
                  <a:t>n</a:t>
                </a:r>
                <a:r>
                  <a:rPr lang="en-US" sz="1900" dirty="0"/>
                  <a:t>(t) is just the empirical cumulative distribution </a:t>
                </a:r>
              </a:p>
              <a:p>
                <a:endParaRPr lang="en-US" sz="1900" dirty="0"/>
              </a:p>
              <a:p>
                <a:pPr marL="88770" indent="0">
                  <a:buNone/>
                </a:pPr>
                <a:r>
                  <a:rPr lang="en-US" sz="1600" dirty="0"/>
                  <a:t>			S(t)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1" i="1">
                            <a:latin typeface="Cambria Math"/>
                          </a:rPr>
                          <m:t>𝒊</m:t>
                        </m:r>
                        <m:r>
                          <a:rPr lang="pt-BR" sz="1600" b="1" i="1">
                            <a:latin typeface="Cambria Math"/>
                          </a:rPr>
                          <m:t>=</m:t>
                        </m:r>
                        <m:r>
                          <a:rPr lang="pt-BR" sz="16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pt-BR" sz="1600" b="1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sz="1600" b="1" i="1">
                            <a:latin typeface="Cambria Math"/>
                          </a:rPr>
                          <m:t> </m:t>
                        </m:r>
                        <m:r>
                          <a:rPr lang="en-US" sz="1600" b="1" i="1">
                            <a:latin typeface="Cambria Math"/>
                          </a:rPr>
                          <m:t>𝑰</m:t>
                        </m:r>
                        <m:d>
                          <m:dPr>
                            <m:ctrlPr>
                              <a:rPr lang="pt-BR" sz="16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sz="1600" b="1" i="1" baseline="-25000"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b="1" dirty="0"/>
                  <a:t>    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The # survivors as a fraction 						      of the initial sample</a:t>
                </a:r>
              </a:p>
              <a:p>
                <a:pPr marL="88770" indent="0">
                  <a:buNone/>
                </a:pPr>
                <a:endParaRPr lang="en-US" sz="1600" b="1" dirty="0">
                  <a:solidFill>
                    <a:srgbClr val="FF0000"/>
                  </a:solidFill>
                </a:endParaRPr>
              </a:p>
              <a:p>
                <a:pPr marL="88770" indent="0">
                  <a:buNone/>
                </a:pPr>
                <a:endParaRPr lang="en-US" sz="1600" b="1" dirty="0">
                  <a:solidFill>
                    <a:srgbClr val="FF0000"/>
                  </a:solidFill>
                </a:endParaRPr>
              </a:p>
              <a:p>
                <a:r>
                  <a:rPr lang="en-US" sz="1600" dirty="0"/>
                  <a:t>If censoring is present, can adjust using product-limit estimator </a:t>
                </a:r>
              </a:p>
              <a:p>
                <a:r>
                  <a:rPr lang="en-US" sz="1600" dirty="0"/>
                  <a:t>This gives us a discrete step function with a jump at each failure time 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 r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0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Non-parametric: Kaplan-Meier, example table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770" indent="0">
              <a:buNone/>
            </a:pPr>
            <a:endParaRPr lang="en-US" sz="1900" dirty="0"/>
          </a:p>
          <a:p>
            <a:pPr marL="88770" indent="0">
              <a:buNone/>
            </a:pPr>
            <a:r>
              <a:rPr lang="en-US" sz="1600" dirty="0"/>
              <a:t>			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5" y="1653649"/>
            <a:ext cx="7636127" cy="2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0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Non-parametric: Kaplan-Meier, example graph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770" indent="0">
              <a:buNone/>
            </a:pPr>
            <a:r>
              <a:rPr lang="en-US" sz="1900" dirty="0"/>
              <a:t>In Python, package </a:t>
            </a:r>
            <a:r>
              <a:rPr lang="en-US" sz="1900" b="1" dirty="0"/>
              <a:t>lifelines </a:t>
            </a:r>
            <a:r>
              <a:rPr lang="en-US" sz="1600" b="1" dirty="0"/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9" y="1767846"/>
            <a:ext cx="4674651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05" y="1437624"/>
            <a:ext cx="2621244" cy="249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2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Non-parametric: Kaplan-Meier, example graph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770" indent="0">
              <a:buNone/>
            </a:pPr>
            <a:r>
              <a:rPr lang="en-US" sz="1900" dirty="0"/>
              <a:t>In Python, package </a:t>
            </a:r>
            <a:r>
              <a:rPr lang="en-US" sz="1900" b="1" dirty="0"/>
              <a:t>lifelines </a:t>
            </a:r>
            <a:r>
              <a:rPr lang="en-US" sz="1600" b="1" dirty="0"/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9" y="1520754"/>
            <a:ext cx="4674651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05" y="1437624"/>
            <a:ext cx="2621244" cy="249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8188" y="4191930"/>
            <a:ext cx="2180595" cy="582528"/>
          </a:xfrm>
          <a:prstGeom prst="rect">
            <a:avLst/>
          </a:prstGeom>
          <a:solidFill>
            <a:schemeClr val="accent1"/>
          </a:solidFill>
        </p:spPr>
        <p:txBody>
          <a:bodyPr wrap="square" lIns="73975" tIns="36987" rIns="73975" bIns="36987" rtlCol="0">
            <a:spAutoFit/>
          </a:bodyPr>
          <a:lstStyle/>
          <a:p>
            <a:r>
              <a:rPr lang="en-US" sz="1100" dirty="0"/>
              <a:t>Y-axis is </a:t>
            </a:r>
            <a:r>
              <a:rPr lang="en-US" sz="1100" dirty="0" err="1"/>
              <a:t>prob</a:t>
            </a:r>
            <a:r>
              <a:rPr lang="en-US" sz="1100" dirty="0"/>
              <a:t> a house is still vacant after t periods; Most rented out in less than 100 days</a:t>
            </a:r>
            <a:endParaRPr lang="en-US" sz="1100" dirty="0"/>
          </a:p>
        </p:txBody>
      </p:sp>
      <p:pic>
        <p:nvPicPr>
          <p:cNvPr id="7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2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Non-parametric: Kaplan-Meier, example graph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737" y="951571"/>
            <a:ext cx="8199064" cy="3553899"/>
          </a:xfrm>
        </p:spPr>
        <p:txBody>
          <a:bodyPr>
            <a:normAutofit/>
          </a:bodyPr>
          <a:lstStyle/>
          <a:p>
            <a:pPr marL="88770" indent="0">
              <a:buNone/>
            </a:pPr>
            <a:r>
              <a:rPr lang="en-US" sz="1900" dirty="0"/>
              <a:t>Common and useful to do a </a:t>
            </a:r>
            <a:r>
              <a:rPr lang="en-US" sz="1900" dirty="0" err="1"/>
              <a:t>logrank</a:t>
            </a:r>
            <a:r>
              <a:rPr lang="en-US" sz="1900" dirty="0"/>
              <a:t> test (testing the survival for different groups of the population (KM average for the population))</a:t>
            </a:r>
          </a:p>
          <a:p>
            <a:pPr marL="88770" indent="0">
              <a:buNone/>
            </a:pPr>
            <a:endParaRPr lang="en-US" sz="1900" dirty="0"/>
          </a:p>
          <a:p>
            <a:pPr marL="88770" indent="0">
              <a:buNone/>
            </a:pPr>
            <a:endParaRPr lang="en-US" sz="1900" dirty="0"/>
          </a:p>
          <a:p>
            <a:pPr marL="88770" indent="0">
              <a:buNone/>
            </a:pPr>
            <a:r>
              <a:rPr lang="en-US" sz="1600" b="1" dirty="0"/>
              <a:t>					 -&gt; </a:t>
            </a:r>
            <a:r>
              <a:rPr lang="en-US" sz="1600" dirty="0"/>
              <a:t>Difference in the vacancy rate of 		                           			   apartments based on their area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4" y="1934070"/>
            <a:ext cx="4023304" cy="24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9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Parametric estimation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WHEN: If we want to estimate the distribution of S(t) more precisely, as well as </a:t>
            </a:r>
            <a:r>
              <a:rPr lang="el-GR" sz="1900" dirty="0"/>
              <a:t>λ</a:t>
            </a:r>
            <a:r>
              <a:rPr lang="en-US" sz="1900" dirty="0"/>
              <a:t>(t) and </a:t>
            </a:r>
            <a:r>
              <a:rPr lang="el-GR" sz="1900" dirty="0"/>
              <a:t>Λ</a:t>
            </a:r>
            <a:r>
              <a:rPr lang="en-US" sz="1900" dirty="0"/>
              <a:t>(t), and to account for the effect of the covariates</a:t>
            </a:r>
          </a:p>
          <a:p>
            <a:r>
              <a:rPr lang="en-US" sz="1900" dirty="0"/>
              <a:t>Estimated using Maximum Likelihood (MLE); If the outcome Y</a:t>
            </a:r>
            <a:r>
              <a:rPr lang="en-US" sz="1900" baseline="-25000" dirty="0"/>
              <a:t>i</a:t>
            </a:r>
            <a:r>
              <a:rPr lang="en-US" sz="1900" dirty="0"/>
              <a:t> is not censored, the </a:t>
            </a:r>
            <a:r>
              <a:rPr lang="en-US" sz="1900" dirty="0" err="1"/>
              <a:t>i-th</a:t>
            </a:r>
            <a:r>
              <a:rPr lang="en-US" sz="1900" dirty="0"/>
              <a:t> observation contributes f(Y</a:t>
            </a:r>
            <a:r>
              <a:rPr lang="en-US" sz="1900" baseline="-25000" dirty="0"/>
              <a:t>i</a:t>
            </a:r>
            <a:r>
              <a:rPr lang="en-US" sz="1900" dirty="0"/>
              <a:t>) to the estimation; if censored, the </a:t>
            </a:r>
            <a:r>
              <a:rPr lang="en-US" sz="1900" dirty="0" err="1"/>
              <a:t>i-th</a:t>
            </a:r>
            <a:r>
              <a:rPr lang="en-US" sz="1900" dirty="0"/>
              <a:t> observation contributes P(y &gt; Yi) to the likelihood (we only know that they survived past the last observation time);</a:t>
            </a:r>
          </a:p>
          <a:p>
            <a:r>
              <a:rPr lang="en-US" sz="1900" dirty="0"/>
              <a:t>Joint likelihood: </a:t>
            </a:r>
          </a:p>
          <a:p>
            <a:endParaRPr lang="en-US" sz="1900" dirty="0"/>
          </a:p>
          <a:p>
            <a:pPr lvl="8"/>
            <a:r>
              <a:rPr lang="en-US" sz="1100" dirty="0"/>
              <a:t>                                                               </a:t>
            </a:r>
            <a:r>
              <a:rPr lang="en-US" sz="1500" dirty="0"/>
              <a:t>where </a:t>
            </a:r>
            <a:r>
              <a:rPr lang="en-US" sz="1100" dirty="0"/>
              <a:t>   </a:t>
            </a:r>
          </a:p>
          <a:p>
            <a:endParaRPr lang="en-US" sz="1900" dirty="0"/>
          </a:p>
          <a:p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38" y="3651871"/>
            <a:ext cx="3402794" cy="107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245" y="3750833"/>
            <a:ext cx="2658757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2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Parametric estimation: Mixed proportional hazard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0614" y="1110997"/>
            <a:ext cx="8016186" cy="1730783"/>
          </a:xfrm>
        </p:spPr>
        <p:txBody>
          <a:bodyPr>
            <a:normAutofit/>
          </a:bodyPr>
          <a:lstStyle/>
          <a:p>
            <a:r>
              <a:rPr lang="en-US" sz="1900" dirty="0"/>
              <a:t>To estimate the model, we need to make assumptions about the f(t) and S(t) (and from them, obtain the hazard)</a:t>
            </a:r>
          </a:p>
          <a:p>
            <a:r>
              <a:rPr lang="en-US" sz="1900" dirty="0"/>
              <a:t>Popular specification is the MIXED PROPORTIONAL HAZARD model:</a:t>
            </a:r>
          </a:p>
          <a:p>
            <a:pPr marL="88770" indent="0">
              <a:buNone/>
            </a:pPr>
            <a:r>
              <a:rPr lang="en-US" dirty="0"/>
              <a:t>		</a:t>
            </a:r>
            <a:r>
              <a:rPr lang="el-GR" dirty="0"/>
              <a:t>λ</a:t>
            </a:r>
            <a:r>
              <a:rPr lang="en-US" dirty="0"/>
              <a:t>(t | X, </a:t>
            </a:r>
            <a:r>
              <a:rPr lang="el-GR" dirty="0"/>
              <a:t>γ</a:t>
            </a:r>
            <a:r>
              <a:rPr lang="en-US" dirty="0"/>
              <a:t>) = </a:t>
            </a:r>
            <a:r>
              <a:rPr lang="el-GR" dirty="0"/>
              <a:t>θ</a:t>
            </a:r>
            <a:r>
              <a:rPr lang="en-US" dirty="0"/>
              <a:t>(t).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( X, </a:t>
            </a:r>
            <a:r>
              <a:rPr lang="el-GR" dirty="0"/>
              <a:t>β</a:t>
            </a:r>
            <a:r>
              <a:rPr lang="en-US" dirty="0"/>
              <a:t>). </a:t>
            </a:r>
            <a:r>
              <a:rPr lang="el-GR" dirty="0"/>
              <a:t>γ</a:t>
            </a:r>
            <a:r>
              <a:rPr lang="en-US" dirty="0"/>
              <a:t>   </a:t>
            </a:r>
          </a:p>
          <a:p>
            <a:endParaRPr lang="en-US" sz="1900" dirty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108980" y="2902899"/>
            <a:ext cx="1158224" cy="1228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3975" tIns="36987" rIns="73975" bIns="36987" rtlCol="0">
            <a:spAutoFit/>
          </a:bodyPr>
          <a:lstStyle/>
          <a:p>
            <a:r>
              <a:rPr lang="en-US" dirty="0" smtClean="0"/>
              <a:t>Common baseline hazard, time-dependent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6280" y="2902899"/>
            <a:ext cx="1402061" cy="1228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3975" tIns="36987" rIns="73975" bIns="36987" rtlCol="0">
            <a:spAutoFit/>
          </a:bodyPr>
          <a:lstStyle/>
          <a:p>
            <a:r>
              <a:rPr lang="en-US" dirty="0" err="1" smtClean="0"/>
              <a:t>Regressor</a:t>
            </a:r>
            <a:r>
              <a:rPr lang="en-US" dirty="0" smtClean="0"/>
              <a:t> function, varying with matrix covariates 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3084" y="2895786"/>
            <a:ext cx="1341101" cy="998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3975" tIns="36987" rIns="73975" bIns="36987" rtlCol="0">
            <a:spAutoFit/>
          </a:bodyPr>
          <a:lstStyle/>
          <a:p>
            <a:r>
              <a:rPr lang="en-US" dirty="0" smtClean="0"/>
              <a:t>Unobserved heterogeneity (i.e. individual effect)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99236" y="2456625"/>
            <a:ext cx="579112" cy="439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5120633" y="2456625"/>
            <a:ext cx="106678" cy="446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6083085" y="2456626"/>
            <a:ext cx="670550" cy="43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9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Parametric estimation: Mixed proportional hazard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0614" y="1110997"/>
            <a:ext cx="8046608" cy="3458975"/>
          </a:xfrm>
        </p:spPr>
        <p:txBody>
          <a:bodyPr>
            <a:normAutofit/>
          </a:bodyPr>
          <a:lstStyle/>
          <a:p>
            <a:r>
              <a:rPr lang="en-US" sz="1900" dirty="0"/>
              <a:t>It’s proportional hazard because the ratio between hazard rates of two subjects is independent of time(i.e. proportional to THE BASELINE HAZARD!); the rate of change over time doesn’t depend on X (i.e. the same rate of change for groups in our sample) =&gt; a strong assumption, could be different in reality </a:t>
            </a:r>
          </a:p>
          <a:p>
            <a:endParaRPr lang="en-US" sz="1900" dirty="0"/>
          </a:p>
          <a:p>
            <a:r>
              <a:rPr lang="en-US" sz="1900" dirty="0"/>
              <a:t>If we assume no unobserved heterogeneity (</a:t>
            </a:r>
            <a:r>
              <a:rPr lang="el-GR" sz="1900" dirty="0"/>
              <a:t>γ</a:t>
            </a:r>
            <a:r>
              <a:rPr lang="en-US" sz="1900" dirty="0"/>
              <a:t>== 1), we need to specify the </a:t>
            </a:r>
            <a:r>
              <a:rPr lang="en-US" sz="1900" dirty="0" err="1"/>
              <a:t>regressor</a:t>
            </a:r>
            <a:r>
              <a:rPr lang="en-US" sz="1900" dirty="0"/>
              <a:t> and baseline hazard</a:t>
            </a:r>
          </a:p>
          <a:p>
            <a:pPr marL="88770" indent="0">
              <a:buNone/>
            </a:pPr>
            <a:r>
              <a:rPr lang="en-US" sz="2300" dirty="0"/>
              <a:t>	</a:t>
            </a:r>
            <a:endParaRPr lang="en-US" sz="13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96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457201" y="1110997"/>
            <a:ext cx="8229600" cy="3394472"/>
          </a:xfrm>
          <a:prstGeom prst="rect">
            <a:avLst/>
          </a:prstGeom>
        </p:spPr>
        <p:txBody>
          <a:bodyPr lIns="73975" tIns="36987" rIns="73975" bIns="36987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Tx/>
            </a:pPr>
            <a:r>
              <a:rPr lang="en-US" sz="1900" dirty="0"/>
              <a:t>They model the time spent in a state before transitioning to another state. Examples:</a:t>
            </a:r>
          </a:p>
          <a:p>
            <a:pPr>
              <a:buClrTx/>
            </a:pPr>
            <a:endParaRPr lang="en-US" sz="1900" dirty="0"/>
          </a:p>
          <a:p>
            <a:pPr lvl="1">
              <a:buClrTx/>
            </a:pPr>
            <a:r>
              <a:rPr lang="en-US" sz="1600" dirty="0"/>
              <a:t>Duration of unemployment before finding a job</a:t>
            </a:r>
          </a:p>
          <a:p>
            <a:pPr lvl="1">
              <a:buClrTx/>
            </a:pPr>
            <a:r>
              <a:rPr lang="en-US" sz="1600" dirty="0"/>
              <a:t>Duration of a sickness spell before recovering</a:t>
            </a:r>
          </a:p>
          <a:p>
            <a:pPr lvl="1">
              <a:buClrTx/>
            </a:pPr>
            <a:r>
              <a:rPr lang="en-US" sz="1600" dirty="0"/>
              <a:t>Lifetime of objects (machines, lightbulbs, etc.)</a:t>
            </a:r>
          </a:p>
          <a:p>
            <a:pPr lvl="1">
              <a:buClrTx/>
            </a:pPr>
            <a:r>
              <a:rPr lang="en-US" sz="1600" dirty="0"/>
              <a:t>Vacancy duration of a real estate object before occupation</a:t>
            </a:r>
          </a:p>
          <a:p>
            <a:pPr lvl="1">
              <a:buClrTx/>
            </a:pPr>
            <a:r>
              <a:rPr lang="en-US" sz="1600" dirty="0"/>
              <a:t>How long will we retain a client before they churn? </a:t>
            </a:r>
          </a:p>
          <a:p>
            <a:pPr lvl="1">
              <a:buClrTx/>
            </a:pPr>
            <a:r>
              <a:rPr lang="en-US" sz="1600" dirty="0"/>
              <a:t>Time until (re-) offending in recidivism studies</a:t>
            </a:r>
          </a:p>
          <a:p>
            <a:pPr lvl="1">
              <a:buClrTx/>
            </a:pPr>
            <a:r>
              <a:rPr lang="en-US" sz="1600" dirty="0"/>
              <a:t>Time until divorce … </a:t>
            </a:r>
            <a:endParaRPr lang="en-US" sz="16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lIns="73975" tIns="36987" rIns="73975" bIns="36987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600" dirty="0">
                <a:solidFill>
                  <a:schemeClr val="tx1"/>
                </a:solidFill>
              </a:rPr>
              <a:t>Duration/survival models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0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Parametric estimation: Mixed proportional hazard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0614" y="1110997"/>
            <a:ext cx="8046608" cy="3458975"/>
          </a:xfrm>
        </p:spPr>
        <p:txBody>
          <a:bodyPr>
            <a:normAutofit/>
          </a:bodyPr>
          <a:lstStyle/>
          <a:p>
            <a:pPr marL="88770" indent="0">
              <a:buNone/>
            </a:pPr>
            <a:endParaRPr lang="en-US" sz="1900" dirty="0"/>
          </a:p>
          <a:p>
            <a:r>
              <a:rPr lang="el-GR" sz="1900" dirty="0"/>
              <a:t>λ</a:t>
            </a:r>
            <a:r>
              <a:rPr lang="en-US" sz="1900" baseline="-25000" dirty="0"/>
              <a:t>1</a:t>
            </a:r>
            <a:r>
              <a:rPr lang="en-US" sz="1900" dirty="0"/>
              <a:t>( X, </a:t>
            </a:r>
            <a:r>
              <a:rPr lang="el-GR" sz="1900" dirty="0"/>
              <a:t>β</a:t>
            </a:r>
            <a:r>
              <a:rPr lang="en-US" sz="1900" dirty="0"/>
              <a:t>)  = </a:t>
            </a:r>
            <a:r>
              <a:rPr lang="en-US" sz="1900" dirty="0" err="1"/>
              <a:t>exp</a:t>
            </a:r>
            <a:r>
              <a:rPr lang="en-US" sz="1900" dirty="0"/>
              <a:t> (X’ </a:t>
            </a:r>
            <a:r>
              <a:rPr lang="el-GR" sz="1900" dirty="0"/>
              <a:t>β</a:t>
            </a:r>
            <a:r>
              <a:rPr lang="en-US" sz="1900" dirty="0"/>
              <a:t>) </a:t>
            </a:r>
          </a:p>
          <a:p>
            <a:r>
              <a:rPr lang="en-US" sz="1900" dirty="0"/>
              <a:t>Popular specifications for the baseline hazard:  </a:t>
            </a:r>
          </a:p>
          <a:p>
            <a:pPr lvl="1"/>
            <a:r>
              <a:rPr lang="en-US" sz="1600" dirty="0"/>
              <a:t>Exponential: T~ </a:t>
            </a:r>
            <a:r>
              <a:rPr lang="en-US" sz="1600" dirty="0" err="1"/>
              <a:t>Exp</a:t>
            </a:r>
            <a:r>
              <a:rPr lang="en-US" sz="1600" dirty="0"/>
              <a:t>(c) , f(t) = </a:t>
            </a:r>
            <a:r>
              <a:rPr lang="en-US" sz="1600" dirty="0" err="1"/>
              <a:t>ce</a:t>
            </a:r>
            <a:r>
              <a:rPr lang="en-US" sz="1600" baseline="60000" dirty="0" err="1"/>
              <a:t>-ct</a:t>
            </a:r>
            <a:r>
              <a:rPr lang="en-US" sz="1600" dirty="0"/>
              <a:t> </a:t>
            </a:r>
          </a:p>
          <a:p>
            <a:pPr lvl="2"/>
            <a:r>
              <a:rPr lang="el-GR" sz="1500" dirty="0"/>
              <a:t>θ</a:t>
            </a:r>
            <a:r>
              <a:rPr lang="en-US" sz="1500" dirty="0"/>
              <a:t>(t) =c , </a:t>
            </a:r>
            <a:r>
              <a:rPr lang="el-GR" sz="1500" dirty="0"/>
              <a:t>Λ</a:t>
            </a:r>
            <a:r>
              <a:rPr lang="en-US" sz="1500" dirty="0"/>
              <a:t>(t) =</a:t>
            </a:r>
            <a:r>
              <a:rPr lang="en-US" sz="1500" dirty="0" err="1"/>
              <a:t>ct</a:t>
            </a:r>
            <a:r>
              <a:rPr lang="en-US" sz="1500" dirty="0"/>
              <a:t> (constant hazard function; </a:t>
            </a:r>
            <a:r>
              <a:rPr lang="en-US" sz="1500" dirty="0" err="1"/>
              <a:t>prob</a:t>
            </a:r>
            <a:r>
              <a:rPr lang="en-US" sz="1500" dirty="0"/>
              <a:t> to survive does not depend on how long you’ve been alive) </a:t>
            </a:r>
          </a:p>
          <a:p>
            <a:pPr lvl="2"/>
            <a:r>
              <a:rPr lang="en-US" sz="1500" dirty="0"/>
              <a:t>S(t) = e</a:t>
            </a:r>
            <a:r>
              <a:rPr lang="en-US" sz="1500" baseline="60000" dirty="0"/>
              <a:t>-</a:t>
            </a:r>
            <a:r>
              <a:rPr lang="en-US" sz="1500" baseline="60000" dirty="0" err="1"/>
              <a:t>ct</a:t>
            </a:r>
            <a:endParaRPr lang="en-US" sz="1500" baseline="60000" dirty="0"/>
          </a:p>
          <a:p>
            <a:pPr lvl="1"/>
            <a:r>
              <a:rPr lang="en-US" sz="1600" dirty="0"/>
              <a:t>Weibull: generalization of the exponential distribution (shape </a:t>
            </a:r>
            <a:r>
              <a:rPr lang="el-GR" sz="1600" dirty="0"/>
              <a:t>α</a:t>
            </a:r>
            <a:r>
              <a:rPr lang="en-US" sz="1600" dirty="0"/>
              <a:t> and scale c)</a:t>
            </a:r>
          </a:p>
          <a:p>
            <a:pPr lvl="2"/>
            <a:r>
              <a:rPr lang="en-US" sz="1500" dirty="0"/>
              <a:t>F(t) = 1 – e</a:t>
            </a:r>
            <a:r>
              <a:rPr lang="en-US" sz="1500" baseline="60000" dirty="0"/>
              <a:t>(–</a:t>
            </a:r>
            <a:r>
              <a:rPr lang="en-US" sz="1500" baseline="60000" dirty="0" err="1"/>
              <a:t>ct</a:t>
            </a:r>
            <a:r>
              <a:rPr lang="en-US" sz="1500" baseline="60000" dirty="0"/>
              <a:t>)^</a:t>
            </a:r>
            <a:r>
              <a:rPr lang="el-GR" sz="1500" baseline="60000" dirty="0"/>
              <a:t>α</a:t>
            </a:r>
            <a:endParaRPr lang="en-US" sz="1500" baseline="60000" dirty="0"/>
          </a:p>
          <a:p>
            <a:pPr lvl="2"/>
            <a:r>
              <a:rPr lang="el-GR" sz="1500" dirty="0"/>
              <a:t>θ</a:t>
            </a:r>
            <a:r>
              <a:rPr lang="en-US" sz="1500" dirty="0"/>
              <a:t>(t) = c</a:t>
            </a:r>
            <a:r>
              <a:rPr lang="el-GR" sz="1500" dirty="0"/>
              <a:t>α</a:t>
            </a:r>
            <a:r>
              <a:rPr lang="en-US" sz="1500" dirty="0"/>
              <a:t>t</a:t>
            </a:r>
            <a:r>
              <a:rPr lang="el-GR" sz="1100" baseline="66000" dirty="0"/>
              <a:t>α </a:t>
            </a:r>
            <a:r>
              <a:rPr lang="en-US" sz="1100" baseline="66000" dirty="0"/>
              <a:t>-1</a:t>
            </a:r>
            <a:r>
              <a:rPr lang="en-US" sz="2100" baseline="66000" dirty="0"/>
              <a:t>	</a:t>
            </a:r>
            <a:r>
              <a:rPr lang="en-US" sz="2100" dirty="0"/>
              <a:t>	</a:t>
            </a:r>
            <a:endParaRPr lang="en-US" sz="11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75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Parametric estimation: Mixed proportional hazard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23015"/>
            <a:ext cx="4693855" cy="3294366"/>
          </a:xfrm>
        </p:spPr>
        <p:txBody>
          <a:bodyPr>
            <a:normAutofit/>
          </a:bodyPr>
          <a:lstStyle/>
          <a:p>
            <a:pPr marL="88770" indent="0">
              <a:buNone/>
            </a:pPr>
            <a:endParaRPr lang="en-US" sz="1900" dirty="0"/>
          </a:p>
          <a:p>
            <a:r>
              <a:rPr lang="en-US" sz="1900" dirty="0"/>
              <a:t>Weibull allows for monotonic relationship  (either increasing or decreasing hazard rate)</a:t>
            </a:r>
          </a:p>
          <a:p>
            <a:r>
              <a:rPr lang="en-US" sz="1900" dirty="0"/>
              <a:t>If </a:t>
            </a:r>
            <a:r>
              <a:rPr lang="el-GR" sz="1900" dirty="0"/>
              <a:t>α</a:t>
            </a:r>
            <a:r>
              <a:rPr lang="en-US" sz="1900" dirty="0"/>
              <a:t> = 1, it reduces to the exponential case, if </a:t>
            </a:r>
            <a:r>
              <a:rPr lang="el-GR" sz="1900" dirty="0"/>
              <a:t>α</a:t>
            </a:r>
            <a:r>
              <a:rPr lang="en-US" sz="1900" dirty="0"/>
              <a:t> &gt; 1, the risk/hazard increases over time, if </a:t>
            </a:r>
            <a:r>
              <a:rPr lang="el-GR" sz="1900" dirty="0"/>
              <a:t>α</a:t>
            </a:r>
            <a:r>
              <a:rPr lang="en-US" sz="1900" dirty="0"/>
              <a:t> &lt;1, it decreases over time</a:t>
            </a:r>
          </a:p>
          <a:p>
            <a:pPr marL="88770" indent="0">
              <a:buNone/>
            </a:pPr>
            <a:endParaRPr lang="en-US" sz="1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33" y="918579"/>
            <a:ext cx="4255666" cy="34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570" y="2717980"/>
            <a:ext cx="1097265" cy="305529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 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9293" y="1568980"/>
            <a:ext cx="1097265" cy="305529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</a:t>
            </a:r>
            <a:r>
              <a:rPr lang="en-US" dirty="0" smtClean="0"/>
              <a:t>&gt;1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2273" y="3273828"/>
            <a:ext cx="1097265" cy="305529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el-GR" b="1" dirty="0" smtClean="0">
                <a:solidFill>
                  <a:srgbClr val="66FF33"/>
                </a:solidFill>
              </a:rPr>
              <a:t>Α</a:t>
            </a:r>
            <a:r>
              <a:rPr lang="en-US" b="1" dirty="0" smtClean="0">
                <a:solidFill>
                  <a:srgbClr val="66FF33"/>
                </a:solidFill>
              </a:rPr>
              <a:t> &lt;1</a:t>
            </a:r>
            <a:endParaRPr lang="en-US" b="1" dirty="0">
              <a:solidFill>
                <a:srgbClr val="66FF33"/>
              </a:solidFill>
            </a:endParaRPr>
          </a:p>
        </p:txBody>
      </p:sp>
      <p:pic>
        <p:nvPicPr>
          <p:cNvPr id="8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67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Semi-Parametric estimation: Cox proportional hazard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59" y="1110997"/>
            <a:ext cx="8412363" cy="3404969"/>
          </a:xfrm>
        </p:spPr>
        <p:txBody>
          <a:bodyPr>
            <a:normAutofit/>
          </a:bodyPr>
          <a:lstStyle/>
          <a:p>
            <a:pPr marL="88770" indent="0">
              <a:buNone/>
            </a:pPr>
            <a:endParaRPr lang="en-US" sz="1900" dirty="0"/>
          </a:p>
          <a:p>
            <a:r>
              <a:rPr lang="en-US" sz="1900" dirty="0"/>
              <a:t>If we misspecify the duration, this could lead all the coefficients to be inconsistent (Weibull and exponential too restrictive) =&gt; try more flexible approaches such as Cox PH, where we do not make strong assumptions about the baseline hazard  </a:t>
            </a:r>
          </a:p>
          <a:p>
            <a:r>
              <a:rPr lang="en-US" sz="1900" dirty="0"/>
              <a:t>Likelihood is based on rank order (rank durations in ascending order); </a:t>
            </a:r>
          </a:p>
          <a:p>
            <a:r>
              <a:rPr lang="en-US" sz="1900" dirty="0"/>
              <a:t>The baseline hazard left unspecified, functional form of </a:t>
            </a:r>
          </a:p>
          <a:p>
            <a:pPr marL="88770" indent="0">
              <a:buNone/>
            </a:pPr>
            <a:r>
              <a:rPr lang="en-US" sz="1900" dirty="0"/>
              <a:t> </a:t>
            </a:r>
            <a:r>
              <a:rPr lang="en-US" sz="1900" dirty="0"/>
              <a:t> </a:t>
            </a:r>
            <a:r>
              <a:rPr lang="el-GR" sz="1900" dirty="0"/>
              <a:t>λ</a:t>
            </a:r>
            <a:r>
              <a:rPr lang="en-US" sz="1900" baseline="-25000" dirty="0"/>
              <a:t>1</a:t>
            </a:r>
            <a:r>
              <a:rPr lang="en-US" sz="1900" dirty="0"/>
              <a:t>( X, </a:t>
            </a:r>
            <a:r>
              <a:rPr lang="el-GR" sz="1900" dirty="0"/>
              <a:t>β</a:t>
            </a:r>
            <a:r>
              <a:rPr lang="en-US" sz="1900" dirty="0"/>
              <a:t>)  = </a:t>
            </a:r>
            <a:r>
              <a:rPr lang="en-US" sz="1900" dirty="0" err="1"/>
              <a:t>exp</a:t>
            </a:r>
            <a:r>
              <a:rPr lang="en-US" sz="1900" dirty="0"/>
              <a:t> (X’ </a:t>
            </a:r>
            <a:r>
              <a:rPr lang="el-GR" sz="1900" dirty="0"/>
              <a:t>β</a:t>
            </a:r>
            <a:r>
              <a:rPr lang="en-US" sz="1900" dirty="0"/>
              <a:t>), which allows for interpretation of </a:t>
            </a:r>
            <a:r>
              <a:rPr lang="el-GR" sz="1900" dirty="0"/>
              <a:t>β</a:t>
            </a:r>
            <a:r>
              <a:rPr lang="en-US" sz="1900" dirty="0"/>
              <a:t> and ensures </a:t>
            </a:r>
            <a:r>
              <a:rPr lang="en-US" sz="1900" dirty="0" err="1"/>
              <a:t>exp</a:t>
            </a:r>
            <a:r>
              <a:rPr lang="en-US" sz="1900" dirty="0"/>
              <a:t>(X’ </a:t>
            </a:r>
            <a:r>
              <a:rPr lang="el-GR" sz="1900" dirty="0"/>
              <a:t>β</a:t>
            </a:r>
            <a:r>
              <a:rPr lang="en-US" sz="1900" dirty="0"/>
              <a:t>) &gt; 0</a:t>
            </a:r>
            <a:endParaRPr lang="en-US" sz="19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178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Semi-Parametric estimation: Cox proportional hazard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59" y="1110997"/>
            <a:ext cx="8412363" cy="3404969"/>
          </a:xfrm>
        </p:spPr>
        <p:txBody>
          <a:bodyPr>
            <a:normAutofit/>
          </a:bodyPr>
          <a:lstStyle/>
          <a:p>
            <a:r>
              <a:rPr lang="en-US" sz="1900" dirty="0"/>
              <a:t>If the j-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err="1"/>
              <a:t>regressor</a:t>
            </a:r>
            <a:r>
              <a:rPr lang="en-US" sz="1900" dirty="0"/>
              <a:t> </a:t>
            </a:r>
            <a:r>
              <a:rPr lang="en-US" sz="1900" dirty="0" err="1"/>
              <a:t>x</a:t>
            </a:r>
            <a:r>
              <a:rPr lang="en-US" sz="1900" baseline="-25000" dirty="0" err="1"/>
              <a:t>j</a:t>
            </a:r>
            <a:r>
              <a:rPr lang="en-US" sz="1900" baseline="-25000" dirty="0"/>
              <a:t> </a:t>
            </a:r>
            <a:r>
              <a:rPr lang="en-US" sz="1900" dirty="0"/>
              <a:t>changes by one unit and all others are unchanged, then </a:t>
            </a:r>
          </a:p>
          <a:p>
            <a:pPr marL="88770" indent="0" algn="ctr">
              <a:buNone/>
            </a:pPr>
            <a:r>
              <a:rPr lang="en-US" sz="1900" dirty="0"/>
              <a:t> 	</a:t>
            </a:r>
            <a:r>
              <a:rPr lang="el-GR" sz="1900" dirty="0"/>
              <a:t>λ</a:t>
            </a:r>
            <a:r>
              <a:rPr lang="en-US" sz="1900" dirty="0"/>
              <a:t> (t| </a:t>
            </a:r>
            <a:r>
              <a:rPr lang="en-US" sz="1900" dirty="0" err="1"/>
              <a:t>X</a:t>
            </a:r>
            <a:r>
              <a:rPr lang="en-US" sz="1900" baseline="-25000" dirty="0" err="1"/>
              <a:t>new</a:t>
            </a:r>
            <a:r>
              <a:rPr lang="en-US" sz="1900" dirty="0"/>
              <a:t>, </a:t>
            </a:r>
            <a:r>
              <a:rPr lang="el-GR" sz="1900" dirty="0"/>
              <a:t>β</a:t>
            </a:r>
            <a:r>
              <a:rPr lang="en-US" sz="1900" dirty="0"/>
              <a:t>)  = </a:t>
            </a:r>
            <a:r>
              <a:rPr lang="el-GR" sz="1900" dirty="0"/>
              <a:t>θ</a:t>
            </a:r>
            <a:r>
              <a:rPr lang="en-US" sz="1900" dirty="0"/>
              <a:t>(t). </a:t>
            </a:r>
            <a:r>
              <a:rPr lang="el-GR" sz="1900" dirty="0"/>
              <a:t>λ</a:t>
            </a:r>
            <a:r>
              <a:rPr lang="en-US" sz="1900" baseline="-25000" dirty="0"/>
              <a:t>1</a:t>
            </a:r>
            <a:r>
              <a:rPr lang="en-US" sz="1900" dirty="0"/>
              <a:t>( </a:t>
            </a:r>
            <a:r>
              <a:rPr lang="en-US" sz="1900" dirty="0"/>
              <a:t>X</a:t>
            </a:r>
            <a:r>
              <a:rPr lang="en-US" sz="1900" b="1" dirty="0"/>
              <a:t>’</a:t>
            </a:r>
            <a:r>
              <a:rPr lang="el-GR" sz="1900" dirty="0"/>
              <a:t> </a:t>
            </a:r>
            <a:r>
              <a:rPr lang="el-GR" sz="1900" dirty="0"/>
              <a:t>β</a:t>
            </a:r>
            <a:r>
              <a:rPr lang="en-US" sz="1900" dirty="0"/>
              <a:t> + </a:t>
            </a:r>
            <a:r>
              <a:rPr lang="el-GR" sz="1900" dirty="0"/>
              <a:t>β</a:t>
            </a:r>
            <a:r>
              <a:rPr lang="en-US" sz="1900" baseline="-25000" dirty="0"/>
              <a:t>j</a:t>
            </a:r>
            <a:r>
              <a:rPr lang="en-US" sz="1900" b="1" dirty="0"/>
              <a:t>)</a:t>
            </a:r>
            <a:r>
              <a:rPr lang="en-US" sz="1900" dirty="0"/>
              <a:t>  	</a:t>
            </a:r>
          </a:p>
          <a:p>
            <a:pPr marL="88770" indent="0" algn="ctr">
              <a:buNone/>
            </a:pPr>
            <a:r>
              <a:rPr lang="en-US" sz="1900" dirty="0"/>
              <a:t>= </a:t>
            </a:r>
            <a:r>
              <a:rPr lang="en-US" sz="1900" dirty="0" err="1"/>
              <a:t>exp</a:t>
            </a:r>
            <a:r>
              <a:rPr lang="en-US" sz="1900" dirty="0"/>
              <a:t>(</a:t>
            </a:r>
            <a:r>
              <a:rPr lang="el-GR" sz="1900" dirty="0"/>
              <a:t>β</a:t>
            </a:r>
            <a:r>
              <a:rPr lang="en-US" sz="1900" baseline="-25000" dirty="0"/>
              <a:t>j</a:t>
            </a:r>
            <a:r>
              <a:rPr lang="en-US" sz="1900" dirty="0"/>
              <a:t>). </a:t>
            </a:r>
            <a:r>
              <a:rPr lang="el-GR" sz="1900" dirty="0"/>
              <a:t>λ</a:t>
            </a:r>
            <a:r>
              <a:rPr lang="en-US" sz="1900" dirty="0"/>
              <a:t> (t| </a:t>
            </a:r>
            <a:r>
              <a:rPr lang="en-US" sz="1900" dirty="0"/>
              <a:t>X, </a:t>
            </a:r>
            <a:r>
              <a:rPr lang="el-GR" sz="1900" dirty="0"/>
              <a:t>β</a:t>
            </a:r>
            <a:r>
              <a:rPr lang="en-US" sz="1900" dirty="0"/>
              <a:t>) </a:t>
            </a:r>
            <a:endParaRPr lang="en-US" sz="1900" dirty="0"/>
          </a:p>
          <a:p>
            <a:pPr marL="88770" indent="0" algn="ctr">
              <a:buNone/>
            </a:pPr>
            <a:endParaRPr lang="en-US" sz="1900" dirty="0"/>
          </a:p>
          <a:p>
            <a:pPr>
              <a:buFont typeface="Symbol"/>
              <a:buChar char="Þ"/>
            </a:pPr>
            <a:r>
              <a:rPr lang="en-US" sz="1900" dirty="0"/>
              <a:t>the new hazard is the </a:t>
            </a:r>
            <a:r>
              <a:rPr lang="en-US" sz="1900" dirty="0" err="1"/>
              <a:t>exp</a:t>
            </a:r>
            <a:r>
              <a:rPr lang="en-US" sz="1900" dirty="0"/>
              <a:t>(</a:t>
            </a:r>
            <a:r>
              <a:rPr lang="el-GR" sz="1900" dirty="0"/>
              <a:t>β</a:t>
            </a:r>
            <a:r>
              <a:rPr lang="en-US" sz="1900" baseline="-25000" dirty="0"/>
              <a:t>j</a:t>
            </a:r>
            <a:r>
              <a:rPr lang="en-US" sz="1900" dirty="0"/>
              <a:t>) times the original hazard (in  broad terms, changes in </a:t>
            </a:r>
            <a:r>
              <a:rPr lang="en-US" sz="1900" dirty="0" err="1"/>
              <a:t>regressors</a:t>
            </a:r>
            <a:r>
              <a:rPr lang="en-US" sz="1900" dirty="0"/>
              <a:t> have multiplicative effects on the original hazard)</a:t>
            </a:r>
          </a:p>
          <a:p>
            <a:pPr>
              <a:buFont typeface="Symbol"/>
              <a:buChar char="Þ"/>
            </a:pPr>
            <a:r>
              <a:rPr lang="en-US" sz="1900" dirty="0"/>
              <a:t>Knowledge of </a:t>
            </a:r>
            <a:r>
              <a:rPr lang="el-GR" sz="1900" dirty="0"/>
              <a:t>β</a:t>
            </a:r>
            <a:r>
              <a:rPr lang="en-US" sz="1900" dirty="0"/>
              <a:t> is required but not of the baseline hazard </a:t>
            </a:r>
            <a:r>
              <a:rPr lang="el-GR" sz="1900" dirty="0"/>
              <a:t>θ</a:t>
            </a:r>
            <a:r>
              <a:rPr lang="en-US" sz="1900" dirty="0"/>
              <a:t>(t)</a:t>
            </a:r>
          </a:p>
          <a:p>
            <a:pPr marL="88770" indent="0">
              <a:buNone/>
            </a:pPr>
            <a:r>
              <a:rPr lang="en-US" sz="1900" dirty="0"/>
              <a:t>       </a:t>
            </a:r>
            <a:endParaRPr lang="en-US" sz="19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835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 Cox proportional hazard: Partial Likelihood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59" y="1110997"/>
                <a:ext cx="8412363" cy="340496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900" dirty="0"/>
                  <a:t>Order the duration times in ascending order</a:t>
                </a:r>
              </a:p>
              <a:p>
                <a:r>
                  <a:rPr lang="en-US" sz="1900" dirty="0"/>
                  <a:t>Build the risk set R(</a:t>
                </a:r>
                <a:r>
                  <a:rPr lang="en-US" sz="1900" dirty="0" err="1"/>
                  <a:t>t</a:t>
                </a:r>
                <a:r>
                  <a:rPr lang="en-US" sz="1900" baseline="-25000" dirty="0" err="1"/>
                  <a:t>j</a:t>
                </a:r>
                <a:r>
                  <a:rPr lang="en-US" sz="1900" dirty="0"/>
                  <a:t>): those at risk of failing just before the j-</a:t>
                </a:r>
                <a:r>
                  <a:rPr lang="en-US" sz="1900" dirty="0" err="1"/>
                  <a:t>th</a:t>
                </a:r>
                <a:r>
                  <a:rPr lang="en-US" sz="1900" dirty="0"/>
                  <a:t> ordered failure. It includes spells that are not yet completed/censored</a:t>
                </a:r>
              </a:p>
              <a:p>
                <a:endParaRPr lang="en-US" sz="1900" dirty="0"/>
              </a:p>
              <a:p>
                <a:r>
                  <a:rPr lang="en-US" sz="1900" dirty="0" err="1"/>
                  <a:t>Pr</a:t>
                </a:r>
                <a:r>
                  <a:rPr lang="en-US" sz="1900" dirty="0"/>
                  <a:t>(</a:t>
                </a:r>
                <a:r>
                  <a:rPr lang="en-US" sz="1900" i="1" dirty="0" err="1"/>
                  <a:t>i</a:t>
                </a:r>
                <a:r>
                  <a:rPr lang="en-US" sz="1900" dirty="0"/>
                  <a:t> is at risk for failing at time </a:t>
                </a:r>
                <a:r>
                  <a:rPr lang="en-US" sz="1900" dirty="0" err="1"/>
                  <a:t>t</a:t>
                </a:r>
                <a:r>
                  <a:rPr lang="en-US" sz="1900" baseline="-25000" dirty="0" err="1"/>
                  <a:t>i</a:t>
                </a:r>
                <a:r>
                  <a:rPr lang="en-US" sz="1900" dirty="0"/>
                  <a:t>) is an odds ratio (=conditional </a:t>
                </a:r>
                <a:r>
                  <a:rPr lang="en-US" sz="1900" dirty="0" err="1"/>
                  <a:t>probab</a:t>
                </a:r>
                <a:r>
                  <a:rPr lang="en-US" sz="1900" dirty="0"/>
                  <a:t> of failure for spell </a:t>
                </a:r>
                <a:r>
                  <a:rPr lang="en-US" sz="1900" i="1" dirty="0" err="1"/>
                  <a:t>i</a:t>
                </a:r>
                <a:r>
                  <a:rPr lang="en-US" sz="1900" i="1" dirty="0"/>
                  <a:t> </a:t>
                </a:r>
                <a:r>
                  <a:rPr lang="en-US" sz="1900" dirty="0"/>
                  <a:t>divided by the conditional </a:t>
                </a:r>
                <a:r>
                  <a:rPr lang="en-US" sz="1900" dirty="0" err="1"/>
                  <a:t>prob</a:t>
                </a:r>
                <a:r>
                  <a:rPr lang="en-US" sz="1900" dirty="0"/>
                  <a:t> that a spell of any individual in the risk set fails): </a:t>
                </a:r>
              </a:p>
              <a:p>
                <a:pPr marL="88770" indent="0">
                  <a:buNone/>
                </a:pPr>
                <a:endParaRPr lang="en-US" sz="1900" dirty="0"/>
              </a:p>
              <a:p>
                <a:pPr marL="88770" indent="0" algn="ctr">
                  <a:buNone/>
                </a:pPr>
                <a:r>
                  <a:rPr lang="en-US" sz="19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900" i="1">
                            <a:latin typeface="Cambria Math"/>
                          </a:rPr>
                          <m:t>θ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λ</m:t>
                        </m:r>
                        <m:r>
                          <a:rPr lang="en-US" sz="1900" i="1" baseline="-25000">
                            <a:latin typeface="Cambria Math"/>
                          </a:rPr>
                          <m:t>1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r>
                          <a:rPr lang="en-US" sz="1900" i="1">
                            <a:latin typeface="Cambria Math"/>
                          </a:rPr>
                          <m:t>𝑋𝑖</m:t>
                        </m:r>
                        <m:r>
                          <a:rPr lang="en-US" sz="1900" i="1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β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900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sz="1900" i="1">
                            <a:latin typeface="Cambria Math"/>
                          </a:rPr>
                          <m:t>θ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λ</m:t>
                        </m:r>
                        <m:r>
                          <a:rPr lang="en-US" sz="1900" i="1" baseline="-25000">
                            <a:latin typeface="Cambria Math"/>
                          </a:rPr>
                          <m:t>1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r>
                          <a:rPr lang="en-US" sz="1900" i="1">
                            <a:latin typeface="Cambria Math"/>
                          </a:rPr>
                          <m:t>𝑋</m:t>
                        </m:r>
                        <m:r>
                          <a:rPr lang="en-US" sz="1900" i="1" baseline="-25000">
                            <a:latin typeface="Cambria Math"/>
                          </a:rPr>
                          <m:t>𝑗</m:t>
                        </m:r>
                        <m:r>
                          <a:rPr lang="en-US" sz="1900" i="1">
                            <a:latin typeface="Cambria Math"/>
                          </a:rPr>
                          <m:t>,</m:t>
                        </m:r>
                        <m:r>
                          <a:rPr lang="en-US" sz="1900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β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9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λ</m:t>
                        </m:r>
                        <m:r>
                          <a:rPr lang="en-US" sz="1900" i="1" baseline="-25000">
                            <a:latin typeface="Cambria Math"/>
                          </a:rPr>
                          <m:t>1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r>
                          <a:rPr lang="en-US" sz="1900" i="1">
                            <a:latin typeface="Cambria Math"/>
                          </a:rPr>
                          <m:t>𝑋𝑖</m:t>
                        </m:r>
                        <m:r>
                          <a:rPr lang="en-US" sz="1900" i="1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β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900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900" i="1" baseline="-2500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λ</m:t>
                        </m:r>
                        <m:r>
                          <a:rPr lang="en-US" sz="1900" i="1" baseline="-25000">
                            <a:latin typeface="Cambria Math"/>
                          </a:rPr>
                          <m:t>1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r>
                          <a:rPr lang="en-US" sz="1900" i="1">
                            <a:latin typeface="Cambria Math"/>
                          </a:rPr>
                          <m:t>𝑋𝑗</m:t>
                        </m:r>
                        <m:r>
                          <a:rPr lang="en-US" sz="1900" i="1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β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900" baseline="24000" dirty="0"/>
              </a:p>
              <a:p>
                <a:pPr marL="88770" indent="0">
                  <a:buNone/>
                </a:pPr>
                <a:endParaRPr lang="en-US" sz="1900" dirty="0"/>
              </a:p>
              <a:p>
                <a:pPr marL="88770" indent="0">
                  <a:buNone/>
                </a:pPr>
                <a:r>
                  <a:rPr lang="en-US" sz="1900" dirty="0"/>
                  <a:t>To get the partial likelihood, multiply over the n ordered failure times </a:t>
                </a:r>
                <a:endParaRPr lang="en-US" sz="1900" dirty="0"/>
              </a:p>
              <a:p>
                <a:pPr marL="88770" indent="0">
                  <a:buNone/>
                </a:pPr>
                <a:r>
                  <a:rPr lang="en-US" sz="1900" dirty="0"/>
                  <a:t>  </a:t>
                </a:r>
                <a:endParaRPr lang="en-US" sz="19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115" y="1481329"/>
                <a:ext cx="9937104" cy="4539959"/>
              </a:xfrm>
              <a:blipFill rotWithShape="1">
                <a:blip r:embed="rId2"/>
                <a:stretch>
                  <a:fillRect t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58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Cox proportional hazard: Example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78" y="735547"/>
            <a:ext cx="8290445" cy="3780420"/>
          </a:xfrm>
        </p:spPr>
        <p:txBody>
          <a:bodyPr>
            <a:normAutofit/>
          </a:bodyPr>
          <a:lstStyle/>
          <a:p>
            <a:r>
              <a:rPr lang="en-US" sz="1500" dirty="0"/>
              <a:t>In Python, lifeline package allows you to fix a Cox Proportional hazard model (</a:t>
            </a:r>
            <a:r>
              <a:rPr lang="en-US" sz="1500" dirty="0" err="1"/>
              <a:t>CoxPHFitter</a:t>
            </a:r>
            <a:r>
              <a:rPr lang="en-US" sz="1500" dirty="0"/>
              <a:t>)</a:t>
            </a:r>
          </a:p>
          <a:p>
            <a:endParaRPr lang="en-US" sz="19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65" y="1491630"/>
            <a:ext cx="6418540" cy="303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69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Cox proportional hazard: Example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818" y="1059582"/>
            <a:ext cx="8351404" cy="3456385"/>
          </a:xfrm>
        </p:spPr>
        <p:txBody>
          <a:bodyPr>
            <a:normAutofit/>
          </a:bodyPr>
          <a:lstStyle/>
          <a:p>
            <a:r>
              <a:rPr lang="en-US" sz="1900" dirty="0"/>
              <a:t>You have signs and significance level of coefficients (se, confidence intervals, etc.)</a:t>
            </a:r>
          </a:p>
          <a:p>
            <a:r>
              <a:rPr lang="en-US" sz="1900" dirty="0"/>
              <a:t>A measure of performance is the </a:t>
            </a:r>
            <a:r>
              <a:rPr lang="en-US" sz="1900" b="1" u="sng" dirty="0"/>
              <a:t>concordance </a:t>
            </a:r>
            <a:r>
              <a:rPr lang="en-US" sz="1900" dirty="0"/>
              <a:t>, calculated in the following way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Form all possible pairs of observations of the data</a:t>
            </a:r>
          </a:p>
          <a:p>
            <a:pPr lvl="1"/>
            <a:r>
              <a:rPr lang="en-US" sz="1600" dirty="0"/>
              <a:t>Omit pairs where one is censored; get total number of permissible pairs</a:t>
            </a:r>
          </a:p>
          <a:p>
            <a:pPr lvl="1"/>
            <a:r>
              <a:rPr lang="en-US" sz="1600" dirty="0"/>
              <a:t>Count 1 for each pair where the short event had also the worse predicted outcome; count 0.5 if the predicted outcome are tied. </a:t>
            </a:r>
          </a:p>
          <a:p>
            <a:pPr lvl="1"/>
            <a:r>
              <a:rPr lang="en-US" sz="1600" dirty="0"/>
              <a:t>Sum the counts over all permissible pairs</a:t>
            </a:r>
          </a:p>
          <a:p>
            <a:pPr lvl="1"/>
            <a:r>
              <a:rPr lang="en-US" sz="1600" dirty="0"/>
              <a:t>C = Sum of the counts / total number of permissible pairs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85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Cox proportional hazard: Example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78" y="735547"/>
            <a:ext cx="8290445" cy="3780420"/>
          </a:xfrm>
        </p:spPr>
        <p:txBody>
          <a:bodyPr>
            <a:normAutofit/>
          </a:bodyPr>
          <a:lstStyle/>
          <a:p>
            <a:r>
              <a:rPr lang="en-US" sz="1900" dirty="0"/>
              <a:t> You can then predict the survival rate of unseen data, or aggregate it and predict the expected mean (i.e. when is the most likely failure time for each new observation)</a:t>
            </a:r>
          </a:p>
          <a:p>
            <a:endParaRPr lang="en-US" sz="1900" dirty="0"/>
          </a:p>
          <a:p>
            <a:r>
              <a:rPr lang="en-US" sz="1900" dirty="0"/>
              <a:t>Survival functions for the</a:t>
            </a:r>
          </a:p>
          <a:p>
            <a:pPr marL="88770" indent="0">
              <a:buNone/>
            </a:pPr>
            <a:r>
              <a:rPr lang="en-US" sz="1900" dirty="0"/>
              <a:t>first 100 periods of 4 </a:t>
            </a:r>
          </a:p>
          <a:p>
            <a:pPr marL="88770" indent="0">
              <a:buNone/>
            </a:pPr>
            <a:r>
              <a:rPr lang="en-US" sz="1900" dirty="0"/>
              <a:t>d</a:t>
            </a:r>
            <a:r>
              <a:rPr lang="en-US" sz="1900" dirty="0"/>
              <a:t>ifferent observations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2" y="1761660"/>
            <a:ext cx="4267141" cy="257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94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Random Survival Forest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78" y="735547"/>
            <a:ext cx="8290445" cy="3780420"/>
          </a:xfrm>
        </p:spPr>
        <p:txBody>
          <a:bodyPr>
            <a:normAutofit/>
          </a:bodyPr>
          <a:lstStyle/>
          <a:p>
            <a:r>
              <a:rPr lang="en-US" sz="1900" dirty="0"/>
              <a:t>Inherits from the classical nice properties of random forests; </a:t>
            </a:r>
          </a:p>
          <a:p>
            <a:r>
              <a:rPr lang="en-US" sz="1900" dirty="0"/>
              <a:t>It is adaptive to the data and virtually assumption free</a:t>
            </a:r>
          </a:p>
          <a:p>
            <a:r>
              <a:rPr lang="en-US" sz="1900" b="1" u="sng" dirty="0"/>
              <a:t>Algorithm: </a:t>
            </a:r>
          </a:p>
          <a:p>
            <a:pPr lvl="1"/>
            <a:r>
              <a:rPr lang="en-US" sz="1600" dirty="0"/>
              <a:t>Draw </a:t>
            </a:r>
            <a:r>
              <a:rPr lang="en-US" sz="1600" b="1" i="1" dirty="0"/>
              <a:t>n </a:t>
            </a:r>
            <a:r>
              <a:rPr lang="en-US" sz="1600" dirty="0"/>
              <a:t>bootstrap samples from the data</a:t>
            </a:r>
          </a:p>
          <a:p>
            <a:pPr lvl="1"/>
            <a:r>
              <a:rPr lang="en-US" sz="1600" dirty="0"/>
              <a:t>Grow a tree for each bootstrapped data set, at each node use only </a:t>
            </a:r>
            <a:r>
              <a:rPr lang="en-US" sz="1600" b="1" i="1" dirty="0"/>
              <a:t>m</a:t>
            </a:r>
            <a:r>
              <a:rPr lang="en-US" sz="1600" dirty="0"/>
              <a:t> predictors for splitting on. Split on a predictor using a survival splitting criterion. The goal is to maximize the survival differences across daughter nodes.</a:t>
            </a:r>
          </a:p>
          <a:p>
            <a:pPr lvl="1"/>
            <a:r>
              <a:rPr lang="en-US" sz="1600" dirty="0"/>
              <a:t>Grow the tree to the full size given certain parameter restrictions (such as size of nodes)</a:t>
            </a:r>
          </a:p>
          <a:p>
            <a:pPr lvl="1"/>
            <a:r>
              <a:rPr lang="en-US" sz="1600" dirty="0"/>
              <a:t>Calculate the cumulative hazard by combining information from all n trees</a:t>
            </a:r>
          </a:p>
          <a:p>
            <a:pPr lvl="1"/>
            <a:r>
              <a:rPr lang="en-US" sz="1600" dirty="0"/>
              <a:t>Compute OOB error rate derived using the first b trees, b = 1, 2, …n </a:t>
            </a:r>
            <a:endParaRPr lang="en-US" sz="16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71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Random Survival Forest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78" y="735547"/>
            <a:ext cx="8290445" cy="3780420"/>
          </a:xfrm>
        </p:spPr>
        <p:txBody>
          <a:bodyPr>
            <a:normAutofit/>
          </a:bodyPr>
          <a:lstStyle/>
          <a:p>
            <a:r>
              <a:rPr lang="en-US" sz="1900" dirty="0"/>
              <a:t>Package in R (</a:t>
            </a:r>
            <a:r>
              <a:rPr lang="en-US" sz="1900" dirty="0" err="1"/>
              <a:t>randomSurvivalForest</a:t>
            </a:r>
            <a:r>
              <a:rPr lang="en-US" sz="1900" dirty="0"/>
              <a:t>), not in Python yet </a:t>
            </a:r>
          </a:p>
          <a:p>
            <a:r>
              <a:rPr lang="en-US" sz="1900" dirty="0"/>
              <a:t>Splitting rules:</a:t>
            </a:r>
          </a:p>
          <a:p>
            <a:pPr lvl="1"/>
            <a:r>
              <a:rPr lang="en-US" sz="1600" dirty="0"/>
              <a:t>Log-rank splitting rule (measure of node separation) </a:t>
            </a:r>
            <a:endParaRPr lang="en-US" sz="1600" dirty="0"/>
          </a:p>
          <a:p>
            <a:pPr lvl="1"/>
            <a:r>
              <a:rPr lang="en-US" sz="1600" dirty="0"/>
              <a:t>A conservation of events</a:t>
            </a:r>
            <a:endParaRPr lang="en-US" sz="1600" dirty="0"/>
          </a:p>
          <a:p>
            <a:pPr lvl="1"/>
            <a:r>
              <a:rPr lang="en-US" sz="1600" dirty="0"/>
              <a:t>A log-rank score rule</a:t>
            </a:r>
            <a:endParaRPr lang="en-US" sz="1600" dirty="0"/>
          </a:p>
          <a:p>
            <a:pPr lvl="1"/>
            <a:r>
              <a:rPr lang="en-US" sz="1600" dirty="0"/>
              <a:t>Fast approximation of the log-rank splitting rule </a:t>
            </a:r>
          </a:p>
          <a:p>
            <a:r>
              <a:rPr lang="en-US" sz="1900" dirty="0"/>
              <a:t>You can also calculate the cumulative hazard for the ensemble (using all estimators), and the OOB estimator (only for those observations where </a:t>
            </a:r>
            <a:r>
              <a:rPr lang="en-US" sz="1900" dirty="0" err="1"/>
              <a:t>i</a:t>
            </a:r>
            <a:r>
              <a:rPr lang="en-US" sz="1900" dirty="0"/>
              <a:t> is an OOB)</a:t>
            </a:r>
          </a:p>
          <a:p>
            <a:r>
              <a:rPr lang="en-US" sz="1900" dirty="0"/>
              <a:t> Performance estimate: error rate = 1- concordance rate </a:t>
            </a:r>
            <a:endParaRPr lang="en-US" sz="16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80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Duration/survival models: Example data set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Sickness and work spells of teachers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400" dirty="0"/>
              <a:t>State = 1 is work, state = 2 is sickness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= 0 =&gt; stop observing, i.e. censoring</a:t>
            </a:r>
          </a:p>
          <a:p>
            <a:pPr marL="8877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76657"/>
              </p:ext>
            </p:extLst>
          </p:nvPr>
        </p:nvGraphicFramePr>
        <p:xfrm>
          <a:off x="914451" y="1707654"/>
          <a:ext cx="7376058" cy="221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62"/>
                <a:gridCol w="819562"/>
                <a:gridCol w="819562"/>
                <a:gridCol w="819562"/>
                <a:gridCol w="819562"/>
                <a:gridCol w="819562"/>
                <a:gridCol w="819562"/>
                <a:gridCol w="819562"/>
                <a:gridCol w="819562"/>
              </a:tblGrid>
              <a:tr h="6674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School</a:t>
                      </a:r>
                      <a:endParaRPr lang="en-US" sz="12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Teacher</a:t>
                      </a:r>
                      <a:endParaRPr lang="en-US" sz="12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Spell #</a:t>
                      </a:r>
                      <a:endParaRPr lang="en-US" sz="12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length</a:t>
                      </a:r>
                      <a:endParaRPr lang="en-US" sz="12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Dest</a:t>
                      </a:r>
                      <a:endParaRPr lang="en-US" sz="12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Cens</a:t>
                      </a:r>
                      <a:endParaRPr lang="en-US" sz="12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Married</a:t>
                      </a:r>
                      <a:endParaRPr lang="en-US" sz="1200" dirty="0"/>
                    </a:p>
                  </a:txBody>
                  <a:tcPr marL="77410" marR="77410" marT="34290" marB="34290"/>
                </a:tc>
              </a:tr>
              <a:tr h="3866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175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</a:tr>
              <a:tr h="3866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</a:tr>
              <a:tr h="3866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</a:tr>
              <a:tr h="3866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117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410" marR="77410" marT="34290" marB="34290"/>
                </a:tc>
              </a:tr>
            </a:tbl>
          </a:graphicData>
        </a:graphic>
      </p:graphicFrame>
      <p:pic>
        <p:nvPicPr>
          <p:cNvPr id="5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9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Random Survival Forest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78" y="735547"/>
            <a:ext cx="8290445" cy="3780420"/>
          </a:xfrm>
        </p:spPr>
        <p:txBody>
          <a:bodyPr>
            <a:normAutofit/>
          </a:bodyPr>
          <a:lstStyle/>
          <a:p>
            <a:r>
              <a:rPr lang="en-US" sz="1900" dirty="0"/>
              <a:t>Package in R (</a:t>
            </a:r>
            <a:r>
              <a:rPr lang="en-US" sz="1900" dirty="0" err="1"/>
              <a:t>randomSurvivalForest</a:t>
            </a:r>
            <a:r>
              <a:rPr lang="en-US" sz="1900" dirty="0"/>
              <a:t>), example output </a:t>
            </a:r>
          </a:p>
          <a:p>
            <a:pPr marL="88770" indent="0">
              <a:buNone/>
            </a:pPr>
            <a:endParaRPr lang="en-US" sz="1900" dirty="0"/>
          </a:p>
          <a:p>
            <a:pPr marL="88770" indent="0">
              <a:buNone/>
            </a:pPr>
            <a:r>
              <a:rPr lang="en-US" sz="1900" dirty="0"/>
              <a:t> 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52" y="1437624"/>
            <a:ext cx="5429719" cy="232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259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Survival models: conclusions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78" y="735547"/>
            <a:ext cx="8290445" cy="3780420"/>
          </a:xfrm>
        </p:spPr>
        <p:txBody>
          <a:bodyPr>
            <a:normAutofit/>
          </a:bodyPr>
          <a:lstStyle/>
          <a:p>
            <a:pPr marL="88770" indent="0">
              <a:buNone/>
            </a:pPr>
            <a:endParaRPr lang="en-US" sz="1900" dirty="0"/>
          </a:p>
          <a:p>
            <a:r>
              <a:rPr lang="en-US" sz="1900" dirty="0"/>
              <a:t>Random Survival forest often do not outperform Cox PH model </a:t>
            </a:r>
          </a:p>
          <a:p>
            <a:r>
              <a:rPr lang="en-US" sz="1900" dirty="0"/>
              <a:t>If you have a duration type of a problem, instead of predicting a probability for an event happening at a given time, consider modelling the whole distribution, i.e. how that probability changes over time </a:t>
            </a:r>
          </a:p>
          <a:p>
            <a:r>
              <a:rPr lang="en-US" sz="1900" dirty="0"/>
              <a:t>Non-parametric models very flexible (no assumptions) but features not taken into account</a:t>
            </a:r>
          </a:p>
          <a:p>
            <a:r>
              <a:rPr lang="en-US" sz="1900" dirty="0"/>
              <a:t>Cox proportional hazard model more flexible (we don’t assume a distribution for the baseline hazard), gives you coefficients for the features but the proportional hazards assumption is strong</a:t>
            </a:r>
          </a:p>
          <a:p>
            <a:endParaRPr lang="en-US" sz="16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98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Survival models: conclusions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78" y="735547"/>
            <a:ext cx="8290445" cy="3780420"/>
          </a:xfrm>
        </p:spPr>
        <p:txBody>
          <a:bodyPr>
            <a:normAutofit/>
          </a:bodyPr>
          <a:lstStyle/>
          <a:p>
            <a:pPr marL="88770" indent="0">
              <a:buNone/>
            </a:pPr>
            <a:endParaRPr lang="en-US" sz="1900" dirty="0"/>
          </a:p>
          <a:p>
            <a:r>
              <a:rPr lang="en-US" sz="1900" dirty="0"/>
              <a:t>Basic concepts introduced here can be extended: deal with the unobserved heterogeneity (can also try to model it) by using mixture hazard models </a:t>
            </a:r>
          </a:p>
          <a:p>
            <a:r>
              <a:rPr lang="en-US" sz="1900" dirty="0"/>
              <a:t>Have multivariate duration models (competing risks when we try to model simultaneous modelling of multiple transitions, i.e. joint specification and estimation of two or more hazard rates) </a:t>
            </a:r>
          </a:p>
          <a:p>
            <a:endParaRPr lang="en-US" sz="16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513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the attention!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93" y="2914650"/>
            <a:ext cx="7619894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mishevavioleta@gmail.com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LinkedIn: Violeta </a:t>
            </a:r>
            <a:r>
              <a:rPr lang="en-US" dirty="0" err="1" smtClean="0">
                <a:solidFill>
                  <a:schemeClr val="tx1"/>
                </a:solidFill>
              </a:rPr>
              <a:t>Misheva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hlinkClick r:id="rId3"/>
              </a:rPr>
              <a:t>linkedin.com/in/violeta-misheva-phd-29674588</a:t>
            </a:r>
            <a:r>
              <a:rPr lang="en-US" dirty="0" smtClean="0"/>
              <a:t>)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705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Appendix 1: Time-varying covariates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82940" y="735547"/>
                <a:ext cx="8903654" cy="3996443"/>
              </a:xfrm>
            </p:spPr>
            <p:txBody>
              <a:bodyPr>
                <a:normAutofit/>
              </a:bodyPr>
              <a:lstStyle/>
              <a:p>
                <a:pPr marL="88770" indent="0">
                  <a:buNone/>
                </a:pPr>
                <a:endParaRPr lang="en-US" sz="1900" dirty="0"/>
              </a:p>
              <a:p>
                <a:r>
                  <a:rPr lang="en-US" sz="1900" dirty="0"/>
                  <a:t>Changes over time can be incorporated into the Cox proportional hazard model </a:t>
                </a:r>
              </a:p>
              <a:p>
                <a:pPr marL="0" indent="0" algn="ctr">
                  <a:buNone/>
                </a:pPr>
                <a:r>
                  <a:rPr lang="el-GR" sz="1900" dirty="0"/>
                  <a:t>λ</a:t>
                </a:r>
                <a:r>
                  <a:rPr lang="en-US" sz="1900" dirty="0"/>
                  <a:t>(t | X, </a:t>
                </a:r>
                <a:r>
                  <a:rPr lang="el-GR" sz="1900" dirty="0"/>
                  <a:t>γ</a:t>
                </a:r>
                <a:r>
                  <a:rPr lang="en-US" sz="1900" dirty="0"/>
                  <a:t>) = </a:t>
                </a:r>
                <a:r>
                  <a:rPr lang="el-GR" sz="1900" dirty="0"/>
                  <a:t>θ</a:t>
                </a:r>
                <a:r>
                  <a:rPr lang="en-US" sz="1900" dirty="0"/>
                  <a:t>(t). </a:t>
                </a:r>
                <a:r>
                  <a:rPr lang="el-GR" sz="1900" dirty="0"/>
                  <a:t>λ</a:t>
                </a:r>
                <a:r>
                  <a:rPr lang="en-US" sz="1900" baseline="-25000" dirty="0"/>
                  <a:t>1</a:t>
                </a:r>
                <a:r>
                  <a:rPr lang="en-US" sz="1900" dirty="0"/>
                  <a:t>( X(t), </a:t>
                </a:r>
                <a:r>
                  <a:rPr lang="el-GR" sz="1900" dirty="0"/>
                  <a:t>β</a:t>
                </a:r>
                <a:r>
                  <a:rPr lang="en-US" sz="1900" dirty="0"/>
                  <a:t>)</a:t>
                </a:r>
              </a:p>
              <a:p>
                <a:pPr marL="0" indent="0" algn="ctr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Covariates x(t) can change over time </a:t>
                </a:r>
              </a:p>
              <a:p>
                <a:r>
                  <a:rPr lang="en-US" sz="1900" dirty="0"/>
                  <a:t>Then it is often called ‘extended’ Cox</a:t>
                </a:r>
              </a:p>
              <a:p>
                <a:r>
                  <a:rPr lang="en-US" sz="1900" dirty="0"/>
                  <a:t>The </a:t>
                </a:r>
                <a:r>
                  <a:rPr lang="en-US" sz="1900" b="1" i="1" dirty="0"/>
                  <a:t>survivor function </a:t>
                </a:r>
                <a:r>
                  <a:rPr lang="en-US" sz="1900" dirty="0"/>
                  <a:t>is defined as :</a:t>
                </a:r>
              </a:p>
              <a:p>
                <a:pPr marL="0" indent="0" algn="ctr">
                  <a:buNone/>
                </a:pPr>
                <a:r>
                  <a:rPr lang="en-US" sz="1900" dirty="0"/>
                  <a:t>S(t) =exp{-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9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/>
                          </a:rPr>
                          <m:t>𝑜</m:t>
                        </m:r>
                      </m:sub>
                      <m:sup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sup>
                      <m:e>
                        <m:func>
                          <m:func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1900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λ</m:t>
                        </m:r>
                        <m:r>
                          <a:rPr lang="en-US" sz="1900" i="1" baseline="-25000">
                            <a:latin typeface="Cambria Math"/>
                          </a:rPr>
                          <m:t>0</m:t>
                        </m:r>
                        <m:d>
                          <m:d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sz="1900" i="1">
                            <a:latin typeface="Cambria Math"/>
                          </a:rPr>
                          <m:t>𝑑𝑢</m:t>
                        </m:r>
                        <m:r>
                          <a:rPr lang="en-US" sz="1900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and depends on the values of the time dependent variables over the interval from 0 to 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098" y="980728"/>
                <a:ext cx="10517441" cy="5328591"/>
              </a:xfrm>
              <a:blipFill rotWithShape="1">
                <a:blip r:embed="rId2"/>
                <a:stretch>
                  <a:fillRect l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286001" y="2225501"/>
            <a:ext cx="4572000" cy="767194"/>
          </a:xfrm>
          <a:prstGeom prst="rect">
            <a:avLst/>
          </a:prstGeom>
        </p:spPr>
        <p:txBody>
          <a:bodyPr lIns="73975" tIns="36987" rIns="73975" bIns="36987">
            <a:spAutoFit/>
          </a:bodyPr>
          <a:lstStyle/>
          <a:p>
            <a:r>
              <a:rPr lang="en-GB" dirty="0"/>
              <a:t>Novotel London West (1 </a:t>
            </a:r>
            <a:r>
              <a:rPr lang="en-GB" dirty="0" err="1"/>
              <a:t>Shortlands</a:t>
            </a:r>
            <a:r>
              <a:rPr lang="en-GB" dirty="0"/>
              <a:t>, London W6 8DR)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39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Appendix 1: Time-varying covariates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78" y="843559"/>
            <a:ext cx="8659816" cy="3888431"/>
          </a:xfrm>
        </p:spPr>
        <p:txBody>
          <a:bodyPr>
            <a:normAutofit/>
          </a:bodyPr>
          <a:lstStyle/>
          <a:p>
            <a:pPr marL="88770" indent="0">
              <a:buNone/>
            </a:pPr>
            <a:endParaRPr lang="en-US" sz="1900" dirty="0"/>
          </a:p>
          <a:p>
            <a:pPr marL="88770" indent="0">
              <a:buNone/>
            </a:pPr>
            <a:endParaRPr lang="en-US" sz="1900" dirty="0"/>
          </a:p>
          <a:p>
            <a:pPr marL="8877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When is it most appropriate to use a Cox model with time-dependent variables? </a:t>
            </a:r>
          </a:p>
          <a:p>
            <a:r>
              <a:rPr lang="en-US" sz="1900" u="sng" dirty="0"/>
              <a:t>When important covariates change during a study </a:t>
            </a:r>
            <a:r>
              <a:rPr lang="en-US" sz="1900" dirty="0"/>
              <a:t>(for example, we are interested in predicting the risk for a cardiovascular problems and an important feature might be the number of cigarettes smoked per day)</a:t>
            </a:r>
          </a:p>
          <a:p>
            <a:r>
              <a:rPr lang="en-US" sz="1900" dirty="0"/>
              <a:t>In cross-over studies to indicate a change in treatment </a:t>
            </a:r>
          </a:p>
          <a:p>
            <a:pPr marL="0" indent="0" algn="ctr">
              <a:buNone/>
            </a:pPr>
            <a:r>
              <a:rPr lang="en-US" sz="1900" dirty="0"/>
              <a:t> </a:t>
            </a:r>
          </a:p>
          <a:p>
            <a:pPr marL="0" indent="0" algn="ctr">
              <a:buNone/>
            </a:pPr>
            <a:r>
              <a:rPr lang="en-US" sz="1900" dirty="0"/>
              <a:t> </a:t>
            </a:r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48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Appendix 2: Aalen-additive models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26778" y="735547"/>
                <a:ext cx="8290445" cy="3780420"/>
              </a:xfrm>
            </p:spPr>
            <p:txBody>
              <a:bodyPr>
                <a:normAutofit/>
              </a:bodyPr>
              <a:lstStyle/>
              <a:p>
                <a:pPr marL="88770" indent="0">
                  <a:buNone/>
                </a:pPr>
                <a:endParaRPr lang="en-US" sz="1900" dirty="0"/>
              </a:p>
              <a:p>
                <a:r>
                  <a:rPr lang="en-US" sz="1900" dirty="0"/>
                  <a:t>A non-parametric alternative to the Cox model (Aalen, 1980)</a:t>
                </a:r>
              </a:p>
              <a:p>
                <a:r>
                  <a:rPr lang="en-US" sz="1900" dirty="0"/>
                  <a:t>The covariates are modeled as additive risks to a baseline hazard</a:t>
                </a:r>
              </a:p>
              <a:p>
                <a:r>
                  <a:rPr lang="en-US" sz="1900" dirty="0"/>
                  <a:t>Values of regression coefficients are allowed to vary over time</a:t>
                </a:r>
              </a:p>
              <a:p>
                <a:r>
                  <a:rPr lang="en-US" sz="1900" dirty="0"/>
                  <a:t>The basic equation is</a:t>
                </a:r>
                <a:endParaRPr lang="en-US" sz="1900" baseline="30000" dirty="0"/>
              </a:p>
              <a:p>
                <a:pPr marL="0" indent="0" algn="ctr">
                  <a:buNone/>
                </a:pPr>
                <a:r>
                  <a:rPr lang="el-GR" sz="1600" dirty="0"/>
                  <a:t>λ</a:t>
                </a:r>
                <a:r>
                  <a:rPr lang="en-US" sz="1600" dirty="0"/>
                  <a:t>(t|X)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θ</m:t>
                    </m:r>
                    <m:r>
                      <a:rPr lang="en-US" sz="1600" baseline="-25000">
                        <a:latin typeface="Cambria Math"/>
                      </a:rPr>
                      <m:t>0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sz="160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1600" i="1">
                            <a:latin typeface="Cambria Math"/>
                          </a:rPr>
                          <m:t>𝑋</m:t>
                        </m:r>
                        <m:r>
                          <a:rPr lang="en-US" sz="1600" i="1" baseline="-25000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α</m:t>
                        </m:r>
                        <m:r>
                          <a:rPr lang="en-US" sz="1600" i="1" baseline="-25000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The hazard at any time is then the sum of the baseline hazard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θ</m:t>
                    </m:r>
                    <m:r>
                      <a:rPr lang="en-US" sz="1600" baseline="-25000">
                        <a:latin typeface="Cambria Math"/>
                      </a:rPr>
                      <m:t>0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sz="1600" dirty="0"/>
                  <a:t> and a linear combination of the covariates</a:t>
                </a:r>
              </a:p>
              <a:p>
                <a:r>
                  <a:rPr lang="en-US" sz="1900" dirty="0"/>
                  <a:t>The cumulative regression functions are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/>
                        </a:rPr>
                        <m:t>𝐴</m:t>
                      </m:r>
                      <m:r>
                        <a:rPr lang="en-US" sz="1900" i="1" baseline="-2500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sz="1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9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sz="1900" i="1">
                              <a:latin typeface="Cambria Math"/>
                            </a:rPr>
                            <m:t>α</m:t>
                          </m:r>
                          <m:r>
                            <a:rPr lang="en-US" sz="1900" i="1" baseline="-25000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900" i="1">
                              <a:latin typeface="Cambria Math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131" y="980729"/>
                <a:ext cx="9793088" cy="5040560"/>
              </a:xfrm>
              <a:blipFill rotWithShape="1">
                <a:blip r:embed="rId2"/>
                <a:stretch>
                  <a:fillRect l="-872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26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6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600" dirty="0"/>
              <a:t> Appendix 2: Aalen-additive models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78" y="735547"/>
            <a:ext cx="8290445" cy="3780420"/>
          </a:xfrm>
        </p:spPr>
        <p:txBody>
          <a:bodyPr>
            <a:normAutofit/>
          </a:bodyPr>
          <a:lstStyle/>
          <a:p>
            <a:pPr marL="88770" indent="0">
              <a:buNone/>
            </a:pPr>
            <a:endParaRPr lang="en-US" sz="1900" dirty="0"/>
          </a:p>
          <a:p>
            <a:r>
              <a:rPr lang="en-US" sz="1900" dirty="0"/>
              <a:t>The cumulative regression functions are plotted against time and give a description of how the covariates influence the survival over time. </a:t>
            </a:r>
          </a:p>
          <a:p>
            <a:r>
              <a:rPr lang="en-US" sz="1900" dirty="0"/>
              <a:t>It is therefore the change in the cumulative functions, i.e. the slope that is of primary interest</a:t>
            </a:r>
          </a:p>
          <a:p>
            <a:r>
              <a:rPr lang="en-US" sz="1900" b="1" u="sng" dirty="0"/>
              <a:t>Note</a:t>
            </a:r>
            <a:r>
              <a:rPr lang="en-US" sz="1900" dirty="0"/>
              <a:t>:  The hazard rates are not restricted to be non-negative numbers with the Aalen-additive model, which could lead to the survival function not monotone over time but increasing 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28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Basic concepts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900" dirty="0"/>
                  <a:t>Duration in a state is T (T&gt;=0), often discrete</a:t>
                </a:r>
                <a:r>
                  <a:rPr lang="en-US" sz="1900" baseline="30000" dirty="0"/>
                  <a:t>*</a:t>
                </a:r>
                <a:r>
                  <a:rPr lang="en-US" sz="1900" dirty="0"/>
                  <a:t> random variable </a:t>
                </a:r>
              </a:p>
              <a:p>
                <a:r>
                  <a:rPr lang="en-US" sz="1900" dirty="0"/>
                  <a:t>Cumulative distribution F(t) is:</a:t>
                </a:r>
              </a:p>
              <a:p>
                <a:endParaRPr lang="en-US" sz="1900" dirty="0"/>
              </a:p>
              <a:p>
                <a:pPr marL="88770" indent="0" algn="ctr">
                  <a:buNone/>
                </a:pPr>
                <a:r>
                  <a:rPr lang="en-US" sz="1900" dirty="0"/>
                  <a:t>F(t) = </a:t>
                </a:r>
                <a:r>
                  <a:rPr lang="en-US" sz="1900" dirty="0" err="1"/>
                  <a:t>Pr</a:t>
                </a:r>
                <a:r>
                  <a:rPr lang="en-US" sz="1900" dirty="0"/>
                  <a:t>[ T &lt;= t ]=</a:t>
                </a:r>
              </a:p>
              <a:p>
                <a:pPr marL="8877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900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19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900" i="1">
                              <a:latin typeface="Cambria Math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  <a:p>
                <a:endParaRPr lang="en-US" sz="1600" dirty="0"/>
              </a:p>
              <a:p>
                <a:pPr marL="88770" indent="0">
                  <a:buNone/>
                </a:pPr>
                <a:endParaRPr lang="en-US" sz="1900" dirty="0"/>
              </a:p>
              <a:p>
                <a:r>
                  <a:rPr lang="en-US" sz="1900" dirty="0"/>
                  <a:t>Density function f(t) = d F(t) / </a:t>
                </a:r>
                <a:r>
                  <a:rPr lang="en-US" sz="1900" dirty="0" err="1"/>
                  <a:t>dt</a:t>
                </a:r>
                <a:endParaRPr lang="en-US" sz="1900" dirty="0"/>
              </a:p>
              <a:p>
                <a:endParaRPr lang="en-US" sz="1900" dirty="0"/>
              </a:p>
              <a:p>
                <a:pPr marL="0" indent="0">
                  <a:buNone/>
                </a:pPr>
                <a:r>
                  <a:rPr lang="en-US" sz="1500" dirty="0"/>
                  <a:t>* All concepts apply to continuous variables as well, discrete mathematically simpler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78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8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Basic concepts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Survival function S(t):</a:t>
            </a:r>
          </a:p>
          <a:p>
            <a:endParaRPr lang="en-US" sz="1900" dirty="0"/>
          </a:p>
          <a:p>
            <a:pPr marL="88770" indent="0" algn="ctr">
              <a:buNone/>
            </a:pPr>
            <a:r>
              <a:rPr lang="en-US" sz="1900" dirty="0"/>
              <a:t>S(t) = </a:t>
            </a:r>
            <a:r>
              <a:rPr lang="en-US" sz="1900" dirty="0" err="1"/>
              <a:t>Pr</a:t>
            </a:r>
            <a:r>
              <a:rPr lang="en-US" sz="1900" dirty="0"/>
              <a:t>[ T &gt; t] =</a:t>
            </a:r>
          </a:p>
          <a:p>
            <a:pPr marL="88770" indent="0" algn="ctr">
              <a:buNone/>
            </a:pPr>
            <a:r>
              <a:rPr lang="en-US" sz="1900" dirty="0"/>
              <a:t>= 1- F(t)</a:t>
            </a:r>
          </a:p>
          <a:p>
            <a:pPr marL="88770" indent="0">
              <a:buNone/>
            </a:pP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Monotonically declining from 1 to 0 (</a:t>
            </a:r>
            <a:r>
              <a:rPr lang="en-US" sz="1900" dirty="0" err="1"/>
              <a:t>cdf</a:t>
            </a:r>
            <a:r>
              <a:rPr lang="en-US" sz="1900" dirty="0"/>
              <a:t> is monotonically increasing); S(∞) = 0 </a:t>
            </a:r>
          </a:p>
          <a:p>
            <a:r>
              <a:rPr lang="en-US" sz="1900" dirty="0"/>
              <a:t>We do not observe the true survival curve of a population, we can only use the data to estimate it. </a:t>
            </a:r>
          </a:p>
          <a:p>
            <a:pPr marL="88770" indent="0">
              <a:buNone/>
            </a:pPr>
            <a:endParaRPr lang="en-US" sz="19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Basic concepts: example survival function</a:t>
            </a:r>
            <a:endParaRPr lang="en-US" sz="2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69" y="1275606"/>
            <a:ext cx="7065432" cy="316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4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Basic concepts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1900" dirty="0"/>
                  <a:t>Hazard rate/function, instantaneous probability of leaving a state given survival to time t</a:t>
                </a:r>
              </a:p>
              <a:p>
                <a:endParaRPr lang="en-US" sz="1900" dirty="0"/>
              </a:p>
              <a:p>
                <a:pPr marL="88770" indent="0" algn="ctr">
                  <a:buNone/>
                </a:pPr>
                <a:r>
                  <a:rPr lang="el-GR" sz="1900" dirty="0"/>
                  <a:t>λ</a:t>
                </a:r>
                <a:r>
                  <a:rPr lang="en-US" sz="1900" dirty="0"/>
                  <a:t>(t)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900" i="1">
                            <a:latin typeface="Cambria Math"/>
                          </a:rPr>
                          <m:t>𝑙𝑖𝑚</m:t>
                        </m:r>
                      </m:fName>
                      <m:e>
                        <m:r>
                          <a:rPr lang="en-US" sz="19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</a:rPr>
                          <m:t>→0</m:t>
                        </m:r>
                      </m:e>
                    </m:func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/>
                              </a:rPr>
                              <m:t>Pr</m:t>
                            </m:r>
                            <m:r>
                              <a:rPr lang="en-US" sz="1900">
                                <a:latin typeface="Cambria Math"/>
                              </a:rPr>
                              <m:t> 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|"/>
                                <m:ctrlPr>
                                  <a:rPr lang="en-US" sz="1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 ≤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 &lt; 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900" i="1">
                                    <a:latin typeface="Cambria Math"/>
                                  </a:rPr>
                                  <m:t>+∆</m:t>
                                </m:r>
                                <m:r>
                                  <a:rPr lang="en-US" sz="19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sz="1900" i="1">
                            <a:latin typeface="Cambria Math"/>
                          </a:rPr>
                          <m:t>𝑇</m:t>
                        </m:r>
                        <m:r>
                          <a:rPr lang="en-US" sz="1900" i="1">
                            <a:latin typeface="Cambria Math"/>
                          </a:rPr>
                          <m:t> ≥ 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  <m:r>
                          <a:rPr lang="en-US" sz="1900" i="1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19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900" dirty="0"/>
                  <a:t> =</a:t>
                </a:r>
              </a:p>
              <a:p>
                <a:pPr marL="88770" indent="0">
                  <a:buNone/>
                </a:pPr>
                <a:r>
                  <a:rPr lang="en-US" sz="1900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/>
                          </a:rPr>
                          <m:t>𝑓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900" i="1">
                            <a:latin typeface="Cambria Math"/>
                          </a:rPr>
                          <m:t>𝑆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/>
                  <a:t>Easy to verify that the hazard equals the change in log-survivor function:</a:t>
                </a:r>
              </a:p>
              <a:p>
                <a:pPr marL="88770" indent="0" algn="ctr">
                  <a:buNone/>
                </a:pPr>
                <a:r>
                  <a:rPr lang="el-GR" sz="1900" dirty="0"/>
                  <a:t>λ</a:t>
                </a:r>
                <a:r>
                  <a:rPr lang="en-US" sz="1900" dirty="0"/>
                  <a:t>(t)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/>
                          </a:rPr>
                          <m:t>𝑑</m:t>
                        </m:r>
                        <m:r>
                          <a:rPr lang="en-US" sz="1900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/>
                          </a:rPr>
                          <m:t>ln</m:t>
                        </m:r>
                        <m:r>
                          <a:rPr lang="en-US" sz="1900" i="1">
                            <a:latin typeface="Cambria Math"/>
                          </a:rPr>
                          <m:t>⁡(</m:t>
                        </m:r>
                        <m:r>
                          <a:rPr lang="en-US" sz="1900" i="1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9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1900" dirty="0"/>
              </a:p>
              <a:p>
                <a:endParaRPr lang="en-US" sz="1900" dirty="0"/>
              </a:p>
              <a:p>
                <a:pPr marL="8877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0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Basic concepts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900" dirty="0"/>
                  <a:t> Cumulative hazard gives the accumulated risk up to time t:</a:t>
                </a:r>
              </a:p>
              <a:p>
                <a:pPr marL="88770" indent="0">
                  <a:buNone/>
                </a:pPr>
                <a:r>
                  <a:rPr lang="en-US" sz="1900" dirty="0"/>
                  <a:t>				</a:t>
                </a:r>
                <a:r>
                  <a:rPr lang="el-GR" sz="1900" dirty="0"/>
                  <a:t> Λ</a:t>
                </a:r>
                <a:r>
                  <a:rPr lang="en-US" sz="1900" dirty="0"/>
                  <a:t>(t)=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9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1900" i="1"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1900" i="1">
                            <a:latin typeface="Cambria Math"/>
                          </a:rPr>
                          <m:t>𝑑𝑠</m:t>
                        </m:r>
                      </m:e>
                    </m:nary>
                  </m:oMath>
                </a14:m>
                <a:endParaRPr lang="en-US" sz="1900" dirty="0"/>
              </a:p>
              <a:p>
                <a:pPr marL="88770" indent="0">
                  <a:buNone/>
                </a:pPr>
                <a:r>
                  <a:rPr lang="en-US" sz="1900" dirty="0"/>
                  <a:t>In simpler terms, it measures the total amount of risk that has been accumulated up to a point </a:t>
                </a:r>
                <a:r>
                  <a:rPr lang="en-US" sz="1900" i="1" dirty="0"/>
                  <a:t>t</a:t>
                </a:r>
                <a:r>
                  <a:rPr lang="en-US" sz="1900" dirty="0"/>
                  <a:t>. </a:t>
                </a:r>
              </a:p>
              <a:p>
                <a:pPr marL="88770" indent="0">
                  <a:buNone/>
                </a:pPr>
                <a:r>
                  <a:rPr lang="en-US" sz="1900" dirty="0"/>
                  <a:t> </a:t>
                </a:r>
              </a:p>
              <a:p>
                <a:pPr marL="88770" indent="0">
                  <a:buNone/>
                </a:pPr>
                <a:endParaRPr lang="en-US" sz="1900" dirty="0"/>
              </a:p>
              <a:p>
                <a:pPr marL="88770" indent="0">
                  <a:buNone/>
                </a:pPr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pPr marL="88770" indent="0">
                  <a:buNone/>
                </a:pPr>
                <a:endParaRPr lang="en-US" sz="1900" dirty="0"/>
              </a:p>
              <a:p>
                <a:endParaRPr lang="en-US" sz="1900" dirty="0"/>
              </a:p>
              <a:p>
                <a:pPr marL="8877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78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62" y="2599339"/>
            <a:ext cx="3594538" cy="206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Basic concepts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The duration distribution is completely characterized by the hazard rate </a:t>
            </a:r>
            <a:r>
              <a:rPr lang="el-GR" sz="1900" dirty="0"/>
              <a:t>λ</a:t>
            </a:r>
            <a:endParaRPr lang="en-US" sz="1900" dirty="0"/>
          </a:p>
          <a:p>
            <a:r>
              <a:rPr lang="en-US" sz="1900" dirty="0"/>
              <a:t>F, S, f and </a:t>
            </a:r>
            <a:r>
              <a:rPr lang="el-GR" sz="1900" dirty="0"/>
              <a:t>λ</a:t>
            </a:r>
            <a:r>
              <a:rPr lang="en-US" sz="1900" dirty="0"/>
              <a:t> are all unique characterizations of the distribution of T (can derive one from the other)</a:t>
            </a:r>
          </a:p>
          <a:p>
            <a:r>
              <a:rPr lang="en-US" sz="1900" dirty="0"/>
              <a:t>The hazard rate is also closest to what you want to know </a:t>
            </a:r>
            <a:endParaRPr lang="en-US" sz="1900" dirty="0"/>
          </a:p>
          <a:p>
            <a:pPr marL="8877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88770" indent="0">
              <a:buNone/>
            </a:pPr>
            <a:endParaRPr lang="en-US" sz="1900" dirty="0"/>
          </a:p>
          <a:p>
            <a:endParaRPr lang="en-US" sz="1900" dirty="0"/>
          </a:p>
          <a:p>
            <a:pPr marL="88770" indent="0">
              <a:buNone/>
            </a:pPr>
            <a:endParaRPr lang="en-US" sz="1900" dirty="0"/>
          </a:p>
        </p:txBody>
      </p:sp>
      <p:pic>
        <p:nvPicPr>
          <p:cNvPr id="4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9187" y="4630164"/>
            <a:ext cx="2377408" cy="45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9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2204</Words>
  <Application>Microsoft Office PowerPoint</Application>
  <PresentationFormat>On-screen Show (16:9)</PresentationFormat>
  <Paragraphs>312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Duration/survival models: Example data set</vt:lpstr>
      <vt:lpstr>Basic concepts</vt:lpstr>
      <vt:lpstr>Basic concepts</vt:lpstr>
      <vt:lpstr>Basic concepts: example survival function</vt:lpstr>
      <vt:lpstr>Basic concepts</vt:lpstr>
      <vt:lpstr>Basic concepts</vt:lpstr>
      <vt:lpstr>Basic concepts</vt:lpstr>
      <vt:lpstr>Censoring</vt:lpstr>
      <vt:lpstr>Estimating the survival and hazard</vt:lpstr>
      <vt:lpstr>Non-parametric: Kaplan-Meier</vt:lpstr>
      <vt:lpstr>Non-parametric: Kaplan-Meier, example table</vt:lpstr>
      <vt:lpstr>Non-parametric: Kaplan-Meier, example graph</vt:lpstr>
      <vt:lpstr>Non-parametric: Kaplan-Meier, example graph</vt:lpstr>
      <vt:lpstr>Non-parametric: Kaplan-Meier, example graph</vt:lpstr>
      <vt:lpstr>Parametric estimation</vt:lpstr>
      <vt:lpstr>Parametric estimation: Mixed proportional hazard</vt:lpstr>
      <vt:lpstr>Parametric estimation: Mixed proportional hazard</vt:lpstr>
      <vt:lpstr>Parametric estimation: Mixed proportional hazard</vt:lpstr>
      <vt:lpstr>Parametric estimation: Mixed proportional hazard</vt:lpstr>
      <vt:lpstr>Semi-Parametric estimation: Cox proportional hazard</vt:lpstr>
      <vt:lpstr>Semi-Parametric estimation: Cox proportional hazard</vt:lpstr>
      <vt:lpstr> Cox proportional hazard: Partial Likelihood</vt:lpstr>
      <vt:lpstr> Cox proportional hazard: Example</vt:lpstr>
      <vt:lpstr> Cox proportional hazard: Example</vt:lpstr>
      <vt:lpstr> Cox proportional hazard: Example</vt:lpstr>
      <vt:lpstr> Random Survival Forest</vt:lpstr>
      <vt:lpstr> Random Survival Forest</vt:lpstr>
      <vt:lpstr> Random Survival Forest</vt:lpstr>
      <vt:lpstr> Survival models: conclusions</vt:lpstr>
      <vt:lpstr> Survival models: conclusions</vt:lpstr>
      <vt:lpstr>Thank you for the attention!</vt:lpstr>
      <vt:lpstr> Appendix 1: Time-varying covariates</vt:lpstr>
      <vt:lpstr> Appendix 1: Time-varying covariates</vt:lpstr>
      <vt:lpstr> Appendix 2: Aalen-additive models</vt:lpstr>
      <vt:lpstr> Appendix 2: Aalen-additive models</vt:lpstr>
    </vt:vector>
  </TitlesOfParts>
  <Company>ABN AMRO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for data science</dc:title>
  <dc:creator>Misheva,Violeta</dc:creator>
  <cp:lastModifiedBy>Misheva,Violeta</cp:lastModifiedBy>
  <cp:revision>72</cp:revision>
  <dcterms:created xsi:type="dcterms:W3CDTF">2018-07-10T09:17:41Z</dcterms:created>
  <dcterms:modified xsi:type="dcterms:W3CDTF">2018-09-18T14:26:30Z</dcterms:modified>
</cp:coreProperties>
</file>