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Y96x9BnBOaccy3uBUQQGqhOhF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f21c4931c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f21c4931c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4f21c4931c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f21c4931c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f21c4931c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4f21c4931c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f21c4931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4f21c4931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4f21c4931c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f21c4931c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f21c4931c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4f21c4931c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a9ae7a15b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7a9ae7a15b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7a9ae7a15b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f21c4931c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f21c4931c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4f21c4931c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a9ae7a15b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7a9ae7a15b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7a9ae7a15b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f21c4931c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f21c4931c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4f21c4931c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a9ae7a15b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7a9ae7a15b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f21c4931c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f21c4931c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4f21c4931c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f21c4931c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4f21c4931c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4f21c4931c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9ae7a15b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7a9ae7a15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7a9ae7a15b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f21c4931c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4f21c4931c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4f21c4931c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a9ae7a15b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7a9ae7a15b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Spearman recomendable utilizarlo cuando los datos presentan valores extremos, ya que dichos valores afectan mucho el coeficiente de </a:t>
            </a:r>
            <a:r>
              <a:rPr b="1"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correlación</a:t>
            </a: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Pearson, o ante distribuciones no normales. No está afectada por los cambios en las unidades de medida.</a:t>
            </a:r>
            <a:endParaRPr/>
          </a:p>
        </p:txBody>
      </p:sp>
      <p:sp>
        <p:nvSpPr>
          <p:cNvPr id="169" name="Google Shape;169;g17a9ae7a15b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15"/>
          <p:cNvCxnSpPr/>
          <p:nvPr/>
        </p:nvCxnSpPr>
        <p:spPr>
          <a:xfrm>
            <a:off x="7772400" y="0"/>
            <a:ext cx="4419600" cy="52900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5"/>
          <p:cNvSpPr txBox="1"/>
          <p:nvPr>
            <p:ph type="ctrTitle"/>
          </p:nvPr>
        </p:nvSpPr>
        <p:spPr>
          <a:xfrm>
            <a:off x="847724" y="2801148"/>
            <a:ext cx="10363200" cy="724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3" cy="9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472091" y="1374126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252993" y="1381271"/>
            <a:ext cx="4459763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7"/>
          <p:cNvSpPr txBox="1"/>
          <p:nvPr>
            <p:ph type="title"/>
          </p:nvPr>
        </p:nvSpPr>
        <p:spPr>
          <a:xfrm>
            <a:off x="1776888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776889" y="225742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1776889" y="404177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32" name="Google Shape;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/>
          <p:nvPr/>
        </p:nvSpPr>
        <p:spPr>
          <a:xfrm>
            <a:off x="-61472" y="0"/>
            <a:ext cx="12332874" cy="695405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8"/>
          <p:cNvSpPr txBox="1"/>
          <p:nvPr>
            <p:ph type="title"/>
          </p:nvPr>
        </p:nvSpPr>
        <p:spPr>
          <a:xfrm>
            <a:off x="547442" y="991240"/>
            <a:ext cx="9641586" cy="5624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f21c4931c_0_1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g14f21c4931c_0_118"/>
          <p:cNvCxnSpPr/>
          <p:nvPr/>
        </p:nvCxnSpPr>
        <p:spPr>
          <a:xfrm>
            <a:off x="7772400" y="0"/>
            <a:ext cx="4419600" cy="529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g14f21c4931c_0_118"/>
          <p:cNvSpPr txBox="1"/>
          <p:nvPr>
            <p:ph type="ctrTitle"/>
          </p:nvPr>
        </p:nvSpPr>
        <p:spPr>
          <a:xfrm>
            <a:off x="847724" y="2801148"/>
            <a:ext cx="10363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14f21c4931c_0_118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g14f21c4931c_0_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4" cy="99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f21c4931c_0_1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14f21c4931c_0_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g14f21c4931c_0_124"/>
          <p:cNvSpPr txBox="1"/>
          <p:nvPr>
            <p:ph type="title"/>
          </p:nvPr>
        </p:nvSpPr>
        <p:spPr>
          <a:xfrm>
            <a:off x="1776888" y="1578772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4f21c4931c_0_124"/>
          <p:cNvSpPr txBox="1"/>
          <p:nvPr>
            <p:ph idx="1" type="body"/>
          </p:nvPr>
        </p:nvSpPr>
        <p:spPr>
          <a:xfrm>
            <a:off x="1776889" y="225742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g14f21c4931c_0_124"/>
          <p:cNvSpPr txBox="1"/>
          <p:nvPr>
            <p:ph idx="2" type="body"/>
          </p:nvPr>
        </p:nvSpPr>
        <p:spPr>
          <a:xfrm>
            <a:off x="1776889" y="404177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56" name="Google Shape;56;g14f21c4931c_0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f21c4931c_0_131"/>
          <p:cNvSpPr/>
          <p:nvPr/>
        </p:nvSpPr>
        <p:spPr>
          <a:xfrm>
            <a:off x="-61472" y="0"/>
            <a:ext cx="12333000" cy="695400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4f21c4931c_0_13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g14f21c4931c_0_131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g14f21c4931c_0_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f21c4931c_0_136"/>
          <p:cNvSpPr txBox="1"/>
          <p:nvPr>
            <p:ph type="title"/>
          </p:nvPr>
        </p:nvSpPr>
        <p:spPr>
          <a:xfrm>
            <a:off x="1472091" y="1374126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4f21c4931c_0_136"/>
          <p:cNvSpPr txBox="1"/>
          <p:nvPr>
            <p:ph idx="1" type="body"/>
          </p:nvPr>
        </p:nvSpPr>
        <p:spPr>
          <a:xfrm>
            <a:off x="4252993" y="1381271"/>
            <a:ext cx="4459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g14f21c4931c_0_13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g14f21c4931c_0_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838200" y="11601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838200" y="2758567"/>
            <a:ext cx="10515600" cy="341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g14f21c4931c_0_1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14f21c4931c_0_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14f21c4931c_0_11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g14f21c4931c_0_112"/>
          <p:cNvSpPr txBox="1"/>
          <p:nvPr>
            <p:ph type="title"/>
          </p:nvPr>
        </p:nvSpPr>
        <p:spPr>
          <a:xfrm>
            <a:off x="838200" y="11601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4f21c4931c_0_112"/>
          <p:cNvSpPr txBox="1"/>
          <p:nvPr>
            <p:ph idx="1" type="body"/>
          </p:nvPr>
        </p:nvSpPr>
        <p:spPr>
          <a:xfrm>
            <a:off x="838200" y="2758567"/>
            <a:ext cx="105156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1491226" y="4450493"/>
            <a:ext cx="3266125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491228" y="5089158"/>
            <a:ext cx="3612113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468846" y="4412582"/>
            <a:ext cx="6577009" cy="87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COMPETENCIA KAGGLE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MODELOS DE REGRESIÓN</a:t>
            </a:r>
            <a:endParaRPr b="1" i="0" sz="24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405333" y="5520672"/>
            <a:ext cx="39786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9847531" y="5797671"/>
            <a:ext cx="2678906" cy="87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/2022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382779" y="6017645"/>
            <a:ext cx="2277584" cy="4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82.05 Análisis Predictivo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9474947" y="1032717"/>
            <a:ext cx="2277584" cy="4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VIOLETA SAGUIER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f21c4931c_0_5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g14f21c4931c_0_53"/>
          <p:cNvPicPr preferRelativeResize="0"/>
          <p:nvPr/>
        </p:nvPicPr>
        <p:blipFill rotWithShape="1">
          <a:blip r:embed="rId3">
            <a:alphaModFix/>
          </a:blip>
          <a:srcRect b="0" l="2114" r="0" t="5132"/>
          <a:stretch/>
        </p:blipFill>
        <p:spPr>
          <a:xfrm>
            <a:off x="343500" y="1527525"/>
            <a:ext cx="4938349" cy="19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4f21c4931c_0_53"/>
          <p:cNvPicPr preferRelativeResize="0"/>
          <p:nvPr/>
        </p:nvPicPr>
        <p:blipFill rotWithShape="1">
          <a:blip r:embed="rId4">
            <a:alphaModFix/>
          </a:blip>
          <a:srcRect b="0" l="3155" r="2921" t="8567"/>
          <a:stretch/>
        </p:blipFill>
        <p:spPr>
          <a:xfrm>
            <a:off x="426400" y="4448500"/>
            <a:ext cx="5294526" cy="1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4f21c4931c_0_53"/>
          <p:cNvPicPr preferRelativeResize="0"/>
          <p:nvPr/>
        </p:nvPicPr>
        <p:blipFill rotWithShape="1">
          <a:blip r:embed="rId5">
            <a:alphaModFix/>
          </a:blip>
          <a:srcRect b="0" l="3901" r="0" t="12103"/>
          <a:stretch/>
        </p:blipFill>
        <p:spPr>
          <a:xfrm>
            <a:off x="5931400" y="1732800"/>
            <a:ext cx="5472175" cy="15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4f21c4931c_0_53"/>
          <p:cNvSpPr txBox="1"/>
          <p:nvPr/>
        </p:nvSpPr>
        <p:spPr>
          <a:xfrm>
            <a:off x="4329025" y="633475"/>
            <a:ext cx="34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D5486"/>
                </a:solidFill>
              </a:rPr>
              <a:t>Casos particulares</a:t>
            </a:r>
            <a:endParaRPr/>
          </a:p>
        </p:txBody>
      </p:sp>
      <p:pic>
        <p:nvPicPr>
          <p:cNvPr id="188" name="Google Shape;188;g14f21c4931c_0_53"/>
          <p:cNvPicPr preferRelativeResize="0"/>
          <p:nvPr/>
        </p:nvPicPr>
        <p:blipFill rotWithShape="1">
          <a:blip r:embed="rId6">
            <a:alphaModFix/>
          </a:blip>
          <a:srcRect b="0" l="1854" r="0" t="9354"/>
          <a:stretch/>
        </p:blipFill>
        <p:spPr>
          <a:xfrm>
            <a:off x="5848475" y="4493888"/>
            <a:ext cx="5638026" cy="14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4f21c4931c_0_53"/>
          <p:cNvSpPr txBox="1"/>
          <p:nvPr/>
        </p:nvSpPr>
        <p:spPr>
          <a:xfrm>
            <a:off x="1527475" y="3659950"/>
            <a:ext cx="25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Valores negativos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4f21c4931c_0_53"/>
          <p:cNvSpPr txBox="1"/>
          <p:nvPr/>
        </p:nvSpPr>
        <p:spPr>
          <a:xfrm>
            <a:off x="7382288" y="3520050"/>
            <a:ext cx="25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Year: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f21c4931c_0_53"/>
          <p:cNvSpPr txBox="1"/>
          <p:nvPr/>
        </p:nvSpPr>
        <p:spPr>
          <a:xfrm>
            <a:off x="1527463" y="5972075"/>
            <a:ext cx="257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 de carga.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repite en df_test.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4f21c4931c_0_53"/>
          <p:cNvSpPr txBox="1"/>
          <p:nvPr/>
        </p:nvSpPr>
        <p:spPr>
          <a:xfrm>
            <a:off x="7382288" y="6053400"/>
            <a:ext cx="257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Gran cantidad de missings.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 repite en muchas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f21c4931c_0_194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Preparación de la base</a:t>
            </a:r>
            <a:endParaRPr/>
          </a:p>
        </p:txBody>
      </p:sp>
      <p:sp>
        <p:nvSpPr>
          <p:cNvPr id="199" name="Google Shape;199;g14f21c4931c_0_194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f21c4931c_0_17"/>
          <p:cNvSpPr txBox="1"/>
          <p:nvPr/>
        </p:nvSpPr>
        <p:spPr>
          <a:xfrm>
            <a:off x="1713107" y="1302275"/>
            <a:ext cx="98895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Importo el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archivo CSV como un DF de pandas Jupyter Notebook.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(977541, 31)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 las variables y descarte de PCA- One Hot encoding.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Elimino las variables con más de 90% de observaciones nulas.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'Id', 'averageRating', 'numVotes', 'titleType', 'isAdult', 'startYear',  'endYear', 'runtimeMinutes', 'genres_x', 'directors', 'writers',  'seasonNumber', 'episodeNumber', 'ordering', 'language', 'attributes',  'isOriginalTitle',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'adult', 'budget', 'genres_y', 'original_language', 'overview', 'popularity', 'production_companies', 'production_countries', 'release_date', 'revenue', 'runtime', 'status', 'tagline', 'video'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(977541, 17)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irracionalidades: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alores negativos en cantidad de minutos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negativos en runtimeMinutes (2)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year 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isAdult ⇒ limpio el 2020 reemplazandolo (2014 en df_test)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Realizo la partición de la base con train_test_split: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 80%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test: 20%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f21c4931c_0_1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g14f21c4931c_0_17"/>
          <p:cNvSpPr txBox="1"/>
          <p:nvPr/>
        </p:nvSpPr>
        <p:spPr>
          <a:xfrm>
            <a:off x="8717200" y="69290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f21c4931c_0_17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g14f21c4931c_0_17"/>
          <p:cNvSpPr txBox="1"/>
          <p:nvPr/>
        </p:nvSpPr>
        <p:spPr>
          <a:xfrm>
            <a:off x="1632725" y="657000"/>
            <a:ext cx="455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Preparación de la </a:t>
            </a:r>
            <a:r>
              <a:rPr b="1" lang="en-US" sz="2700">
                <a:solidFill>
                  <a:srgbClr val="0D5486"/>
                </a:solidFill>
              </a:rPr>
              <a:t>b</a:t>
            </a:r>
            <a:r>
              <a:rPr b="1" i="0" lang="en-US" sz="27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ase</a:t>
            </a:r>
            <a:endParaRPr b="1" i="0" sz="27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f21c4931c_0_200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Comparación de modelos</a:t>
            </a:r>
            <a:endParaRPr/>
          </a:p>
        </p:txBody>
      </p:sp>
      <p:sp>
        <p:nvSpPr>
          <p:cNvPr id="216" name="Google Shape;216;g14f21c4931c_0_20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7a9ae7a15b_0_12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g17a9ae7a15b_0_121"/>
          <p:cNvSpPr txBox="1"/>
          <p:nvPr/>
        </p:nvSpPr>
        <p:spPr>
          <a:xfrm>
            <a:off x="5874327" y="157288"/>
            <a:ext cx="617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COMPARACIÓN DE MODELOS - 03</a:t>
            </a:r>
            <a:endParaRPr b="1" i="0" sz="28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7a9ae7a15b_0_121"/>
          <p:cNvSpPr txBox="1"/>
          <p:nvPr/>
        </p:nvSpPr>
        <p:spPr>
          <a:xfrm>
            <a:off x="959922" y="1100535"/>
            <a:ext cx="475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D5486"/>
                </a:solidFill>
              </a:rPr>
              <a:t>Factores a considerar</a:t>
            </a:r>
            <a:endParaRPr/>
          </a:p>
        </p:txBody>
      </p:sp>
      <p:sp>
        <p:nvSpPr>
          <p:cNvPr id="225" name="Google Shape;225;g17a9ae7a15b_0_121"/>
          <p:cNvSpPr txBox="1"/>
          <p:nvPr/>
        </p:nvSpPr>
        <p:spPr>
          <a:xfrm>
            <a:off x="959925" y="1514800"/>
            <a:ext cx="895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❖"/>
            </a:pPr>
            <a:r>
              <a:rPr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❖"/>
            </a:pPr>
            <a:r>
              <a:rPr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Baja correlación entre variables</a:t>
            </a:r>
            <a:endParaRPr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7a9ae7a15b_0_121"/>
          <p:cNvSpPr txBox="1"/>
          <p:nvPr/>
        </p:nvSpPr>
        <p:spPr>
          <a:xfrm>
            <a:off x="959922" y="2369135"/>
            <a:ext cx="475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D5486"/>
                </a:solidFill>
              </a:rPr>
              <a:t>Para proceder</a:t>
            </a:r>
            <a:endParaRPr/>
          </a:p>
        </p:txBody>
      </p:sp>
      <p:sp>
        <p:nvSpPr>
          <p:cNvPr id="227" name="Google Shape;227;g17a9ae7a15b_0_121"/>
          <p:cNvSpPr txBox="1"/>
          <p:nvPr/>
        </p:nvSpPr>
        <p:spPr>
          <a:xfrm>
            <a:off x="959924" y="2830825"/>
            <a:ext cx="714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❖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Normalización de los datos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Eliminación de outliers o utilizar un modelo insensible a estos.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7a9ae7a15b_0_121"/>
          <p:cNvSpPr txBox="1"/>
          <p:nvPr/>
        </p:nvSpPr>
        <p:spPr>
          <a:xfrm>
            <a:off x="959913" y="3761429"/>
            <a:ext cx="475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Modelos </a:t>
            </a:r>
            <a:r>
              <a:rPr b="1" lang="en-US" sz="2400">
                <a:solidFill>
                  <a:srgbClr val="0D5486"/>
                </a:solidFill>
              </a:rPr>
              <a:t>probados</a:t>
            </a:r>
            <a:endParaRPr/>
          </a:p>
        </p:txBody>
      </p:sp>
      <p:sp>
        <p:nvSpPr>
          <p:cNvPr id="229" name="Google Shape;229;g17a9ae7a15b_0_121"/>
          <p:cNvSpPr txBox="1"/>
          <p:nvPr/>
        </p:nvSpPr>
        <p:spPr>
          <a:xfrm>
            <a:off x="959923" y="4223125"/>
            <a:ext cx="10393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US" sz="1600">
                <a:solidFill>
                  <a:schemeClr val="dk1"/>
                </a:solidFill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asados en árboles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-US" sz="1600">
                <a:solidFill>
                  <a:schemeClr val="dk1"/>
                </a:solidFill>
              </a:rPr>
              <a:t>más robustos a outliers y missings.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-US" sz="1600">
                <a:solidFill>
                  <a:schemeClr val="dk1"/>
                </a:solidFill>
              </a:rPr>
              <a:t>solución frente a las múltiples variables categóricas ⇒ evito PCA.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US" sz="1600">
                <a:solidFill>
                  <a:schemeClr val="dk1"/>
                </a:solidFill>
              </a:rPr>
              <a:t>Bagging regresso</a:t>
            </a:r>
            <a:r>
              <a:rPr lang="en-US" sz="1600">
                <a:solidFill>
                  <a:schemeClr val="dk1"/>
                </a:solidFill>
              </a:rPr>
              <a:t>r →  modelos simples son usados en paralelo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US" sz="1600">
                <a:solidFill>
                  <a:schemeClr val="dk1"/>
                </a:solidFill>
              </a:rPr>
              <a:t>Adaboost: genera multiples modelos de predicción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US" sz="1600">
                <a:solidFill>
                  <a:schemeClr val="dk1"/>
                </a:solidFill>
              </a:rPr>
              <a:t>Bagging trees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US" sz="1600">
                <a:solidFill>
                  <a:schemeClr val="dk1"/>
                </a:solidFill>
              </a:rPr>
              <a:t>Extra trees regressor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-US" sz="1600">
                <a:solidFill>
                  <a:schemeClr val="dk1"/>
                </a:solidFill>
              </a:rPr>
              <a:t>Random Forest: para predecir una variable continua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1" lang="en-US" sz="1600">
                <a:solidFill>
                  <a:srgbClr val="7F7F7F"/>
                </a:solidFill>
              </a:rPr>
              <a:t>Optimización de hiperparámetros con Grid Search y Randomized Search. </a:t>
            </a:r>
            <a:endParaRPr b="1" i="1" sz="16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f21c4931c_0_206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Modelo elegido.</a:t>
            </a:r>
            <a:endParaRPr/>
          </a:p>
        </p:txBody>
      </p:sp>
      <p:sp>
        <p:nvSpPr>
          <p:cNvPr id="236" name="Google Shape;236;g14f21c4931c_0_20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a9ae7a15b_0_148"/>
          <p:cNvSpPr txBox="1"/>
          <p:nvPr/>
        </p:nvSpPr>
        <p:spPr>
          <a:xfrm>
            <a:off x="461275" y="2330375"/>
            <a:ext cx="56388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336"/>
              </a:buClr>
              <a:buSzPts val="1700"/>
              <a:buFont typeface="Calibri"/>
              <a:buChar char="❖"/>
            </a:pPr>
            <a:r>
              <a:rPr lang="en-US" sz="1700">
                <a:solidFill>
                  <a:srgbClr val="11233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Elección: por su sencillez y alta accuracy. Aparte del mayor score.</a:t>
            </a:r>
            <a:endParaRPr sz="1700">
              <a:solidFill>
                <a:srgbClr val="11233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336"/>
              </a:buClr>
              <a:buSzPts val="1700"/>
              <a:buFont typeface="Calibri"/>
              <a:buChar char="❖"/>
            </a:pPr>
            <a:r>
              <a:rPr lang="en-US" sz="1700">
                <a:solidFill>
                  <a:srgbClr val="11233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Obtiene accuracies más altas a otros modelos, por ejemplo en comparación con regresión lineal o logística.</a:t>
            </a:r>
            <a:endParaRPr sz="1700">
              <a:solidFill>
                <a:srgbClr val="11233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336"/>
              </a:buClr>
              <a:buSzPts val="1700"/>
              <a:buFont typeface="Calibri"/>
              <a:buChar char="❖"/>
            </a:pPr>
            <a:r>
              <a:rPr lang="en-US" sz="1700">
                <a:solidFill>
                  <a:srgbClr val="11233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Hiperparámetros:</a:t>
            </a:r>
            <a:endParaRPr sz="1700">
              <a:solidFill>
                <a:srgbClr val="11233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112336"/>
              </a:buClr>
              <a:buSzPts val="1700"/>
              <a:buFont typeface="Calibri"/>
              <a:buChar char="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trees in random forest: n_estimators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112336"/>
              </a:buClr>
              <a:buSzPts val="1700"/>
              <a:buFont typeface="Calibri"/>
              <a:buChar char="➢"/>
            </a:pP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levels in tree: max_depth </a:t>
            </a:r>
            <a:endParaRPr sz="1700">
              <a:solidFill>
                <a:srgbClr val="11233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7a9ae7a15b_0_148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17a9ae7a15b_0_148"/>
          <p:cNvSpPr/>
          <p:nvPr/>
        </p:nvSpPr>
        <p:spPr>
          <a:xfrm rot="-7788334">
            <a:off x="6291588" y="1929534"/>
            <a:ext cx="284007" cy="457067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7a9ae7a15b_0_148"/>
          <p:cNvSpPr txBox="1"/>
          <p:nvPr/>
        </p:nvSpPr>
        <p:spPr>
          <a:xfrm>
            <a:off x="461277" y="1129365"/>
            <a:ext cx="1007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MEJOR MODELO: </a:t>
            </a:r>
            <a:r>
              <a:rPr b="1" lang="en-US" sz="2800">
                <a:solidFill>
                  <a:srgbClr val="0D5486"/>
                </a:solidFill>
              </a:rPr>
              <a:t>Random forest</a:t>
            </a:r>
            <a:r>
              <a:rPr b="1" i="0" lang="en-US" sz="28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 regressor</a:t>
            </a:r>
            <a:endParaRPr b="1" i="0" sz="28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D85C6"/>
                </a:solidFill>
              </a:rPr>
              <a:t>Mejor R</a:t>
            </a:r>
            <a:r>
              <a:rPr b="1" baseline="30000" lang="en-US" sz="2400">
                <a:solidFill>
                  <a:srgbClr val="3D85C6"/>
                </a:solidFill>
              </a:rPr>
              <a:t>2</a:t>
            </a:r>
            <a:r>
              <a:rPr b="1" lang="en-US" sz="2400">
                <a:solidFill>
                  <a:srgbClr val="3D85C6"/>
                </a:solidFill>
              </a:rPr>
              <a:t> en la validación.</a:t>
            </a:r>
            <a:endParaRPr b="1" sz="2400">
              <a:solidFill>
                <a:srgbClr val="3D85C6"/>
              </a:solidFill>
            </a:endParaRPr>
          </a:p>
        </p:txBody>
      </p:sp>
      <p:pic>
        <p:nvPicPr>
          <p:cNvPr id="246" name="Google Shape;246;g17a9ae7a15b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279" y="1929490"/>
            <a:ext cx="5184245" cy="29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7a9ae7a15b_0_148"/>
          <p:cNvSpPr txBox="1"/>
          <p:nvPr/>
        </p:nvSpPr>
        <p:spPr>
          <a:xfrm>
            <a:off x="461275" y="4394325"/>
            <a:ext cx="618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Indicadores a considerar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MSE </a:t>
            </a:r>
            <a:endParaRPr baseline="30000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f21c4931c_0_183"/>
          <p:cNvSpPr txBox="1"/>
          <p:nvPr>
            <p:ph idx="1" type="body"/>
          </p:nvPr>
        </p:nvSpPr>
        <p:spPr>
          <a:xfrm>
            <a:off x="1197100" y="1452325"/>
            <a:ext cx="5151600" cy="432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4F78"/>
                </a:solidFill>
              </a:rPr>
              <a:t>Co</a:t>
            </a:r>
            <a:r>
              <a:rPr b="1" lang="en-US" sz="2600">
                <a:solidFill>
                  <a:srgbClr val="2F4F78"/>
                </a:solidFill>
              </a:rPr>
              <a:t>sas que no funcionaron</a:t>
            </a:r>
            <a:endParaRPr b="1" sz="2600">
              <a:solidFill>
                <a:srgbClr val="2F4F78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❖"/>
            </a:pPr>
            <a:r>
              <a:rPr lang="en-US" sz="2100">
                <a:solidFill>
                  <a:srgbClr val="2F4F78"/>
                </a:solidFill>
              </a:rPr>
              <a:t>Correr el código en Collaboratory</a:t>
            </a:r>
            <a:endParaRPr sz="2100">
              <a:solidFill>
                <a:srgbClr val="2F4F78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❖"/>
            </a:pPr>
            <a:r>
              <a:rPr lang="en-US" sz="2100">
                <a:solidFill>
                  <a:srgbClr val="2F4F78"/>
                </a:solidFill>
              </a:rPr>
              <a:t>PCA</a:t>
            </a:r>
            <a:endParaRPr sz="2100">
              <a:solidFill>
                <a:srgbClr val="2F4F78"/>
              </a:solidFill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➢"/>
            </a:pPr>
            <a:r>
              <a:rPr lang="en-US" sz="2100">
                <a:solidFill>
                  <a:srgbClr val="2F4F78"/>
                </a:solidFill>
              </a:rPr>
              <a:t>One Hot encoding</a:t>
            </a:r>
            <a:endParaRPr sz="2100">
              <a:solidFill>
                <a:srgbClr val="2F4F78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❖"/>
            </a:pPr>
            <a:r>
              <a:rPr lang="en-US" sz="2100">
                <a:solidFill>
                  <a:srgbClr val="2F4F78"/>
                </a:solidFill>
              </a:rPr>
              <a:t>Ciertos modelos.</a:t>
            </a:r>
            <a:endParaRPr sz="2100">
              <a:solidFill>
                <a:srgbClr val="2F4F7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F4F7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4F78"/>
                </a:solidFill>
              </a:rPr>
              <a:t>Obstáculos:</a:t>
            </a:r>
            <a:endParaRPr sz="2100">
              <a:solidFill>
                <a:srgbClr val="2F4F78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❖"/>
            </a:pPr>
            <a:r>
              <a:rPr lang="en-US" sz="2100">
                <a:solidFill>
                  <a:srgbClr val="2F4F78"/>
                </a:solidFill>
              </a:rPr>
              <a:t>Memoria de la computadora</a:t>
            </a:r>
            <a:endParaRPr sz="2100">
              <a:solidFill>
                <a:srgbClr val="2F4F78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❖"/>
            </a:pPr>
            <a:r>
              <a:rPr lang="en-US" sz="2100">
                <a:solidFill>
                  <a:srgbClr val="2F4F78"/>
                </a:solidFill>
              </a:rPr>
              <a:t>Compatibilidades con el OS</a:t>
            </a:r>
            <a:endParaRPr sz="2100">
              <a:solidFill>
                <a:srgbClr val="2F4F78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F4F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4F78"/>
                </a:solidFill>
              </a:rPr>
              <a:t>Pendiente de ejecución</a:t>
            </a:r>
            <a:r>
              <a:rPr b="1" lang="en-US" sz="2600">
                <a:solidFill>
                  <a:srgbClr val="2F4F78"/>
                </a:solidFill>
              </a:rPr>
              <a:t>:</a:t>
            </a:r>
            <a:endParaRPr b="1" sz="2600">
              <a:solidFill>
                <a:srgbClr val="2F4F78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❖"/>
            </a:pPr>
            <a:r>
              <a:rPr lang="en-US" sz="2100">
                <a:solidFill>
                  <a:srgbClr val="2F4F78"/>
                </a:solidFill>
              </a:rPr>
              <a:t>Cross validation o train validation</a:t>
            </a:r>
            <a:endParaRPr sz="2100">
              <a:solidFill>
                <a:srgbClr val="2F4F78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❖"/>
            </a:pPr>
            <a:r>
              <a:rPr lang="en-US" sz="2100">
                <a:solidFill>
                  <a:srgbClr val="2F4F78"/>
                </a:solidFill>
              </a:rPr>
              <a:t>Grid search o random search para elección de hiperparámetos.</a:t>
            </a:r>
            <a:endParaRPr sz="2100">
              <a:solidFill>
                <a:srgbClr val="2F4F78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100"/>
              <a:buChar char="❖"/>
            </a:pPr>
            <a:r>
              <a:rPr lang="en-US" sz="2100">
                <a:solidFill>
                  <a:srgbClr val="2F4F78"/>
                </a:solidFill>
              </a:rPr>
              <a:t>Análisis sesgo-varianza.</a:t>
            </a:r>
            <a:endParaRPr sz="2100">
              <a:solidFill>
                <a:srgbClr val="2F4F78"/>
              </a:solidFill>
            </a:endParaRPr>
          </a:p>
        </p:txBody>
      </p:sp>
      <p:sp>
        <p:nvSpPr>
          <p:cNvPr id="254" name="Google Shape;254;g14f21c4931c_0_183"/>
          <p:cNvSpPr txBox="1"/>
          <p:nvPr>
            <p:ph type="title"/>
          </p:nvPr>
        </p:nvSpPr>
        <p:spPr>
          <a:xfrm>
            <a:off x="702233" y="841125"/>
            <a:ext cx="84417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none"/>
              <a:t>Conclusión:</a:t>
            </a:r>
            <a:endParaRPr b="1" u="none"/>
          </a:p>
        </p:txBody>
      </p:sp>
      <p:sp>
        <p:nvSpPr>
          <p:cNvPr id="255" name="Google Shape;255;g14f21c4931c_0_18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g14f21c4931c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950" y="1511575"/>
            <a:ext cx="3373375" cy="33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a9ae7a15b_0_1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17a9ae7a15b_0_177"/>
          <p:cNvSpPr txBox="1"/>
          <p:nvPr/>
        </p:nvSpPr>
        <p:spPr>
          <a:xfrm>
            <a:off x="1468846" y="4412582"/>
            <a:ext cx="65769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GRACIAS!</a:t>
            </a:r>
            <a:r>
              <a:rPr b="1" i="0" lang="en-US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 KAGGLE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MODELOS DE PREDICCIÓN</a:t>
            </a:r>
            <a:endParaRPr b="1" i="0" sz="24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"/>
          <p:cNvSpPr/>
          <p:nvPr/>
        </p:nvSpPr>
        <p:spPr>
          <a:xfrm rot="-7778950">
            <a:off x="6291755" y="1925816"/>
            <a:ext cx="281839" cy="458587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75" y="2650018"/>
            <a:ext cx="101346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353153" y="1078650"/>
            <a:ext cx="484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D5486"/>
                </a:solidFill>
              </a:rPr>
              <a:t>SCORE</a:t>
            </a:r>
            <a:endParaRPr b="1" i="0" sz="27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>
            <a:off x="359464" y="3262364"/>
            <a:ext cx="4725873" cy="1015663"/>
            <a:chOff x="5692278" y="3070393"/>
            <a:chExt cx="4725873" cy="1015663"/>
          </a:xfrm>
        </p:grpSpPr>
        <p:sp>
          <p:nvSpPr>
            <p:cNvPr id="94" name="Google Shape;94;p3"/>
            <p:cNvSpPr txBox="1"/>
            <p:nvPr/>
          </p:nvSpPr>
          <p:spPr>
            <a:xfrm>
              <a:off x="6770451" y="3578225"/>
              <a:ext cx="3647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Análisis Exploratorio</a:t>
              </a:r>
              <a:r>
                <a:rPr lang="en-US" sz="1200">
                  <a:solidFill>
                    <a:srgbClr val="3F3F3F"/>
                  </a:solidFill>
                </a:rPr>
                <a:t> para conocer la base</a:t>
              </a:r>
              <a:endParaRPr/>
            </a:p>
          </p:txBody>
        </p:sp>
        <p:sp>
          <p:nvSpPr>
            <p:cNvPr id="95" name="Google Shape;95;p3"/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EDA</a:t>
              </a:r>
              <a:endParaRPr b="1" i="0" sz="27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i="0" sz="60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3"/>
          <p:cNvGrpSpPr/>
          <p:nvPr/>
        </p:nvGrpSpPr>
        <p:grpSpPr>
          <a:xfrm>
            <a:off x="6163650" y="3262364"/>
            <a:ext cx="5609800" cy="1015663"/>
            <a:chOff x="5692278" y="3070393"/>
            <a:chExt cx="5609800" cy="1015663"/>
          </a:xfrm>
        </p:grpSpPr>
        <p:sp>
          <p:nvSpPr>
            <p:cNvPr id="98" name="Google Shape;98;p3"/>
            <p:cNvSpPr txBox="1"/>
            <p:nvPr/>
          </p:nvSpPr>
          <p:spPr>
            <a:xfrm>
              <a:off x="6770451" y="3578225"/>
              <a:ext cx="3647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Manejo de las variables. Separación en Train y Test.</a:t>
              </a:r>
              <a:endParaRPr/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6751978" y="3153729"/>
              <a:ext cx="4550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Preparación de la </a:t>
              </a:r>
              <a:r>
                <a:rPr b="1" lang="en-US" sz="2700">
                  <a:solidFill>
                    <a:srgbClr val="0D5486"/>
                  </a:solidFill>
                </a:rPr>
                <a:t>b</a:t>
              </a:r>
              <a:r>
                <a:rPr b="1" i="0" lang="en-US" sz="27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ase</a:t>
              </a:r>
              <a:endParaRPr b="1" i="0" sz="27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i="0" sz="60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361736" y="4902372"/>
            <a:ext cx="4774813" cy="1350334"/>
            <a:chOff x="5692278" y="3070393"/>
            <a:chExt cx="4774813" cy="1350334"/>
          </a:xfrm>
        </p:grpSpPr>
        <p:sp>
          <p:nvSpPr>
            <p:cNvPr id="102" name="Google Shape;102;p3"/>
            <p:cNvSpPr txBox="1"/>
            <p:nvPr/>
          </p:nvSpPr>
          <p:spPr>
            <a:xfrm>
              <a:off x="6749707" y="3959062"/>
              <a:ext cx="3647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Qué modelos elegí y por qué. Comparación de funcionamiento y rendimiento. </a:t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6819251" y="3070393"/>
              <a:ext cx="364784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Comparación de Modelos</a:t>
              </a:r>
              <a:endParaRPr b="1" i="0" sz="27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i="0" sz="60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6165922" y="4902372"/>
            <a:ext cx="4726013" cy="1015663"/>
            <a:chOff x="5692278" y="3070393"/>
            <a:chExt cx="4726013" cy="1015663"/>
          </a:xfrm>
        </p:grpSpPr>
        <p:sp>
          <p:nvSpPr>
            <p:cNvPr id="106" name="Google Shape;106;p3"/>
            <p:cNvSpPr txBox="1"/>
            <p:nvPr/>
          </p:nvSpPr>
          <p:spPr>
            <a:xfrm>
              <a:off x="6770451" y="3578225"/>
              <a:ext cx="3647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Explicación del major modelo aplicado. Cómo funciona, porqué resultó superior a los demás.</a:t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Modelo</a:t>
              </a:r>
              <a:endParaRPr b="1" i="0" sz="27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0D5486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i="0" sz="60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, rectangle&#10;&#10;Description automatically generated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965"/>
            <a:ext cx="12204357" cy="2369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606" y="160638"/>
            <a:ext cx="1424596" cy="642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656029" y="1317884"/>
            <a:ext cx="36478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f21c4931c_0_106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Análisis Exploratorio</a:t>
            </a:r>
            <a:endParaRPr/>
          </a:p>
        </p:txBody>
      </p:sp>
      <p:sp>
        <p:nvSpPr>
          <p:cNvPr id="118" name="Google Shape;118;g14f21c4931c_0_10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1713107" y="1302275"/>
            <a:ext cx="98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8717200" y="69290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41303" y="794375"/>
            <a:ext cx="484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EDA: conociendo la base</a:t>
            </a:r>
            <a:endParaRPr b="1" i="0" sz="27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389775" y="5386750"/>
            <a:ext cx="5839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Tamaño: 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(977541, 31)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❖"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Tipos de datos: object. Tipo de dato genérico, abarcador.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❖"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 target: Average rating.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75" y="1473100"/>
            <a:ext cx="7773951" cy="36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 rot="-5400000">
            <a:off x="1593950" y="5448475"/>
            <a:ext cx="935700" cy="507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55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f21c4931c_0_141"/>
          <p:cNvSpPr txBox="1"/>
          <p:nvPr/>
        </p:nvSpPr>
        <p:spPr>
          <a:xfrm>
            <a:off x="1713107" y="1302275"/>
            <a:ext cx="98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4f21c4931c_0_14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14f21c4931c_0_141"/>
          <p:cNvSpPr txBox="1"/>
          <p:nvPr/>
        </p:nvSpPr>
        <p:spPr>
          <a:xfrm>
            <a:off x="8717200" y="69290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4f21c4931c_0_141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1" name="Google Shape;141;g14f21c4931c_0_141"/>
          <p:cNvSpPr txBox="1"/>
          <p:nvPr/>
        </p:nvSpPr>
        <p:spPr>
          <a:xfrm>
            <a:off x="556703" y="978763"/>
            <a:ext cx="484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EDA: conociendo la base</a:t>
            </a:r>
            <a:endParaRPr b="1" i="0" sz="27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14f21c4931c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00" y="1964325"/>
            <a:ext cx="7321500" cy="29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4f21c4931c_0_141"/>
          <p:cNvSpPr txBox="1"/>
          <p:nvPr/>
        </p:nvSpPr>
        <p:spPr>
          <a:xfrm>
            <a:off x="556700" y="1486675"/>
            <a:ext cx="54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Implementación con Profile Reporting, librería: pandas profiling.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4f21c4931c_0_141"/>
          <p:cNvSpPr txBox="1"/>
          <p:nvPr/>
        </p:nvSpPr>
        <p:spPr>
          <a:xfrm>
            <a:off x="7878200" y="2191250"/>
            <a:ext cx="363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Identificación de tipos de datos respectivos.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Análisis de missings.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a9ae7a15b_0_5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17a9ae7a15b_0_52"/>
          <p:cNvSpPr txBox="1"/>
          <p:nvPr/>
        </p:nvSpPr>
        <p:spPr>
          <a:xfrm>
            <a:off x="9650628" y="252036"/>
            <a:ext cx="228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EDA - 02</a:t>
            </a:r>
            <a:endParaRPr b="1" i="0" sz="28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7a9ae7a15b_0_52"/>
          <p:cNvSpPr txBox="1"/>
          <p:nvPr/>
        </p:nvSpPr>
        <p:spPr>
          <a:xfrm>
            <a:off x="369625" y="775225"/>
            <a:ext cx="395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OUTLIERS: análisis y desglose.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17a9ae7a15b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75" y="2249825"/>
            <a:ext cx="6683471" cy="315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7a9ae7a15b_0_52"/>
          <p:cNvSpPr txBox="1"/>
          <p:nvPr/>
        </p:nvSpPr>
        <p:spPr>
          <a:xfrm>
            <a:off x="8303050" y="2084650"/>
            <a:ext cx="334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titleType: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isAdult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averageRating: coincide con la distribución a continuación.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f21c4931c_0_16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14f21c4931c_0_166"/>
          <p:cNvSpPr txBox="1"/>
          <p:nvPr/>
        </p:nvSpPr>
        <p:spPr>
          <a:xfrm>
            <a:off x="9650628" y="252036"/>
            <a:ext cx="228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EDA - 02</a:t>
            </a:r>
            <a:endParaRPr b="1" i="0" sz="28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4f21c4931c_0_166"/>
          <p:cNvSpPr txBox="1"/>
          <p:nvPr/>
        </p:nvSpPr>
        <p:spPr>
          <a:xfrm>
            <a:off x="369624" y="775225"/>
            <a:ext cx="426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DISTRIBUCION DE AVERAGE RATING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14f21c4931c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50" y="1461450"/>
            <a:ext cx="6520299" cy="43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4f21c4931c_0_166"/>
          <p:cNvSpPr txBox="1"/>
          <p:nvPr/>
        </p:nvSpPr>
        <p:spPr>
          <a:xfrm>
            <a:off x="7497625" y="2734625"/>
            <a:ext cx="390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Asimetría de los datos: Dist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ribución normal sesgada hacia la derecha.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Mean: 6.881284059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Min:1.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max: 10.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f21c4931c_0_166"/>
          <p:cNvSpPr txBox="1"/>
          <p:nvPr/>
        </p:nvSpPr>
        <p:spPr>
          <a:xfrm>
            <a:off x="2250625" y="5956150"/>
            <a:ext cx="5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Histograma que muestra la distribución de los datos averageRating.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a9ae7a15b_0_11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17a9ae7a15b_0_112"/>
          <p:cNvSpPr/>
          <p:nvPr/>
        </p:nvSpPr>
        <p:spPr>
          <a:xfrm rot="-7788334">
            <a:off x="6291588" y="1929534"/>
            <a:ext cx="284007" cy="457067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7a9ae7a15b_0_112"/>
          <p:cNvSpPr txBox="1"/>
          <p:nvPr/>
        </p:nvSpPr>
        <p:spPr>
          <a:xfrm>
            <a:off x="9650628" y="252036"/>
            <a:ext cx="228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D5486"/>
                </a:solidFill>
                <a:latin typeface="Arial"/>
                <a:ea typeface="Arial"/>
                <a:cs typeface="Arial"/>
                <a:sym typeface="Arial"/>
              </a:rPr>
              <a:t>EDA - 02</a:t>
            </a:r>
            <a:endParaRPr b="1" i="0" sz="2800" u="none" cap="none" strike="noStrike">
              <a:solidFill>
                <a:srgbClr val="0D54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7a9ae7a15b_0_112"/>
          <p:cNvSpPr txBox="1"/>
          <p:nvPr/>
        </p:nvSpPr>
        <p:spPr>
          <a:xfrm>
            <a:off x="4388250" y="917750"/>
            <a:ext cx="341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D5486"/>
                </a:solidFill>
              </a:rPr>
              <a:t>Correlación entre las features: </a:t>
            </a:r>
            <a:r>
              <a:rPr b="1" lang="en-US" sz="1600">
                <a:solidFill>
                  <a:srgbClr val="0D5486"/>
                </a:solidFill>
              </a:rPr>
              <a:t>baja correlación general.</a:t>
            </a:r>
            <a:endParaRPr/>
          </a:p>
        </p:txBody>
      </p:sp>
      <p:sp>
        <p:nvSpPr>
          <p:cNvPr id="175" name="Google Shape;175;g17a9ae7a15b_0_112"/>
          <p:cNvSpPr txBox="1"/>
          <p:nvPr/>
        </p:nvSpPr>
        <p:spPr>
          <a:xfrm>
            <a:off x="1870287" y="6338800"/>
            <a:ext cx="28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Gráfico: Correlación de Spearman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17a9ae7a15b_0_112"/>
          <p:cNvPicPr preferRelativeResize="0"/>
          <p:nvPr/>
        </p:nvPicPr>
        <p:blipFill rotWithShape="1">
          <a:blip r:embed="rId3">
            <a:alphaModFix/>
          </a:blip>
          <a:srcRect b="0" l="11917" r="0" t="0"/>
          <a:stretch/>
        </p:blipFill>
        <p:spPr>
          <a:xfrm>
            <a:off x="441611" y="1625675"/>
            <a:ext cx="5664126" cy="45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7a9ae7a15b_0_112"/>
          <p:cNvSpPr txBox="1"/>
          <p:nvPr/>
        </p:nvSpPr>
        <p:spPr>
          <a:xfrm>
            <a:off x="6561900" y="3104088"/>
            <a:ext cx="374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Por la evidencia en valores extremos.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Tolerancia a las diferentes unidades de medida.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