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jvkweVqzH6PsPn2+hGwVOsqB0a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9A2A1C-289C-4BE8-96CC-102C3334B7F5}">
  <a:tblStyle styleId="{499A2A1C-289C-4BE8-96CC-102C3334B7F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2b6f7ee61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52b6f7ee61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52b6f7ee61_0_1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2b6f7ee6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52b6f7ee61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252b6f7ee61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70ca2c78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570ca2c78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100 arboles y 5 pliegues</a:t>
            </a:r>
            <a:endParaRPr/>
          </a:p>
        </p:txBody>
      </p:sp>
      <p:sp>
        <p:nvSpPr>
          <p:cNvPr id="266" name="Google Shape;266;g2570ca2c786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
              <a:buFont typeface="Arial"/>
              <a:buNone/>
            </a:pPr>
            <a:r>
              <a:t/>
            </a:r>
            <a:endParaRPr sz="1000">
              <a:solidFill>
                <a:srgbClr val="75707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19" name="Google Shape;319;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highlight>
                  <a:srgbClr val="F7F7F8"/>
                </a:highlight>
                <a:latin typeface="Roboto"/>
                <a:ea typeface="Roboto"/>
                <a:cs typeface="Roboto"/>
                <a:sym typeface="Roboto"/>
              </a:rPr>
              <a:t>Usar métodos de coste-sensible</a:t>
            </a:r>
            <a:r>
              <a:rPr lang="en-US">
                <a:solidFill>
                  <a:srgbClr val="374151"/>
                </a:solidFill>
                <a:highlight>
                  <a:srgbClr val="F7F7F8"/>
                </a:highlight>
                <a:latin typeface="Roboto"/>
                <a:ea typeface="Roboto"/>
                <a:cs typeface="Roboto"/>
                <a:sym typeface="Roboto"/>
              </a:rPr>
              <a:t>: Algunos algoritmos de aprendizaje automático permiten ponderar las clases durante el entrenamiento, lo que puede aumentar la importancia de la clase minoritaria.</a:t>
            </a:r>
            <a:endParaRPr/>
          </a:p>
        </p:txBody>
      </p:sp>
      <p:sp>
        <p:nvSpPr>
          <p:cNvPr id="379" name="Google Shape;379;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2b6f7ee61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52b6f7ee61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52b6f7ee61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2b6f7ee61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52b6f7ee61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52b6f7ee61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15" name="Shape 15"/>
        <p:cNvGrpSpPr/>
        <p:nvPr/>
      </p:nvGrpSpPr>
      <p:grpSpPr>
        <a:xfrm>
          <a:off x="0" y="0"/>
          <a:ext cx="0" cy="0"/>
          <a:chOff x="0" y="0"/>
          <a:chExt cx="0" cy="0"/>
        </a:xfrm>
      </p:grpSpPr>
      <p:sp>
        <p:nvSpPr>
          <p:cNvPr id="16" name="Google Shape;16;p32"/>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7" name="Google Shape;17;p32"/>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18" name="Google Shape;18;p32"/>
          <p:cNvSpPr txBox="1"/>
          <p:nvPr>
            <p:ph type="ctrTitle"/>
          </p:nvPr>
        </p:nvSpPr>
        <p:spPr>
          <a:xfrm>
            <a:off x="847724" y="2801148"/>
            <a:ext cx="10363200" cy="7246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32"/>
          <p:cNvPicPr preferRelativeResize="0"/>
          <p:nvPr/>
        </p:nvPicPr>
        <p:blipFill rotWithShape="1">
          <a:blip r:embed="rId2">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1" name="Shape 21"/>
        <p:cNvGrpSpPr/>
        <p:nvPr/>
      </p:nvGrpSpPr>
      <p:grpSpPr>
        <a:xfrm>
          <a:off x="0" y="0"/>
          <a:ext cx="0" cy="0"/>
          <a:chOff x="0" y="0"/>
          <a:chExt cx="0" cy="0"/>
        </a:xfrm>
      </p:grpSpPr>
      <p:sp>
        <p:nvSpPr>
          <p:cNvPr id="22" name="Google Shape;22;p33"/>
          <p:cNvSpPr txBox="1"/>
          <p:nvPr>
            <p:ph type="title"/>
          </p:nvPr>
        </p:nvSpPr>
        <p:spPr>
          <a:xfrm>
            <a:off x="1472091" y="1374126"/>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3"/>
          <p:cNvSpPr txBox="1"/>
          <p:nvPr>
            <p:ph idx="1" type="body"/>
          </p:nvPr>
        </p:nvSpPr>
        <p:spPr>
          <a:xfrm>
            <a:off x="4252993" y="1381271"/>
            <a:ext cx="4459763" cy="5286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 name="Google Shape;24;p3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33"/>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26" name="Shape 26"/>
        <p:cNvGrpSpPr/>
        <p:nvPr/>
      </p:nvGrpSpPr>
      <p:grpSpPr>
        <a:xfrm>
          <a:off x="0" y="0"/>
          <a:ext cx="0" cy="0"/>
          <a:chOff x="0" y="0"/>
          <a:chExt cx="0" cy="0"/>
        </a:xfrm>
      </p:grpSpPr>
      <p:sp>
        <p:nvSpPr>
          <p:cNvPr id="27" name="Google Shape;27;p34"/>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8" name="Google Shape;2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4"/>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34"/>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32" name="Google Shape;32;p34"/>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3" name="Shape 33"/>
        <p:cNvGrpSpPr/>
        <p:nvPr/>
      </p:nvGrpSpPr>
      <p:grpSpPr>
        <a:xfrm>
          <a:off x="0" y="0"/>
          <a:ext cx="0" cy="0"/>
          <a:chOff x="0" y="0"/>
          <a:chExt cx="0" cy="0"/>
        </a:xfrm>
      </p:grpSpPr>
      <p:sp>
        <p:nvSpPr>
          <p:cNvPr id="34" name="Google Shape;34;p35"/>
          <p:cNvSpPr/>
          <p:nvPr/>
        </p:nvSpPr>
        <p:spPr>
          <a:xfrm>
            <a:off x="-61472" y="0"/>
            <a:ext cx="12332874" cy="695405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3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5"/>
          <p:cNvSpPr txBox="1"/>
          <p:nvPr>
            <p:ph type="title"/>
          </p:nvPr>
        </p:nvSpPr>
        <p:spPr>
          <a:xfrm>
            <a:off x="547442" y="991240"/>
            <a:ext cx="9641586" cy="562471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7" name="Google Shape;37;p35"/>
          <p:cNvPicPr preferRelativeResize="0"/>
          <p:nvPr/>
        </p:nvPicPr>
        <p:blipFill rotWithShape="1">
          <a:blip r:embed="rId2">
            <a:alphaModFix/>
          </a:blip>
          <a:srcRect b="0" l="0" r="0" t="0"/>
          <a:stretch/>
        </p:blipFill>
        <p:spPr>
          <a:xfrm>
            <a:off x="9792664" y="596353"/>
            <a:ext cx="1957500" cy="5760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1"/>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11" name="Google Shape;11;p31"/>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
        <p:nvSpPr>
          <p:cNvPr id="12" name="Google Shape;12;p3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31"/>
          <p:cNvSpPr txBox="1"/>
          <p:nvPr>
            <p:ph type="title"/>
          </p:nvPr>
        </p:nvSpPr>
        <p:spPr>
          <a:xfrm>
            <a:off x="838200" y="1160171"/>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31"/>
          <p:cNvSpPr txBox="1"/>
          <p:nvPr>
            <p:ph idx="1" type="body"/>
          </p:nvPr>
        </p:nvSpPr>
        <p:spPr>
          <a:xfrm>
            <a:off x="838200" y="2758567"/>
            <a:ext cx="10515600" cy="341839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31.png"/><Relationship Id="rId6"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1.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png"/><Relationship Id="rId4" Type="http://schemas.openxmlformats.org/officeDocument/2006/relationships/image" Target="../media/image43.png"/><Relationship Id="rId5" Type="http://schemas.openxmlformats.org/officeDocument/2006/relationships/image" Target="../media/image47.png"/><Relationship Id="rId6"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4.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23.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16.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p:nvPr/>
        </p:nvSpPr>
        <p:spPr>
          <a:xfrm>
            <a:off x="1491227" y="4572973"/>
            <a:ext cx="2586504" cy="4315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1"/>
          <p:cNvSpPr/>
          <p:nvPr/>
        </p:nvSpPr>
        <p:spPr>
          <a:xfrm>
            <a:off x="1491225" y="5089150"/>
            <a:ext cx="5401500" cy="554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1"/>
          <p:cNvSpPr txBox="1"/>
          <p:nvPr/>
        </p:nvSpPr>
        <p:spPr>
          <a:xfrm>
            <a:off x="1491227" y="4572984"/>
            <a:ext cx="65769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EXAMEN FINAL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lang="en-US" sz="2400">
                <a:solidFill>
                  <a:srgbClr val="0D5486"/>
                </a:solidFill>
                <a:latin typeface="Calibri"/>
                <a:ea typeface="Calibri"/>
                <a:cs typeface="Calibri"/>
                <a:sym typeface="Calibri"/>
              </a:rPr>
              <a:t>CASO DE </a:t>
            </a:r>
            <a:r>
              <a:rPr b="1" i="0" lang="en-US" sz="2400" u="none" cap="none" strike="noStrike">
                <a:solidFill>
                  <a:srgbClr val="0D5486"/>
                </a:solidFill>
                <a:latin typeface="Calibri"/>
                <a:ea typeface="Calibri"/>
                <a:cs typeface="Calibri"/>
                <a:sym typeface="Calibri"/>
              </a:rPr>
              <a:t>PREDICCIÓN DE PROMOCIONES</a:t>
            </a:r>
            <a:endParaRPr b="1" i="0" sz="2400" u="none" cap="none" strike="noStrike">
              <a:solidFill>
                <a:srgbClr val="0D5486"/>
              </a:solidFill>
              <a:latin typeface="Calibri"/>
              <a:ea typeface="Calibri"/>
              <a:cs typeface="Calibri"/>
              <a:sym typeface="Calibri"/>
            </a:endParaRPr>
          </a:p>
        </p:txBody>
      </p:sp>
      <p:sp>
        <p:nvSpPr>
          <p:cNvPr id="45" name="Google Shape;45;p1"/>
          <p:cNvSpPr/>
          <p:nvPr/>
        </p:nvSpPr>
        <p:spPr>
          <a:xfrm>
            <a:off x="1405333" y="5520672"/>
            <a:ext cx="39786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6" name="Google Shape;46;p1"/>
          <p:cNvSpPr txBox="1"/>
          <p:nvPr/>
        </p:nvSpPr>
        <p:spPr>
          <a:xfrm>
            <a:off x="9847531" y="5797671"/>
            <a:ext cx="2678906" cy="879899"/>
          </a:xfrm>
          <a:prstGeom prst="rect">
            <a:avLst/>
          </a:prstGeom>
          <a:noFill/>
          <a:ln>
            <a:noFill/>
          </a:ln>
        </p:spPr>
        <p:txBody>
          <a:bodyPr anchorCtr="0" anchor="t" bIns="45700" lIns="91425" spcFirstLastPara="1" rIns="91425" wrap="square" tIns="45700">
            <a:noAutofit/>
          </a:bodyPr>
          <a:lstStyle/>
          <a:p>
            <a:pPr indent="0" lvl="0" marL="0" marR="0" rtl="0" algn="l">
              <a:lnSpc>
                <a:spcPct val="108333"/>
              </a:lnSpc>
              <a:spcBef>
                <a:spcPts val="0"/>
              </a:spcBef>
              <a:spcAft>
                <a:spcPts val="0"/>
              </a:spcAft>
              <a:buClr>
                <a:srgbClr val="00558C"/>
              </a:buClr>
              <a:buSzPts val="2400"/>
              <a:buFont typeface="Arial"/>
              <a:buNone/>
            </a:pPr>
            <a:r>
              <a:rPr lang="en-US" sz="2400">
                <a:solidFill>
                  <a:schemeClr val="lt1"/>
                </a:solidFill>
                <a:latin typeface="Calibri"/>
                <a:ea typeface="Calibri"/>
                <a:cs typeface="Calibri"/>
                <a:sym typeface="Calibri"/>
              </a:rPr>
              <a:t>05</a:t>
            </a:r>
            <a:r>
              <a:rPr b="0" i="0" lang="en-US" sz="2400" u="none" cap="none" strike="noStrike">
                <a:solidFill>
                  <a:schemeClr val="lt1"/>
                </a:solidFill>
                <a:latin typeface="Calibri"/>
                <a:ea typeface="Calibri"/>
                <a:cs typeface="Calibri"/>
                <a:sym typeface="Calibri"/>
              </a:rPr>
              <a:t>/0</a:t>
            </a:r>
            <a:r>
              <a:rPr lang="en-US" sz="2400">
                <a:solidFill>
                  <a:schemeClr val="lt1"/>
                </a:solidFill>
                <a:latin typeface="Calibri"/>
                <a:ea typeface="Calibri"/>
                <a:cs typeface="Calibri"/>
                <a:sym typeface="Calibri"/>
              </a:rPr>
              <a:t>7</a:t>
            </a:r>
            <a:r>
              <a:rPr b="0" i="0" lang="en-US" sz="2400" u="none" cap="none" strike="noStrike">
                <a:solidFill>
                  <a:schemeClr val="lt1"/>
                </a:solidFill>
                <a:latin typeface="Calibri"/>
                <a:ea typeface="Calibri"/>
                <a:cs typeface="Calibri"/>
                <a:sym typeface="Calibri"/>
              </a:rPr>
              <a:t>/2023</a:t>
            </a:r>
            <a:endParaRPr b="0" i="0" sz="2400" u="none" cap="none" strike="noStrike">
              <a:solidFill>
                <a:schemeClr val="lt1"/>
              </a:solidFill>
              <a:latin typeface="Calibri"/>
              <a:ea typeface="Calibri"/>
              <a:cs typeface="Calibri"/>
              <a:sym typeface="Calibri"/>
            </a:endParaRPr>
          </a:p>
        </p:txBody>
      </p:sp>
      <p:sp>
        <p:nvSpPr>
          <p:cNvPr id="47" name="Google Shape;47;p1"/>
          <p:cNvSpPr txBox="1"/>
          <p:nvPr/>
        </p:nvSpPr>
        <p:spPr>
          <a:xfrm>
            <a:off x="1382779" y="6017645"/>
            <a:ext cx="2277584" cy="4399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lang="en-US">
                <a:solidFill>
                  <a:schemeClr val="lt1"/>
                </a:solidFill>
                <a:latin typeface="Calibri"/>
                <a:ea typeface="Calibri"/>
                <a:cs typeface="Calibri"/>
                <a:sym typeface="Calibri"/>
              </a:rPr>
              <a:t>Análisis predictivo</a:t>
            </a:r>
            <a:endParaRPr b="0" i="0" sz="1400" u="none" cap="none" strike="noStrike">
              <a:solidFill>
                <a:schemeClr val="lt1"/>
              </a:solidFill>
              <a:latin typeface="Calibri"/>
              <a:ea typeface="Calibri"/>
              <a:cs typeface="Calibri"/>
              <a:sym typeface="Calibri"/>
            </a:endParaRPr>
          </a:p>
        </p:txBody>
      </p:sp>
      <p:sp>
        <p:nvSpPr>
          <p:cNvPr id="48" name="Google Shape;48;p1"/>
          <p:cNvSpPr txBox="1"/>
          <p:nvPr/>
        </p:nvSpPr>
        <p:spPr>
          <a:xfrm>
            <a:off x="9518122" y="629742"/>
            <a:ext cx="2277600" cy="44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0" i="0" lang="en-US" sz="1700" u="none" cap="none" strike="noStrike">
                <a:solidFill>
                  <a:schemeClr val="lt1"/>
                </a:solidFill>
                <a:latin typeface="Calibri"/>
                <a:ea typeface="Calibri"/>
                <a:cs typeface="Calibri"/>
                <a:sym typeface="Calibri"/>
              </a:rPr>
              <a:t>Violeta Saguier</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7" name="Google Shape;187;p11"/>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88" name="Google Shape;188;p11"/>
          <p:cNvSpPr txBox="1"/>
          <p:nvPr/>
        </p:nvSpPr>
        <p:spPr>
          <a:xfrm>
            <a:off x="794703" y="765696"/>
            <a:ext cx="5168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Correlación entre cuantitativas</a:t>
            </a:r>
            <a:endParaRPr b="1" i="0" sz="2000" u="none" cap="none" strike="noStrike">
              <a:solidFill>
                <a:srgbClr val="0D5486"/>
              </a:solidFill>
              <a:latin typeface="Arial"/>
              <a:ea typeface="Arial"/>
              <a:cs typeface="Arial"/>
              <a:sym typeface="Arial"/>
            </a:endParaRPr>
          </a:p>
        </p:txBody>
      </p:sp>
      <p:pic>
        <p:nvPicPr>
          <p:cNvPr id="189" name="Google Shape;189;p11"/>
          <p:cNvPicPr preferRelativeResize="0"/>
          <p:nvPr/>
        </p:nvPicPr>
        <p:blipFill rotWithShape="1">
          <a:blip r:embed="rId3">
            <a:alphaModFix/>
          </a:blip>
          <a:srcRect b="0" l="0" r="0" t="0"/>
          <a:stretch/>
        </p:blipFill>
        <p:spPr>
          <a:xfrm>
            <a:off x="608638" y="1165901"/>
            <a:ext cx="4639922" cy="4142076"/>
          </a:xfrm>
          <a:prstGeom prst="rect">
            <a:avLst/>
          </a:prstGeom>
          <a:noFill/>
          <a:ln>
            <a:noFill/>
          </a:ln>
        </p:spPr>
      </p:pic>
      <p:sp>
        <p:nvSpPr>
          <p:cNvPr id="190" name="Google Shape;190;p11"/>
          <p:cNvSpPr txBox="1"/>
          <p:nvPr/>
        </p:nvSpPr>
        <p:spPr>
          <a:xfrm>
            <a:off x="1054038" y="5307975"/>
            <a:ext cx="3749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757070"/>
                </a:solidFill>
              </a:rPr>
              <a:t>Consideraciones:</a:t>
            </a:r>
            <a:endParaRPr sz="1300">
              <a:solidFill>
                <a:srgbClr val="757070"/>
              </a:solidFill>
            </a:endParaRPr>
          </a:p>
          <a:p>
            <a:pPr indent="-139700" lvl="0" marL="400050" rtl="0" algn="l">
              <a:spcBef>
                <a:spcPts val="0"/>
              </a:spcBef>
              <a:spcAft>
                <a:spcPts val="0"/>
              </a:spcAft>
              <a:buClr>
                <a:srgbClr val="757070"/>
              </a:buClr>
              <a:buSzPts val="1300"/>
              <a:buChar char="●"/>
            </a:pPr>
            <a:r>
              <a:rPr lang="en-US" sz="1300">
                <a:solidFill>
                  <a:srgbClr val="757070"/>
                </a:solidFill>
              </a:rPr>
              <a:t>Alta correlacion: length of service - age, variables de trainings, age - age joining.</a:t>
            </a:r>
            <a:endParaRPr sz="1300">
              <a:solidFill>
                <a:srgbClr val="757070"/>
              </a:solidFill>
            </a:endParaRPr>
          </a:p>
          <a:p>
            <a:pPr indent="-139700" lvl="0" marL="400050" marR="0" rtl="0" algn="l">
              <a:lnSpc>
                <a:spcPct val="100000"/>
              </a:lnSpc>
              <a:spcBef>
                <a:spcPts val="0"/>
              </a:spcBef>
              <a:spcAft>
                <a:spcPts val="0"/>
              </a:spcAft>
              <a:buClr>
                <a:srgbClr val="757070"/>
              </a:buClr>
              <a:buSzPts val="1300"/>
              <a:buChar char="●"/>
            </a:pPr>
            <a:r>
              <a:rPr lang="en-US" sz="1300">
                <a:solidFill>
                  <a:srgbClr val="757070"/>
                </a:solidFill>
              </a:rPr>
              <a:t>Baja</a:t>
            </a:r>
            <a:r>
              <a:rPr lang="en-US" sz="1300">
                <a:solidFill>
                  <a:srgbClr val="757070"/>
                </a:solidFill>
              </a:rPr>
              <a:t> correlacion: </a:t>
            </a:r>
            <a:r>
              <a:rPr lang="en-US" sz="1300">
                <a:solidFill>
                  <a:srgbClr val="757070"/>
                </a:solidFill>
              </a:rPr>
              <a:t>length of service - avg score per year, age - avg score per year</a:t>
            </a:r>
            <a:endParaRPr sz="1300">
              <a:solidFill>
                <a:srgbClr val="757070"/>
              </a:solidFill>
            </a:endParaRPr>
          </a:p>
        </p:txBody>
      </p:sp>
      <p:sp>
        <p:nvSpPr>
          <p:cNvPr id="191" name="Google Shape;191;p11"/>
          <p:cNvSpPr txBox="1"/>
          <p:nvPr/>
        </p:nvSpPr>
        <p:spPr>
          <a:xfrm>
            <a:off x="6401750" y="5354175"/>
            <a:ext cx="4550700" cy="1092900"/>
          </a:xfrm>
          <a:prstGeom prst="rect">
            <a:avLst/>
          </a:prstGeom>
          <a:noFill/>
          <a:ln>
            <a:noFill/>
          </a:ln>
        </p:spPr>
        <p:txBody>
          <a:bodyPr anchorCtr="0" anchor="t" bIns="45700" lIns="91425" spcFirstLastPara="1" rIns="91425" wrap="square" tIns="45700">
            <a:spAutoFit/>
          </a:bodyPr>
          <a:lstStyle/>
          <a:p>
            <a:pPr indent="-311150" lvl="0" marL="457200" marR="0" rtl="0" algn="l">
              <a:lnSpc>
                <a:spcPct val="100000"/>
              </a:lnSpc>
              <a:spcBef>
                <a:spcPts val="0"/>
              </a:spcBef>
              <a:spcAft>
                <a:spcPts val="0"/>
              </a:spcAft>
              <a:buClr>
                <a:srgbClr val="757070"/>
              </a:buClr>
              <a:buSzPts val="1300"/>
              <a:buFont typeface="Arial"/>
              <a:buChar char="●"/>
            </a:pPr>
            <a:r>
              <a:rPr b="0" i="0" lang="en-US" sz="1300" u="none" cap="none" strike="noStrike">
                <a:solidFill>
                  <a:srgbClr val="757070"/>
                </a:solidFill>
                <a:latin typeface="Arial"/>
                <a:ea typeface="Arial"/>
                <a:cs typeface="Arial"/>
                <a:sym typeface="Arial"/>
              </a:rPr>
              <a:t>Los 1 en la diagonal de </a:t>
            </a:r>
            <a:r>
              <a:rPr lang="en-US" sz="1300">
                <a:solidFill>
                  <a:srgbClr val="757070"/>
                </a:solidFill>
              </a:rPr>
              <a:t>la</a:t>
            </a:r>
            <a:r>
              <a:rPr b="0" i="0" lang="en-US" sz="1300" u="none" cap="none" strike="noStrike">
                <a:solidFill>
                  <a:srgbClr val="757070"/>
                </a:solidFill>
                <a:latin typeface="Arial"/>
                <a:ea typeface="Arial"/>
                <a:cs typeface="Arial"/>
                <a:sym typeface="Arial"/>
              </a:rPr>
              <a:t> matriz representan la correlación perfecta de cada variable consigo misma.</a:t>
            </a:r>
            <a:endParaRPr b="0" i="0" sz="1300" u="none" cap="none" strike="noStrike">
              <a:solidFill>
                <a:srgbClr val="757070"/>
              </a:solidFill>
              <a:latin typeface="Arial"/>
              <a:ea typeface="Arial"/>
              <a:cs typeface="Arial"/>
              <a:sym typeface="Arial"/>
            </a:endParaRPr>
          </a:p>
          <a:p>
            <a:pPr indent="-311150" lvl="0" marL="457200" marR="0" rtl="0" algn="l">
              <a:lnSpc>
                <a:spcPct val="100000"/>
              </a:lnSpc>
              <a:spcBef>
                <a:spcPts val="0"/>
              </a:spcBef>
              <a:spcAft>
                <a:spcPts val="0"/>
              </a:spcAft>
              <a:buClr>
                <a:srgbClr val="757070"/>
              </a:buClr>
              <a:buSzPts val="1300"/>
              <a:buFont typeface="Arial"/>
              <a:buChar char="●"/>
            </a:pPr>
            <a:r>
              <a:rPr b="0" i="0" lang="en-US" sz="1300" u="none" cap="none" strike="noStrike">
                <a:solidFill>
                  <a:srgbClr val="757070"/>
                </a:solidFill>
                <a:latin typeface="Arial"/>
                <a:ea typeface="Arial"/>
                <a:cs typeface="Arial"/>
                <a:sym typeface="Arial"/>
              </a:rPr>
              <a:t>Las variables no demuestran una correlación considerable, se evidencia una asociaci</a:t>
            </a:r>
            <a:r>
              <a:rPr lang="en-US" sz="1300">
                <a:solidFill>
                  <a:srgbClr val="757070"/>
                </a:solidFill>
              </a:rPr>
              <a:t>ón baja entre las mismas.</a:t>
            </a:r>
            <a:r>
              <a:rPr b="0" i="0" lang="en-US" sz="1300" u="none" cap="none" strike="noStrike">
                <a:solidFill>
                  <a:srgbClr val="75707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sp>
        <p:nvSpPr>
          <p:cNvPr id="192" name="Google Shape;192;p11"/>
          <p:cNvSpPr txBox="1"/>
          <p:nvPr/>
        </p:nvSpPr>
        <p:spPr>
          <a:xfrm>
            <a:off x="6401743" y="765709"/>
            <a:ext cx="5168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Correlación entre cualitativas</a:t>
            </a:r>
            <a:endParaRPr b="1" i="0" sz="2000" u="none" cap="none" strike="noStrike">
              <a:solidFill>
                <a:srgbClr val="0D5486"/>
              </a:solidFill>
              <a:latin typeface="Arial"/>
              <a:ea typeface="Arial"/>
              <a:cs typeface="Arial"/>
              <a:sym typeface="Arial"/>
            </a:endParaRPr>
          </a:p>
        </p:txBody>
      </p:sp>
      <p:pic>
        <p:nvPicPr>
          <p:cNvPr id="193" name="Google Shape;193;p11"/>
          <p:cNvPicPr preferRelativeResize="0"/>
          <p:nvPr/>
        </p:nvPicPr>
        <p:blipFill rotWithShape="1">
          <a:blip r:embed="rId4">
            <a:alphaModFix/>
          </a:blip>
          <a:srcRect b="0" l="0" r="0" t="0"/>
          <a:stretch/>
        </p:blipFill>
        <p:spPr>
          <a:xfrm>
            <a:off x="6075926" y="1165907"/>
            <a:ext cx="4728600" cy="41420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52b6f7ee61_0_152"/>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0" name="Google Shape;200;g252b6f7ee61_0_152"/>
          <p:cNvSpPr txBox="1"/>
          <p:nvPr/>
        </p:nvSpPr>
        <p:spPr>
          <a:xfrm>
            <a:off x="8168068" y="260941"/>
            <a:ext cx="36477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201" name="Google Shape;201;g252b6f7ee61_0_152"/>
          <p:cNvSpPr txBox="1"/>
          <p:nvPr/>
        </p:nvSpPr>
        <p:spPr>
          <a:xfrm>
            <a:off x="794703" y="765696"/>
            <a:ext cx="5168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Correlación entre cuantitativas</a:t>
            </a:r>
            <a:endParaRPr b="1" i="0" sz="2000" u="none" cap="none" strike="noStrike">
              <a:solidFill>
                <a:srgbClr val="0D5486"/>
              </a:solidFill>
              <a:latin typeface="Arial"/>
              <a:ea typeface="Arial"/>
              <a:cs typeface="Arial"/>
              <a:sym typeface="Arial"/>
            </a:endParaRPr>
          </a:p>
        </p:txBody>
      </p:sp>
      <p:pic>
        <p:nvPicPr>
          <p:cNvPr id="202" name="Google Shape;202;g252b6f7ee61_0_152"/>
          <p:cNvPicPr preferRelativeResize="0"/>
          <p:nvPr/>
        </p:nvPicPr>
        <p:blipFill rotWithShape="1">
          <a:blip r:embed="rId3">
            <a:alphaModFix/>
          </a:blip>
          <a:srcRect b="0" l="0" r="0" t="0"/>
          <a:stretch/>
        </p:blipFill>
        <p:spPr>
          <a:xfrm>
            <a:off x="1439825" y="1165912"/>
            <a:ext cx="3582150" cy="2900099"/>
          </a:xfrm>
          <a:prstGeom prst="rect">
            <a:avLst/>
          </a:prstGeom>
          <a:noFill/>
          <a:ln>
            <a:noFill/>
          </a:ln>
        </p:spPr>
      </p:pic>
      <p:pic>
        <p:nvPicPr>
          <p:cNvPr id="203" name="Google Shape;203;g252b6f7ee61_0_152"/>
          <p:cNvPicPr preferRelativeResize="0"/>
          <p:nvPr/>
        </p:nvPicPr>
        <p:blipFill rotWithShape="1">
          <a:blip r:embed="rId4">
            <a:alphaModFix/>
          </a:blip>
          <a:srcRect b="0" l="0" r="0" t="0"/>
          <a:stretch/>
        </p:blipFill>
        <p:spPr>
          <a:xfrm>
            <a:off x="5398099" y="1243517"/>
            <a:ext cx="3582150" cy="2854433"/>
          </a:xfrm>
          <a:prstGeom prst="rect">
            <a:avLst/>
          </a:prstGeom>
          <a:noFill/>
          <a:ln>
            <a:noFill/>
          </a:ln>
        </p:spPr>
      </p:pic>
      <p:pic>
        <p:nvPicPr>
          <p:cNvPr id="204" name="Google Shape;204;g252b6f7ee61_0_152"/>
          <p:cNvPicPr preferRelativeResize="0"/>
          <p:nvPr/>
        </p:nvPicPr>
        <p:blipFill rotWithShape="1">
          <a:blip r:embed="rId5">
            <a:alphaModFix/>
          </a:blip>
          <a:srcRect b="0" l="0" r="0" t="0"/>
          <a:stretch/>
        </p:blipFill>
        <p:spPr>
          <a:xfrm>
            <a:off x="1613775" y="4097946"/>
            <a:ext cx="3408200" cy="2799150"/>
          </a:xfrm>
          <a:prstGeom prst="rect">
            <a:avLst/>
          </a:prstGeom>
          <a:noFill/>
          <a:ln>
            <a:noFill/>
          </a:ln>
        </p:spPr>
      </p:pic>
      <p:pic>
        <p:nvPicPr>
          <p:cNvPr id="205" name="Google Shape;205;g252b6f7ee61_0_152"/>
          <p:cNvPicPr preferRelativeResize="0"/>
          <p:nvPr/>
        </p:nvPicPr>
        <p:blipFill rotWithShape="1">
          <a:blip r:embed="rId6">
            <a:alphaModFix/>
          </a:blip>
          <a:srcRect b="0" l="0" r="0" t="0"/>
          <a:stretch/>
        </p:blipFill>
        <p:spPr>
          <a:xfrm>
            <a:off x="5618925" y="4196450"/>
            <a:ext cx="3265575" cy="2602150"/>
          </a:xfrm>
          <a:prstGeom prst="rect">
            <a:avLst/>
          </a:prstGeom>
          <a:noFill/>
          <a:ln>
            <a:noFill/>
          </a:ln>
        </p:spPr>
      </p:pic>
      <p:sp>
        <p:nvSpPr>
          <p:cNvPr id="206" name="Google Shape;206;g252b6f7ee61_0_152"/>
          <p:cNvSpPr txBox="1"/>
          <p:nvPr/>
        </p:nvSpPr>
        <p:spPr>
          <a:xfrm>
            <a:off x="9255400" y="1348550"/>
            <a:ext cx="2190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3F3F3F"/>
                </a:solidFill>
                <a:latin typeface="Calibri"/>
                <a:ea typeface="Calibri"/>
                <a:cs typeface="Calibri"/>
                <a:sym typeface="Calibri"/>
              </a:rPr>
              <a:t>Observación general: a medida que aumenta X, disminuye Y. </a:t>
            </a:r>
            <a:endParaRPr sz="1700">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52b6f7ee61_0_43"/>
          <p:cNvSpPr txBox="1"/>
          <p:nvPr/>
        </p:nvSpPr>
        <p:spPr>
          <a:xfrm>
            <a:off x="878125" y="4357013"/>
            <a:ext cx="8147400" cy="14007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rgbClr val="757070"/>
              </a:buClr>
              <a:buSzPts val="1700"/>
              <a:buFont typeface="Arial"/>
              <a:buChar char="●"/>
            </a:pPr>
            <a:r>
              <a:rPr b="1" i="1" lang="en-US" sz="1700" u="none" cap="none" strike="noStrike">
                <a:solidFill>
                  <a:srgbClr val="7F7F7F"/>
                </a:solidFill>
                <a:latin typeface="Arial"/>
                <a:ea typeface="Arial"/>
                <a:cs typeface="Arial"/>
                <a:sym typeface="Arial"/>
              </a:rPr>
              <a:t>employer_id</a:t>
            </a:r>
            <a:r>
              <a:rPr b="0" i="1" lang="en-US" sz="1700" u="none" cap="none" strike="noStrike">
                <a:solidFill>
                  <a:srgbClr val="7F7F7F"/>
                </a:solidFill>
                <a:latin typeface="Arial"/>
                <a:ea typeface="Arial"/>
                <a:cs typeface="Arial"/>
                <a:sym typeface="Arial"/>
              </a:rPr>
              <a:t> </a:t>
            </a:r>
            <a:r>
              <a:rPr b="0" i="0" lang="en-US" sz="1700" u="none" cap="none" strike="noStrike">
                <a:solidFill>
                  <a:srgbClr val="7F7F7F"/>
                </a:solidFill>
                <a:latin typeface="Arial"/>
                <a:ea typeface="Arial"/>
                <a:cs typeface="Arial"/>
                <a:sym typeface="Arial"/>
              </a:rPr>
              <a:t>→ resulta irrelevante para los modelos.</a:t>
            </a:r>
            <a:endParaRPr b="0" i="0" sz="1700" u="none" cap="none" strike="noStrike">
              <a:solidFill>
                <a:srgbClr val="7F7F7F"/>
              </a:solidFill>
              <a:latin typeface="Arial"/>
              <a:ea typeface="Arial"/>
              <a:cs typeface="Arial"/>
              <a:sym typeface="Arial"/>
            </a:endParaRPr>
          </a:p>
          <a:p>
            <a:pPr indent="-336550" lvl="0" marL="457200" marR="0" rtl="0" algn="l">
              <a:lnSpc>
                <a:spcPct val="100000"/>
              </a:lnSpc>
              <a:spcBef>
                <a:spcPts val="0"/>
              </a:spcBef>
              <a:spcAft>
                <a:spcPts val="0"/>
              </a:spcAft>
              <a:buClr>
                <a:srgbClr val="757070"/>
              </a:buClr>
              <a:buSzPts val="1700"/>
              <a:buFont typeface="Arial"/>
              <a:buChar char="●"/>
            </a:pPr>
            <a:r>
              <a:rPr b="1" i="1" lang="en-US" sz="1700" u="none" cap="none" strike="noStrike">
                <a:solidFill>
                  <a:srgbClr val="7F7F7F"/>
                </a:solidFill>
                <a:latin typeface="Arial"/>
                <a:ea typeface="Arial"/>
                <a:cs typeface="Arial"/>
                <a:sym typeface="Arial"/>
              </a:rPr>
              <a:t>reg</a:t>
            </a:r>
            <a:r>
              <a:rPr b="1" i="1" lang="en-US" sz="1700">
                <a:solidFill>
                  <a:srgbClr val="7F7F7F"/>
                </a:solidFill>
              </a:rPr>
              <a:t>io</a:t>
            </a:r>
            <a:r>
              <a:rPr b="1" i="1" lang="en-US" sz="1700" u="none" cap="none" strike="noStrike">
                <a:solidFill>
                  <a:srgbClr val="7F7F7F"/>
                </a:solidFill>
                <a:latin typeface="Arial"/>
                <a:ea typeface="Arial"/>
                <a:cs typeface="Arial"/>
                <a:sym typeface="Arial"/>
              </a:rPr>
              <a:t>n</a:t>
            </a:r>
            <a:r>
              <a:rPr b="1" i="0" lang="en-US" sz="1700" u="none" cap="none" strike="noStrike">
                <a:solidFill>
                  <a:srgbClr val="7F7F7F"/>
                </a:solidFill>
                <a:latin typeface="Arial"/>
                <a:ea typeface="Arial"/>
                <a:cs typeface="Arial"/>
                <a:sym typeface="Arial"/>
              </a:rPr>
              <a:t> → </a:t>
            </a:r>
            <a:r>
              <a:rPr b="0" i="0" lang="en-US" sz="1700" u="none" cap="none" strike="noStrike">
                <a:solidFill>
                  <a:srgbClr val="7F7F7F"/>
                </a:solidFill>
                <a:latin typeface="Arial"/>
                <a:ea typeface="Arial"/>
                <a:cs typeface="Arial"/>
                <a:sym typeface="Arial"/>
              </a:rPr>
              <a:t>cuenta con 34 categorías y solo 3 son mayoritarias.</a:t>
            </a:r>
            <a:endParaRPr b="0" i="0" sz="1700" u="none" cap="none" strike="noStrike">
              <a:solidFill>
                <a:srgbClr val="7F7F7F"/>
              </a:solidFill>
              <a:latin typeface="Arial"/>
              <a:ea typeface="Arial"/>
              <a:cs typeface="Arial"/>
              <a:sym typeface="Arial"/>
            </a:endParaRPr>
          </a:p>
          <a:p>
            <a:pPr indent="-336550" lvl="0" marL="457200" marR="0" rtl="0" algn="l">
              <a:lnSpc>
                <a:spcPct val="100000"/>
              </a:lnSpc>
              <a:spcBef>
                <a:spcPts val="0"/>
              </a:spcBef>
              <a:spcAft>
                <a:spcPts val="0"/>
              </a:spcAft>
              <a:buClr>
                <a:srgbClr val="757070"/>
              </a:buClr>
              <a:buSzPts val="1700"/>
              <a:buFont typeface="Arial"/>
              <a:buChar char="●"/>
            </a:pPr>
            <a:r>
              <a:rPr b="1" i="1" lang="en-US" sz="1700" u="none" cap="none" strike="noStrike">
                <a:solidFill>
                  <a:srgbClr val="7F7F7F"/>
                </a:solidFill>
                <a:latin typeface="Arial"/>
                <a:ea typeface="Arial"/>
                <a:cs typeface="Arial"/>
                <a:sym typeface="Arial"/>
              </a:rPr>
              <a:t>recruitment_channel </a:t>
            </a:r>
            <a:r>
              <a:rPr b="1" i="0" lang="en-US" sz="1700" u="none" cap="none" strike="noStrike">
                <a:solidFill>
                  <a:srgbClr val="7F7F7F"/>
                </a:solidFill>
                <a:latin typeface="Arial"/>
                <a:ea typeface="Arial"/>
                <a:cs typeface="Arial"/>
                <a:sym typeface="Arial"/>
              </a:rPr>
              <a:t>→ </a:t>
            </a:r>
            <a:r>
              <a:rPr b="0" i="0" lang="en-US" sz="1700" u="none" cap="none" strike="noStrike">
                <a:solidFill>
                  <a:srgbClr val="7F7F7F"/>
                </a:solidFill>
                <a:latin typeface="Arial"/>
                <a:ea typeface="Arial"/>
                <a:cs typeface="Arial"/>
                <a:sym typeface="Arial"/>
              </a:rPr>
              <a:t>por la irrelevancia en sus categorías (55% de los registros son other, del resto 42% son sourcing y 2% referred)</a:t>
            </a:r>
            <a:endParaRPr b="0" i="0" sz="1700" u="none" cap="none" strike="noStrike">
              <a:solidFill>
                <a:srgbClr val="7F7F7F"/>
              </a:solidFill>
              <a:latin typeface="Arial"/>
              <a:ea typeface="Arial"/>
              <a:cs typeface="Arial"/>
              <a:sym typeface="Arial"/>
            </a:endParaRPr>
          </a:p>
          <a:p>
            <a:pPr indent="-336550" lvl="0" marL="457200" marR="0" rtl="0" algn="l">
              <a:lnSpc>
                <a:spcPct val="100000"/>
              </a:lnSpc>
              <a:spcBef>
                <a:spcPts val="0"/>
              </a:spcBef>
              <a:spcAft>
                <a:spcPts val="0"/>
              </a:spcAft>
              <a:buClr>
                <a:srgbClr val="7F7F7F"/>
              </a:buClr>
              <a:buSzPts val="1700"/>
              <a:buFont typeface="Arial"/>
              <a:buChar char="●"/>
            </a:pPr>
            <a:r>
              <a:rPr b="1" i="1" lang="en-US" sz="1700" u="none" cap="none" strike="noStrike">
                <a:solidFill>
                  <a:srgbClr val="7F7F7F"/>
                </a:solidFill>
                <a:latin typeface="Arial"/>
                <a:ea typeface="Arial"/>
                <a:cs typeface="Arial"/>
                <a:sym typeface="Arial"/>
              </a:rPr>
              <a:t>Awards_won?</a:t>
            </a:r>
            <a:r>
              <a:rPr b="0" i="1" lang="en-US" sz="1700" u="none" cap="none" strike="noStrike">
                <a:solidFill>
                  <a:srgbClr val="7F7F7F"/>
                </a:solidFill>
                <a:latin typeface="Arial"/>
                <a:ea typeface="Arial"/>
                <a:cs typeface="Arial"/>
                <a:sym typeface="Arial"/>
              </a:rPr>
              <a:t> </a:t>
            </a:r>
            <a:r>
              <a:rPr b="0" i="0" lang="en-US" sz="1700" u="none" cap="none" strike="noStrike">
                <a:solidFill>
                  <a:srgbClr val="7F7F7F"/>
                </a:solidFill>
                <a:latin typeface="Arial"/>
                <a:ea typeface="Arial"/>
                <a:cs typeface="Arial"/>
                <a:sym typeface="Arial"/>
              </a:rPr>
              <a:t>→ resulta irrelevante para los modelos, el 2% es 1. </a:t>
            </a:r>
            <a:endParaRPr b="0" i="0" sz="1700" u="none" cap="none" strike="noStrike">
              <a:solidFill>
                <a:srgbClr val="7F7F7F"/>
              </a:solidFill>
              <a:latin typeface="Arial"/>
              <a:ea typeface="Arial"/>
              <a:cs typeface="Arial"/>
              <a:sym typeface="Arial"/>
            </a:endParaRPr>
          </a:p>
        </p:txBody>
      </p:sp>
      <p:sp>
        <p:nvSpPr>
          <p:cNvPr id="213" name="Google Shape;213;g252b6f7ee61_0_43"/>
          <p:cNvSpPr txBox="1"/>
          <p:nvPr/>
        </p:nvSpPr>
        <p:spPr>
          <a:xfrm>
            <a:off x="878131" y="1565002"/>
            <a:ext cx="9743100" cy="615600"/>
          </a:xfrm>
          <a:prstGeom prst="rect">
            <a:avLst/>
          </a:prstGeom>
          <a:noFill/>
          <a:ln>
            <a:noFill/>
          </a:ln>
        </p:spPr>
        <p:txBody>
          <a:bodyPr anchorCtr="0" anchor="ctr" bIns="45700" lIns="91425" spcFirstLastPara="1" rIns="91425" wrap="square" tIns="45700">
            <a:spAutoFit/>
          </a:bodyPr>
          <a:lstStyle/>
          <a:p>
            <a:pPr indent="-336550" lvl="0" marL="457200" marR="0" rtl="0" algn="l">
              <a:lnSpc>
                <a:spcPct val="100000"/>
              </a:lnSpc>
              <a:spcBef>
                <a:spcPts val="0"/>
              </a:spcBef>
              <a:spcAft>
                <a:spcPts val="0"/>
              </a:spcAft>
              <a:buClr>
                <a:srgbClr val="7F7F7F"/>
              </a:buClr>
              <a:buSzPts val="1700"/>
              <a:buFont typeface="Roboto"/>
              <a:buChar char="●"/>
            </a:pPr>
            <a:r>
              <a:rPr b="0" i="0" lang="en-US" sz="1700" u="none" cap="none" strike="noStrike">
                <a:solidFill>
                  <a:srgbClr val="7F7F7F"/>
                </a:solidFill>
                <a:latin typeface="Arial"/>
                <a:ea typeface="Arial"/>
                <a:cs typeface="Arial"/>
                <a:sym typeface="Arial"/>
              </a:rPr>
              <a:t>Los valores faltantes del campo </a:t>
            </a:r>
            <a:r>
              <a:rPr b="1" i="0" lang="en-US" sz="1700" u="none" cap="none" strike="noStrike">
                <a:solidFill>
                  <a:srgbClr val="7F7F7F"/>
                </a:solidFill>
                <a:latin typeface="Arial"/>
                <a:ea typeface="Arial"/>
                <a:cs typeface="Arial"/>
                <a:sym typeface="Arial"/>
              </a:rPr>
              <a:t>education </a:t>
            </a:r>
            <a:r>
              <a:rPr b="0" i="0" lang="en-US" sz="1700" u="none" cap="none" strike="noStrike">
                <a:solidFill>
                  <a:srgbClr val="7F7F7F"/>
                </a:solidFill>
                <a:latin typeface="Arial"/>
                <a:ea typeface="Arial"/>
                <a:cs typeface="Arial"/>
                <a:sym typeface="Arial"/>
              </a:rPr>
              <a:t>son reemplazados con la moda.</a:t>
            </a:r>
            <a:endParaRPr b="0" i="0" sz="1700" u="none" cap="none" strike="noStrike">
              <a:solidFill>
                <a:srgbClr val="7F7F7F"/>
              </a:solidFill>
              <a:latin typeface="Arial"/>
              <a:ea typeface="Arial"/>
              <a:cs typeface="Arial"/>
              <a:sym typeface="Arial"/>
            </a:endParaRPr>
          </a:p>
          <a:p>
            <a:pPr indent="-336550" lvl="0" marL="457200" marR="0" rtl="0" algn="l">
              <a:lnSpc>
                <a:spcPct val="100000"/>
              </a:lnSpc>
              <a:spcBef>
                <a:spcPts val="0"/>
              </a:spcBef>
              <a:spcAft>
                <a:spcPts val="0"/>
              </a:spcAft>
              <a:buClr>
                <a:srgbClr val="7F7F7F"/>
              </a:buClr>
              <a:buSzPts val="1700"/>
              <a:buFont typeface="Roboto"/>
              <a:buChar char="●"/>
            </a:pPr>
            <a:r>
              <a:rPr b="0" i="0" lang="en-US" sz="1700" u="none" cap="none" strike="noStrike">
                <a:solidFill>
                  <a:srgbClr val="7F7F7F"/>
                </a:solidFill>
                <a:latin typeface="Arial"/>
                <a:ea typeface="Arial"/>
                <a:cs typeface="Arial"/>
                <a:sym typeface="Arial"/>
              </a:rPr>
              <a:t>A los valores faltantes del campo </a:t>
            </a:r>
            <a:r>
              <a:rPr b="1" i="0" lang="en-US" sz="1700" u="none" cap="none" strike="noStrike">
                <a:solidFill>
                  <a:srgbClr val="7F7F7F"/>
                </a:solidFill>
                <a:latin typeface="Arial"/>
                <a:ea typeface="Arial"/>
                <a:cs typeface="Arial"/>
                <a:sym typeface="Arial"/>
              </a:rPr>
              <a:t>previous_year_rating</a:t>
            </a:r>
            <a:r>
              <a:rPr b="0" i="0" lang="en-US" sz="1700" u="none" cap="none" strike="noStrike">
                <a:solidFill>
                  <a:srgbClr val="7F7F7F"/>
                </a:solidFill>
                <a:latin typeface="Arial"/>
                <a:ea typeface="Arial"/>
                <a:cs typeface="Arial"/>
                <a:sym typeface="Arial"/>
              </a:rPr>
              <a:t> se les asigna el valor 0.</a:t>
            </a:r>
            <a:endParaRPr b="0" i="0" sz="1700" u="none" cap="none" strike="noStrike">
              <a:solidFill>
                <a:srgbClr val="7F7F7F"/>
              </a:solidFill>
              <a:latin typeface="Arial"/>
              <a:ea typeface="Arial"/>
              <a:cs typeface="Arial"/>
              <a:sym typeface="Arial"/>
            </a:endParaRPr>
          </a:p>
        </p:txBody>
      </p:sp>
      <p:sp>
        <p:nvSpPr>
          <p:cNvPr id="214" name="Google Shape;214;g252b6f7ee61_0_43"/>
          <p:cNvSpPr txBox="1"/>
          <p:nvPr/>
        </p:nvSpPr>
        <p:spPr>
          <a:xfrm>
            <a:off x="5459294" y="7542526"/>
            <a:ext cx="1849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D5486"/>
                </a:solidFill>
                <a:latin typeface="Arial"/>
                <a:ea typeface="Arial"/>
                <a:cs typeface="Arial"/>
                <a:sym typeface="Arial"/>
              </a:rPr>
              <a:t>SE ELIMINAN ESTAS ENTRADAS</a:t>
            </a:r>
            <a:endParaRPr b="0" i="0" sz="1400" u="none" cap="none" strike="noStrike">
              <a:solidFill>
                <a:srgbClr val="000000"/>
              </a:solidFill>
              <a:latin typeface="Arial"/>
              <a:ea typeface="Arial"/>
              <a:cs typeface="Arial"/>
              <a:sym typeface="Arial"/>
            </a:endParaRPr>
          </a:p>
        </p:txBody>
      </p:sp>
      <p:sp>
        <p:nvSpPr>
          <p:cNvPr id="215" name="Google Shape;215;g252b6f7ee61_0_43"/>
          <p:cNvSpPr txBox="1"/>
          <p:nvPr/>
        </p:nvSpPr>
        <p:spPr>
          <a:xfrm>
            <a:off x="2832038" y="7433872"/>
            <a:ext cx="1849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D5486"/>
                </a:solidFill>
                <a:latin typeface="Arial"/>
                <a:ea typeface="Arial"/>
                <a:cs typeface="Arial"/>
                <a:sym typeface="Arial"/>
              </a:rPr>
              <a:t>POR AHORA PERMANECEN SIN MODIFICACIÓN</a:t>
            </a:r>
            <a:endParaRPr b="0" i="0" sz="1400" u="none" cap="none" strike="noStrike">
              <a:solidFill>
                <a:srgbClr val="000000"/>
              </a:solidFill>
              <a:latin typeface="Arial"/>
              <a:ea typeface="Arial"/>
              <a:cs typeface="Arial"/>
              <a:sym typeface="Arial"/>
            </a:endParaRPr>
          </a:p>
        </p:txBody>
      </p:sp>
      <p:sp>
        <p:nvSpPr>
          <p:cNvPr id="216" name="Google Shape;216;g252b6f7ee61_0_43"/>
          <p:cNvSpPr txBox="1"/>
          <p:nvPr/>
        </p:nvSpPr>
        <p:spPr>
          <a:xfrm>
            <a:off x="8275694" y="7503682"/>
            <a:ext cx="2250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D5486"/>
                </a:solidFill>
                <a:latin typeface="Arial"/>
                <a:ea typeface="Arial"/>
                <a:cs typeface="Arial"/>
                <a:sym typeface="Arial"/>
              </a:rPr>
              <a:t>PASAR VALORES DE CANCELACIONES A POSITIVO. SE ELIMINA EL RESTO.</a:t>
            </a:r>
            <a:endParaRPr b="0" i="0" sz="1400" u="none" cap="none" strike="noStrike">
              <a:solidFill>
                <a:srgbClr val="000000"/>
              </a:solidFill>
              <a:latin typeface="Arial"/>
              <a:ea typeface="Arial"/>
              <a:cs typeface="Arial"/>
              <a:sym typeface="Arial"/>
            </a:endParaRPr>
          </a:p>
        </p:txBody>
      </p:sp>
      <p:sp>
        <p:nvSpPr>
          <p:cNvPr id="217" name="Google Shape;217;g252b6f7ee61_0_43"/>
          <p:cNvSpPr txBox="1"/>
          <p:nvPr/>
        </p:nvSpPr>
        <p:spPr>
          <a:xfrm>
            <a:off x="782894" y="1057110"/>
            <a:ext cx="5807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Tratamiento de NAs</a:t>
            </a:r>
            <a:endParaRPr b="1" i="0" sz="2700" u="none" cap="none" strike="noStrike">
              <a:solidFill>
                <a:srgbClr val="0D5486"/>
              </a:solidFill>
              <a:latin typeface="Arial"/>
              <a:ea typeface="Arial"/>
              <a:cs typeface="Arial"/>
              <a:sym typeface="Arial"/>
            </a:endParaRPr>
          </a:p>
        </p:txBody>
      </p:sp>
      <p:sp>
        <p:nvSpPr>
          <p:cNvPr id="218" name="Google Shape;218;g252b6f7ee61_0_43"/>
          <p:cNvSpPr txBox="1"/>
          <p:nvPr/>
        </p:nvSpPr>
        <p:spPr>
          <a:xfrm>
            <a:off x="8168068" y="260941"/>
            <a:ext cx="36477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219" name="Google Shape;219;g252b6f7ee61_0_43"/>
          <p:cNvSpPr txBox="1"/>
          <p:nvPr/>
        </p:nvSpPr>
        <p:spPr>
          <a:xfrm>
            <a:off x="696919" y="2445960"/>
            <a:ext cx="5807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Tratamiento de </a:t>
            </a:r>
            <a:r>
              <a:rPr b="1" i="0" lang="en-US" sz="2700" u="none" cap="none" strike="noStrike">
                <a:solidFill>
                  <a:srgbClr val="0D5486"/>
                </a:solidFill>
                <a:latin typeface="Arial"/>
                <a:ea typeface="Arial"/>
                <a:cs typeface="Arial"/>
                <a:sym typeface="Arial"/>
                <a:extLst>
                  <a:ext uri="http://customooxmlschemas.google.com/">
                    <go:slidesCustomData xmlns:go="http://customooxmlschemas.google.com/" textRoundtripDataId="0"/>
                  </a:ext>
                </a:extLst>
              </a:rPr>
              <a:t>outliers</a:t>
            </a:r>
            <a:endParaRPr b="1" i="0" sz="2700" u="none" cap="none" strike="noStrike">
              <a:solidFill>
                <a:srgbClr val="0D5486"/>
              </a:solidFill>
              <a:latin typeface="Arial"/>
              <a:ea typeface="Arial"/>
              <a:cs typeface="Arial"/>
              <a:sym typeface="Arial"/>
            </a:endParaRPr>
          </a:p>
        </p:txBody>
      </p:sp>
      <p:sp>
        <p:nvSpPr>
          <p:cNvPr id="220" name="Google Shape;220;g252b6f7ee61_0_43"/>
          <p:cNvSpPr txBox="1"/>
          <p:nvPr/>
        </p:nvSpPr>
        <p:spPr>
          <a:xfrm>
            <a:off x="947931" y="3122477"/>
            <a:ext cx="9743100" cy="354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7F7F7F"/>
              </a:solidFill>
              <a:highlight>
                <a:schemeClr val="lt1"/>
              </a:highlight>
              <a:latin typeface="Roboto"/>
              <a:ea typeface="Roboto"/>
              <a:cs typeface="Roboto"/>
              <a:sym typeface="Roboto"/>
            </a:endParaRPr>
          </a:p>
        </p:txBody>
      </p:sp>
      <p:sp>
        <p:nvSpPr>
          <p:cNvPr id="221" name="Google Shape;221;g252b6f7ee61_0_43"/>
          <p:cNvSpPr txBox="1"/>
          <p:nvPr/>
        </p:nvSpPr>
        <p:spPr>
          <a:xfrm>
            <a:off x="782906" y="2991677"/>
            <a:ext cx="9743100" cy="615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7F7F7F"/>
                </a:solidFill>
                <a:latin typeface="Roboto"/>
                <a:ea typeface="Roboto"/>
                <a:cs typeface="Roboto"/>
                <a:sym typeface="Roboto"/>
              </a:rPr>
              <a:t>Se eliminaron los outliers del campo </a:t>
            </a:r>
            <a:r>
              <a:rPr b="1" i="0" lang="en-US" sz="1700" u="none" cap="none" strike="noStrike">
                <a:solidFill>
                  <a:srgbClr val="7F7F7F"/>
                </a:solidFill>
                <a:latin typeface="Roboto"/>
                <a:ea typeface="Roboto"/>
                <a:cs typeface="Roboto"/>
                <a:sym typeface="Roboto"/>
              </a:rPr>
              <a:t>previous_year_rating </a:t>
            </a:r>
            <a:r>
              <a:rPr b="0" i="0" lang="en-US" sz="1700" u="none" cap="none" strike="noStrike">
                <a:solidFill>
                  <a:srgbClr val="7F7F7F"/>
                </a:solidFill>
                <a:latin typeface="Roboto"/>
                <a:ea typeface="Roboto"/>
                <a:cs typeface="Roboto"/>
                <a:sym typeface="Roboto"/>
              </a:rPr>
              <a:t>(10% de los datos). El resto se conservó por la naturaleza de la información</a:t>
            </a:r>
            <a:endParaRPr b="1" i="0" sz="1700" u="none" cap="none" strike="noStrike">
              <a:solidFill>
                <a:srgbClr val="7F7F7F"/>
              </a:solidFill>
              <a:latin typeface="Roboto"/>
              <a:ea typeface="Roboto"/>
              <a:cs typeface="Roboto"/>
              <a:sym typeface="Roboto"/>
            </a:endParaRPr>
          </a:p>
        </p:txBody>
      </p:sp>
      <p:sp>
        <p:nvSpPr>
          <p:cNvPr id="222" name="Google Shape;222;g252b6f7ee61_0_43"/>
          <p:cNvSpPr txBox="1"/>
          <p:nvPr/>
        </p:nvSpPr>
        <p:spPr>
          <a:xfrm>
            <a:off x="782893" y="3753297"/>
            <a:ext cx="5168400" cy="4926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D5486"/>
                </a:solidFill>
                <a:latin typeface="Arial"/>
                <a:ea typeface="Arial"/>
                <a:cs typeface="Arial"/>
                <a:sym typeface="Arial"/>
              </a:rPr>
              <a:t>Eliminación de variables</a:t>
            </a:r>
            <a:endParaRPr b="1" i="0" sz="2600" u="none" cap="none" strike="noStrike">
              <a:solidFill>
                <a:srgbClr val="0D548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9" name="Google Shape;229;p17"/>
          <p:cNvSpPr txBox="1"/>
          <p:nvPr/>
        </p:nvSpPr>
        <p:spPr>
          <a:xfrm>
            <a:off x="762250" y="1293900"/>
            <a:ext cx="89085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Encoding de department, gender y education.</a:t>
            </a:r>
            <a:endParaRPr b="1" i="0" sz="2700" u="none" cap="none" strike="noStrike">
              <a:solidFill>
                <a:srgbClr val="0D5486"/>
              </a:solidFill>
              <a:latin typeface="Arial"/>
              <a:ea typeface="Arial"/>
              <a:cs typeface="Arial"/>
              <a:sym typeface="Arial"/>
            </a:endParaRPr>
          </a:p>
        </p:txBody>
      </p:sp>
      <p:sp>
        <p:nvSpPr>
          <p:cNvPr id="230" name="Google Shape;230;p17"/>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231" name="Google Shape;231;p17"/>
          <p:cNvSpPr txBox="1"/>
          <p:nvPr/>
        </p:nvSpPr>
        <p:spPr>
          <a:xfrm>
            <a:off x="894501" y="1916300"/>
            <a:ext cx="8398200" cy="14775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Arial"/>
                <a:ea typeface="Arial"/>
                <a:cs typeface="Arial"/>
                <a:sym typeface="Arial"/>
              </a:rPr>
              <a:t>Se codifican las columnas categóricas utilizando el objeto LabelEncoder de la biblioteca scikit-learn para convertir las categorías de las columnas categóricas en valores numéricos, lo que permite trabajar con ellas en algoritmos de aprendizaje automático que requieren características numéricas en lugar de categóricas.</a:t>
            </a:r>
            <a:endParaRPr b="0" i="0" sz="1800" u="none" cap="none" strike="noStrike">
              <a:solidFill>
                <a:srgbClr val="757070"/>
              </a:solidFill>
              <a:latin typeface="Arial"/>
              <a:ea typeface="Arial"/>
              <a:cs typeface="Arial"/>
              <a:sym typeface="Arial"/>
            </a:endParaRPr>
          </a:p>
        </p:txBody>
      </p:sp>
      <p:pic>
        <p:nvPicPr>
          <p:cNvPr id="232" name="Google Shape;232;p17"/>
          <p:cNvPicPr preferRelativeResize="0"/>
          <p:nvPr/>
        </p:nvPicPr>
        <p:blipFill rotWithShape="1">
          <a:blip r:embed="rId3">
            <a:alphaModFix/>
          </a:blip>
          <a:srcRect b="1794" l="1351" r="0" t="5680"/>
          <a:stretch/>
        </p:blipFill>
        <p:spPr>
          <a:xfrm>
            <a:off x="6843825" y="3810925"/>
            <a:ext cx="4440575" cy="2102750"/>
          </a:xfrm>
          <a:prstGeom prst="rect">
            <a:avLst/>
          </a:prstGeom>
          <a:noFill/>
          <a:ln>
            <a:noFill/>
          </a:ln>
        </p:spPr>
      </p:pic>
      <p:pic>
        <p:nvPicPr>
          <p:cNvPr id="233" name="Google Shape;233;p17"/>
          <p:cNvPicPr preferRelativeResize="0"/>
          <p:nvPr/>
        </p:nvPicPr>
        <p:blipFill rotWithShape="1">
          <a:blip r:embed="rId4">
            <a:alphaModFix/>
          </a:blip>
          <a:srcRect b="0" l="3269" r="0" t="2676"/>
          <a:stretch/>
        </p:blipFill>
        <p:spPr>
          <a:xfrm>
            <a:off x="366475" y="3350809"/>
            <a:ext cx="2743201" cy="1735840"/>
          </a:xfrm>
          <a:prstGeom prst="rect">
            <a:avLst/>
          </a:prstGeom>
          <a:noFill/>
          <a:ln>
            <a:noFill/>
          </a:ln>
        </p:spPr>
      </p:pic>
      <p:pic>
        <p:nvPicPr>
          <p:cNvPr id="234" name="Google Shape;234;p17"/>
          <p:cNvPicPr preferRelativeResize="0"/>
          <p:nvPr/>
        </p:nvPicPr>
        <p:blipFill rotWithShape="1">
          <a:blip r:embed="rId5">
            <a:alphaModFix/>
          </a:blip>
          <a:srcRect b="0" l="0" r="0" t="0"/>
          <a:stretch/>
        </p:blipFill>
        <p:spPr>
          <a:xfrm>
            <a:off x="3162963" y="4039668"/>
            <a:ext cx="2662199" cy="1688908"/>
          </a:xfrm>
          <a:prstGeom prst="rect">
            <a:avLst/>
          </a:prstGeom>
          <a:noFill/>
          <a:ln>
            <a:noFill/>
          </a:ln>
        </p:spPr>
      </p:pic>
      <p:pic>
        <p:nvPicPr>
          <p:cNvPr id="235" name="Google Shape;235;p17"/>
          <p:cNvPicPr preferRelativeResize="0"/>
          <p:nvPr/>
        </p:nvPicPr>
        <p:blipFill rotWithShape="1">
          <a:blip r:embed="rId6">
            <a:alphaModFix/>
          </a:blip>
          <a:srcRect b="0" l="2372" r="0" t="0"/>
          <a:stretch/>
        </p:blipFill>
        <p:spPr>
          <a:xfrm>
            <a:off x="406963" y="5122775"/>
            <a:ext cx="2662224" cy="1685756"/>
          </a:xfrm>
          <a:prstGeom prst="rect">
            <a:avLst/>
          </a:prstGeom>
          <a:noFill/>
          <a:ln>
            <a:noFill/>
          </a:ln>
        </p:spPr>
      </p:pic>
      <p:cxnSp>
        <p:nvCxnSpPr>
          <p:cNvPr id="236" name="Google Shape;236;p17"/>
          <p:cNvCxnSpPr/>
          <p:nvPr/>
        </p:nvCxnSpPr>
        <p:spPr>
          <a:xfrm>
            <a:off x="5918950" y="4884125"/>
            <a:ext cx="7242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43" name="Google Shape;243;p15"/>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244" name="Google Shape;244;p15"/>
          <p:cNvSpPr txBox="1"/>
          <p:nvPr/>
        </p:nvSpPr>
        <p:spPr>
          <a:xfrm>
            <a:off x="4382550" y="1298075"/>
            <a:ext cx="3426900" cy="585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highlight>
                  <a:srgbClr val="0D5486"/>
                </a:highlight>
                <a:latin typeface="Arial"/>
                <a:ea typeface="Arial"/>
                <a:cs typeface="Arial"/>
                <a:sym typeface="Arial"/>
              </a:rPr>
              <a:t>DATASET FINAL</a:t>
            </a:r>
            <a:endParaRPr b="1" i="0" sz="3200" u="none" cap="none" strike="noStrike">
              <a:solidFill>
                <a:schemeClr val="lt1"/>
              </a:solidFill>
              <a:highlight>
                <a:srgbClr val="0D5486"/>
              </a:highlight>
              <a:latin typeface="Arial"/>
              <a:ea typeface="Arial"/>
              <a:cs typeface="Arial"/>
              <a:sym typeface="Arial"/>
            </a:endParaRPr>
          </a:p>
        </p:txBody>
      </p:sp>
      <p:sp>
        <p:nvSpPr>
          <p:cNvPr id="245" name="Google Shape;245;p15"/>
          <p:cNvSpPr txBox="1"/>
          <p:nvPr/>
        </p:nvSpPr>
        <p:spPr>
          <a:xfrm>
            <a:off x="1079700" y="1994175"/>
            <a:ext cx="10032600" cy="3693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Arial"/>
                <a:ea typeface="Arial"/>
                <a:cs typeface="Arial"/>
                <a:sym typeface="Arial"/>
              </a:rPr>
              <a:t>Presentación del dataset resultante del tratamiento de cara a la generación de los modelos.</a:t>
            </a:r>
            <a:endParaRPr b="0" i="0" sz="1800" u="none" cap="none" strike="noStrike">
              <a:solidFill>
                <a:srgbClr val="757070"/>
              </a:solidFill>
              <a:latin typeface="Arial"/>
              <a:ea typeface="Arial"/>
              <a:cs typeface="Arial"/>
              <a:sym typeface="Arial"/>
            </a:endParaRPr>
          </a:p>
        </p:txBody>
      </p:sp>
      <p:sp>
        <p:nvSpPr>
          <p:cNvPr id="246" name="Google Shape;246;p15"/>
          <p:cNvSpPr txBox="1"/>
          <p:nvPr/>
        </p:nvSpPr>
        <p:spPr>
          <a:xfrm>
            <a:off x="2914200" y="5247538"/>
            <a:ext cx="6363600" cy="3693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lang="en-US" sz="1800">
                <a:solidFill>
                  <a:srgbClr val="757070"/>
                </a:solidFill>
              </a:rPr>
              <a:t>El mismo cuenta con: 15 campos y 78.298 registros</a:t>
            </a:r>
            <a:endParaRPr sz="1800">
              <a:solidFill>
                <a:srgbClr val="757070"/>
              </a:solidFill>
            </a:endParaRPr>
          </a:p>
        </p:txBody>
      </p:sp>
      <p:pic>
        <p:nvPicPr>
          <p:cNvPr id="247" name="Google Shape;247;p15"/>
          <p:cNvPicPr preferRelativeResize="0"/>
          <p:nvPr/>
        </p:nvPicPr>
        <p:blipFill rotWithShape="1">
          <a:blip r:embed="rId3">
            <a:alphaModFix/>
          </a:blip>
          <a:srcRect b="1088" l="0" r="279" t="0"/>
          <a:stretch/>
        </p:blipFill>
        <p:spPr>
          <a:xfrm>
            <a:off x="774575" y="2853276"/>
            <a:ext cx="9659873" cy="1904474"/>
          </a:xfrm>
          <a:prstGeom prst="rect">
            <a:avLst/>
          </a:prstGeom>
          <a:noFill/>
          <a:ln>
            <a:noFill/>
          </a:ln>
        </p:spPr>
      </p:pic>
      <p:pic>
        <p:nvPicPr>
          <p:cNvPr id="248" name="Google Shape;248;p15"/>
          <p:cNvPicPr preferRelativeResize="0"/>
          <p:nvPr/>
        </p:nvPicPr>
        <p:blipFill>
          <a:blip r:embed="rId4">
            <a:alphaModFix/>
          </a:blip>
          <a:stretch>
            <a:fillRect/>
          </a:stretch>
        </p:blipFill>
        <p:spPr>
          <a:xfrm>
            <a:off x="10434452" y="2853275"/>
            <a:ext cx="982973" cy="1904473"/>
          </a:xfrm>
          <a:prstGeom prst="rect">
            <a:avLst/>
          </a:prstGeom>
          <a:noFill/>
          <a:ln>
            <a:noFill/>
          </a:ln>
        </p:spPr>
      </p:pic>
      <p:sp>
        <p:nvSpPr>
          <p:cNvPr id="249" name="Google Shape;249;p15"/>
          <p:cNvSpPr/>
          <p:nvPr/>
        </p:nvSpPr>
        <p:spPr>
          <a:xfrm>
            <a:off x="7266372" y="2737963"/>
            <a:ext cx="659100" cy="21351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56" name="Google Shape;256;p19"/>
          <p:cNvSpPr txBox="1"/>
          <p:nvPr/>
        </p:nvSpPr>
        <p:spPr>
          <a:xfrm>
            <a:off x="7822237" y="192699"/>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257" name="Google Shape;257;p19"/>
          <p:cNvSpPr txBox="1"/>
          <p:nvPr/>
        </p:nvSpPr>
        <p:spPr>
          <a:xfrm>
            <a:off x="789544" y="1032235"/>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Train – Test</a:t>
            </a:r>
            <a:endParaRPr b="1" i="0" sz="2700" u="none" cap="none" strike="noStrike">
              <a:solidFill>
                <a:srgbClr val="0D5486"/>
              </a:solidFill>
              <a:latin typeface="Arial"/>
              <a:ea typeface="Arial"/>
              <a:cs typeface="Arial"/>
              <a:sym typeface="Arial"/>
            </a:endParaRPr>
          </a:p>
        </p:txBody>
      </p:sp>
      <p:sp>
        <p:nvSpPr>
          <p:cNvPr id="258" name="Google Shape;258;p19"/>
          <p:cNvSpPr txBox="1"/>
          <p:nvPr/>
        </p:nvSpPr>
        <p:spPr>
          <a:xfrm>
            <a:off x="890501" y="1590800"/>
            <a:ext cx="9499800" cy="323100"/>
          </a:xfrm>
          <a:prstGeom prst="rect">
            <a:avLst/>
          </a:prstGeom>
          <a:noFill/>
          <a:ln>
            <a:noFill/>
          </a:ln>
        </p:spPr>
        <p:txBody>
          <a:bodyPr anchorCtr="0" anchor="t" bIns="45700" lIns="108000" spcFirstLastPara="1" rIns="108000"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b="1" i="0" lang="en-US" sz="1500" u="none" cap="none" strike="noStrike">
                <a:solidFill>
                  <a:srgbClr val="757070"/>
                </a:solidFill>
                <a:latin typeface="Arial"/>
                <a:ea typeface="Arial"/>
                <a:cs typeface="Arial"/>
                <a:sym typeface="Arial"/>
              </a:rPr>
              <a:t>Separación de Train y Test: </a:t>
            </a:r>
            <a:r>
              <a:rPr b="0" i="0" lang="en-US" sz="1500" u="none" cap="none" strike="noStrike">
                <a:solidFill>
                  <a:srgbClr val="757070"/>
                </a:solidFill>
                <a:latin typeface="Arial"/>
                <a:ea typeface="Arial"/>
                <a:cs typeface="Arial"/>
                <a:sym typeface="Arial"/>
              </a:rPr>
              <a:t>Obteniendo el 30% de la base como test y el 70% como train</a:t>
            </a:r>
            <a:endParaRPr b="1" i="0" sz="2400" u="none" cap="none" strike="noStrike">
              <a:solidFill>
                <a:srgbClr val="757070"/>
              </a:solidFill>
              <a:latin typeface="Arial"/>
              <a:ea typeface="Arial"/>
              <a:cs typeface="Arial"/>
              <a:sym typeface="Arial"/>
            </a:endParaRPr>
          </a:p>
        </p:txBody>
      </p:sp>
      <p:sp>
        <p:nvSpPr>
          <p:cNvPr id="259" name="Google Shape;259;p19"/>
          <p:cNvSpPr txBox="1"/>
          <p:nvPr/>
        </p:nvSpPr>
        <p:spPr>
          <a:xfrm>
            <a:off x="890501" y="1964575"/>
            <a:ext cx="8372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Selección de modelos</a:t>
            </a:r>
            <a:endParaRPr b="1" i="0" sz="2700" u="none" cap="none" strike="noStrike">
              <a:solidFill>
                <a:srgbClr val="0D5486"/>
              </a:solidFill>
              <a:latin typeface="Arial"/>
              <a:ea typeface="Arial"/>
              <a:cs typeface="Arial"/>
              <a:sym typeface="Arial"/>
            </a:endParaRPr>
          </a:p>
        </p:txBody>
      </p:sp>
      <p:sp>
        <p:nvSpPr>
          <p:cNvPr id="260" name="Google Shape;260;p19"/>
          <p:cNvSpPr txBox="1"/>
          <p:nvPr/>
        </p:nvSpPr>
        <p:spPr>
          <a:xfrm>
            <a:off x="1075105" y="2590119"/>
            <a:ext cx="9499800" cy="785100"/>
          </a:xfrm>
          <a:prstGeom prst="rect">
            <a:avLst/>
          </a:prstGeom>
          <a:noFill/>
          <a:ln>
            <a:noFill/>
          </a:ln>
        </p:spPr>
        <p:txBody>
          <a:bodyPr anchorCtr="0" anchor="t" bIns="45700" lIns="108000" spcFirstLastPara="1" rIns="108000"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lang="en-US" sz="1500">
                <a:solidFill>
                  <a:srgbClr val="757070"/>
                </a:solidFill>
              </a:rPr>
              <a:t>Se trabaja con los modelos: </a:t>
            </a:r>
            <a:r>
              <a:rPr b="0" i="0" lang="en-US" sz="1500" u="none" cap="none" strike="noStrike">
                <a:solidFill>
                  <a:srgbClr val="757070"/>
                </a:solidFill>
                <a:latin typeface="Arial"/>
                <a:ea typeface="Arial"/>
                <a:cs typeface="Arial"/>
                <a:sym typeface="Arial"/>
              </a:rPr>
              <a:t>Regresión Logística, Random Forest, XGBoost y LightGBM, son algoritmos de aprendizaje automático supervisado eficaces para </a:t>
            </a:r>
            <a:r>
              <a:rPr b="0" i="0" lang="en-US" sz="1500" u="none" cap="none" strike="noStrike">
                <a:solidFill>
                  <a:srgbClr val="757070"/>
                </a:solidFill>
                <a:latin typeface="Arial"/>
                <a:ea typeface="Arial"/>
                <a:cs typeface="Arial"/>
                <a:sym typeface="Arial"/>
              </a:rPr>
              <a:t>problemas</a:t>
            </a:r>
            <a:r>
              <a:rPr b="0" i="0" lang="en-US" sz="1500" u="none" cap="none" strike="noStrike">
                <a:solidFill>
                  <a:srgbClr val="757070"/>
                </a:solidFill>
                <a:latin typeface="Arial"/>
                <a:ea typeface="Arial"/>
                <a:cs typeface="Arial"/>
                <a:sym typeface="Arial"/>
              </a:rPr>
              <a:t> de clasificación, como el que se aborda en este proyecto.</a:t>
            </a:r>
            <a:endParaRPr b="0" i="0" sz="1500" u="none" cap="none" strike="noStrike">
              <a:solidFill>
                <a:srgbClr val="757070"/>
              </a:solidFill>
              <a:latin typeface="Arial"/>
              <a:ea typeface="Arial"/>
              <a:cs typeface="Arial"/>
              <a:sym typeface="Arial"/>
            </a:endParaRPr>
          </a:p>
        </p:txBody>
      </p:sp>
      <p:sp>
        <p:nvSpPr>
          <p:cNvPr id="261" name="Google Shape;261;p19"/>
          <p:cNvSpPr txBox="1"/>
          <p:nvPr/>
        </p:nvSpPr>
        <p:spPr>
          <a:xfrm>
            <a:off x="1075100" y="3492875"/>
            <a:ext cx="81390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Selección de </a:t>
            </a:r>
            <a:r>
              <a:rPr b="1" lang="en-US" sz="2700">
                <a:solidFill>
                  <a:srgbClr val="0D5486"/>
                </a:solidFill>
              </a:rPr>
              <a:t>métricas</a:t>
            </a:r>
            <a:endParaRPr b="1" i="0" sz="2700" u="none" cap="none" strike="noStrike">
              <a:solidFill>
                <a:srgbClr val="0D5486"/>
              </a:solidFill>
              <a:latin typeface="Arial"/>
              <a:ea typeface="Arial"/>
              <a:cs typeface="Arial"/>
              <a:sym typeface="Arial"/>
            </a:endParaRPr>
          </a:p>
        </p:txBody>
      </p:sp>
      <p:sp>
        <p:nvSpPr>
          <p:cNvPr id="262" name="Google Shape;262;p19"/>
          <p:cNvSpPr txBox="1"/>
          <p:nvPr/>
        </p:nvSpPr>
        <p:spPr>
          <a:xfrm>
            <a:off x="1075100" y="3931600"/>
            <a:ext cx="10402800" cy="2538300"/>
          </a:xfrm>
          <a:prstGeom prst="rect">
            <a:avLst/>
          </a:prstGeom>
          <a:noFill/>
          <a:ln>
            <a:noFill/>
          </a:ln>
        </p:spPr>
        <p:txBody>
          <a:bodyPr anchorCtr="0" anchor="t" bIns="45700" lIns="108000" spcFirstLastPara="1" rIns="108000" wrap="square" tIns="45700">
            <a:spAutoFit/>
          </a:bodyPr>
          <a:lstStyle/>
          <a:p>
            <a:pPr indent="-203200" lvl="0" marL="457200" rtl="0" algn="l">
              <a:lnSpc>
                <a:spcPct val="115000"/>
              </a:lnSpc>
              <a:spcBef>
                <a:spcPts val="1500"/>
              </a:spcBef>
              <a:spcAft>
                <a:spcPts val="0"/>
              </a:spcAft>
              <a:buClr>
                <a:srgbClr val="7F7F7F"/>
              </a:buClr>
              <a:buSzPts val="1400"/>
              <a:buChar char="●"/>
            </a:pPr>
            <a:r>
              <a:rPr lang="en-US">
                <a:solidFill>
                  <a:srgbClr val="7F7F7F"/>
                </a:solidFill>
              </a:rPr>
              <a:t>Accuracy (Exactitud): Proporción de predicciones correctas respecto al total. Útil cuando las clases están equilibradas.</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b="1" lang="en-US">
                <a:solidFill>
                  <a:srgbClr val="7F7F7F"/>
                </a:solidFill>
              </a:rPr>
              <a:t>Recall</a:t>
            </a:r>
            <a:r>
              <a:rPr lang="en-US">
                <a:solidFill>
                  <a:srgbClr val="7F7F7F"/>
                </a:solidFill>
              </a:rPr>
              <a:t> (Sensibilidad): Proporción de positivos reales identificados correctamente. Útil cuando los Falsos Negativos son críticos.</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b="1" lang="en-US">
                <a:solidFill>
                  <a:srgbClr val="7F7F7F"/>
                </a:solidFill>
              </a:rPr>
              <a:t>Precision</a:t>
            </a:r>
            <a:r>
              <a:rPr lang="en-US">
                <a:solidFill>
                  <a:srgbClr val="7F7F7F"/>
                </a:solidFill>
              </a:rPr>
              <a:t> (Precisión): Proporción de positivos identificados que fueron correctos. Útil cuando los Falsos Positivos son críticos.</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b="1" lang="en-US">
                <a:solidFill>
                  <a:srgbClr val="7F7F7F"/>
                </a:solidFill>
              </a:rPr>
              <a:t>F1 Score </a:t>
            </a:r>
            <a:r>
              <a:rPr lang="en-US">
                <a:solidFill>
                  <a:srgbClr val="7F7F7F"/>
                </a:solidFill>
              </a:rPr>
              <a:t>(Puntaje F1): Balance entre Precisión y Recall. Útil cuando hay desequilibrio de clase.</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b="1" lang="en-US">
                <a:solidFill>
                  <a:srgbClr val="7F7F7F"/>
                </a:solidFill>
              </a:rPr>
              <a:t>AUC-ROC: </a:t>
            </a:r>
            <a:r>
              <a:rPr lang="en-US">
                <a:solidFill>
                  <a:srgbClr val="7F7F7F"/>
                </a:solidFill>
              </a:rPr>
              <a:t>Mide la capacidad del modelo para distinguir entre clases. Útil para evaluar el rendimiento de la clasificación binaria.</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lang="en-US">
                <a:solidFill>
                  <a:srgbClr val="7F7F7F"/>
                </a:solidFill>
              </a:rPr>
              <a:t>Log Loss (Pérdida logarítmica): Mide el rendimiento donde la predicción es una probabilidad. Útil para medir la incertidumbre en las predicciones. Se busca minimizar su valor.</a:t>
            </a:r>
            <a:endParaRPr>
              <a:solidFill>
                <a:srgbClr val="7F7F7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570ca2c786_0_15"/>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9" name="Google Shape;269;g2570ca2c786_0_15"/>
          <p:cNvSpPr txBox="1"/>
          <p:nvPr/>
        </p:nvSpPr>
        <p:spPr>
          <a:xfrm>
            <a:off x="7822237" y="192699"/>
            <a:ext cx="49248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270" name="Google Shape;270;g2570ca2c786_0_15"/>
          <p:cNvSpPr txBox="1"/>
          <p:nvPr/>
        </p:nvSpPr>
        <p:spPr>
          <a:xfrm>
            <a:off x="707656" y="1123122"/>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Regresión logística</a:t>
            </a:r>
            <a:endParaRPr b="1" i="0" sz="2700" u="none" cap="none" strike="noStrike">
              <a:solidFill>
                <a:srgbClr val="0D5486"/>
              </a:solidFill>
              <a:latin typeface="Arial"/>
              <a:ea typeface="Arial"/>
              <a:cs typeface="Arial"/>
              <a:sym typeface="Arial"/>
            </a:endParaRPr>
          </a:p>
        </p:txBody>
      </p:sp>
      <p:sp>
        <p:nvSpPr>
          <p:cNvPr id="271" name="Google Shape;271;g2570ca2c786_0_15"/>
          <p:cNvSpPr txBox="1"/>
          <p:nvPr/>
        </p:nvSpPr>
        <p:spPr>
          <a:xfrm>
            <a:off x="707649" y="1680550"/>
            <a:ext cx="87831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Randomized Search (100 estimators) con Cross Validation (5 pliegues) </a:t>
            </a:r>
            <a:endParaRPr b="1" i="0" sz="2000" u="none" cap="none" strike="noStrike">
              <a:solidFill>
                <a:srgbClr val="757070"/>
              </a:solidFill>
              <a:latin typeface="Arial"/>
              <a:ea typeface="Arial"/>
              <a:cs typeface="Arial"/>
              <a:sym typeface="Arial"/>
            </a:endParaRPr>
          </a:p>
        </p:txBody>
      </p:sp>
      <p:sp>
        <p:nvSpPr>
          <p:cNvPr id="272" name="Google Shape;272;g2570ca2c786_0_15"/>
          <p:cNvSpPr txBox="1"/>
          <p:nvPr/>
        </p:nvSpPr>
        <p:spPr>
          <a:xfrm>
            <a:off x="707657" y="2984510"/>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Random Forest</a:t>
            </a:r>
            <a:endParaRPr b="1" i="0" sz="2700" u="none" cap="none" strike="noStrike">
              <a:solidFill>
                <a:srgbClr val="0D5486"/>
              </a:solidFill>
              <a:latin typeface="Arial"/>
              <a:ea typeface="Arial"/>
              <a:cs typeface="Arial"/>
              <a:sym typeface="Arial"/>
            </a:endParaRPr>
          </a:p>
        </p:txBody>
      </p:sp>
      <p:sp>
        <p:nvSpPr>
          <p:cNvPr id="273" name="Google Shape;273;g2570ca2c786_0_15"/>
          <p:cNvSpPr txBox="1"/>
          <p:nvPr/>
        </p:nvSpPr>
        <p:spPr>
          <a:xfrm>
            <a:off x="666718" y="3566459"/>
            <a:ext cx="7592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(100 estimators) con Cross Validation (5 </a:t>
            </a:r>
            <a:r>
              <a:rPr b="1" lang="en-US" sz="2000">
                <a:solidFill>
                  <a:srgbClr val="757070"/>
                </a:solidFill>
              </a:rPr>
              <a:t>pliegues</a:t>
            </a:r>
            <a:r>
              <a:rPr b="1" i="0" lang="en-US" sz="2000" u="none" cap="none" strike="noStrike">
                <a:solidFill>
                  <a:srgbClr val="757070"/>
                </a:solidFill>
                <a:latin typeface="Arial"/>
                <a:ea typeface="Arial"/>
                <a:cs typeface="Arial"/>
                <a:sym typeface="Arial"/>
              </a:rPr>
              <a:t>) </a:t>
            </a:r>
            <a:endParaRPr b="1" i="0" sz="2000" u="none" cap="none" strike="noStrike">
              <a:solidFill>
                <a:srgbClr val="757070"/>
              </a:solidFill>
              <a:latin typeface="Arial"/>
              <a:ea typeface="Arial"/>
              <a:cs typeface="Arial"/>
              <a:sym typeface="Arial"/>
            </a:endParaRPr>
          </a:p>
        </p:txBody>
      </p:sp>
      <p:sp>
        <p:nvSpPr>
          <p:cNvPr id="274" name="Google Shape;274;g2570ca2c786_0_15"/>
          <p:cNvSpPr txBox="1"/>
          <p:nvPr/>
        </p:nvSpPr>
        <p:spPr>
          <a:xfrm>
            <a:off x="748582" y="4076543"/>
            <a:ext cx="5777400" cy="2493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1"/>
                  </a:ext>
                </a:extLst>
              </a:rPr>
              <a:t>boostrap</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2"/>
                  </a:ext>
                </a:extLst>
              </a:rPr>
              <a:t>: whether bootstrap samples are used when building trees</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3"/>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4"/>
                  </a:ext>
                </a:extLst>
              </a:rPr>
              <a:t>max_features</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5"/>
                  </a:ext>
                </a:extLst>
              </a:rPr>
              <a:t>: number of features to consider when looking for the best split.</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6"/>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7"/>
                  </a:ext>
                </a:extLst>
              </a:rPr>
              <a:t>max_depth</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8"/>
                  </a:ext>
                </a:extLst>
              </a:rPr>
              <a:t>: maximum depth of the tree </a:t>
            </a:r>
            <a:r>
              <a:rPr lang="en-US" sz="1200">
                <a:extLst>
                  <a:ext uri="http://customooxmlschemas.google.com/">
                    <go:slidesCustomData xmlns:go="http://customooxmlschemas.google.com/" textRoundtripDataId="9"/>
                  </a:ext>
                </a:extLst>
              </a:rPr>
              <a:t>→ None, crean hasta máxima profundidad.</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10"/>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11"/>
                  </a:ext>
                </a:extLst>
              </a:rPr>
              <a:t>min_samples_split</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12"/>
                  </a:ext>
                </a:extLst>
              </a:rPr>
              <a:t>: minimum number of samples required to split an internal node.</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13"/>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14"/>
                  </a:ext>
                </a:extLst>
              </a:rPr>
              <a:t>min_samples_leaf</a:t>
            </a:r>
            <a:r>
              <a:rPr b="0" i="0" lang="en-US" sz="1200" u="none" cap="none" strike="noStrike">
                <a:solidFill>
                  <a:srgbClr val="548135"/>
                </a:solidFill>
                <a:latin typeface="Arial"/>
                <a:ea typeface="Arial"/>
                <a:cs typeface="Arial"/>
                <a:sym typeface="Arial"/>
                <a:extLst>
                  <a:ext uri="http://customooxmlschemas.google.com/">
                    <go:slidesCustomData xmlns:go="http://customooxmlschemas.google.com/" textRoundtripDataId="15"/>
                  </a:ext>
                </a:extLst>
              </a:rPr>
              <a:t>: </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16"/>
                  </a:ext>
                </a:extLst>
              </a:rPr>
              <a:t>minimum number samples required to be a leaf node</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17"/>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18"/>
                  </a:ext>
                </a:extLst>
              </a:rPr>
              <a:t>n_estimators</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19"/>
                  </a:ext>
                </a:extLst>
              </a:rPr>
              <a:t>: number of trees in the forest.</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20"/>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21"/>
                  </a:ext>
                </a:extLst>
              </a:rPr>
              <a:t>class_weight</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22"/>
                  </a:ext>
                </a:extLst>
              </a:rPr>
              <a:t>: weights associated with classes in the form.</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23"/>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24"/>
                  </a:ext>
                </a:extLst>
              </a:rPr>
              <a:t>criterion</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25"/>
                  </a:ext>
                </a:extLst>
              </a:rPr>
              <a:t>: the function to measure the quality of the split.</a:t>
            </a:r>
            <a:endParaRPr b="0" i="0" sz="1400" u="none" cap="none" strike="noStrike">
              <a:solidFill>
                <a:srgbClr val="000000"/>
              </a:solidFill>
              <a:latin typeface="Arial"/>
              <a:ea typeface="Arial"/>
              <a:cs typeface="Arial"/>
              <a:sym typeface="Arial"/>
            </a:endParaRPr>
          </a:p>
        </p:txBody>
      </p:sp>
      <p:cxnSp>
        <p:nvCxnSpPr>
          <p:cNvPr id="275" name="Google Shape;275;g2570ca2c786_0_15"/>
          <p:cNvCxnSpPr/>
          <p:nvPr/>
        </p:nvCxnSpPr>
        <p:spPr>
          <a:xfrm>
            <a:off x="4945981" y="5835932"/>
            <a:ext cx="1501200" cy="0"/>
          </a:xfrm>
          <a:prstGeom prst="straightConnector1">
            <a:avLst/>
          </a:prstGeom>
          <a:noFill/>
          <a:ln cap="flat" cmpd="sng" w="19050">
            <a:solidFill>
              <a:srgbClr val="5597D3"/>
            </a:solidFill>
            <a:prstDash val="solid"/>
            <a:round/>
            <a:headEnd len="sm" w="sm" type="none"/>
            <a:tailEnd len="med" w="med" type="triangle"/>
          </a:ln>
        </p:spPr>
      </p:cxnSp>
      <p:sp>
        <p:nvSpPr>
          <p:cNvPr id="276" name="Google Shape;276;g2570ca2c786_0_15"/>
          <p:cNvSpPr txBox="1"/>
          <p:nvPr/>
        </p:nvSpPr>
        <p:spPr>
          <a:xfrm>
            <a:off x="6637842" y="5708974"/>
            <a:ext cx="25257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generar un balance artificial de clases</a:t>
            </a:r>
            <a:endParaRPr b="0" i="0" sz="1400" u="none" cap="none" strike="noStrike">
              <a:solidFill>
                <a:srgbClr val="000000"/>
              </a:solidFill>
              <a:latin typeface="Arial"/>
              <a:ea typeface="Arial"/>
              <a:cs typeface="Arial"/>
              <a:sym typeface="Arial"/>
            </a:endParaRPr>
          </a:p>
        </p:txBody>
      </p:sp>
      <p:sp>
        <p:nvSpPr>
          <p:cNvPr id="277" name="Google Shape;277;g2570ca2c786_0_15"/>
          <p:cNvSpPr/>
          <p:nvPr/>
        </p:nvSpPr>
        <p:spPr>
          <a:xfrm>
            <a:off x="6419476" y="4433893"/>
            <a:ext cx="761700" cy="1140300"/>
          </a:xfrm>
          <a:prstGeom prst="rightBrace">
            <a:avLst>
              <a:gd fmla="val 8333" name="adj1"/>
              <a:gd fmla="val 50000" name="adj2"/>
            </a:avLst>
          </a:prstGeom>
          <a:noFill/>
          <a:ln cap="flat" cmpd="sng" w="2857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8" name="Google Shape;278;g2570ca2c786_0_15"/>
          <p:cNvSpPr txBox="1"/>
          <p:nvPr/>
        </p:nvSpPr>
        <p:spPr>
          <a:xfrm>
            <a:off x="7200281" y="4387136"/>
            <a:ext cx="3084300" cy="11082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mayores números </a:t>
            </a:r>
            <a:r>
              <a:rPr b="0" i="0" lang="en-US" sz="1200" u="none" cap="none" strike="noStrike">
                <a:solidFill>
                  <a:srgbClr val="000000"/>
                </a:solidFill>
                <a:latin typeface="Arial"/>
                <a:ea typeface="Arial"/>
                <a:cs typeface="Arial"/>
                <a:sym typeface="Arial"/>
              </a:rPr>
              <a:t>implican mayor flexibilidad (riesgo de </a:t>
            </a:r>
            <a:r>
              <a:rPr b="1" i="0" lang="en-US" sz="1200" u="none" cap="none" strike="noStrike">
                <a:solidFill>
                  <a:srgbClr val="548135"/>
                </a:solidFill>
                <a:latin typeface="Arial"/>
                <a:ea typeface="Arial"/>
                <a:cs typeface="Arial"/>
                <a:sym typeface="Arial"/>
              </a:rPr>
              <a:t>overfitting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menores números </a:t>
            </a:r>
            <a:r>
              <a:rPr b="0" i="0" lang="en-US" sz="1200" u="none" cap="none" strike="noStrike">
                <a:solidFill>
                  <a:srgbClr val="000000"/>
                </a:solidFill>
                <a:latin typeface="Arial"/>
                <a:ea typeface="Arial"/>
                <a:cs typeface="Arial"/>
                <a:sym typeface="Arial"/>
              </a:rPr>
              <a:t>implican menor Libertad (riesgo de </a:t>
            </a:r>
            <a:r>
              <a:rPr b="1" i="0" lang="en-US" sz="1200" u="none" cap="none" strike="noStrike">
                <a:solidFill>
                  <a:srgbClr val="548135"/>
                </a:solidFill>
                <a:latin typeface="Arial"/>
                <a:ea typeface="Arial"/>
                <a:cs typeface="Arial"/>
                <a:sym typeface="Arial"/>
              </a:rPr>
              <a:t>underfitting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9" name="Google Shape;279;g2570ca2c786_0_15"/>
          <p:cNvSpPr txBox="1"/>
          <p:nvPr/>
        </p:nvSpPr>
        <p:spPr>
          <a:xfrm>
            <a:off x="845525" y="1987050"/>
            <a:ext cx="10804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lang="en-US" sz="1200">
                <a:solidFill>
                  <a:srgbClr val="188038"/>
                </a:solidFill>
              </a:rPr>
              <a:t>penalty</a:t>
            </a:r>
            <a:r>
              <a:rPr lang="en-US" sz="1200">
                <a:solidFill>
                  <a:srgbClr val="374151"/>
                </a:solidFill>
              </a:rPr>
              <a:t>:</a:t>
            </a:r>
            <a:r>
              <a:rPr lang="en-US" sz="1200"/>
              <a:t> 'l2'. Especifica el tipo de regularización a aplicar, esta es una técnica utilizada para prevenir el sobreajuste reduciendo la complejidad del modelo.</a:t>
            </a:r>
            <a:endParaRPr sz="1200"/>
          </a:p>
          <a:p>
            <a:pPr indent="0" lvl="0" marL="0" marR="0" rtl="0" algn="l">
              <a:lnSpc>
                <a:spcPct val="150000"/>
              </a:lnSpc>
              <a:spcBef>
                <a:spcPts val="0"/>
              </a:spcBef>
              <a:spcAft>
                <a:spcPts val="0"/>
              </a:spcAft>
              <a:buNone/>
            </a:pPr>
            <a:r>
              <a:rPr lang="en-US" sz="1200">
                <a:solidFill>
                  <a:srgbClr val="548135"/>
                </a:solidFill>
              </a:rPr>
              <a:t>C</a:t>
            </a:r>
            <a:r>
              <a:rPr lang="en-US" sz="1200"/>
              <a:t>: 1.0. Es la inversa de la fuerza de regularización. Un valor más pequeño especifica una regularización más fuerte, un valor 0.1 puede ayudar a prevenir el sobreajuste</a:t>
            </a:r>
            <a:endParaRPr sz="1200">
              <a:solidFill>
                <a:srgbClr val="37415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6" name="Google Shape;286;p23"/>
          <p:cNvSpPr txBox="1"/>
          <p:nvPr/>
        </p:nvSpPr>
        <p:spPr>
          <a:xfrm>
            <a:off x="789544" y="1170535"/>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LightGBM</a:t>
            </a:r>
            <a:endParaRPr b="1" i="0" sz="2700" u="none" cap="none" strike="noStrike">
              <a:solidFill>
                <a:srgbClr val="0D5486"/>
              </a:solidFill>
              <a:latin typeface="Arial"/>
              <a:ea typeface="Arial"/>
              <a:cs typeface="Arial"/>
              <a:sym typeface="Arial"/>
            </a:endParaRPr>
          </a:p>
        </p:txBody>
      </p:sp>
      <p:sp>
        <p:nvSpPr>
          <p:cNvPr id="287" name="Google Shape;287;p23"/>
          <p:cNvSpPr txBox="1"/>
          <p:nvPr/>
        </p:nvSpPr>
        <p:spPr>
          <a:xfrm>
            <a:off x="7822237" y="192699"/>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288" name="Google Shape;288;p23"/>
          <p:cNvSpPr txBox="1"/>
          <p:nvPr/>
        </p:nvSpPr>
        <p:spPr>
          <a:xfrm>
            <a:off x="707649" y="1871300"/>
            <a:ext cx="85428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(100 estimators) con Cross Validation (5) </a:t>
            </a:r>
            <a:endParaRPr b="1" i="0" sz="2000" u="none" cap="none" strike="noStrike">
              <a:solidFill>
                <a:srgbClr val="757070"/>
              </a:solidFill>
              <a:latin typeface="Arial"/>
              <a:ea typeface="Arial"/>
              <a:cs typeface="Arial"/>
              <a:sym typeface="Arial"/>
            </a:endParaRPr>
          </a:p>
        </p:txBody>
      </p:sp>
      <p:sp>
        <p:nvSpPr>
          <p:cNvPr id="289" name="Google Shape;289;p23"/>
          <p:cNvSpPr txBox="1"/>
          <p:nvPr/>
        </p:nvSpPr>
        <p:spPr>
          <a:xfrm>
            <a:off x="1185229" y="2362896"/>
            <a:ext cx="7383900" cy="4402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task</a:t>
            </a:r>
            <a:r>
              <a:rPr b="0" i="0" lang="en-US" sz="1200" u="none" cap="none" strike="noStrike">
                <a:solidFill>
                  <a:srgbClr val="000000"/>
                </a:solidFill>
                <a:latin typeface="Arial"/>
                <a:ea typeface="Arial"/>
                <a:cs typeface="Arial"/>
                <a:sym typeface="Arial"/>
              </a:rPr>
              <a:t>: default ’train’ (predict, convert_model)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objective</a:t>
            </a:r>
            <a:r>
              <a:rPr b="0" i="0" lang="en-US" sz="1200" u="none" cap="none" strike="noStrike">
                <a:solidFill>
                  <a:srgbClr val="000000"/>
                </a:solidFill>
                <a:latin typeface="Arial"/>
                <a:ea typeface="Arial"/>
                <a:cs typeface="Arial"/>
                <a:sym typeface="Arial"/>
              </a:rPr>
              <a:t>: default regression’ (huber, rmse)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num_iterations</a:t>
            </a:r>
            <a:r>
              <a:rPr b="0" i="0" lang="en-US" sz="1200" u="none" cap="none" strike="noStrike">
                <a:solidFill>
                  <a:srgbClr val="000000"/>
                </a:solidFill>
                <a:latin typeface="Arial"/>
                <a:ea typeface="Arial"/>
                <a:cs typeface="Arial"/>
                <a:sym typeface="Arial"/>
              </a:rPr>
              <a:t>: number of boosting iterations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boosting</a:t>
            </a:r>
            <a:r>
              <a:rPr b="0" i="0" lang="en-US" sz="1200" u="none" cap="none" strike="noStrike">
                <a:solidFill>
                  <a:srgbClr val="000000"/>
                </a:solidFill>
                <a:latin typeface="Arial"/>
                <a:ea typeface="Arial"/>
                <a:cs typeface="Arial"/>
                <a:sym typeface="Arial"/>
              </a:rPr>
              <a:t>: ‘gbdt’ – traditional Gradient Boosting Decision Tree (dart, goss)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learning_rate</a:t>
            </a:r>
            <a:r>
              <a:rPr b="0" i="0" lang="en-US" sz="1200" u="none" cap="none" strike="noStrike">
                <a:solidFill>
                  <a:srgbClr val="000000"/>
                </a:solidFill>
                <a:latin typeface="Arial"/>
                <a:ea typeface="Arial"/>
                <a:cs typeface="Arial"/>
                <a:sym typeface="Arial"/>
              </a:rPr>
              <a:t>: determines the step size at each iteration while moving toward a minimum of a loss function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num_leaves</a:t>
            </a:r>
            <a:r>
              <a:rPr b="0" i="0" lang="en-US" sz="1200" u="none" cap="none" strike="noStrike">
                <a:solidFill>
                  <a:srgbClr val="000000"/>
                </a:solidFill>
                <a:latin typeface="Arial"/>
                <a:ea typeface="Arial"/>
                <a:cs typeface="Arial"/>
                <a:sym typeface="Arial"/>
              </a:rPr>
              <a:t>: max number of leaves in one tree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min_data_in_leaf: </a:t>
            </a:r>
            <a:r>
              <a:rPr b="0" i="0" lang="en-US" sz="1200" u="none" cap="none" strike="noStrike">
                <a:solidFill>
                  <a:srgbClr val="000000"/>
                </a:solidFill>
                <a:latin typeface="Arial"/>
                <a:ea typeface="Arial"/>
                <a:cs typeface="Arial"/>
                <a:sym typeface="Arial"/>
              </a:rPr>
              <a:t>minimal number of data in one leaf</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max_depth</a:t>
            </a:r>
            <a:r>
              <a:rPr b="0" i="0" lang="en-US" sz="1200" u="none" cap="none" strike="noStrike">
                <a:solidFill>
                  <a:srgbClr val="000000"/>
                </a:solidFill>
                <a:latin typeface="Arial"/>
                <a:ea typeface="Arial"/>
                <a:cs typeface="Arial"/>
                <a:sym typeface="Arial"/>
              </a:rPr>
              <a:t>: limit the max depth for tree model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feature_fraction</a:t>
            </a:r>
            <a:r>
              <a:rPr b="0" i="0" lang="en-US" sz="1200" u="none" cap="none" strike="noStrike">
                <a:solidFill>
                  <a:srgbClr val="000000"/>
                </a:solidFill>
                <a:latin typeface="Arial"/>
                <a:ea typeface="Arial"/>
                <a:cs typeface="Arial"/>
                <a:sym typeface="Arial"/>
              </a:rPr>
              <a:t>: randomly select a subset of features on each iteration (tree)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bagging_freq: </a:t>
            </a:r>
            <a:r>
              <a:rPr b="0" i="0" lang="en-US" sz="1200" u="none" cap="none" strike="noStrike">
                <a:solidFill>
                  <a:srgbClr val="000000"/>
                </a:solidFill>
                <a:latin typeface="Arial"/>
                <a:ea typeface="Arial"/>
                <a:cs typeface="Arial"/>
                <a:sym typeface="Arial"/>
              </a:rPr>
              <a:t>frequency for bagging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bagging_fraction</a:t>
            </a:r>
            <a:r>
              <a:rPr b="0" i="0" lang="en-US" sz="1200" u="none" cap="none" strike="noStrike">
                <a:solidFill>
                  <a:srgbClr val="000000"/>
                </a:solidFill>
                <a:latin typeface="Arial"/>
                <a:ea typeface="Arial"/>
                <a:cs typeface="Arial"/>
                <a:sym typeface="Arial"/>
              </a:rPr>
              <a:t>: will randomly select part of data without resampling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reg_lambda</a:t>
            </a:r>
            <a:r>
              <a:rPr b="0" i="0" lang="en-US" sz="1200" u="none" cap="none" strike="noStrike">
                <a:solidFill>
                  <a:srgbClr val="000000"/>
                </a:solidFill>
                <a:latin typeface="Arial"/>
                <a:ea typeface="Arial"/>
                <a:cs typeface="Arial"/>
                <a:sym typeface="Arial"/>
              </a:rPr>
              <a:t>: L2 regularization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BF9000"/>
                </a:solidFill>
                <a:latin typeface="Arial"/>
                <a:ea typeface="Arial"/>
                <a:cs typeface="Arial"/>
                <a:sym typeface="Arial"/>
              </a:rPr>
              <a:t>max_bins</a:t>
            </a:r>
            <a:r>
              <a:rPr b="0" i="0" lang="en-US" sz="1200" u="none" cap="none" strike="noStrike">
                <a:solidFill>
                  <a:srgbClr val="000000"/>
                </a:solidFill>
                <a:latin typeface="Arial"/>
                <a:ea typeface="Arial"/>
                <a:cs typeface="Arial"/>
                <a:sym typeface="Arial"/>
              </a:rPr>
              <a:t>: max number of bins that feature values will be bucketed in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rPr>
              <a:t>metric</a:t>
            </a:r>
            <a:r>
              <a:rPr b="0" i="0" lang="en-US" sz="1200" u="none" cap="none" strike="noStrike">
                <a:solidFill>
                  <a:srgbClr val="000000"/>
                </a:solidFill>
                <a:latin typeface="Arial"/>
                <a:ea typeface="Arial"/>
                <a:cs typeface="Arial"/>
                <a:sym typeface="Arial"/>
              </a:rPr>
              <a:t>: metric(s) to be evaluated on the evaluation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txBox="1"/>
          <p:nvPr/>
        </p:nvSpPr>
        <p:spPr>
          <a:xfrm>
            <a:off x="482219" y="2846580"/>
            <a:ext cx="48282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core</a:t>
            </a:r>
            <a:endParaRPr b="0" i="0" sz="1400" u="none" cap="none" strike="noStrike">
              <a:solidFill>
                <a:srgbClr val="548135"/>
              </a:solidFill>
              <a:latin typeface="Arial"/>
              <a:ea typeface="Arial"/>
              <a:cs typeface="Arial"/>
              <a:sym typeface="Arial"/>
            </a:endParaRPr>
          </a:p>
        </p:txBody>
      </p:sp>
      <p:sp>
        <p:nvSpPr>
          <p:cNvPr id="291" name="Google Shape;291;p23"/>
          <p:cNvSpPr txBox="1"/>
          <p:nvPr/>
        </p:nvSpPr>
        <p:spPr>
          <a:xfrm>
            <a:off x="350988" y="5687465"/>
            <a:ext cx="68800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BF9000"/>
                </a:solidFill>
                <a:latin typeface="Arial"/>
                <a:ea typeface="Arial"/>
                <a:cs typeface="Arial"/>
                <a:sym typeface="Arial"/>
              </a:rPr>
              <a:t>dataset</a:t>
            </a:r>
            <a:endParaRPr b="0" i="0" sz="1400" u="none" cap="none" strike="noStrike">
              <a:solidFill>
                <a:srgbClr val="BF9000"/>
              </a:solidFill>
              <a:latin typeface="Arial"/>
              <a:ea typeface="Arial"/>
              <a:cs typeface="Arial"/>
              <a:sym typeface="Arial"/>
            </a:endParaRPr>
          </a:p>
        </p:txBody>
      </p:sp>
      <p:sp>
        <p:nvSpPr>
          <p:cNvPr id="292" name="Google Shape;292;p23"/>
          <p:cNvSpPr txBox="1"/>
          <p:nvPr/>
        </p:nvSpPr>
        <p:spPr>
          <a:xfrm>
            <a:off x="387499" y="5979639"/>
            <a:ext cx="60305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rPr>
              <a:t>metric</a:t>
            </a:r>
            <a:endParaRPr b="0" i="0" sz="1400" u="none" cap="none" strike="noStrike">
              <a:solidFill>
                <a:srgbClr val="2E75B5"/>
              </a:solidFill>
              <a:latin typeface="Arial"/>
              <a:ea typeface="Arial"/>
              <a:cs typeface="Arial"/>
              <a:sym typeface="Arial"/>
            </a:endParaRPr>
          </a:p>
        </p:txBody>
      </p:sp>
      <p:sp>
        <p:nvSpPr>
          <p:cNvPr id="293" name="Google Shape;293;p23"/>
          <p:cNvSpPr txBox="1"/>
          <p:nvPr/>
        </p:nvSpPr>
        <p:spPr>
          <a:xfrm>
            <a:off x="286453" y="4094134"/>
            <a:ext cx="8740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learning control</a:t>
            </a:r>
            <a:endParaRPr b="0" i="0" sz="1400" u="none" cap="none" strike="noStrike">
              <a:solidFill>
                <a:srgbClr val="000000"/>
              </a:solidFill>
              <a:latin typeface="Arial"/>
              <a:ea typeface="Arial"/>
              <a:cs typeface="Arial"/>
              <a:sym typeface="Arial"/>
            </a:endParaRPr>
          </a:p>
        </p:txBody>
      </p:sp>
      <p:sp>
        <p:nvSpPr>
          <p:cNvPr id="294" name="Google Shape;294;p23"/>
          <p:cNvSpPr/>
          <p:nvPr/>
        </p:nvSpPr>
        <p:spPr>
          <a:xfrm>
            <a:off x="6785450" y="3841112"/>
            <a:ext cx="761761" cy="1140321"/>
          </a:xfrm>
          <a:prstGeom prst="rightBrace">
            <a:avLst>
              <a:gd fmla="val 8333" name="adj1"/>
              <a:gd fmla="val 50000" name="adj2"/>
            </a:avLst>
          </a:prstGeom>
          <a:noFill/>
          <a:ln cap="flat" cmpd="sng" w="2857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5" name="Google Shape;295;p23"/>
          <p:cNvSpPr txBox="1"/>
          <p:nvPr/>
        </p:nvSpPr>
        <p:spPr>
          <a:xfrm>
            <a:off x="7547211" y="3906822"/>
            <a:ext cx="3084342" cy="1166088"/>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mayores números </a:t>
            </a:r>
            <a:r>
              <a:rPr b="0" i="0" lang="en-US" sz="1200" u="none" cap="none" strike="noStrike">
                <a:solidFill>
                  <a:srgbClr val="000000"/>
                </a:solidFill>
                <a:latin typeface="Arial"/>
                <a:ea typeface="Arial"/>
                <a:cs typeface="Arial"/>
                <a:sym typeface="Arial"/>
              </a:rPr>
              <a:t>implican mayor flexibilidad (riesgo de </a:t>
            </a:r>
            <a:r>
              <a:rPr b="1" i="0" lang="en-US" sz="1200" u="none" cap="none" strike="noStrike">
                <a:solidFill>
                  <a:srgbClr val="548135"/>
                </a:solidFill>
                <a:latin typeface="Arial"/>
                <a:ea typeface="Arial"/>
                <a:cs typeface="Arial"/>
                <a:sym typeface="Arial"/>
              </a:rPr>
              <a:t>overfitting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menores números </a:t>
            </a:r>
            <a:r>
              <a:rPr b="0" i="0" lang="en-US" sz="1200" u="none" cap="none" strike="noStrike">
                <a:solidFill>
                  <a:srgbClr val="000000"/>
                </a:solidFill>
                <a:latin typeface="Arial"/>
                <a:ea typeface="Arial"/>
                <a:cs typeface="Arial"/>
                <a:sym typeface="Arial"/>
              </a:rPr>
              <a:t>implican menor Libertad (riesgo de </a:t>
            </a:r>
            <a:r>
              <a:rPr b="1" i="0" lang="en-US" sz="1200" u="none" cap="none" strike="noStrike">
                <a:solidFill>
                  <a:srgbClr val="548135"/>
                </a:solidFill>
                <a:latin typeface="Arial"/>
                <a:ea typeface="Arial"/>
                <a:cs typeface="Arial"/>
                <a:sym typeface="Arial"/>
              </a:rPr>
              <a:t>underfitting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296" name="Google Shape;296;p23"/>
          <p:cNvCxnSpPr/>
          <p:nvPr/>
        </p:nvCxnSpPr>
        <p:spPr>
          <a:xfrm>
            <a:off x="3616656" y="5568287"/>
            <a:ext cx="3330054" cy="0"/>
          </a:xfrm>
          <a:prstGeom prst="straightConnector1">
            <a:avLst/>
          </a:prstGeom>
          <a:noFill/>
          <a:ln cap="flat" cmpd="sng" w="19050">
            <a:solidFill>
              <a:srgbClr val="5597D3"/>
            </a:solidFill>
            <a:prstDash val="solid"/>
            <a:round/>
            <a:headEnd len="sm" w="sm" type="none"/>
            <a:tailEnd len="med" w="med" type="triangle"/>
          </a:ln>
        </p:spPr>
      </p:cxnSp>
      <p:cxnSp>
        <p:nvCxnSpPr>
          <p:cNvPr id="297" name="Google Shape;297;p23"/>
          <p:cNvCxnSpPr/>
          <p:nvPr/>
        </p:nvCxnSpPr>
        <p:spPr>
          <a:xfrm>
            <a:off x="8568982" y="3632579"/>
            <a:ext cx="411245" cy="0"/>
          </a:xfrm>
          <a:prstGeom prst="straightConnector1">
            <a:avLst/>
          </a:prstGeom>
          <a:noFill/>
          <a:ln cap="flat" cmpd="sng" w="19050">
            <a:solidFill>
              <a:srgbClr val="5B9BD5"/>
            </a:solidFill>
            <a:prstDash val="solid"/>
            <a:round/>
            <a:headEnd len="sm" w="sm" type="none"/>
            <a:tailEnd len="med" w="med" type="triangle"/>
          </a:ln>
        </p:spPr>
      </p:cxnSp>
      <p:sp>
        <p:nvSpPr>
          <p:cNvPr id="298" name="Google Shape;298;p23"/>
          <p:cNvSpPr txBox="1"/>
          <p:nvPr/>
        </p:nvSpPr>
        <p:spPr>
          <a:xfrm>
            <a:off x="9089382" y="3515785"/>
            <a:ext cx="1801504"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trade-off overfitting</a:t>
            </a:r>
            <a:endParaRPr b="0" i="0" sz="1400" u="none" cap="none" strike="noStrike">
              <a:solidFill>
                <a:srgbClr val="000000"/>
              </a:solidFill>
              <a:latin typeface="Arial"/>
              <a:ea typeface="Arial"/>
              <a:cs typeface="Arial"/>
              <a:sym typeface="Arial"/>
            </a:endParaRPr>
          </a:p>
        </p:txBody>
      </p:sp>
      <p:sp>
        <p:nvSpPr>
          <p:cNvPr id="299" name="Google Shape;299;p23"/>
          <p:cNvSpPr txBox="1"/>
          <p:nvPr/>
        </p:nvSpPr>
        <p:spPr>
          <a:xfrm>
            <a:off x="7027677" y="5432737"/>
            <a:ext cx="252575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Ridge Regression – evitar overfitting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4"/>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06" name="Google Shape;306;p24"/>
          <p:cNvSpPr txBox="1"/>
          <p:nvPr/>
        </p:nvSpPr>
        <p:spPr>
          <a:xfrm>
            <a:off x="789544" y="1170535"/>
            <a:ext cx="7592456"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XGB</a:t>
            </a:r>
            <a:endParaRPr b="1" i="0" sz="2700" u="none" cap="none" strike="noStrike">
              <a:solidFill>
                <a:srgbClr val="0D5486"/>
              </a:solidFill>
              <a:latin typeface="Arial"/>
              <a:ea typeface="Arial"/>
              <a:cs typeface="Arial"/>
              <a:sym typeface="Arial"/>
            </a:endParaRPr>
          </a:p>
        </p:txBody>
      </p:sp>
      <p:sp>
        <p:nvSpPr>
          <p:cNvPr id="307" name="Google Shape;307;p24"/>
          <p:cNvSpPr txBox="1"/>
          <p:nvPr/>
        </p:nvSpPr>
        <p:spPr>
          <a:xfrm>
            <a:off x="7822237" y="192699"/>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308" name="Google Shape;308;p24"/>
          <p:cNvSpPr txBox="1"/>
          <p:nvPr/>
        </p:nvSpPr>
        <p:spPr>
          <a:xfrm>
            <a:off x="707656" y="1871309"/>
            <a:ext cx="7592456"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Randomized Search (100 iterations) con Cross Validation (5) </a:t>
            </a:r>
            <a:endParaRPr b="1" i="0" sz="2000" u="none" cap="none" strike="noStrike">
              <a:solidFill>
                <a:srgbClr val="757070"/>
              </a:solidFill>
              <a:latin typeface="Arial"/>
              <a:ea typeface="Arial"/>
              <a:cs typeface="Arial"/>
              <a:sym typeface="Arial"/>
            </a:endParaRPr>
          </a:p>
        </p:txBody>
      </p:sp>
      <p:sp>
        <p:nvSpPr>
          <p:cNvPr id="309" name="Google Shape;309;p24"/>
          <p:cNvSpPr txBox="1"/>
          <p:nvPr/>
        </p:nvSpPr>
        <p:spPr>
          <a:xfrm>
            <a:off x="912374" y="2737620"/>
            <a:ext cx="5069016" cy="282808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F5496"/>
                </a:solidFill>
                <a:latin typeface="Arial"/>
                <a:ea typeface="Arial"/>
                <a:cs typeface="Arial"/>
                <a:sym typeface="Arial"/>
              </a:rPr>
              <a:t>booster</a:t>
            </a:r>
            <a:r>
              <a:rPr b="0" i="0" lang="en-US" sz="1200" u="none" cap="none" strike="noStrike">
                <a:solidFill>
                  <a:srgbClr val="000000"/>
                </a:solidFill>
                <a:latin typeface="Arial"/>
                <a:ea typeface="Arial"/>
                <a:cs typeface="Arial"/>
                <a:sym typeface="Arial"/>
              </a:rPr>
              <a:t>: which booster to use.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task</a:t>
            </a:r>
            <a:r>
              <a:rPr b="0" i="0" lang="en-US" sz="1200" u="none" cap="none" strike="noStrike">
                <a:solidFill>
                  <a:srgbClr val="000000"/>
                </a:solidFill>
                <a:latin typeface="Arial"/>
                <a:ea typeface="Arial"/>
                <a:cs typeface="Arial"/>
                <a:sym typeface="Arial"/>
              </a:rPr>
              <a:t>: (train – test)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max_depth</a:t>
            </a:r>
            <a:r>
              <a:rPr b="0" i="0" lang="en-US" sz="1200" u="none" cap="none" strike="noStrike">
                <a:solidFill>
                  <a:srgbClr val="000000"/>
                </a:solidFill>
                <a:latin typeface="Arial"/>
                <a:ea typeface="Arial"/>
                <a:cs typeface="Arial"/>
                <a:sym typeface="Arial"/>
              </a:rPr>
              <a:t>: limit the max depth for a tree.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min_child_weight: </a:t>
            </a:r>
            <a:r>
              <a:rPr b="0" i="0" lang="en-US" sz="1200" u="none" cap="none" strike="noStrike">
                <a:solidFill>
                  <a:srgbClr val="000000"/>
                </a:solidFill>
                <a:latin typeface="Arial"/>
                <a:ea typeface="Arial"/>
                <a:cs typeface="Arial"/>
                <a:sym typeface="Arial"/>
              </a:rPr>
              <a:t>minimum sum of instance weight needed in a child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max_bins</a:t>
            </a:r>
            <a:r>
              <a:rPr b="0" i="0" lang="en-US" sz="1200" u="none" cap="none" strike="noStrike">
                <a:solidFill>
                  <a:srgbClr val="000000"/>
                </a:solidFill>
                <a:latin typeface="Arial"/>
                <a:ea typeface="Arial"/>
                <a:cs typeface="Arial"/>
                <a:sym typeface="Arial"/>
              </a:rPr>
              <a:t>: max number of bins that feature values will be bucketed in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eval_metric</a:t>
            </a:r>
            <a:r>
              <a:rPr b="0" i="0" lang="en-US" sz="1200" u="none" cap="none" strike="noStrike">
                <a:solidFill>
                  <a:srgbClr val="000000"/>
                </a:solidFill>
                <a:latin typeface="Arial"/>
                <a:ea typeface="Arial"/>
                <a:cs typeface="Arial"/>
                <a:sym typeface="Arial"/>
              </a:rPr>
              <a:t>: evaluation metrics for validation data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sample_type: </a:t>
            </a:r>
            <a:r>
              <a:rPr b="0" i="0" lang="en-US" sz="1200" u="none" cap="none" strike="noStrike">
                <a:solidFill>
                  <a:srgbClr val="000000"/>
                </a:solidFill>
                <a:latin typeface="Arial"/>
                <a:ea typeface="Arial"/>
                <a:cs typeface="Arial"/>
                <a:sym typeface="Arial"/>
              </a:rPr>
              <a:t>type of sampling algorithm (uniform – weighted)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normalize_type</a:t>
            </a:r>
            <a:r>
              <a:rPr b="0" i="0" lang="en-US" sz="1200" u="none" cap="none" strike="noStrike">
                <a:solidFill>
                  <a:srgbClr val="000000"/>
                </a:solidFill>
                <a:latin typeface="Arial"/>
                <a:ea typeface="Arial"/>
                <a:cs typeface="Arial"/>
                <a:sym typeface="Arial"/>
              </a:rPr>
              <a:t>: type of normalization algorithm (based on learning rate)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reg_lambda</a:t>
            </a:r>
            <a:r>
              <a:rPr b="0" i="0" lang="en-US" sz="1200" u="none" cap="none" strike="noStrike">
                <a:solidFill>
                  <a:srgbClr val="000000"/>
                </a:solidFill>
                <a:latin typeface="Arial"/>
                <a:ea typeface="Arial"/>
                <a:cs typeface="Arial"/>
                <a:sym typeface="Arial"/>
              </a:rPr>
              <a:t>: L2 regularization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reg_alpha</a:t>
            </a:r>
            <a:r>
              <a:rPr b="0" i="0" lang="en-US" sz="1200" u="none" cap="none" strike="noStrike">
                <a:solidFill>
                  <a:srgbClr val="000000"/>
                </a:solidFill>
                <a:latin typeface="Arial"/>
                <a:ea typeface="Arial"/>
                <a:cs typeface="Arial"/>
                <a:sym typeface="Arial"/>
              </a:rPr>
              <a:t>: L1 regularization</a:t>
            </a:r>
            <a:endParaRPr b="0" i="0" sz="1400" u="none" cap="none" strike="noStrike">
              <a:solidFill>
                <a:srgbClr val="000000"/>
              </a:solidFill>
              <a:latin typeface="Arial"/>
              <a:ea typeface="Arial"/>
              <a:cs typeface="Arial"/>
              <a:sym typeface="Arial"/>
            </a:endParaRPr>
          </a:p>
        </p:txBody>
      </p:sp>
      <p:sp>
        <p:nvSpPr>
          <p:cNvPr id="310" name="Google Shape;310;p24"/>
          <p:cNvSpPr/>
          <p:nvPr/>
        </p:nvSpPr>
        <p:spPr>
          <a:xfrm>
            <a:off x="3208867" y="5050476"/>
            <a:ext cx="169775" cy="464024"/>
          </a:xfrm>
          <a:prstGeom prst="rightBrace">
            <a:avLst>
              <a:gd fmla="val 8333" name="adj1"/>
              <a:gd fmla="val 50000" name="adj2"/>
            </a:avLst>
          </a:prstGeom>
          <a:noFill/>
          <a:ln cap="flat" cmpd="sng" w="19050">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1" name="Google Shape;311;p24"/>
          <p:cNvSpPr/>
          <p:nvPr/>
        </p:nvSpPr>
        <p:spPr>
          <a:xfrm>
            <a:off x="5829731" y="3215609"/>
            <a:ext cx="761761" cy="687651"/>
          </a:xfrm>
          <a:prstGeom prst="rightBrace">
            <a:avLst>
              <a:gd fmla="val 8333" name="adj1"/>
              <a:gd fmla="val 50000" name="adj2"/>
            </a:avLst>
          </a:prstGeom>
          <a:noFill/>
          <a:ln cap="flat" cmpd="sng" w="2857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2" name="Google Shape;312;p24"/>
          <p:cNvSpPr txBox="1"/>
          <p:nvPr/>
        </p:nvSpPr>
        <p:spPr>
          <a:xfrm>
            <a:off x="6591492" y="2975564"/>
            <a:ext cx="3084342" cy="1166088"/>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mayores números </a:t>
            </a:r>
            <a:r>
              <a:rPr b="0" i="0" lang="en-US" sz="1200" u="none" cap="none" strike="noStrike">
                <a:solidFill>
                  <a:srgbClr val="000000"/>
                </a:solidFill>
                <a:latin typeface="Arial"/>
                <a:ea typeface="Arial"/>
                <a:cs typeface="Arial"/>
                <a:sym typeface="Arial"/>
              </a:rPr>
              <a:t>implican mayor flexibilidad (riesgo de </a:t>
            </a:r>
            <a:r>
              <a:rPr b="1" i="0" lang="en-US" sz="1200" u="none" cap="none" strike="noStrike">
                <a:solidFill>
                  <a:srgbClr val="548135"/>
                </a:solidFill>
                <a:latin typeface="Arial"/>
                <a:ea typeface="Arial"/>
                <a:cs typeface="Arial"/>
                <a:sym typeface="Arial"/>
              </a:rPr>
              <a:t>overfitting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menores números </a:t>
            </a:r>
            <a:r>
              <a:rPr b="0" i="0" lang="en-US" sz="1200" u="none" cap="none" strike="noStrike">
                <a:solidFill>
                  <a:srgbClr val="000000"/>
                </a:solidFill>
                <a:latin typeface="Arial"/>
                <a:ea typeface="Arial"/>
                <a:cs typeface="Arial"/>
                <a:sym typeface="Arial"/>
              </a:rPr>
              <a:t>implican menor Libertad (riesgo de </a:t>
            </a:r>
            <a:r>
              <a:rPr b="1" i="0" lang="en-US" sz="1200" u="none" cap="none" strike="noStrike">
                <a:solidFill>
                  <a:srgbClr val="548135"/>
                </a:solidFill>
                <a:latin typeface="Arial"/>
                <a:ea typeface="Arial"/>
                <a:cs typeface="Arial"/>
                <a:sym typeface="Arial"/>
              </a:rPr>
              <a:t>underfitting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313" name="Google Shape;313;p24"/>
          <p:cNvCxnSpPr/>
          <p:nvPr/>
        </p:nvCxnSpPr>
        <p:spPr>
          <a:xfrm>
            <a:off x="5345373" y="4572000"/>
            <a:ext cx="1501253" cy="0"/>
          </a:xfrm>
          <a:prstGeom prst="straightConnector1">
            <a:avLst/>
          </a:prstGeom>
          <a:noFill/>
          <a:ln cap="flat" cmpd="sng" w="19050">
            <a:solidFill>
              <a:srgbClr val="5597D3"/>
            </a:solidFill>
            <a:prstDash val="solid"/>
            <a:round/>
            <a:headEnd len="sm" w="sm" type="none"/>
            <a:tailEnd len="med" w="med" type="triangle"/>
          </a:ln>
        </p:spPr>
      </p:cxnSp>
      <p:sp>
        <p:nvSpPr>
          <p:cNvPr id="314" name="Google Shape;314;p24"/>
          <p:cNvSpPr txBox="1"/>
          <p:nvPr/>
        </p:nvSpPr>
        <p:spPr>
          <a:xfrm>
            <a:off x="3587562" y="5099002"/>
            <a:ext cx="2525755"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combinación de Lasso y Ridge Regression – evitar overfitting</a:t>
            </a:r>
            <a:endParaRPr b="0" i="0" sz="1400" u="none" cap="none" strike="noStrike">
              <a:solidFill>
                <a:srgbClr val="000000"/>
              </a:solidFill>
              <a:latin typeface="Arial"/>
              <a:ea typeface="Arial"/>
              <a:cs typeface="Arial"/>
              <a:sym typeface="Arial"/>
            </a:endParaRPr>
          </a:p>
        </p:txBody>
      </p:sp>
      <p:sp>
        <p:nvSpPr>
          <p:cNvPr id="315" name="Google Shape;315;p24"/>
          <p:cNvSpPr txBox="1"/>
          <p:nvPr/>
        </p:nvSpPr>
        <p:spPr>
          <a:xfrm>
            <a:off x="7037234" y="4445042"/>
            <a:ext cx="252575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generar un balance artificial de clases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5"/>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22" name="Google Shape;322;p25"/>
          <p:cNvSpPr txBox="1"/>
          <p:nvPr/>
        </p:nvSpPr>
        <p:spPr>
          <a:xfrm>
            <a:off x="468919" y="994335"/>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Feature Importance</a:t>
            </a:r>
            <a:endParaRPr b="1" i="0" sz="2700" u="none" cap="none" strike="noStrike">
              <a:solidFill>
                <a:srgbClr val="0D5486"/>
              </a:solidFill>
              <a:latin typeface="Arial"/>
              <a:ea typeface="Arial"/>
              <a:cs typeface="Arial"/>
              <a:sym typeface="Arial"/>
            </a:endParaRPr>
          </a:p>
        </p:txBody>
      </p:sp>
      <p:sp>
        <p:nvSpPr>
          <p:cNvPr id="323" name="Google Shape;323;p25"/>
          <p:cNvSpPr txBox="1"/>
          <p:nvPr/>
        </p:nvSpPr>
        <p:spPr>
          <a:xfrm>
            <a:off x="7822237" y="192699"/>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324" name="Google Shape;324;p25"/>
          <p:cNvSpPr txBox="1"/>
          <p:nvPr/>
        </p:nvSpPr>
        <p:spPr>
          <a:xfrm>
            <a:off x="2687849" y="1522388"/>
            <a:ext cx="3415500" cy="3387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757070"/>
                </a:solidFill>
                <a:latin typeface="Arial"/>
                <a:ea typeface="Arial"/>
                <a:cs typeface="Arial"/>
                <a:sym typeface="Arial"/>
              </a:rPr>
              <a:t>Regresión logística</a:t>
            </a:r>
            <a:endParaRPr b="1" i="0" sz="2300" u="none" cap="none" strike="noStrike">
              <a:solidFill>
                <a:srgbClr val="757070"/>
              </a:solidFill>
              <a:latin typeface="Arial"/>
              <a:ea typeface="Arial"/>
              <a:cs typeface="Arial"/>
              <a:sym typeface="Arial"/>
            </a:endParaRPr>
          </a:p>
        </p:txBody>
      </p:sp>
      <p:sp>
        <p:nvSpPr>
          <p:cNvPr id="325" name="Google Shape;325;p25"/>
          <p:cNvSpPr txBox="1"/>
          <p:nvPr/>
        </p:nvSpPr>
        <p:spPr>
          <a:xfrm>
            <a:off x="7071832" y="1478832"/>
            <a:ext cx="2307900" cy="3387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57070"/>
                </a:solidFill>
                <a:latin typeface="Arial"/>
                <a:ea typeface="Arial"/>
                <a:cs typeface="Arial"/>
                <a:sym typeface="Arial"/>
              </a:rPr>
              <a:t>Random Forest</a:t>
            </a:r>
            <a:endParaRPr b="1" i="0" sz="2300" u="none" cap="none" strike="noStrike">
              <a:solidFill>
                <a:srgbClr val="757070"/>
              </a:solidFill>
              <a:latin typeface="Arial"/>
              <a:ea typeface="Arial"/>
              <a:cs typeface="Arial"/>
              <a:sym typeface="Arial"/>
            </a:endParaRPr>
          </a:p>
        </p:txBody>
      </p:sp>
      <p:sp>
        <p:nvSpPr>
          <p:cNvPr id="326" name="Google Shape;326;p25"/>
          <p:cNvSpPr txBox="1"/>
          <p:nvPr/>
        </p:nvSpPr>
        <p:spPr>
          <a:xfrm>
            <a:off x="7278052" y="4064455"/>
            <a:ext cx="1895400" cy="3387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757070"/>
                </a:solidFill>
                <a:latin typeface="Arial"/>
                <a:ea typeface="Arial"/>
                <a:cs typeface="Arial"/>
                <a:sym typeface="Arial"/>
              </a:rPr>
              <a:t>XG Boost</a:t>
            </a:r>
            <a:endParaRPr b="1" i="0" sz="2300" u="none" cap="none" strike="noStrike">
              <a:solidFill>
                <a:srgbClr val="757070"/>
              </a:solidFill>
              <a:latin typeface="Arial"/>
              <a:ea typeface="Arial"/>
              <a:cs typeface="Arial"/>
              <a:sym typeface="Arial"/>
            </a:endParaRPr>
          </a:p>
        </p:txBody>
      </p:sp>
      <p:sp>
        <p:nvSpPr>
          <p:cNvPr id="327" name="Google Shape;327;p25"/>
          <p:cNvSpPr txBox="1"/>
          <p:nvPr/>
        </p:nvSpPr>
        <p:spPr>
          <a:xfrm>
            <a:off x="3424709" y="3980750"/>
            <a:ext cx="1550100" cy="3387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57070"/>
                </a:solidFill>
                <a:latin typeface="Arial"/>
                <a:ea typeface="Arial"/>
                <a:cs typeface="Arial"/>
                <a:sym typeface="Arial"/>
              </a:rPr>
              <a:t>LightGBM</a:t>
            </a:r>
            <a:endParaRPr b="1" i="0" sz="2300" u="none" cap="none" strike="noStrike">
              <a:solidFill>
                <a:srgbClr val="757070"/>
              </a:solidFill>
              <a:latin typeface="Arial"/>
              <a:ea typeface="Arial"/>
              <a:cs typeface="Arial"/>
              <a:sym typeface="Arial"/>
            </a:endParaRPr>
          </a:p>
        </p:txBody>
      </p:sp>
      <p:pic>
        <p:nvPicPr>
          <p:cNvPr id="328" name="Google Shape;328;p25"/>
          <p:cNvPicPr preferRelativeResize="0"/>
          <p:nvPr/>
        </p:nvPicPr>
        <p:blipFill rotWithShape="1">
          <a:blip r:embed="rId3">
            <a:alphaModFix/>
          </a:blip>
          <a:srcRect b="0" l="0" r="0" t="0"/>
          <a:stretch/>
        </p:blipFill>
        <p:spPr>
          <a:xfrm>
            <a:off x="6537488" y="1841578"/>
            <a:ext cx="3339301" cy="2198822"/>
          </a:xfrm>
          <a:prstGeom prst="rect">
            <a:avLst/>
          </a:prstGeom>
          <a:noFill/>
          <a:ln>
            <a:noFill/>
          </a:ln>
        </p:spPr>
      </p:pic>
      <p:pic>
        <p:nvPicPr>
          <p:cNvPr id="329" name="Google Shape;329;p25"/>
          <p:cNvPicPr preferRelativeResize="0"/>
          <p:nvPr/>
        </p:nvPicPr>
        <p:blipFill rotWithShape="1">
          <a:blip r:embed="rId4">
            <a:alphaModFix/>
          </a:blip>
          <a:srcRect b="0" l="0" r="0" t="0"/>
          <a:stretch/>
        </p:blipFill>
        <p:spPr>
          <a:xfrm>
            <a:off x="6574738" y="4488712"/>
            <a:ext cx="3302059" cy="2174301"/>
          </a:xfrm>
          <a:prstGeom prst="rect">
            <a:avLst/>
          </a:prstGeom>
          <a:noFill/>
          <a:ln>
            <a:noFill/>
          </a:ln>
        </p:spPr>
      </p:pic>
      <p:pic>
        <p:nvPicPr>
          <p:cNvPr id="330" name="Google Shape;330;p25"/>
          <p:cNvPicPr preferRelativeResize="0"/>
          <p:nvPr/>
        </p:nvPicPr>
        <p:blipFill rotWithShape="1">
          <a:blip r:embed="rId5">
            <a:alphaModFix/>
          </a:blip>
          <a:srcRect b="0" l="0" r="0" t="0"/>
          <a:stretch/>
        </p:blipFill>
        <p:spPr>
          <a:xfrm>
            <a:off x="2315200" y="4375187"/>
            <a:ext cx="3415629" cy="2249075"/>
          </a:xfrm>
          <a:prstGeom prst="rect">
            <a:avLst/>
          </a:prstGeom>
          <a:noFill/>
          <a:ln>
            <a:noFill/>
          </a:ln>
        </p:spPr>
      </p:pic>
      <p:pic>
        <p:nvPicPr>
          <p:cNvPr id="331" name="Google Shape;331;p25"/>
          <p:cNvPicPr preferRelativeResize="0"/>
          <p:nvPr/>
        </p:nvPicPr>
        <p:blipFill rotWithShape="1">
          <a:blip r:embed="rId6">
            <a:alphaModFix/>
          </a:blip>
          <a:srcRect b="0" l="0" r="0" t="0"/>
          <a:stretch/>
        </p:blipFill>
        <p:spPr>
          <a:xfrm>
            <a:off x="2801338" y="1881243"/>
            <a:ext cx="3188500" cy="2099506"/>
          </a:xfrm>
          <a:prstGeom prst="rect">
            <a:avLst/>
          </a:prstGeom>
          <a:noFill/>
          <a:ln>
            <a:noFill/>
          </a:ln>
        </p:spPr>
      </p:pic>
      <p:sp>
        <p:nvSpPr>
          <p:cNvPr id="332" name="Google Shape;332;p25"/>
          <p:cNvSpPr txBox="1"/>
          <p:nvPr/>
        </p:nvSpPr>
        <p:spPr>
          <a:xfrm>
            <a:off x="199150" y="2114875"/>
            <a:ext cx="2602200" cy="831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200" u="none" cap="none" strike="noStrike">
                <a:solidFill>
                  <a:srgbClr val="757070"/>
                </a:solidFill>
                <a:latin typeface="Arial"/>
                <a:ea typeface="Arial"/>
                <a:cs typeface="Arial"/>
                <a:sym typeface="Arial"/>
              </a:rPr>
              <a:t>Los coeficientes más grandes (en va</a:t>
            </a:r>
            <a:r>
              <a:rPr lang="en-US" sz="1200">
                <a:solidFill>
                  <a:srgbClr val="757070"/>
                </a:solidFill>
              </a:rPr>
              <a:t>lor absoluto) indican características que tienen un mayor efecto en la salida</a:t>
            </a:r>
            <a:endParaRPr sz="1200">
              <a:solidFill>
                <a:srgbClr val="757070"/>
              </a:solidFill>
            </a:endParaRPr>
          </a:p>
        </p:txBody>
      </p:sp>
      <p:sp>
        <p:nvSpPr>
          <p:cNvPr id="333" name="Google Shape;333;p25"/>
          <p:cNvSpPr txBox="1"/>
          <p:nvPr/>
        </p:nvSpPr>
        <p:spPr>
          <a:xfrm>
            <a:off x="346300" y="2945875"/>
            <a:ext cx="230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solidFill>
                  <a:srgbClr val="757070"/>
                </a:solidFill>
              </a:rPr>
              <a:t>n</a:t>
            </a:r>
            <a:r>
              <a:rPr b="1" lang="en-US" sz="1000">
                <a:solidFill>
                  <a:srgbClr val="757070"/>
                </a:solidFill>
              </a:rPr>
              <a:t>o_of_trainings</a:t>
            </a:r>
            <a:r>
              <a:rPr lang="en-US" sz="1000">
                <a:solidFill>
                  <a:srgbClr val="757070"/>
                </a:solidFill>
              </a:rPr>
              <a:t> es -2: manteniendo todo lo demás constante, un aumento de una unidad en no_of_trainings (es decir, tomar un entrenamiento adicional) disminuiría el logaritmo de las odds de la respuesta en 2. En términos más simples, tomar un entrenamiento adicional disminuye la probabilidad de la respuesta (o el evento).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pSp>
        <p:nvGrpSpPr>
          <p:cNvPr id="55" name="Google Shape;55;p2"/>
          <p:cNvGrpSpPr/>
          <p:nvPr/>
        </p:nvGrpSpPr>
        <p:grpSpPr>
          <a:xfrm>
            <a:off x="359464" y="3262364"/>
            <a:ext cx="4726013" cy="1015663"/>
            <a:chOff x="5692278" y="3070393"/>
            <a:chExt cx="4726013" cy="1015663"/>
          </a:xfrm>
        </p:grpSpPr>
        <p:sp>
          <p:nvSpPr>
            <p:cNvPr id="56" name="Google Shape;56;p2"/>
            <p:cNvSpPr txBox="1"/>
            <p:nvPr/>
          </p:nvSpPr>
          <p:spPr>
            <a:xfrm>
              <a:off x="6770451" y="3578225"/>
              <a:ext cx="364784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Establecimiento de los objetivos y desafíos del trabajo. Presentación de la base. Hipótesis.</a:t>
              </a:r>
              <a:endParaRPr b="0" i="0" sz="1400" u="none" cap="none" strike="noStrike">
                <a:solidFill>
                  <a:srgbClr val="000000"/>
                </a:solidFill>
                <a:latin typeface="Arial"/>
                <a:ea typeface="Arial"/>
                <a:cs typeface="Arial"/>
                <a:sym typeface="Arial"/>
              </a:endParaRPr>
            </a:p>
          </p:txBody>
        </p:sp>
        <p:sp>
          <p:nvSpPr>
            <p:cNvPr id="57" name="Google Shape;57;p2"/>
            <p:cNvSpPr txBox="1"/>
            <p:nvPr/>
          </p:nvSpPr>
          <p:spPr>
            <a:xfrm>
              <a:off x="6751979" y="3153728"/>
              <a:ext cx="3647840"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Introducción</a:t>
              </a:r>
              <a:endParaRPr b="1" i="0" sz="2700" u="none" cap="none" strike="noStrike">
                <a:solidFill>
                  <a:srgbClr val="0D5486"/>
                </a:solidFill>
                <a:latin typeface="Arial"/>
                <a:ea typeface="Arial"/>
                <a:cs typeface="Arial"/>
                <a:sym typeface="Arial"/>
              </a:endParaRPr>
            </a:p>
          </p:txBody>
        </p:sp>
        <p:sp>
          <p:nvSpPr>
            <p:cNvPr id="58" name="Google Shape;58;p2"/>
            <p:cNvSpPr txBox="1"/>
            <p:nvPr/>
          </p:nvSpPr>
          <p:spPr>
            <a:xfrm>
              <a:off x="5692278" y="3070393"/>
              <a:ext cx="1078173" cy="1015663"/>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Arial"/>
                  <a:ea typeface="Arial"/>
                  <a:cs typeface="Arial"/>
                  <a:sym typeface="Arial"/>
                </a:rPr>
                <a:t>01</a:t>
              </a:r>
              <a:endParaRPr b="1" i="0" sz="6000" u="none" cap="none" strike="noStrike">
                <a:solidFill>
                  <a:srgbClr val="0D5486"/>
                </a:solidFill>
                <a:latin typeface="Arial"/>
                <a:ea typeface="Arial"/>
                <a:cs typeface="Arial"/>
                <a:sym typeface="Arial"/>
              </a:endParaRPr>
            </a:p>
          </p:txBody>
        </p:sp>
      </p:grpSp>
      <p:grpSp>
        <p:nvGrpSpPr>
          <p:cNvPr id="59" name="Google Shape;59;p2"/>
          <p:cNvGrpSpPr/>
          <p:nvPr/>
        </p:nvGrpSpPr>
        <p:grpSpPr>
          <a:xfrm>
            <a:off x="6163650" y="3238843"/>
            <a:ext cx="4726013" cy="1546140"/>
            <a:chOff x="5692278" y="3046872"/>
            <a:chExt cx="4726013" cy="1546140"/>
          </a:xfrm>
        </p:grpSpPr>
        <p:sp>
          <p:nvSpPr>
            <p:cNvPr id="60" name="Google Shape;60;p2"/>
            <p:cNvSpPr txBox="1"/>
            <p:nvPr/>
          </p:nvSpPr>
          <p:spPr>
            <a:xfrm>
              <a:off x="6770451" y="3946681"/>
              <a:ext cx="36478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Creación de variables nuevas y eliminación de variables. Cambio de la estructura. Presentación gráfica y analítica de los datos y sus relaciones.</a:t>
              </a:r>
              <a:endParaRPr b="0" i="0" sz="1400" u="none" cap="none" strike="noStrike">
                <a:solidFill>
                  <a:srgbClr val="000000"/>
                </a:solidFill>
                <a:latin typeface="Arial"/>
                <a:ea typeface="Arial"/>
                <a:cs typeface="Arial"/>
                <a:sym typeface="Arial"/>
              </a:endParaRPr>
            </a:p>
          </p:txBody>
        </p:sp>
        <p:sp>
          <p:nvSpPr>
            <p:cNvPr id="61" name="Google Shape;61;p2"/>
            <p:cNvSpPr txBox="1"/>
            <p:nvPr/>
          </p:nvSpPr>
          <p:spPr>
            <a:xfrm>
              <a:off x="6751979" y="3046872"/>
              <a:ext cx="3647840" cy="92333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Manejo Variables y EDA</a:t>
              </a:r>
              <a:endParaRPr b="1" i="0" sz="2700" u="none" cap="none" strike="noStrike">
                <a:solidFill>
                  <a:srgbClr val="0D5486"/>
                </a:solidFill>
                <a:latin typeface="Arial"/>
                <a:ea typeface="Arial"/>
                <a:cs typeface="Arial"/>
                <a:sym typeface="Arial"/>
              </a:endParaRPr>
            </a:p>
          </p:txBody>
        </p:sp>
        <p:sp>
          <p:nvSpPr>
            <p:cNvPr id="62" name="Google Shape;62;p2"/>
            <p:cNvSpPr txBox="1"/>
            <p:nvPr/>
          </p:nvSpPr>
          <p:spPr>
            <a:xfrm>
              <a:off x="5692278" y="3070393"/>
              <a:ext cx="1078173" cy="1015663"/>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Arial"/>
                  <a:ea typeface="Arial"/>
                  <a:cs typeface="Arial"/>
                  <a:sym typeface="Arial"/>
                </a:rPr>
                <a:t>02</a:t>
              </a:r>
              <a:endParaRPr b="1" i="0" sz="6000" u="none" cap="none" strike="noStrike">
                <a:solidFill>
                  <a:srgbClr val="0D5486"/>
                </a:solidFill>
                <a:latin typeface="Arial"/>
                <a:ea typeface="Arial"/>
                <a:cs typeface="Arial"/>
                <a:sym typeface="Arial"/>
              </a:endParaRPr>
            </a:p>
          </p:txBody>
        </p:sp>
      </p:grpSp>
      <p:grpSp>
        <p:nvGrpSpPr>
          <p:cNvPr id="63" name="Google Shape;63;p2"/>
          <p:cNvGrpSpPr/>
          <p:nvPr/>
        </p:nvGrpSpPr>
        <p:grpSpPr>
          <a:xfrm>
            <a:off x="361736" y="4902372"/>
            <a:ext cx="4707541" cy="1451866"/>
            <a:chOff x="5692278" y="3070393"/>
            <a:chExt cx="4707541" cy="1451866"/>
          </a:xfrm>
        </p:grpSpPr>
        <p:sp>
          <p:nvSpPr>
            <p:cNvPr id="64" name="Google Shape;64;p2"/>
            <p:cNvSpPr txBox="1"/>
            <p:nvPr/>
          </p:nvSpPr>
          <p:spPr>
            <a:xfrm>
              <a:off x="6742743" y="4060594"/>
              <a:ext cx="364784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Separación en train y test. Selección de modelos. Manejo de hiperparámteros y métricas de eficacia. </a:t>
              </a:r>
              <a:endParaRPr b="0" i="0" sz="1400" u="none" cap="none" strike="noStrike">
                <a:solidFill>
                  <a:srgbClr val="000000"/>
                </a:solidFill>
                <a:latin typeface="Arial"/>
                <a:ea typeface="Arial"/>
                <a:cs typeface="Arial"/>
                <a:sym typeface="Arial"/>
              </a:endParaRPr>
            </a:p>
          </p:txBody>
        </p:sp>
        <p:sp>
          <p:nvSpPr>
            <p:cNvPr id="65" name="Google Shape;65;p2"/>
            <p:cNvSpPr txBox="1"/>
            <p:nvPr/>
          </p:nvSpPr>
          <p:spPr>
            <a:xfrm>
              <a:off x="6751979" y="3153728"/>
              <a:ext cx="3647840" cy="92333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Comparación de Modelos</a:t>
              </a:r>
              <a:endParaRPr b="1" i="0" sz="2700" u="none" cap="none" strike="noStrike">
                <a:solidFill>
                  <a:srgbClr val="0D5486"/>
                </a:solidFill>
                <a:latin typeface="Arial"/>
                <a:ea typeface="Arial"/>
                <a:cs typeface="Arial"/>
                <a:sym typeface="Arial"/>
              </a:endParaRPr>
            </a:p>
          </p:txBody>
        </p:sp>
        <p:sp>
          <p:nvSpPr>
            <p:cNvPr id="66" name="Google Shape;66;p2"/>
            <p:cNvSpPr txBox="1"/>
            <p:nvPr/>
          </p:nvSpPr>
          <p:spPr>
            <a:xfrm>
              <a:off x="5692278" y="3070393"/>
              <a:ext cx="1078173" cy="1015663"/>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Arial"/>
                  <a:ea typeface="Arial"/>
                  <a:cs typeface="Arial"/>
                  <a:sym typeface="Arial"/>
                </a:rPr>
                <a:t>03</a:t>
              </a:r>
              <a:endParaRPr b="1" i="0" sz="6000" u="none" cap="none" strike="noStrike">
                <a:solidFill>
                  <a:srgbClr val="0D5486"/>
                </a:solidFill>
                <a:latin typeface="Arial"/>
                <a:ea typeface="Arial"/>
                <a:cs typeface="Arial"/>
                <a:sym typeface="Arial"/>
              </a:endParaRPr>
            </a:p>
          </p:txBody>
        </p:sp>
      </p:grpSp>
      <p:grpSp>
        <p:nvGrpSpPr>
          <p:cNvPr id="67" name="Google Shape;67;p2"/>
          <p:cNvGrpSpPr/>
          <p:nvPr/>
        </p:nvGrpSpPr>
        <p:grpSpPr>
          <a:xfrm>
            <a:off x="6165922" y="4902372"/>
            <a:ext cx="4723601" cy="1355055"/>
            <a:chOff x="5692278" y="3070393"/>
            <a:chExt cx="4723601" cy="1355055"/>
          </a:xfrm>
        </p:grpSpPr>
        <p:sp>
          <p:nvSpPr>
            <p:cNvPr id="68" name="Google Shape;68;p2"/>
            <p:cNvSpPr txBox="1"/>
            <p:nvPr/>
          </p:nvSpPr>
          <p:spPr>
            <a:xfrm>
              <a:off x="6768179" y="3778948"/>
              <a:ext cx="364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Conclusiones acerca de los modelos y del manejo de la base. Recomendaciones al negocio en vistas al caso de estudio.</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6749707" y="3240536"/>
              <a:ext cx="3647840"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Conclusiones</a:t>
              </a:r>
              <a:endParaRPr b="1" i="0" sz="2700" u="none" cap="none" strike="noStrike">
                <a:solidFill>
                  <a:srgbClr val="0D5486"/>
                </a:solidFill>
                <a:latin typeface="Arial"/>
                <a:ea typeface="Arial"/>
                <a:cs typeface="Arial"/>
                <a:sym typeface="Arial"/>
              </a:endParaRPr>
            </a:p>
          </p:txBody>
        </p:sp>
        <p:sp>
          <p:nvSpPr>
            <p:cNvPr id="70" name="Google Shape;70;p2"/>
            <p:cNvSpPr txBox="1"/>
            <p:nvPr/>
          </p:nvSpPr>
          <p:spPr>
            <a:xfrm>
              <a:off x="5692278" y="3070393"/>
              <a:ext cx="1078173" cy="1015663"/>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Arial"/>
                  <a:ea typeface="Arial"/>
                  <a:cs typeface="Arial"/>
                  <a:sym typeface="Arial"/>
                </a:rPr>
                <a:t>04</a:t>
              </a:r>
              <a:endParaRPr b="1" i="0" sz="6000" u="none" cap="none" strike="noStrike">
                <a:solidFill>
                  <a:srgbClr val="0D5486"/>
                </a:solidFill>
                <a:latin typeface="Arial"/>
                <a:ea typeface="Arial"/>
                <a:cs typeface="Arial"/>
                <a:sym typeface="Arial"/>
              </a:endParaRPr>
            </a:p>
          </p:txBody>
        </p:sp>
      </p:grpSp>
      <p:pic>
        <p:nvPicPr>
          <p:cNvPr descr="Shape, rectangle&#10;&#10;Description automatically generated" id="71" name="Google Shape;71;p2"/>
          <p:cNvPicPr preferRelativeResize="0"/>
          <p:nvPr/>
        </p:nvPicPr>
        <p:blipFill rotWithShape="1">
          <a:blip r:embed="rId3">
            <a:alphaModFix/>
          </a:blip>
          <a:srcRect b="0" l="0" r="0" t="0"/>
          <a:stretch/>
        </p:blipFill>
        <p:spPr>
          <a:xfrm>
            <a:off x="0" y="-17965"/>
            <a:ext cx="12204357" cy="2369987"/>
          </a:xfrm>
          <a:prstGeom prst="rect">
            <a:avLst/>
          </a:prstGeom>
          <a:noFill/>
          <a:ln>
            <a:noFill/>
          </a:ln>
        </p:spPr>
      </p:pic>
      <p:pic>
        <p:nvPicPr>
          <p:cNvPr descr="A picture containing text, clipart&#10;&#10;Description automatically generated" id="72" name="Google Shape;72;p2"/>
          <p:cNvPicPr preferRelativeResize="0"/>
          <p:nvPr/>
        </p:nvPicPr>
        <p:blipFill rotWithShape="1">
          <a:blip r:embed="rId4">
            <a:alphaModFix/>
          </a:blip>
          <a:srcRect b="0" l="0" r="0" t="0"/>
          <a:stretch/>
        </p:blipFill>
        <p:spPr>
          <a:xfrm>
            <a:off x="309606" y="160638"/>
            <a:ext cx="1424596" cy="642806"/>
          </a:xfrm>
          <a:prstGeom prst="rect">
            <a:avLst/>
          </a:prstGeom>
          <a:noFill/>
          <a:ln>
            <a:noFill/>
          </a:ln>
        </p:spPr>
      </p:pic>
      <p:sp>
        <p:nvSpPr>
          <p:cNvPr id="73" name="Google Shape;73;p2"/>
          <p:cNvSpPr txBox="1"/>
          <p:nvPr/>
        </p:nvSpPr>
        <p:spPr>
          <a:xfrm>
            <a:off x="656029" y="1317884"/>
            <a:ext cx="3647840" cy="830997"/>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Arial"/>
                <a:ea typeface="Arial"/>
                <a:cs typeface="Arial"/>
                <a:sym typeface="Arial"/>
              </a:rPr>
              <a:t>AGENDA</a:t>
            </a:r>
            <a:endParaRPr b="1" i="0" sz="4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txBox="1"/>
          <p:nvPr/>
        </p:nvSpPr>
        <p:spPr>
          <a:xfrm>
            <a:off x="9214309" y="260941"/>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04. Conclusiones</a:t>
            </a:r>
            <a:endParaRPr b="1" i="0" sz="2000" u="none" cap="none" strike="noStrike">
              <a:solidFill>
                <a:srgbClr val="0D5486"/>
              </a:solidFill>
              <a:latin typeface="Arial"/>
              <a:ea typeface="Arial"/>
              <a:cs typeface="Arial"/>
              <a:sym typeface="Arial"/>
            </a:endParaRPr>
          </a:p>
        </p:txBody>
      </p:sp>
      <p:sp>
        <p:nvSpPr>
          <p:cNvPr id="340" name="Google Shape;340;p26"/>
          <p:cNvSpPr txBox="1"/>
          <p:nvPr/>
        </p:nvSpPr>
        <p:spPr>
          <a:xfrm>
            <a:off x="789544" y="1170535"/>
            <a:ext cx="7592456"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Comparación de Métricas</a:t>
            </a:r>
            <a:endParaRPr b="1" i="0" sz="2700" u="none" cap="none" strike="noStrike">
              <a:solidFill>
                <a:srgbClr val="0D5486"/>
              </a:solidFill>
              <a:latin typeface="Arial"/>
              <a:ea typeface="Arial"/>
              <a:cs typeface="Arial"/>
              <a:sym typeface="Arial"/>
            </a:endParaRPr>
          </a:p>
        </p:txBody>
      </p:sp>
      <p:sp>
        <p:nvSpPr>
          <p:cNvPr id="341" name="Google Shape;341;p26"/>
          <p:cNvSpPr txBox="1"/>
          <p:nvPr/>
        </p:nvSpPr>
        <p:spPr>
          <a:xfrm>
            <a:off x="285325" y="1678375"/>
            <a:ext cx="2696100" cy="4002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Logistic Regression</a:t>
            </a:r>
            <a:endParaRPr b="1" i="0" sz="2700" u="none" cap="none" strike="noStrike">
              <a:solidFill>
                <a:srgbClr val="757070"/>
              </a:solidFill>
              <a:latin typeface="Arial"/>
              <a:ea typeface="Arial"/>
              <a:cs typeface="Arial"/>
              <a:sym typeface="Arial"/>
            </a:endParaRPr>
          </a:p>
        </p:txBody>
      </p:sp>
      <p:sp>
        <p:nvSpPr>
          <p:cNvPr id="342" name="Google Shape;342;p26"/>
          <p:cNvSpPr txBox="1"/>
          <p:nvPr/>
        </p:nvSpPr>
        <p:spPr>
          <a:xfrm>
            <a:off x="2967471" y="1678363"/>
            <a:ext cx="2970600" cy="4002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Random Forest</a:t>
            </a:r>
            <a:endParaRPr b="1" i="0" sz="2700" u="none" cap="none" strike="noStrike">
              <a:solidFill>
                <a:srgbClr val="757070"/>
              </a:solidFill>
              <a:latin typeface="Arial"/>
              <a:ea typeface="Arial"/>
              <a:cs typeface="Arial"/>
              <a:sym typeface="Arial"/>
            </a:endParaRPr>
          </a:p>
        </p:txBody>
      </p:sp>
      <p:sp>
        <p:nvSpPr>
          <p:cNvPr id="343" name="Google Shape;343;p26"/>
          <p:cNvSpPr txBox="1"/>
          <p:nvPr/>
        </p:nvSpPr>
        <p:spPr>
          <a:xfrm>
            <a:off x="6622401" y="1678363"/>
            <a:ext cx="1894800" cy="4002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Light</a:t>
            </a:r>
            <a:r>
              <a:rPr b="0" i="0" lang="en-US" sz="1400" u="none" cap="none" strike="noStrike">
                <a:solidFill>
                  <a:srgbClr val="000000"/>
                </a:solidFill>
                <a:latin typeface="Arial"/>
                <a:ea typeface="Arial"/>
                <a:cs typeface="Arial"/>
                <a:sym typeface="Arial"/>
              </a:rPr>
              <a:t> </a:t>
            </a:r>
            <a:r>
              <a:rPr b="1" i="0" lang="en-US" sz="2000" u="none" cap="none" strike="noStrike">
                <a:solidFill>
                  <a:srgbClr val="757070"/>
                </a:solidFill>
                <a:latin typeface="Arial"/>
                <a:ea typeface="Arial"/>
                <a:cs typeface="Arial"/>
                <a:sym typeface="Arial"/>
              </a:rPr>
              <a:t>GBM</a:t>
            </a:r>
            <a:endParaRPr b="1" i="0" sz="2700" u="none" cap="none" strike="noStrike">
              <a:solidFill>
                <a:srgbClr val="757070"/>
              </a:solidFill>
              <a:latin typeface="Arial"/>
              <a:ea typeface="Arial"/>
              <a:cs typeface="Arial"/>
              <a:sym typeface="Arial"/>
            </a:endParaRPr>
          </a:p>
        </p:txBody>
      </p:sp>
      <p:sp>
        <p:nvSpPr>
          <p:cNvPr id="344" name="Google Shape;344;p26"/>
          <p:cNvSpPr txBox="1"/>
          <p:nvPr/>
        </p:nvSpPr>
        <p:spPr>
          <a:xfrm>
            <a:off x="9605889" y="1678369"/>
            <a:ext cx="1668000" cy="4002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XGBOOST </a:t>
            </a:r>
            <a:endParaRPr b="1" i="0" sz="2700" u="none" cap="none" strike="noStrike">
              <a:solidFill>
                <a:srgbClr val="757070"/>
              </a:solidFill>
              <a:latin typeface="Arial"/>
              <a:ea typeface="Arial"/>
              <a:cs typeface="Arial"/>
              <a:sym typeface="Arial"/>
            </a:endParaRPr>
          </a:p>
        </p:txBody>
      </p:sp>
      <p:sp>
        <p:nvSpPr>
          <p:cNvPr id="345" name="Google Shape;345;p26"/>
          <p:cNvSpPr txBox="1"/>
          <p:nvPr/>
        </p:nvSpPr>
        <p:spPr>
          <a:xfrm>
            <a:off x="125413" y="4965175"/>
            <a:ext cx="3015900" cy="1154400"/>
          </a:xfrm>
          <a:prstGeom prst="rect">
            <a:avLst/>
          </a:prstGeom>
          <a:noFill/>
          <a:ln>
            <a:noFill/>
          </a:ln>
        </p:spPr>
        <p:txBody>
          <a:bodyPr anchorCtr="0" anchor="t" bIns="91425" lIns="91425" spcFirstLastPara="1" rIns="91425" wrap="square" tIns="91425">
            <a:spAutoFit/>
          </a:bodyPr>
          <a:lstStyle/>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Accuracy: 0.9198139025725233</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Recall: 0.053964757709251104</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Precision: 0.7101449275362319</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F1 Score: 0.10030706243602867</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AUC-ROC: 0.7070517443689539</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Log Loss: 0.25992431461972515</a:t>
            </a:r>
            <a:endParaRPr b="0" i="0" sz="1050" u="none" cap="none" strike="noStrike">
              <a:solidFill>
                <a:srgbClr val="212121"/>
              </a:solidFill>
              <a:highlight>
                <a:srgbClr val="FFFFFF"/>
              </a:highlight>
              <a:latin typeface="Courier New"/>
              <a:ea typeface="Courier New"/>
              <a:cs typeface="Courier New"/>
              <a:sym typeface="Courier New"/>
            </a:endParaRPr>
          </a:p>
        </p:txBody>
      </p:sp>
      <p:sp>
        <p:nvSpPr>
          <p:cNvPr id="346" name="Google Shape;346;p26"/>
          <p:cNvSpPr txBox="1"/>
          <p:nvPr/>
        </p:nvSpPr>
        <p:spPr>
          <a:xfrm>
            <a:off x="8939888" y="4965175"/>
            <a:ext cx="3000000" cy="1154400"/>
          </a:xfrm>
          <a:prstGeom prst="rect">
            <a:avLst/>
          </a:prstGeom>
          <a:noFill/>
          <a:ln>
            <a:noFill/>
          </a:ln>
        </p:spPr>
        <p:txBody>
          <a:bodyPr anchorCtr="0" anchor="t" bIns="91425" lIns="91425" spcFirstLastPara="1" rIns="91425" wrap="square" tIns="91425">
            <a:spAutoFit/>
          </a:bodyPr>
          <a:lstStyle/>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Accuracy: 0.9425287356321839</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Recall: 0.3303964757709251</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Precision: 0.9316770186335404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F1 Score: 0.4878048780487806</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AUC-ROC: 0.791690071849896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Log Loss: 0.20464178586530632</a:t>
            </a:r>
            <a:endParaRPr b="0" i="0" sz="1050" u="none" cap="none" strike="noStrike">
              <a:solidFill>
                <a:srgbClr val="212121"/>
              </a:solidFill>
              <a:highlight>
                <a:srgbClr val="FFFFFF"/>
              </a:highlight>
              <a:latin typeface="Courier New"/>
              <a:ea typeface="Courier New"/>
              <a:cs typeface="Courier New"/>
              <a:sym typeface="Courier New"/>
            </a:endParaRPr>
          </a:p>
        </p:txBody>
      </p:sp>
      <p:sp>
        <p:nvSpPr>
          <p:cNvPr id="347" name="Google Shape;347;p26"/>
          <p:cNvSpPr txBox="1"/>
          <p:nvPr/>
        </p:nvSpPr>
        <p:spPr>
          <a:xfrm>
            <a:off x="2967475" y="4995750"/>
            <a:ext cx="2970600" cy="1154400"/>
          </a:xfrm>
          <a:prstGeom prst="rect">
            <a:avLst/>
          </a:prstGeom>
          <a:noFill/>
          <a:ln>
            <a:noFill/>
          </a:ln>
        </p:spPr>
        <p:txBody>
          <a:bodyPr anchorCtr="0" anchor="t" bIns="91425" lIns="91425" spcFirstLastPara="1" rIns="91425" wrap="square" tIns="91425">
            <a:spAutoFit/>
          </a:bodyPr>
          <a:lstStyle/>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Accuracy: 0.9279328589673417</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Recall: 0.3039647577092511</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Precision: 0.6359447004608295</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F1 Score: 0.4113263785394932</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AUC-ROC: 0.7396424396365354</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Log Loss: 0.45803129293023054</a:t>
            </a:r>
            <a:endParaRPr b="0" i="0" u="none" cap="none" strike="noStrike">
              <a:solidFill>
                <a:srgbClr val="000000"/>
              </a:solidFill>
              <a:latin typeface="Arial"/>
              <a:ea typeface="Arial"/>
              <a:cs typeface="Arial"/>
              <a:sym typeface="Arial"/>
            </a:endParaRPr>
          </a:p>
        </p:txBody>
      </p:sp>
      <p:sp>
        <p:nvSpPr>
          <p:cNvPr id="348" name="Google Shape;348;p26"/>
          <p:cNvSpPr txBox="1"/>
          <p:nvPr/>
        </p:nvSpPr>
        <p:spPr>
          <a:xfrm>
            <a:off x="5966825" y="4965175"/>
            <a:ext cx="3000000" cy="1154400"/>
          </a:xfrm>
          <a:prstGeom prst="rect">
            <a:avLst/>
          </a:prstGeom>
          <a:noFill/>
          <a:ln>
            <a:noFill/>
          </a:ln>
        </p:spPr>
        <p:txBody>
          <a:bodyPr anchorCtr="0" anchor="t" bIns="91425" lIns="91425" spcFirstLastPara="1" rIns="91425" wrap="square" tIns="91425">
            <a:spAutoFit/>
          </a:bodyPr>
          <a:lstStyle/>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Accuracy: 0.9429848567779602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Recall: 0.34030837004405284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Precision: 0.9223880597014925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F1 Score: 0.497184231697506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AUC-ROC: 0.7913153880937213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Log Loss: 0.20488046685677444</a:t>
            </a:r>
            <a:endParaRPr b="0" i="0" sz="1050" u="none" cap="none" strike="noStrike">
              <a:solidFill>
                <a:srgbClr val="212121"/>
              </a:solidFill>
              <a:highlight>
                <a:srgbClr val="FFFFFF"/>
              </a:highlight>
              <a:latin typeface="Courier New"/>
              <a:ea typeface="Courier New"/>
              <a:cs typeface="Courier New"/>
              <a:sym typeface="Courier New"/>
            </a:endParaRPr>
          </a:p>
        </p:txBody>
      </p:sp>
      <p:pic>
        <p:nvPicPr>
          <p:cNvPr id="349" name="Google Shape;349;p26"/>
          <p:cNvPicPr preferRelativeResize="0"/>
          <p:nvPr/>
        </p:nvPicPr>
        <p:blipFill>
          <a:blip r:embed="rId3">
            <a:alphaModFix/>
          </a:blip>
          <a:stretch>
            <a:fillRect/>
          </a:stretch>
        </p:blipFill>
        <p:spPr>
          <a:xfrm>
            <a:off x="285325" y="2114035"/>
            <a:ext cx="2696100" cy="2629939"/>
          </a:xfrm>
          <a:prstGeom prst="rect">
            <a:avLst/>
          </a:prstGeom>
          <a:noFill/>
          <a:ln>
            <a:noFill/>
          </a:ln>
        </p:spPr>
      </p:pic>
      <p:pic>
        <p:nvPicPr>
          <p:cNvPr id="350" name="Google Shape;350;p26"/>
          <p:cNvPicPr preferRelativeResize="0"/>
          <p:nvPr/>
        </p:nvPicPr>
        <p:blipFill>
          <a:blip r:embed="rId4">
            <a:alphaModFix/>
          </a:blip>
          <a:stretch>
            <a:fillRect/>
          </a:stretch>
        </p:blipFill>
        <p:spPr>
          <a:xfrm>
            <a:off x="3297200" y="2114038"/>
            <a:ext cx="2696100" cy="2629936"/>
          </a:xfrm>
          <a:prstGeom prst="rect">
            <a:avLst/>
          </a:prstGeom>
          <a:noFill/>
          <a:ln>
            <a:noFill/>
          </a:ln>
        </p:spPr>
      </p:pic>
      <p:pic>
        <p:nvPicPr>
          <p:cNvPr id="351" name="Google Shape;351;p26"/>
          <p:cNvPicPr preferRelativeResize="0"/>
          <p:nvPr/>
        </p:nvPicPr>
        <p:blipFill>
          <a:blip r:embed="rId5">
            <a:alphaModFix/>
          </a:blip>
          <a:stretch>
            <a:fillRect/>
          </a:stretch>
        </p:blipFill>
        <p:spPr>
          <a:xfrm>
            <a:off x="9067052" y="2089830"/>
            <a:ext cx="2745701" cy="2678347"/>
          </a:xfrm>
          <a:prstGeom prst="rect">
            <a:avLst/>
          </a:prstGeom>
          <a:noFill/>
          <a:ln>
            <a:noFill/>
          </a:ln>
        </p:spPr>
      </p:pic>
      <p:pic>
        <p:nvPicPr>
          <p:cNvPr id="352" name="Google Shape;352;p26"/>
          <p:cNvPicPr preferRelativeResize="0"/>
          <p:nvPr/>
        </p:nvPicPr>
        <p:blipFill>
          <a:blip r:embed="rId6">
            <a:alphaModFix/>
          </a:blip>
          <a:stretch>
            <a:fillRect/>
          </a:stretch>
        </p:blipFill>
        <p:spPr>
          <a:xfrm>
            <a:off x="6157325" y="2089840"/>
            <a:ext cx="2745688" cy="26783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7"/>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59" name="Google Shape;359;p27"/>
          <p:cNvSpPr txBox="1"/>
          <p:nvPr/>
        </p:nvSpPr>
        <p:spPr>
          <a:xfrm>
            <a:off x="9214309" y="260941"/>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04. Conclusiones</a:t>
            </a:r>
            <a:endParaRPr b="1" i="0" sz="2000" u="none" cap="none" strike="noStrike">
              <a:solidFill>
                <a:srgbClr val="0D5486"/>
              </a:solidFill>
              <a:latin typeface="Arial"/>
              <a:ea typeface="Arial"/>
              <a:cs typeface="Arial"/>
              <a:sym typeface="Arial"/>
            </a:endParaRPr>
          </a:p>
        </p:txBody>
      </p:sp>
      <p:sp>
        <p:nvSpPr>
          <p:cNvPr id="360" name="Google Shape;360;p27"/>
          <p:cNvSpPr txBox="1"/>
          <p:nvPr/>
        </p:nvSpPr>
        <p:spPr>
          <a:xfrm>
            <a:off x="789544" y="1403610"/>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Conclusiones y cumplimiento de la hipótesis</a:t>
            </a:r>
            <a:endParaRPr b="1" i="0" sz="2700" u="none" cap="none" strike="noStrike">
              <a:solidFill>
                <a:srgbClr val="0D5486"/>
              </a:solidFill>
              <a:latin typeface="Arial"/>
              <a:ea typeface="Arial"/>
              <a:cs typeface="Arial"/>
              <a:sym typeface="Arial"/>
            </a:endParaRPr>
          </a:p>
        </p:txBody>
      </p:sp>
      <p:sp>
        <p:nvSpPr>
          <p:cNvPr id="361" name="Google Shape;361;p27"/>
          <p:cNvSpPr txBox="1"/>
          <p:nvPr/>
        </p:nvSpPr>
        <p:spPr>
          <a:xfrm>
            <a:off x="1477100" y="2088050"/>
            <a:ext cx="84582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757070"/>
                </a:solidFill>
                <a:latin typeface="Arial"/>
                <a:ea typeface="Arial"/>
                <a:cs typeface="Arial"/>
                <a:sym typeface="Arial"/>
              </a:rPr>
              <a:t>El mejor modelo: </a:t>
            </a:r>
            <a:r>
              <a:rPr lang="en-US" sz="1700">
                <a:solidFill>
                  <a:srgbClr val="757070"/>
                </a:solidFill>
              </a:rPr>
              <a:t>debe tener</a:t>
            </a:r>
            <a:r>
              <a:rPr b="0" i="0" lang="en-US" sz="1700" u="none" cap="none" strike="noStrike">
                <a:solidFill>
                  <a:srgbClr val="757070"/>
                </a:solidFill>
                <a:latin typeface="Arial"/>
                <a:ea typeface="Arial"/>
                <a:cs typeface="Arial"/>
                <a:sym typeface="Arial"/>
              </a:rPr>
              <a:t> los valores más altos para accuracy, recall, precisión, puntuación F1 y AUC-ROC, y el valor más bajo para la pérdida logarítmica.</a:t>
            </a:r>
            <a:endParaRPr sz="1700">
              <a:solidFill>
                <a:srgbClr val="757070"/>
              </a:solidFill>
            </a:endParaRPr>
          </a:p>
          <a:p>
            <a:pPr indent="-336550" lvl="0" marL="457200" marR="0" rtl="0" algn="l">
              <a:lnSpc>
                <a:spcPct val="100000"/>
              </a:lnSpc>
              <a:spcBef>
                <a:spcPts val="0"/>
              </a:spcBef>
              <a:spcAft>
                <a:spcPts val="0"/>
              </a:spcAft>
              <a:buClr>
                <a:srgbClr val="757070"/>
              </a:buClr>
              <a:buSzPts val="1700"/>
              <a:buChar char="➢"/>
            </a:pPr>
            <a:r>
              <a:rPr i="0" lang="en-US" sz="1700" u="none" cap="none" strike="noStrike">
                <a:solidFill>
                  <a:srgbClr val="757070"/>
                </a:solidFill>
              </a:rPr>
              <a:t>El modelo LightGBM</a:t>
            </a:r>
            <a:r>
              <a:rPr lang="en-US" sz="1700">
                <a:solidFill>
                  <a:srgbClr val="757070"/>
                </a:solidFill>
              </a:rPr>
              <a:t> </a:t>
            </a:r>
            <a:r>
              <a:rPr i="0" lang="en-US" sz="1700" u="none" cap="none" strike="noStrike">
                <a:solidFill>
                  <a:srgbClr val="757070"/>
                </a:solidFill>
              </a:rPr>
              <a:t>tiene el mejor rendimiento en general,</a:t>
            </a:r>
            <a:endParaRPr sz="1700">
              <a:solidFill>
                <a:srgbClr val="757070"/>
              </a:solidFill>
            </a:endParaRPr>
          </a:p>
          <a:p>
            <a:pPr indent="-336550" lvl="0" marL="457200" marR="0" rtl="0" algn="l">
              <a:lnSpc>
                <a:spcPct val="100000"/>
              </a:lnSpc>
              <a:spcBef>
                <a:spcPts val="0"/>
              </a:spcBef>
              <a:spcAft>
                <a:spcPts val="0"/>
              </a:spcAft>
              <a:buClr>
                <a:srgbClr val="757070"/>
              </a:buClr>
              <a:buSzPts val="1700"/>
              <a:buChar char="➢"/>
            </a:pPr>
            <a:r>
              <a:rPr lang="en-US" sz="1700">
                <a:solidFill>
                  <a:srgbClr val="757070"/>
                </a:solidFill>
              </a:rPr>
              <a:t>T</a:t>
            </a:r>
            <a:r>
              <a:rPr i="0" lang="en-US" sz="1700" u="none" cap="none" strike="noStrike">
                <a:solidFill>
                  <a:srgbClr val="757070"/>
                </a:solidFill>
              </a:rPr>
              <a:t>iene la mayor </a:t>
            </a:r>
            <a:r>
              <a:rPr b="1" lang="en-US" sz="1700">
                <a:solidFill>
                  <a:srgbClr val="757070"/>
                </a:solidFill>
              </a:rPr>
              <a:t>accuracy (no es determinante), recall y F1 Score. </a:t>
            </a:r>
            <a:endParaRPr b="1" sz="1700">
              <a:solidFill>
                <a:srgbClr val="757070"/>
              </a:solidFill>
            </a:endParaRPr>
          </a:p>
          <a:p>
            <a:pPr indent="-336550" lvl="0" marL="457200" marR="0" rtl="0" algn="l">
              <a:lnSpc>
                <a:spcPct val="100000"/>
              </a:lnSpc>
              <a:spcBef>
                <a:spcPts val="0"/>
              </a:spcBef>
              <a:spcAft>
                <a:spcPts val="0"/>
              </a:spcAft>
              <a:buClr>
                <a:srgbClr val="757070"/>
              </a:buClr>
              <a:buSzPts val="1700"/>
              <a:buChar char="➢"/>
            </a:pPr>
            <a:r>
              <a:rPr lang="en-US" sz="1700">
                <a:solidFill>
                  <a:srgbClr val="757070"/>
                </a:solidFill>
              </a:rPr>
              <a:t>Respecto del resto de las métricas evaluadas el modelo cuenta con valores similares al modelo XGBoost, ambos modelos muestran calidad en estas métricas, pero </a:t>
            </a:r>
            <a:r>
              <a:rPr lang="en-US" sz="1700">
                <a:solidFill>
                  <a:srgbClr val="757070"/>
                </a:solidFill>
              </a:rPr>
              <a:t>LightGBM</a:t>
            </a:r>
            <a:r>
              <a:rPr lang="en-US" sz="1700">
                <a:solidFill>
                  <a:srgbClr val="757070"/>
                </a:solidFill>
              </a:rPr>
              <a:t> sigue siendo más relevante por su calidad en las métricas identificadas previamente. </a:t>
            </a:r>
            <a:endParaRPr i="0" sz="1700" u="none" cap="none" strike="noStrike">
              <a:solidFill>
                <a:srgbClr val="757070"/>
              </a:solidFill>
            </a:endParaRPr>
          </a:p>
        </p:txBody>
      </p:sp>
      <p:sp>
        <p:nvSpPr>
          <p:cNvPr id="362" name="Google Shape;362;p27"/>
          <p:cNvSpPr txBox="1"/>
          <p:nvPr/>
        </p:nvSpPr>
        <p:spPr>
          <a:xfrm>
            <a:off x="1477089" y="4457489"/>
            <a:ext cx="77373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757070"/>
                </a:solidFill>
                <a:latin typeface="Arial"/>
                <a:ea typeface="Arial"/>
                <a:cs typeface="Arial"/>
                <a:sym typeface="Arial"/>
              </a:rPr>
              <a:t>Para el modelo escogido, la variable avg_training_score es la más relevante en el análisis de feature importance. </a:t>
            </a:r>
            <a:r>
              <a:rPr b="1" i="0" lang="en-US" sz="1700" u="none" cap="none" strike="noStrike">
                <a:solidFill>
                  <a:srgbClr val="757070"/>
                </a:solidFill>
                <a:latin typeface="Arial"/>
                <a:ea typeface="Arial"/>
                <a:cs typeface="Arial"/>
                <a:sym typeface="Arial"/>
              </a:rPr>
              <a:t>Esto demuestra la comprobación de la hipótesis inicial</a:t>
            </a:r>
            <a:r>
              <a:rPr b="1" lang="en-US" sz="1700">
                <a:solidFill>
                  <a:srgbClr val="757070"/>
                </a:solidFill>
              </a:rPr>
              <a:t>:</a:t>
            </a:r>
            <a:endParaRPr b="1" sz="1700">
              <a:solidFill>
                <a:srgbClr val="757070"/>
              </a:solidFill>
            </a:endParaRPr>
          </a:p>
          <a:p>
            <a:pPr indent="0" lvl="0" marL="0" marR="0" rtl="0" algn="l">
              <a:lnSpc>
                <a:spcPct val="100000"/>
              </a:lnSpc>
              <a:spcBef>
                <a:spcPts val="0"/>
              </a:spcBef>
              <a:spcAft>
                <a:spcPts val="0"/>
              </a:spcAft>
              <a:buClr>
                <a:srgbClr val="000000"/>
              </a:buClr>
              <a:buSzPts val="1700"/>
              <a:buFont typeface="Arial"/>
              <a:buNone/>
            </a:pPr>
            <a:r>
              <a:t/>
            </a:r>
            <a:endParaRPr b="1" sz="1700">
              <a:solidFill>
                <a:srgbClr val="757070"/>
              </a:solidFill>
            </a:endParaRPr>
          </a:p>
          <a:p>
            <a:pPr indent="0" lvl="0" marL="0" marR="0" rtl="0" algn="l">
              <a:lnSpc>
                <a:spcPct val="100000"/>
              </a:lnSpc>
              <a:spcBef>
                <a:spcPts val="0"/>
              </a:spcBef>
              <a:spcAft>
                <a:spcPts val="0"/>
              </a:spcAft>
              <a:buClr>
                <a:srgbClr val="000000"/>
              </a:buClr>
              <a:buSzPts val="1700"/>
              <a:buFont typeface="Arial"/>
              <a:buNone/>
            </a:pPr>
            <a:r>
              <a:rPr b="1" lang="en-US" sz="1700">
                <a:solidFill>
                  <a:srgbClr val="757070"/>
                </a:solidFill>
              </a:rPr>
              <a:t>“</a:t>
            </a:r>
            <a:r>
              <a:rPr lang="en-US" sz="1600">
                <a:solidFill>
                  <a:srgbClr val="7F7F7F"/>
                </a:solidFill>
                <a:highlight>
                  <a:schemeClr val="lt1"/>
                </a:highlight>
              </a:rPr>
              <a:t>La variable que indica el desempeño en la formación de los empleados influye más en el modelo.</a:t>
            </a:r>
            <a:r>
              <a:rPr b="1" lang="en-US" sz="1700">
                <a:solidFill>
                  <a:srgbClr val="757070"/>
                </a:solidFill>
              </a:rPr>
              <a:t>”</a:t>
            </a:r>
            <a:r>
              <a:rPr b="1" i="0" lang="en-US" sz="1700" u="none" cap="none" strike="noStrike">
                <a:solidFill>
                  <a:srgbClr val="757070"/>
                </a:solidFill>
                <a:latin typeface="Arial"/>
                <a:ea typeface="Arial"/>
                <a:cs typeface="Arial"/>
                <a:sym typeface="Arial"/>
              </a:rPr>
              <a:t> </a:t>
            </a:r>
            <a:endParaRPr b="0" i="0" sz="1700" u="none" cap="none" strike="noStrike">
              <a:solidFill>
                <a:srgbClr val="757070"/>
              </a:solidFill>
              <a:latin typeface="Arial"/>
              <a:ea typeface="Arial"/>
              <a:cs typeface="Arial"/>
              <a:sym typeface="Arial"/>
            </a:endParaRPr>
          </a:p>
        </p:txBody>
      </p:sp>
      <p:pic>
        <p:nvPicPr>
          <p:cNvPr id="363" name="Google Shape;363;p27"/>
          <p:cNvPicPr preferRelativeResize="0"/>
          <p:nvPr/>
        </p:nvPicPr>
        <p:blipFill rotWithShape="1">
          <a:blip r:embed="rId3">
            <a:alphaModFix/>
          </a:blip>
          <a:srcRect b="0" l="4910" r="51247" t="0"/>
          <a:stretch/>
        </p:blipFill>
        <p:spPr>
          <a:xfrm>
            <a:off x="1021275" y="4457500"/>
            <a:ext cx="400098" cy="400100"/>
          </a:xfrm>
          <a:prstGeom prst="rect">
            <a:avLst/>
          </a:prstGeom>
          <a:noFill/>
          <a:ln>
            <a:noFill/>
          </a:ln>
        </p:spPr>
      </p:pic>
      <p:pic>
        <p:nvPicPr>
          <p:cNvPr id="364" name="Google Shape;364;p27"/>
          <p:cNvPicPr preferRelativeResize="0"/>
          <p:nvPr/>
        </p:nvPicPr>
        <p:blipFill rotWithShape="1">
          <a:blip r:embed="rId3">
            <a:alphaModFix/>
          </a:blip>
          <a:srcRect b="0" l="4910" r="51247" t="0"/>
          <a:stretch/>
        </p:blipFill>
        <p:spPr>
          <a:xfrm>
            <a:off x="1021275" y="2260950"/>
            <a:ext cx="400098" cy="400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71" name="Google Shape;371;p28"/>
          <p:cNvSpPr txBox="1"/>
          <p:nvPr/>
        </p:nvSpPr>
        <p:spPr>
          <a:xfrm>
            <a:off x="9214309" y="260941"/>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04. Conclusiones</a:t>
            </a:r>
            <a:endParaRPr b="1" i="0" sz="2000" u="none" cap="none" strike="noStrike">
              <a:solidFill>
                <a:srgbClr val="0D5486"/>
              </a:solidFill>
              <a:latin typeface="Arial"/>
              <a:ea typeface="Arial"/>
              <a:cs typeface="Arial"/>
              <a:sym typeface="Arial"/>
            </a:endParaRPr>
          </a:p>
        </p:txBody>
      </p:sp>
      <p:sp>
        <p:nvSpPr>
          <p:cNvPr id="372" name="Google Shape;372;p28"/>
          <p:cNvSpPr txBox="1"/>
          <p:nvPr/>
        </p:nvSpPr>
        <p:spPr>
          <a:xfrm>
            <a:off x="789543" y="1170535"/>
            <a:ext cx="9118731"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Conclusiones adicionales</a:t>
            </a:r>
            <a:endParaRPr b="1" i="0" sz="2700" u="none" cap="none" strike="noStrike">
              <a:solidFill>
                <a:srgbClr val="0D5486"/>
              </a:solidFill>
              <a:latin typeface="Arial"/>
              <a:ea typeface="Arial"/>
              <a:cs typeface="Arial"/>
              <a:sym typeface="Arial"/>
            </a:endParaRPr>
          </a:p>
        </p:txBody>
      </p:sp>
      <p:sp>
        <p:nvSpPr>
          <p:cNvPr id="373" name="Google Shape;373;p28"/>
          <p:cNvSpPr txBox="1"/>
          <p:nvPr/>
        </p:nvSpPr>
        <p:spPr>
          <a:xfrm>
            <a:off x="1318263" y="1678375"/>
            <a:ext cx="8061300" cy="12315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Se demostró que los promovidos cuentan con mayor puntaje de formación. </a:t>
            </a:r>
            <a:endParaRPr b="0" i="0" sz="1700" u="none" cap="none" strike="noStrike">
              <a:solidFill>
                <a:srgbClr val="757070"/>
              </a:solidFill>
              <a:latin typeface="Arial"/>
              <a:ea typeface="Arial"/>
              <a:cs typeface="Arial"/>
              <a:sym typeface="Arial"/>
            </a:endParaRPr>
          </a:p>
          <a:p>
            <a:pPr indent="-336550" lvl="0" marL="457200" marR="0" rtl="0" algn="l">
              <a:lnSpc>
                <a:spcPct val="100000"/>
              </a:lnSpc>
              <a:spcBef>
                <a:spcPts val="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Se destaca información relevante para la toma de decisiones: los empleados que reciben menos capacitaciones tienen una mayor probabilidad de promoción. </a:t>
            </a:r>
            <a:endParaRPr b="0" i="0" sz="1700" u="none" cap="none" strike="noStrike">
              <a:solidFill>
                <a:srgbClr val="757070"/>
              </a:solidFill>
              <a:latin typeface="Arial"/>
              <a:ea typeface="Arial"/>
              <a:cs typeface="Arial"/>
              <a:sym typeface="Arial"/>
            </a:endParaRPr>
          </a:p>
        </p:txBody>
      </p:sp>
      <p:pic>
        <p:nvPicPr>
          <p:cNvPr id="374" name="Google Shape;374;p28"/>
          <p:cNvPicPr preferRelativeResize="0"/>
          <p:nvPr/>
        </p:nvPicPr>
        <p:blipFill rotWithShape="1">
          <a:blip r:embed="rId3">
            <a:alphaModFix/>
          </a:blip>
          <a:srcRect b="0" l="0" r="0" t="0"/>
          <a:stretch/>
        </p:blipFill>
        <p:spPr>
          <a:xfrm>
            <a:off x="5649050" y="3009300"/>
            <a:ext cx="3874450" cy="2478750"/>
          </a:xfrm>
          <a:prstGeom prst="rect">
            <a:avLst/>
          </a:prstGeom>
          <a:noFill/>
          <a:ln>
            <a:noFill/>
          </a:ln>
        </p:spPr>
      </p:pic>
      <p:pic>
        <p:nvPicPr>
          <p:cNvPr id="375" name="Google Shape;375;p28"/>
          <p:cNvPicPr preferRelativeResize="0"/>
          <p:nvPr/>
        </p:nvPicPr>
        <p:blipFill rotWithShape="1">
          <a:blip r:embed="rId4">
            <a:alphaModFix/>
          </a:blip>
          <a:srcRect b="0" l="0" r="0" t="0"/>
          <a:stretch/>
        </p:blipFill>
        <p:spPr>
          <a:xfrm>
            <a:off x="1136674" y="3051576"/>
            <a:ext cx="4395174" cy="239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82" name="Google Shape;382;p29"/>
          <p:cNvSpPr txBox="1"/>
          <p:nvPr/>
        </p:nvSpPr>
        <p:spPr>
          <a:xfrm>
            <a:off x="9214309" y="260941"/>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04. Conclusiones</a:t>
            </a:r>
            <a:endParaRPr b="1" i="0" sz="2000" u="none" cap="none" strike="noStrike">
              <a:solidFill>
                <a:srgbClr val="0D5486"/>
              </a:solidFill>
              <a:latin typeface="Arial"/>
              <a:ea typeface="Arial"/>
              <a:cs typeface="Arial"/>
              <a:sym typeface="Arial"/>
            </a:endParaRPr>
          </a:p>
        </p:txBody>
      </p:sp>
      <p:sp>
        <p:nvSpPr>
          <p:cNvPr id="383" name="Google Shape;383;p29"/>
          <p:cNvSpPr txBox="1"/>
          <p:nvPr/>
        </p:nvSpPr>
        <p:spPr>
          <a:xfrm>
            <a:off x="789544" y="1170535"/>
            <a:ext cx="7592456"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Recomendaciones </a:t>
            </a:r>
            <a:r>
              <a:rPr b="1" lang="en-US" sz="2700">
                <a:solidFill>
                  <a:srgbClr val="0D5486"/>
                </a:solidFill>
              </a:rPr>
              <a:t>al</a:t>
            </a:r>
            <a:r>
              <a:rPr b="1" i="0" lang="en-US" sz="2700" u="none" cap="none" strike="noStrike">
                <a:solidFill>
                  <a:srgbClr val="0D5486"/>
                </a:solidFill>
                <a:latin typeface="Arial"/>
                <a:ea typeface="Arial"/>
                <a:cs typeface="Arial"/>
                <a:sym typeface="Arial"/>
              </a:rPr>
              <a:t> </a:t>
            </a:r>
            <a:r>
              <a:rPr b="1" lang="en-US" sz="2700">
                <a:solidFill>
                  <a:srgbClr val="0D5486"/>
                </a:solidFill>
              </a:rPr>
              <a:t>n</a:t>
            </a:r>
            <a:r>
              <a:rPr b="1" i="0" lang="en-US" sz="2700" u="none" cap="none" strike="noStrike">
                <a:solidFill>
                  <a:srgbClr val="0D5486"/>
                </a:solidFill>
                <a:latin typeface="Arial"/>
                <a:ea typeface="Arial"/>
                <a:cs typeface="Arial"/>
                <a:sym typeface="Arial"/>
              </a:rPr>
              <a:t>egocio</a:t>
            </a:r>
            <a:endParaRPr b="1" i="0" sz="2700" u="none" cap="none" strike="noStrike">
              <a:solidFill>
                <a:srgbClr val="0D5486"/>
              </a:solidFill>
              <a:latin typeface="Arial"/>
              <a:ea typeface="Arial"/>
              <a:cs typeface="Arial"/>
              <a:sym typeface="Arial"/>
            </a:endParaRPr>
          </a:p>
        </p:txBody>
      </p:sp>
      <p:sp>
        <p:nvSpPr>
          <p:cNvPr id="384" name="Google Shape;384;p29"/>
          <p:cNvSpPr txBox="1"/>
          <p:nvPr/>
        </p:nvSpPr>
        <p:spPr>
          <a:xfrm>
            <a:off x="913150" y="2333775"/>
            <a:ext cx="9647700" cy="785100"/>
          </a:xfrm>
          <a:prstGeom prst="rect">
            <a:avLst/>
          </a:prstGeom>
          <a:noFill/>
          <a:ln>
            <a:noFill/>
          </a:ln>
        </p:spPr>
        <p:txBody>
          <a:bodyPr anchorCtr="0" anchor="t" bIns="45700" lIns="91425" spcFirstLastPara="1" rIns="91425" wrap="square" tIns="45700">
            <a:spAutoFit/>
          </a:bodyPr>
          <a:lstStyle/>
          <a:p>
            <a:pPr indent="-323850" lvl="0" marL="342900" marR="0" rtl="0" algn="l">
              <a:lnSpc>
                <a:spcPct val="100000"/>
              </a:lnSpc>
              <a:spcBef>
                <a:spcPts val="0"/>
              </a:spcBef>
              <a:spcAft>
                <a:spcPts val="0"/>
              </a:spcAft>
              <a:buClr>
                <a:srgbClr val="757070"/>
              </a:buClr>
              <a:buSzPts val="1500"/>
              <a:buFont typeface="Arial"/>
              <a:buChar char="●"/>
            </a:pPr>
            <a:r>
              <a:rPr lang="en-US" sz="1500">
                <a:solidFill>
                  <a:srgbClr val="757070"/>
                </a:solidFill>
              </a:rPr>
              <a:t>Buscar el m</a:t>
            </a:r>
            <a:r>
              <a:rPr b="0" i="0" lang="en-US" sz="1500" u="none" cap="none" strike="noStrike">
                <a:solidFill>
                  <a:srgbClr val="757070"/>
                </a:solidFill>
                <a:latin typeface="Arial"/>
                <a:ea typeface="Arial"/>
                <a:cs typeface="Arial"/>
                <a:sym typeface="Arial"/>
              </a:rPr>
              <a:t>odelo con mayor recall para la clase positiva.</a:t>
            </a:r>
            <a:endParaRPr b="0" i="0" sz="1500" u="none" cap="none" strike="noStrike">
              <a:solidFill>
                <a:srgbClr val="757070"/>
              </a:solidFill>
              <a:latin typeface="Arial"/>
              <a:ea typeface="Arial"/>
              <a:cs typeface="Arial"/>
              <a:sym typeface="Arial"/>
            </a:endParaRPr>
          </a:p>
          <a:p>
            <a:pPr indent="-323850" lvl="0" marL="342900" marR="0" rtl="0" algn="l">
              <a:lnSpc>
                <a:spcPct val="100000"/>
              </a:lnSpc>
              <a:spcBef>
                <a:spcPts val="0"/>
              </a:spcBef>
              <a:spcAft>
                <a:spcPts val="0"/>
              </a:spcAft>
              <a:buClr>
                <a:srgbClr val="757070"/>
              </a:buClr>
              <a:buSzPts val="1500"/>
              <a:buFont typeface="Arial"/>
              <a:buChar char="●"/>
            </a:pPr>
            <a:r>
              <a:rPr b="0" i="0" lang="en-US" sz="1500" u="none" cap="none" strike="noStrike">
                <a:solidFill>
                  <a:srgbClr val="757070"/>
                </a:solidFill>
                <a:latin typeface="Arial"/>
                <a:ea typeface="Arial"/>
                <a:cs typeface="Arial"/>
                <a:sym typeface="Arial"/>
              </a:rPr>
              <a:t>Mejorar la calidad en los datos, no juntar datos irrelevantes para el </a:t>
            </a:r>
            <a:r>
              <a:rPr lang="en-US" sz="1500">
                <a:solidFill>
                  <a:srgbClr val="757070"/>
                </a:solidFill>
              </a:rPr>
              <a:t>análisis de datos</a:t>
            </a:r>
            <a:r>
              <a:rPr b="0" i="0" lang="en-US" sz="1500" u="none" cap="none" strike="noStrike">
                <a:solidFill>
                  <a:srgbClr val="757070"/>
                </a:solidFill>
                <a:latin typeface="Arial"/>
                <a:ea typeface="Arial"/>
                <a:cs typeface="Arial"/>
                <a:sym typeface="Arial"/>
              </a:rPr>
              <a:t>.</a:t>
            </a:r>
            <a:endParaRPr b="0" i="0" sz="1500" u="none" cap="none" strike="noStrike">
              <a:solidFill>
                <a:srgbClr val="757070"/>
              </a:solidFill>
              <a:latin typeface="Arial"/>
              <a:ea typeface="Arial"/>
              <a:cs typeface="Arial"/>
              <a:sym typeface="Arial"/>
            </a:endParaRPr>
          </a:p>
          <a:p>
            <a:pPr indent="-323850" lvl="0" marL="342900" marR="0" rtl="0" algn="l">
              <a:lnSpc>
                <a:spcPct val="100000"/>
              </a:lnSpc>
              <a:spcBef>
                <a:spcPts val="0"/>
              </a:spcBef>
              <a:spcAft>
                <a:spcPts val="0"/>
              </a:spcAft>
              <a:buClr>
                <a:srgbClr val="757070"/>
              </a:buClr>
              <a:buSzPts val="1500"/>
              <a:buChar char="●"/>
            </a:pPr>
            <a:r>
              <a:rPr lang="en-US" sz="1500">
                <a:solidFill>
                  <a:srgbClr val="757070"/>
                </a:solidFill>
              </a:rPr>
              <a:t>Tratamiento del balance de clases: submuestreo de clase mayoritaria. </a:t>
            </a:r>
            <a:endParaRPr sz="1500">
              <a:solidFill>
                <a:srgbClr val="757070"/>
              </a:solidFill>
            </a:endParaRPr>
          </a:p>
        </p:txBody>
      </p:sp>
      <p:sp>
        <p:nvSpPr>
          <p:cNvPr id="385" name="Google Shape;385;p29"/>
          <p:cNvSpPr txBox="1"/>
          <p:nvPr/>
        </p:nvSpPr>
        <p:spPr>
          <a:xfrm>
            <a:off x="707656" y="1871309"/>
            <a:ext cx="7592456"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Creación y selección del modelo:</a:t>
            </a:r>
            <a:endParaRPr b="1" i="0" sz="2000" u="none" cap="none" strike="noStrike">
              <a:solidFill>
                <a:srgbClr val="0D5486"/>
              </a:solidFill>
              <a:latin typeface="Arial"/>
              <a:ea typeface="Arial"/>
              <a:cs typeface="Arial"/>
              <a:sym typeface="Arial"/>
            </a:endParaRPr>
          </a:p>
        </p:txBody>
      </p:sp>
      <p:sp>
        <p:nvSpPr>
          <p:cNvPr id="386" name="Google Shape;386;p29"/>
          <p:cNvSpPr txBox="1"/>
          <p:nvPr/>
        </p:nvSpPr>
        <p:spPr>
          <a:xfrm>
            <a:off x="747169" y="3046960"/>
            <a:ext cx="7592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Acciones en cuanto a las formaciones:</a:t>
            </a:r>
            <a:endParaRPr b="1" i="0" sz="2000" u="none" cap="none" strike="noStrike">
              <a:solidFill>
                <a:srgbClr val="0D5486"/>
              </a:solidFill>
              <a:latin typeface="Arial"/>
              <a:ea typeface="Arial"/>
              <a:cs typeface="Arial"/>
              <a:sym typeface="Arial"/>
            </a:endParaRPr>
          </a:p>
        </p:txBody>
      </p:sp>
      <p:sp>
        <p:nvSpPr>
          <p:cNvPr id="387" name="Google Shape;387;p29"/>
          <p:cNvSpPr txBox="1"/>
          <p:nvPr/>
        </p:nvSpPr>
        <p:spPr>
          <a:xfrm>
            <a:off x="1034782" y="3513832"/>
            <a:ext cx="8398200" cy="2724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757070"/>
              </a:buClr>
              <a:buSzPts val="1800"/>
              <a:buFont typeface="Arial"/>
              <a:buChar char="●"/>
            </a:pPr>
            <a:r>
              <a:rPr b="1" i="0" lang="en-US" sz="1800" u="none" cap="none" strike="noStrike">
                <a:solidFill>
                  <a:srgbClr val="757070"/>
                </a:solidFill>
                <a:latin typeface="Arial"/>
                <a:ea typeface="Arial"/>
                <a:cs typeface="Arial"/>
                <a:sym typeface="Arial"/>
              </a:rPr>
              <a:t>Calidad de formaciones &gt; Cantidad.</a:t>
            </a:r>
            <a:endParaRPr b="1" i="0" sz="1800" u="none" cap="none" strike="noStrike">
              <a:solidFill>
                <a:srgbClr val="757070"/>
              </a:solidFill>
              <a:latin typeface="Arial"/>
              <a:ea typeface="Arial"/>
              <a:cs typeface="Arial"/>
              <a:sym typeface="Arial"/>
            </a:endParaRPr>
          </a:p>
          <a:p>
            <a:pPr indent="-323850" lvl="1" marL="914400" marR="0" rtl="0" algn="l">
              <a:lnSpc>
                <a:spcPct val="100000"/>
              </a:lnSpc>
              <a:spcBef>
                <a:spcPts val="0"/>
              </a:spcBef>
              <a:spcAft>
                <a:spcPts val="0"/>
              </a:spcAft>
              <a:buClr>
                <a:srgbClr val="757070"/>
              </a:buClr>
              <a:buSzPts val="1500"/>
              <a:buFont typeface="Arial"/>
              <a:buChar char="○"/>
            </a:pPr>
            <a:r>
              <a:rPr b="0" i="0" lang="en-US" sz="1500" u="none" cap="none" strike="noStrike">
                <a:solidFill>
                  <a:srgbClr val="757070"/>
                </a:solidFill>
                <a:latin typeface="Arial"/>
                <a:ea typeface="Arial"/>
                <a:cs typeface="Arial"/>
                <a:sym typeface="Arial"/>
              </a:rPr>
              <a:t>Revisión de políticas de formación: Que los empleados que reciben menos capacitaciones tengan mayor probabilidad de promoción, podría indicar que la empresa está proporcionando demasiadas formaciones. </a:t>
            </a:r>
            <a:r>
              <a:rPr lang="en-US" sz="1500">
                <a:solidFill>
                  <a:srgbClr val="757070"/>
                </a:solidFill>
              </a:rPr>
              <a:t>Se sugiere</a:t>
            </a:r>
            <a:r>
              <a:rPr b="0" i="0" lang="en-US" sz="1500" u="none" cap="none" strike="noStrike">
                <a:solidFill>
                  <a:srgbClr val="757070"/>
                </a:solidFill>
                <a:latin typeface="Arial"/>
                <a:ea typeface="Arial"/>
                <a:cs typeface="Arial"/>
                <a:sym typeface="Arial"/>
              </a:rPr>
              <a:t> revisar las políticas de formación y considerar la posibilidad de proporcionar menos, pero más efectivas, formaciones.</a:t>
            </a:r>
            <a:endParaRPr b="0" i="0" sz="1500" u="none" cap="none" strike="noStrike">
              <a:solidFill>
                <a:srgbClr val="757070"/>
              </a:solidFill>
              <a:latin typeface="Arial"/>
              <a:ea typeface="Arial"/>
              <a:cs typeface="Arial"/>
              <a:sym typeface="Arial"/>
            </a:endParaRPr>
          </a:p>
          <a:p>
            <a:pPr indent="-342900" lvl="0" marL="457200" marR="0" rtl="0" algn="l">
              <a:lnSpc>
                <a:spcPct val="100000"/>
              </a:lnSpc>
              <a:spcBef>
                <a:spcPts val="0"/>
              </a:spcBef>
              <a:spcAft>
                <a:spcPts val="0"/>
              </a:spcAft>
              <a:buClr>
                <a:srgbClr val="757070"/>
              </a:buClr>
              <a:buSzPts val="1800"/>
              <a:buFont typeface="Arial"/>
              <a:buChar char="●"/>
            </a:pPr>
            <a:r>
              <a:rPr b="1" i="0" lang="en-US" sz="1800" u="none" cap="none" strike="noStrike">
                <a:solidFill>
                  <a:srgbClr val="757070"/>
                </a:solidFill>
                <a:latin typeface="Arial"/>
                <a:ea typeface="Arial"/>
                <a:cs typeface="Arial"/>
                <a:sym typeface="Arial"/>
              </a:rPr>
              <a:t>Diversificación de la formaci</a:t>
            </a:r>
            <a:r>
              <a:rPr b="1" lang="en-US" sz="1800">
                <a:solidFill>
                  <a:srgbClr val="757070"/>
                </a:solidFill>
              </a:rPr>
              <a:t>ón</a:t>
            </a:r>
            <a:r>
              <a:rPr b="1" i="0" lang="en-US" sz="1800" u="none" cap="none" strike="noStrike">
                <a:solidFill>
                  <a:srgbClr val="757070"/>
                </a:solidFill>
                <a:latin typeface="Arial"/>
                <a:ea typeface="Arial"/>
                <a:cs typeface="Arial"/>
                <a:sym typeface="Arial"/>
              </a:rPr>
              <a:t>.</a:t>
            </a:r>
            <a:endParaRPr b="1" i="0" sz="1800" u="none" cap="none" strike="noStrike">
              <a:solidFill>
                <a:srgbClr val="757070"/>
              </a:solidFill>
              <a:latin typeface="Arial"/>
              <a:ea typeface="Arial"/>
              <a:cs typeface="Arial"/>
              <a:sym typeface="Arial"/>
            </a:endParaRPr>
          </a:p>
          <a:p>
            <a:pPr indent="-323850" lvl="1" marL="914400" marR="0" rtl="0" algn="l">
              <a:lnSpc>
                <a:spcPct val="100000"/>
              </a:lnSpc>
              <a:spcBef>
                <a:spcPts val="0"/>
              </a:spcBef>
              <a:spcAft>
                <a:spcPts val="0"/>
              </a:spcAft>
              <a:buClr>
                <a:srgbClr val="757070"/>
              </a:buClr>
              <a:buSzPts val="1500"/>
              <a:buFont typeface="Arial"/>
              <a:buChar char="○"/>
            </a:pPr>
            <a:r>
              <a:rPr b="0" i="0" lang="en-US" sz="1500" u="none" cap="none" strike="noStrike">
                <a:solidFill>
                  <a:srgbClr val="757070"/>
                </a:solidFill>
                <a:latin typeface="Arial"/>
                <a:ea typeface="Arial"/>
                <a:cs typeface="Arial"/>
                <a:sym typeface="Arial"/>
              </a:rPr>
              <a:t>Implementación de programas de mentoría o coaching: enfoque para mejorar las habilidades de los empleados podría ser la implementación de programas </a:t>
            </a:r>
            <a:r>
              <a:rPr lang="en-US" sz="1500">
                <a:solidFill>
                  <a:srgbClr val="757070"/>
                </a:solidFill>
              </a:rPr>
              <a:t>donde</a:t>
            </a:r>
            <a:r>
              <a:rPr b="0" i="0" lang="en-US" sz="1500" u="none" cap="none" strike="noStrike">
                <a:solidFill>
                  <a:srgbClr val="757070"/>
                </a:solidFill>
                <a:latin typeface="Arial"/>
                <a:ea typeface="Arial"/>
                <a:cs typeface="Arial"/>
                <a:sym typeface="Arial"/>
              </a:rPr>
              <a:t> empleados con más experiencia podrían actuar como mentores para empleados menos experimentados, proporcionándoles orientación</a:t>
            </a:r>
            <a:r>
              <a:rPr lang="en-US" sz="1500">
                <a:solidFill>
                  <a:srgbClr val="757070"/>
                </a:solidFill>
              </a:rPr>
              <a:t> </a:t>
            </a:r>
            <a:r>
              <a:rPr b="0" i="0" lang="en-US" sz="1500" u="none" cap="none" strike="noStrike">
                <a:solidFill>
                  <a:srgbClr val="757070"/>
                </a:solidFill>
                <a:latin typeface="Arial"/>
                <a:ea typeface="Arial"/>
                <a:cs typeface="Arial"/>
                <a:sym typeface="Arial"/>
              </a:rPr>
              <a:t>en su desarrollo profesional.</a:t>
            </a:r>
            <a:endParaRPr b="0" i="0" sz="1500" u="none" cap="none" strike="noStrike">
              <a:solidFill>
                <a:srgbClr val="75707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3" name="Google Shape;393;p30"/>
          <p:cNvSpPr/>
          <p:nvPr/>
        </p:nvSpPr>
        <p:spPr>
          <a:xfrm>
            <a:off x="1491227" y="4572973"/>
            <a:ext cx="2016248" cy="4315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4" name="Google Shape;394;p30"/>
          <p:cNvSpPr/>
          <p:nvPr/>
        </p:nvSpPr>
        <p:spPr>
          <a:xfrm>
            <a:off x="1491228" y="5089158"/>
            <a:ext cx="3503853" cy="553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5" name="Google Shape;395;p30"/>
          <p:cNvSpPr txBox="1"/>
          <p:nvPr/>
        </p:nvSpPr>
        <p:spPr>
          <a:xfrm>
            <a:off x="1491227" y="4572966"/>
            <a:ext cx="65769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i="0" lang="en-US" sz="2400" u="none" cap="none" strike="noStrike">
                <a:solidFill>
                  <a:srgbClr val="00558C"/>
                </a:solidFill>
                <a:latin typeface="Calibri"/>
                <a:ea typeface="Calibri"/>
                <a:cs typeface="Calibri"/>
                <a:sym typeface="Calibri"/>
              </a:rPr>
              <a:t>GRACIAS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D5486"/>
                </a:solidFill>
                <a:latin typeface="Calibri"/>
                <a:ea typeface="Calibri"/>
                <a:cs typeface="Calibri"/>
                <a:sym typeface="Calibri"/>
              </a:rPr>
              <a:t>ESPACIO DE CONSULTAS</a:t>
            </a:r>
            <a:endParaRPr b="1" i="0" sz="2400" u="none" cap="none" strike="noStrike">
              <a:solidFill>
                <a:srgbClr val="0D5486"/>
              </a:solidFill>
              <a:latin typeface="Calibri"/>
              <a:ea typeface="Calibri"/>
              <a:cs typeface="Calibri"/>
              <a:sym typeface="Calibri"/>
            </a:endParaRPr>
          </a:p>
        </p:txBody>
      </p:sp>
      <p:sp>
        <p:nvSpPr>
          <p:cNvPr id="396" name="Google Shape;396;p30"/>
          <p:cNvSpPr/>
          <p:nvPr/>
        </p:nvSpPr>
        <p:spPr>
          <a:xfrm>
            <a:off x="1405333" y="5520672"/>
            <a:ext cx="39786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100"/>
              <a:t>‹#›</a:t>
            </a:fld>
            <a:endParaRPr sz="1100"/>
          </a:p>
        </p:txBody>
      </p:sp>
      <p:sp>
        <p:nvSpPr>
          <p:cNvPr id="80" name="Google Shape;80;p3"/>
          <p:cNvSpPr txBox="1"/>
          <p:nvPr/>
        </p:nvSpPr>
        <p:spPr>
          <a:xfrm>
            <a:off x="9432926" y="260941"/>
            <a:ext cx="3029266"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01. Introducción</a:t>
            </a:r>
            <a:endParaRPr b="1" i="0" sz="2000" u="none" cap="none" strike="noStrike">
              <a:solidFill>
                <a:srgbClr val="0D5486"/>
              </a:solidFill>
              <a:latin typeface="Arial"/>
              <a:ea typeface="Arial"/>
              <a:cs typeface="Arial"/>
              <a:sym typeface="Arial"/>
            </a:endParaRPr>
          </a:p>
        </p:txBody>
      </p:sp>
      <p:sp>
        <p:nvSpPr>
          <p:cNvPr id="81" name="Google Shape;81;p3"/>
          <p:cNvSpPr txBox="1"/>
          <p:nvPr/>
        </p:nvSpPr>
        <p:spPr>
          <a:xfrm>
            <a:off x="569134" y="1635960"/>
            <a:ext cx="9614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7F7F7F"/>
                </a:solidFill>
                <a:latin typeface="Arial"/>
                <a:ea typeface="Arial"/>
                <a:cs typeface="Arial"/>
                <a:sym typeface="Arial"/>
              </a:rPr>
              <a:t>La base </a:t>
            </a:r>
            <a:r>
              <a:rPr b="1" i="0" lang="en-US" u="none" cap="none" strike="noStrike">
                <a:solidFill>
                  <a:srgbClr val="7F7F7F"/>
                </a:solidFill>
                <a:highlight>
                  <a:srgbClr val="FFFFFF"/>
                </a:highlight>
                <a:latin typeface="Arial"/>
                <a:ea typeface="Arial"/>
                <a:cs typeface="Arial"/>
                <a:sym typeface="Arial"/>
              </a:rPr>
              <a:t>HR Analytics: Employee Promotion Data </a:t>
            </a:r>
            <a:r>
              <a:rPr b="0" i="0" lang="en-US" u="none" cap="none" strike="noStrike">
                <a:solidFill>
                  <a:srgbClr val="7F7F7F"/>
                </a:solidFill>
                <a:latin typeface="Arial"/>
                <a:ea typeface="Arial"/>
                <a:cs typeface="Arial"/>
                <a:sym typeface="Arial"/>
              </a:rPr>
              <a:t>contiene </a:t>
            </a:r>
            <a:r>
              <a:rPr b="1" i="0" lang="en-US" u="none" cap="none" strike="noStrike">
                <a:solidFill>
                  <a:srgbClr val="7F7F7F"/>
                </a:solidFill>
                <a:latin typeface="Arial"/>
                <a:ea typeface="Arial"/>
                <a:cs typeface="Arial"/>
                <a:sym typeface="Arial"/>
              </a:rPr>
              <a:t>información en torno al rendimiento pasado y actual del empleado junto con datos demográficos.</a:t>
            </a:r>
            <a:r>
              <a:rPr b="0" i="0" lang="en-US" u="none" cap="none" strike="noStrike">
                <a:solidFill>
                  <a:srgbClr val="7F7F7F"/>
                </a:solidFill>
                <a:latin typeface="Arial"/>
                <a:ea typeface="Arial"/>
                <a:cs typeface="Arial"/>
                <a:sym typeface="Arial"/>
              </a:rPr>
              <a:t> </a:t>
            </a:r>
            <a:endParaRPr b="0" i="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7F7F7F"/>
              </a:solidFill>
              <a:latin typeface="Arial"/>
              <a:ea typeface="Arial"/>
              <a:cs typeface="Arial"/>
              <a:sym typeface="Arial"/>
            </a:endParaRPr>
          </a:p>
        </p:txBody>
      </p:sp>
      <p:sp>
        <p:nvSpPr>
          <p:cNvPr id="82" name="Google Shape;82;p3"/>
          <p:cNvSpPr txBox="1"/>
          <p:nvPr/>
        </p:nvSpPr>
        <p:spPr>
          <a:xfrm>
            <a:off x="569134" y="1070578"/>
            <a:ext cx="9743100" cy="507900"/>
          </a:xfrm>
          <a:prstGeom prst="rect">
            <a:avLst/>
          </a:prstGeom>
          <a:noFill/>
          <a:ln>
            <a:noFill/>
          </a:ln>
        </p:spPr>
        <p:txBody>
          <a:bodyPr anchorCtr="0" anchor="ctr" bIns="45700" lIns="91425" spcFirstLastPara="1" rIns="91425" wrap="square" tIns="45700">
            <a:spAutoFit/>
          </a:bodyPr>
          <a:lstStyle/>
          <a:p>
            <a:pPr indent="0" lvl="0" marL="0" marR="0" rtl="0" algn="l">
              <a:lnSpc>
                <a:spcPct val="122222"/>
              </a:lnSpc>
              <a:spcBef>
                <a:spcPts val="0"/>
              </a:spcBef>
              <a:spcAft>
                <a:spcPts val="1200"/>
              </a:spcAft>
              <a:buClr>
                <a:srgbClr val="000000"/>
              </a:buClr>
              <a:buSzPts val="1100"/>
              <a:buFont typeface="Arial"/>
              <a:buNone/>
            </a:pPr>
            <a:r>
              <a:rPr b="1" i="0" lang="en-US" sz="2700" u="none" cap="none" strike="noStrike">
                <a:solidFill>
                  <a:srgbClr val="0D5486"/>
                </a:solidFill>
                <a:highlight>
                  <a:srgbClr val="FFFFFF"/>
                </a:highlight>
                <a:latin typeface="Arial"/>
                <a:ea typeface="Arial"/>
                <a:cs typeface="Arial"/>
                <a:sym typeface="Arial"/>
              </a:rPr>
              <a:t>HR Analytics: Employee Promotion Data</a:t>
            </a:r>
            <a:endParaRPr b="1" i="0" sz="1800" u="none" cap="none" strike="noStrike">
              <a:solidFill>
                <a:srgbClr val="0D5486"/>
              </a:solidFill>
              <a:latin typeface="Arial"/>
              <a:ea typeface="Arial"/>
              <a:cs typeface="Arial"/>
              <a:sym typeface="Arial"/>
            </a:endParaRPr>
          </a:p>
        </p:txBody>
      </p:sp>
      <p:sp>
        <p:nvSpPr>
          <p:cNvPr id="83" name="Google Shape;83;p3"/>
          <p:cNvSpPr txBox="1"/>
          <p:nvPr/>
        </p:nvSpPr>
        <p:spPr>
          <a:xfrm>
            <a:off x="1706136" y="2446240"/>
            <a:ext cx="4114800" cy="477000"/>
          </a:xfrm>
          <a:prstGeom prst="rect">
            <a:avLst/>
          </a:prstGeom>
          <a:noFill/>
          <a:ln>
            <a:noFill/>
          </a:ln>
        </p:spPr>
        <p:txBody>
          <a:bodyPr anchorCtr="0" anchor="ctr" bIns="45700" lIns="108000" spcFirstLastPara="1" rIns="108000" wrap="square" tIns="45700">
            <a:spAutoFit/>
          </a:bodyPr>
          <a:lstStyle/>
          <a:p>
            <a:pPr indent="0" lvl="0" marL="0" marR="0" rtl="0" algn="l">
              <a:lnSpc>
                <a:spcPct val="175000"/>
              </a:lnSpc>
              <a:spcBef>
                <a:spcPts val="0"/>
              </a:spcBef>
              <a:spcAft>
                <a:spcPts val="0"/>
              </a:spcAft>
              <a:buClr>
                <a:srgbClr val="000000"/>
              </a:buClr>
              <a:buSzPts val="2800"/>
              <a:buFont typeface="Arial"/>
              <a:buNone/>
            </a:pPr>
            <a:r>
              <a:rPr b="1" i="0" lang="en-US" sz="2500" u="none" cap="none" strike="noStrike">
                <a:solidFill>
                  <a:schemeClr val="lt1"/>
                </a:solidFill>
                <a:highlight>
                  <a:srgbClr val="0D5486"/>
                </a:highlight>
                <a:latin typeface="Arial"/>
                <a:ea typeface="Arial"/>
                <a:cs typeface="Arial"/>
                <a:sym typeface="Arial"/>
              </a:rPr>
              <a:t>OBJETIVO</a:t>
            </a:r>
            <a:endParaRPr b="1" i="0" sz="2500" u="none" cap="none" strike="noStrike">
              <a:solidFill>
                <a:schemeClr val="lt1"/>
              </a:solidFill>
              <a:highlight>
                <a:srgbClr val="0D5486"/>
              </a:highlight>
              <a:latin typeface="Arial"/>
              <a:ea typeface="Arial"/>
              <a:cs typeface="Arial"/>
              <a:sym typeface="Arial"/>
            </a:endParaRPr>
          </a:p>
        </p:txBody>
      </p:sp>
      <p:sp>
        <p:nvSpPr>
          <p:cNvPr id="84" name="Google Shape;84;p3"/>
          <p:cNvSpPr txBox="1"/>
          <p:nvPr/>
        </p:nvSpPr>
        <p:spPr>
          <a:xfrm>
            <a:off x="1706116" y="3837236"/>
            <a:ext cx="2743200" cy="477000"/>
          </a:xfrm>
          <a:prstGeom prst="rect">
            <a:avLst/>
          </a:prstGeom>
          <a:noFill/>
          <a:ln>
            <a:noFill/>
          </a:ln>
        </p:spPr>
        <p:txBody>
          <a:bodyPr anchorCtr="0" anchor="ctr" bIns="45700" lIns="108000" spcFirstLastPara="1" rIns="108000" wrap="square" tIns="45700">
            <a:spAutoFit/>
          </a:bodyPr>
          <a:lstStyle/>
          <a:p>
            <a:pPr indent="0" lvl="0" marL="0" marR="0" rtl="0" algn="l">
              <a:lnSpc>
                <a:spcPct val="153125"/>
              </a:lnSpc>
              <a:spcBef>
                <a:spcPts val="0"/>
              </a:spcBef>
              <a:spcAft>
                <a:spcPts val="0"/>
              </a:spcAft>
              <a:buClr>
                <a:srgbClr val="000000"/>
              </a:buClr>
              <a:buSzPts val="3200"/>
              <a:buFont typeface="Arial"/>
              <a:buNone/>
            </a:pPr>
            <a:r>
              <a:rPr b="1" i="0" lang="en-US" sz="2500" u="none" cap="none" strike="noStrike">
                <a:solidFill>
                  <a:schemeClr val="lt1"/>
                </a:solidFill>
                <a:highlight>
                  <a:srgbClr val="0D5486"/>
                </a:highlight>
                <a:latin typeface="Arial"/>
                <a:ea typeface="Arial"/>
                <a:cs typeface="Arial"/>
                <a:sym typeface="Arial"/>
              </a:rPr>
              <a:t>DESAFÍ</a:t>
            </a:r>
            <a:r>
              <a:rPr b="1" lang="en-US" sz="2500">
                <a:solidFill>
                  <a:schemeClr val="lt1"/>
                </a:solidFill>
                <a:highlight>
                  <a:srgbClr val="0D5486"/>
                </a:highlight>
              </a:rPr>
              <a:t>O</a:t>
            </a:r>
            <a:endParaRPr b="1" i="0" sz="2500" u="none" cap="none" strike="noStrike">
              <a:solidFill>
                <a:schemeClr val="lt1"/>
              </a:solidFill>
              <a:highlight>
                <a:srgbClr val="0D5486"/>
              </a:highlight>
              <a:latin typeface="Arial"/>
              <a:ea typeface="Arial"/>
              <a:cs typeface="Arial"/>
              <a:sym typeface="Arial"/>
            </a:endParaRPr>
          </a:p>
        </p:txBody>
      </p:sp>
      <p:sp>
        <p:nvSpPr>
          <p:cNvPr id="85" name="Google Shape;85;p3"/>
          <p:cNvSpPr txBox="1"/>
          <p:nvPr/>
        </p:nvSpPr>
        <p:spPr>
          <a:xfrm>
            <a:off x="1706124" y="4400025"/>
            <a:ext cx="75966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700" u="none" cap="none" strike="noStrike">
                <a:solidFill>
                  <a:srgbClr val="7F7F7F"/>
                </a:solidFill>
                <a:latin typeface="Arial"/>
                <a:ea typeface="Arial"/>
                <a:cs typeface="Arial"/>
                <a:sym typeface="Arial"/>
              </a:rPr>
              <a:t>Lograr el objetivo </a:t>
            </a:r>
            <a:r>
              <a:rPr b="0" i="0" lang="en-US" sz="1700" u="none" cap="none" strike="noStrike">
                <a:solidFill>
                  <a:srgbClr val="7F7F7F"/>
                </a:solidFill>
                <a:highlight>
                  <a:schemeClr val="lt1"/>
                </a:highlight>
                <a:latin typeface="Arial"/>
                <a:ea typeface="Arial"/>
                <a:cs typeface="Arial"/>
                <a:sym typeface="Arial"/>
              </a:rPr>
              <a:t>cumpliendo con altos requisitos técnicos de las métricas elegidas para el </a:t>
            </a:r>
            <a:r>
              <a:rPr lang="en-US" sz="1700">
                <a:solidFill>
                  <a:srgbClr val="7F7F7F"/>
                </a:solidFill>
                <a:highlight>
                  <a:schemeClr val="lt1"/>
                </a:highlight>
              </a:rPr>
              <a:t>ejercicio de clasificación binaria.</a:t>
            </a:r>
            <a:endParaRPr b="0" i="0" sz="1700" u="none" cap="none" strike="noStrike">
              <a:solidFill>
                <a:srgbClr val="7F7F7F"/>
              </a:solidFill>
              <a:latin typeface="Arial"/>
              <a:ea typeface="Arial"/>
              <a:cs typeface="Arial"/>
              <a:sym typeface="Arial"/>
            </a:endParaRPr>
          </a:p>
        </p:txBody>
      </p:sp>
      <p:pic>
        <p:nvPicPr>
          <p:cNvPr descr="Target Audience with solid fill" id="86" name="Google Shape;86;p3"/>
          <p:cNvPicPr preferRelativeResize="0"/>
          <p:nvPr/>
        </p:nvPicPr>
        <p:blipFill rotWithShape="1">
          <a:blip r:embed="rId3">
            <a:alphaModFix/>
          </a:blip>
          <a:srcRect b="0" l="0" r="0" t="0"/>
          <a:stretch/>
        </p:blipFill>
        <p:spPr>
          <a:xfrm>
            <a:off x="818635" y="2343949"/>
            <a:ext cx="914400" cy="914400"/>
          </a:xfrm>
          <a:prstGeom prst="rect">
            <a:avLst/>
          </a:prstGeom>
          <a:noFill/>
          <a:ln>
            <a:noFill/>
          </a:ln>
        </p:spPr>
      </p:pic>
      <p:pic>
        <p:nvPicPr>
          <p:cNvPr descr="Playbook with solid fill" id="87" name="Google Shape;87;p3"/>
          <p:cNvPicPr preferRelativeResize="0"/>
          <p:nvPr/>
        </p:nvPicPr>
        <p:blipFill rotWithShape="1">
          <a:blip r:embed="rId4">
            <a:alphaModFix/>
          </a:blip>
          <a:srcRect b="0" l="0" r="0" t="0"/>
          <a:stretch/>
        </p:blipFill>
        <p:spPr>
          <a:xfrm>
            <a:off x="871264" y="3755991"/>
            <a:ext cx="914400" cy="914400"/>
          </a:xfrm>
          <a:prstGeom prst="rect">
            <a:avLst/>
          </a:prstGeom>
          <a:noFill/>
          <a:ln>
            <a:noFill/>
          </a:ln>
        </p:spPr>
      </p:pic>
      <p:sp>
        <p:nvSpPr>
          <p:cNvPr id="88" name="Google Shape;88;p3"/>
          <p:cNvSpPr txBox="1"/>
          <p:nvPr/>
        </p:nvSpPr>
        <p:spPr>
          <a:xfrm>
            <a:off x="1785676" y="2969425"/>
            <a:ext cx="75966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lang="en-US" sz="1700">
                <a:solidFill>
                  <a:srgbClr val="7F7F7F"/>
                </a:solidFill>
                <a:highlight>
                  <a:schemeClr val="lt1"/>
                </a:highlight>
              </a:rPr>
              <a:t>Poder</a:t>
            </a:r>
            <a:r>
              <a:rPr b="0" i="0" lang="en-US" sz="1700" u="none" cap="none" strike="noStrike">
                <a:solidFill>
                  <a:srgbClr val="7F7F7F"/>
                </a:solidFill>
                <a:highlight>
                  <a:schemeClr val="lt1"/>
                </a:highlight>
                <a:latin typeface="Arial"/>
                <a:ea typeface="Arial"/>
                <a:cs typeface="Arial"/>
                <a:sym typeface="Arial"/>
              </a:rPr>
              <a:t> predecir si un empleado será promovido o no después de un proceso de evaluación</a:t>
            </a:r>
            <a:endParaRPr b="0" i="0" sz="1900" u="none" cap="none" strike="noStrike">
              <a:solidFill>
                <a:srgbClr val="7F7F7F"/>
              </a:solidFill>
              <a:highlight>
                <a:schemeClr val="lt1"/>
              </a:highlight>
              <a:latin typeface="Arial"/>
              <a:ea typeface="Arial"/>
              <a:cs typeface="Arial"/>
              <a:sym typeface="Arial"/>
            </a:endParaRPr>
          </a:p>
        </p:txBody>
      </p:sp>
      <p:sp>
        <p:nvSpPr>
          <p:cNvPr id="89" name="Google Shape;89;p3"/>
          <p:cNvSpPr txBox="1"/>
          <p:nvPr/>
        </p:nvSpPr>
        <p:spPr>
          <a:xfrm>
            <a:off x="1647341" y="5168061"/>
            <a:ext cx="2743200" cy="477000"/>
          </a:xfrm>
          <a:prstGeom prst="rect">
            <a:avLst/>
          </a:prstGeom>
          <a:noFill/>
          <a:ln>
            <a:noFill/>
          </a:ln>
        </p:spPr>
        <p:txBody>
          <a:bodyPr anchorCtr="0" anchor="ctr" bIns="45700" lIns="108000" spcFirstLastPara="1" rIns="108000" wrap="square" tIns="45700">
            <a:spAutoFit/>
          </a:bodyPr>
          <a:lstStyle/>
          <a:p>
            <a:pPr indent="0" lvl="0" marL="0" marR="0" rtl="0" algn="l">
              <a:lnSpc>
                <a:spcPct val="153125"/>
              </a:lnSpc>
              <a:spcBef>
                <a:spcPts val="0"/>
              </a:spcBef>
              <a:spcAft>
                <a:spcPts val="0"/>
              </a:spcAft>
              <a:buClr>
                <a:srgbClr val="000000"/>
              </a:buClr>
              <a:buSzPts val="3200"/>
              <a:buFont typeface="Arial"/>
              <a:buNone/>
            </a:pPr>
            <a:r>
              <a:rPr b="1" lang="en-US" sz="2500">
                <a:solidFill>
                  <a:schemeClr val="lt1"/>
                </a:solidFill>
                <a:highlight>
                  <a:srgbClr val="0D5486"/>
                </a:highlight>
              </a:rPr>
              <a:t>HIPOTESIS</a:t>
            </a:r>
            <a:endParaRPr b="1" i="0" sz="2500" u="none" cap="none" strike="noStrike">
              <a:solidFill>
                <a:schemeClr val="lt1"/>
              </a:solidFill>
              <a:highlight>
                <a:srgbClr val="0D5486"/>
              </a:highlight>
              <a:latin typeface="Arial"/>
              <a:ea typeface="Arial"/>
              <a:cs typeface="Arial"/>
              <a:sym typeface="Arial"/>
            </a:endParaRPr>
          </a:p>
        </p:txBody>
      </p:sp>
      <p:sp>
        <p:nvSpPr>
          <p:cNvPr id="90" name="Google Shape;90;p3"/>
          <p:cNvSpPr txBox="1"/>
          <p:nvPr/>
        </p:nvSpPr>
        <p:spPr>
          <a:xfrm>
            <a:off x="1687099" y="5760200"/>
            <a:ext cx="75171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1700">
                <a:solidFill>
                  <a:srgbClr val="7F7F7F"/>
                </a:solidFill>
                <a:highlight>
                  <a:schemeClr val="lt1"/>
                </a:highlight>
              </a:rPr>
              <a:t>El campo que indica el desempeño en la formación de los empleados influye más en la promoción de los mismos.</a:t>
            </a:r>
            <a:endParaRPr b="0" i="0" sz="1700" u="none" cap="none" strike="noStrike">
              <a:solidFill>
                <a:srgbClr val="7F7F7F"/>
              </a:solidFill>
              <a:latin typeface="Arial"/>
              <a:ea typeface="Arial"/>
              <a:cs typeface="Arial"/>
              <a:sym typeface="Arial"/>
            </a:endParaRPr>
          </a:p>
        </p:txBody>
      </p:sp>
      <p:sp>
        <p:nvSpPr>
          <p:cNvPr id="91" name="Google Shape;91;p3"/>
          <p:cNvSpPr txBox="1"/>
          <p:nvPr/>
        </p:nvSpPr>
        <p:spPr>
          <a:xfrm>
            <a:off x="1077604" y="5190025"/>
            <a:ext cx="384900" cy="585000"/>
          </a:xfrm>
          <a:prstGeom prst="rect">
            <a:avLst/>
          </a:prstGeom>
          <a:noFill/>
          <a:ln>
            <a:noFill/>
          </a:ln>
        </p:spPr>
        <p:txBody>
          <a:bodyPr anchorCtr="0" anchor="ctr" bIns="45700" lIns="108000" spcFirstLastPara="1" rIns="108000" wrap="square" tIns="45700">
            <a:spAutoFit/>
          </a:bodyPr>
          <a:lstStyle/>
          <a:p>
            <a:pPr indent="0" lvl="0" marL="0" marR="0" rtl="0" algn="l">
              <a:lnSpc>
                <a:spcPct val="153125"/>
              </a:lnSpc>
              <a:spcBef>
                <a:spcPts val="0"/>
              </a:spcBef>
              <a:spcAft>
                <a:spcPts val="0"/>
              </a:spcAft>
              <a:buClr>
                <a:srgbClr val="000000"/>
              </a:buClr>
              <a:buSzPts val="3200"/>
              <a:buFont typeface="Arial"/>
              <a:buNone/>
            </a:pPr>
            <a:r>
              <a:rPr b="1" lang="en-US" sz="3200">
                <a:solidFill>
                  <a:srgbClr val="0D5486"/>
                </a:solidFill>
              </a:rPr>
              <a:t>?</a:t>
            </a:r>
            <a:endParaRPr b="1" i="0" sz="4000" u="none" cap="none" strike="noStrike">
              <a:solidFill>
                <a:srgbClr val="0D5486"/>
              </a:solidFill>
              <a:latin typeface="Arial"/>
              <a:ea typeface="Arial"/>
              <a:cs typeface="Arial"/>
              <a:sym typeface="Arial"/>
            </a:endParaRPr>
          </a:p>
        </p:txBody>
      </p:sp>
      <p:sp>
        <p:nvSpPr>
          <p:cNvPr id="92" name="Google Shape;92;p3"/>
          <p:cNvSpPr/>
          <p:nvPr/>
        </p:nvSpPr>
        <p:spPr>
          <a:xfrm>
            <a:off x="1077600" y="5228575"/>
            <a:ext cx="490200" cy="507900"/>
          </a:xfrm>
          <a:prstGeom prst="ellipse">
            <a:avLst/>
          </a:prstGeom>
          <a:noFill/>
          <a:ln cap="flat" cmpd="sng" w="38100">
            <a:solidFill>
              <a:srgbClr val="0D54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000"/>
              <a:t>‹#›</a:t>
            </a:fld>
            <a:endParaRPr sz="1000"/>
          </a:p>
        </p:txBody>
      </p:sp>
      <p:sp>
        <p:nvSpPr>
          <p:cNvPr id="99" name="Google Shape;99;p5"/>
          <p:cNvSpPr txBox="1"/>
          <p:nvPr/>
        </p:nvSpPr>
        <p:spPr>
          <a:xfrm>
            <a:off x="9432926" y="260941"/>
            <a:ext cx="3029266"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01. Introducción</a:t>
            </a:r>
            <a:endParaRPr b="1" i="0" sz="2000" u="none" cap="none" strike="noStrike">
              <a:solidFill>
                <a:srgbClr val="0D5486"/>
              </a:solidFill>
              <a:latin typeface="Arial"/>
              <a:ea typeface="Arial"/>
              <a:cs typeface="Arial"/>
              <a:sym typeface="Arial"/>
            </a:endParaRPr>
          </a:p>
        </p:txBody>
      </p:sp>
      <p:sp>
        <p:nvSpPr>
          <p:cNvPr id="100" name="Google Shape;100;p5"/>
          <p:cNvSpPr txBox="1"/>
          <p:nvPr/>
        </p:nvSpPr>
        <p:spPr>
          <a:xfrm>
            <a:off x="335294" y="75778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Base inicial</a:t>
            </a:r>
            <a:endParaRPr b="1" i="0" sz="2700" u="none" cap="none" strike="noStrike">
              <a:solidFill>
                <a:srgbClr val="0D5486"/>
              </a:solidFill>
              <a:latin typeface="Arial"/>
              <a:ea typeface="Arial"/>
              <a:cs typeface="Arial"/>
              <a:sym typeface="Arial"/>
            </a:endParaRPr>
          </a:p>
        </p:txBody>
      </p:sp>
      <p:sp>
        <p:nvSpPr>
          <p:cNvPr id="101" name="Google Shape;101;p5"/>
          <p:cNvSpPr txBox="1"/>
          <p:nvPr/>
        </p:nvSpPr>
        <p:spPr>
          <a:xfrm>
            <a:off x="2446796" y="811648"/>
            <a:ext cx="44751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757070"/>
                </a:solidFill>
                <a:latin typeface="Arial"/>
                <a:ea typeface="Arial"/>
                <a:cs typeface="Arial"/>
                <a:sym typeface="Arial"/>
              </a:rPr>
              <a:t>- 13 variables x 78.298 registros </a:t>
            </a:r>
            <a:endParaRPr b="0" i="0" sz="2000" u="none" cap="none" strike="noStrike">
              <a:solidFill>
                <a:srgbClr val="757070"/>
              </a:solidFill>
              <a:latin typeface="Arial"/>
              <a:ea typeface="Arial"/>
              <a:cs typeface="Arial"/>
              <a:sym typeface="Arial"/>
            </a:endParaRPr>
          </a:p>
        </p:txBody>
      </p:sp>
      <p:graphicFrame>
        <p:nvGraphicFramePr>
          <p:cNvPr id="102" name="Google Shape;102;p5"/>
          <p:cNvGraphicFramePr/>
          <p:nvPr/>
        </p:nvGraphicFramePr>
        <p:xfrm>
          <a:off x="675713" y="1360950"/>
          <a:ext cx="3000000" cy="3000000"/>
        </p:xfrm>
        <a:graphic>
          <a:graphicData uri="http://schemas.openxmlformats.org/drawingml/2006/table">
            <a:tbl>
              <a:tblPr>
                <a:noFill/>
                <a:tableStyleId>{499A2A1C-289C-4BE8-96CC-102C3334B7F5}</a:tableStyleId>
              </a:tblPr>
              <a:tblGrid>
                <a:gridCol w="2896400"/>
                <a:gridCol w="1737725"/>
                <a:gridCol w="6538375"/>
              </a:tblGrid>
              <a:tr h="3085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Variable</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Tipo</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Descripción</a:t>
                      </a:r>
                      <a:endParaRPr b="1" sz="1200" u="none" cap="none" strike="noStrike"/>
                    </a:p>
                  </a:txBody>
                  <a:tcPr marT="91425" marB="91425" marR="91425" marL="91425"/>
                </a:tc>
              </a:tr>
              <a:tr h="33147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employee_id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 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Unique ID for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department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Department of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region</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Region of employment (unordered)</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education</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Education Level</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gender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Gender of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recruitment_channel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Channel of recruitment for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no_of_trainings</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no of other trainings completed in previous year on soft skills, technical skills etc.</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age</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Age of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previous_year_rating</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float64 </a:t>
                      </a:r>
                      <a:endParaRPr sz="1200" u="none" cap="none" strike="noStrike">
                        <a:solidFill>
                          <a:schemeClr val="dk1"/>
                        </a:solidFill>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chemeClr val="dk1"/>
                          </a:solidFill>
                        </a:rPr>
                        <a:t>Employee Rating for the previous year</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 length_of_service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Length of service in years</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awards_won?</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if awards won during previous year then 1 else 0</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avg_training_score</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Average score in current training evaluations</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None/>
                      </a:pPr>
                      <a:r>
                        <a:rPr lang="en-US" sz="1200">
                          <a:solidFill>
                            <a:schemeClr val="dk1"/>
                          </a:solidFill>
                        </a:rPr>
                        <a:t>is_promoted</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None/>
                      </a:pPr>
                      <a:r>
                        <a:rPr lang="en-US" sz="1200">
                          <a:solidFill>
                            <a:schemeClr val="dk1"/>
                          </a:solidFill>
                        </a:rPr>
                        <a:t>int64</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None/>
                      </a:pPr>
                      <a:r>
                        <a:rPr lang="en-US" sz="1200">
                          <a:solidFill>
                            <a:schemeClr val="dk1"/>
                          </a:solidFill>
                        </a:rPr>
                        <a:t>Indicates if employee is promoted (1) or not (0)</a:t>
                      </a:r>
                      <a:endParaRPr sz="1200" u="none" cap="none" strike="noStrike">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9" name="Google Shape;109;p6"/>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10" name="Google Shape;110;p6"/>
          <p:cNvSpPr txBox="1"/>
          <p:nvPr/>
        </p:nvSpPr>
        <p:spPr>
          <a:xfrm>
            <a:off x="745904" y="1109450"/>
            <a:ext cx="6071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Creación de nuevos features</a:t>
            </a:r>
            <a:endParaRPr b="1" i="0" sz="2700" u="none" cap="none" strike="noStrike">
              <a:solidFill>
                <a:srgbClr val="0D5486"/>
              </a:solidFill>
              <a:latin typeface="Arial"/>
              <a:ea typeface="Arial"/>
              <a:cs typeface="Arial"/>
              <a:sym typeface="Arial"/>
            </a:endParaRPr>
          </a:p>
        </p:txBody>
      </p:sp>
      <p:grpSp>
        <p:nvGrpSpPr>
          <p:cNvPr id="111" name="Google Shape;111;p6"/>
          <p:cNvGrpSpPr/>
          <p:nvPr/>
        </p:nvGrpSpPr>
        <p:grpSpPr>
          <a:xfrm>
            <a:off x="664697" y="1866375"/>
            <a:ext cx="2577035" cy="554100"/>
            <a:chOff x="5692277" y="3070399"/>
            <a:chExt cx="1157906" cy="554100"/>
          </a:xfrm>
        </p:grpSpPr>
        <p:sp>
          <p:nvSpPr>
            <p:cNvPr id="112" name="Google Shape;112;p6"/>
            <p:cNvSpPr txBox="1"/>
            <p:nvPr/>
          </p:nvSpPr>
          <p:spPr>
            <a:xfrm>
              <a:off x="5987683" y="3147349"/>
              <a:ext cx="8625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Training ratio</a:t>
              </a:r>
              <a:endParaRPr b="1" i="0" sz="2000" u="none" cap="none" strike="noStrike">
                <a:solidFill>
                  <a:srgbClr val="0D5486"/>
                </a:solidFill>
                <a:latin typeface="Arial"/>
                <a:ea typeface="Arial"/>
                <a:cs typeface="Arial"/>
                <a:sym typeface="Arial"/>
              </a:endParaRPr>
            </a:p>
          </p:txBody>
        </p:sp>
        <p:sp>
          <p:nvSpPr>
            <p:cNvPr id="113" name="Google Shape;113;p6"/>
            <p:cNvSpPr txBox="1"/>
            <p:nvPr/>
          </p:nvSpPr>
          <p:spPr>
            <a:xfrm>
              <a:off x="5692277" y="3070399"/>
              <a:ext cx="312300" cy="5541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486"/>
                  </a:solidFill>
                  <a:latin typeface="Arial"/>
                  <a:ea typeface="Arial"/>
                  <a:cs typeface="Arial"/>
                  <a:sym typeface="Arial"/>
                </a:rPr>
                <a:t>#1</a:t>
              </a:r>
              <a:endParaRPr b="1" i="0" sz="3000" u="none" cap="none" strike="noStrike">
                <a:solidFill>
                  <a:srgbClr val="0D5486"/>
                </a:solidFill>
                <a:latin typeface="Arial"/>
                <a:ea typeface="Arial"/>
                <a:cs typeface="Arial"/>
                <a:sym typeface="Arial"/>
              </a:endParaRPr>
            </a:p>
          </p:txBody>
        </p:sp>
      </p:grpSp>
      <p:grpSp>
        <p:nvGrpSpPr>
          <p:cNvPr id="114" name="Google Shape;114;p6"/>
          <p:cNvGrpSpPr/>
          <p:nvPr/>
        </p:nvGrpSpPr>
        <p:grpSpPr>
          <a:xfrm>
            <a:off x="664628" y="2481225"/>
            <a:ext cx="4284942" cy="554100"/>
            <a:chOff x="5692277" y="3070399"/>
            <a:chExt cx="1986805" cy="554100"/>
          </a:xfrm>
        </p:grpSpPr>
        <p:sp>
          <p:nvSpPr>
            <p:cNvPr id="115" name="Google Shape;115;p6"/>
            <p:cNvSpPr txBox="1"/>
            <p:nvPr/>
          </p:nvSpPr>
          <p:spPr>
            <a:xfrm>
              <a:off x="5987682" y="3147349"/>
              <a:ext cx="1691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Total training score</a:t>
              </a:r>
              <a:endParaRPr b="1" i="0" sz="2000" u="none" cap="none" strike="noStrike">
                <a:solidFill>
                  <a:srgbClr val="0D5486"/>
                </a:solidFill>
                <a:latin typeface="Arial"/>
                <a:ea typeface="Arial"/>
                <a:cs typeface="Arial"/>
                <a:sym typeface="Arial"/>
              </a:endParaRPr>
            </a:p>
          </p:txBody>
        </p:sp>
        <p:sp>
          <p:nvSpPr>
            <p:cNvPr id="116" name="Google Shape;116;p6"/>
            <p:cNvSpPr txBox="1"/>
            <p:nvPr/>
          </p:nvSpPr>
          <p:spPr>
            <a:xfrm>
              <a:off x="5692277" y="3070399"/>
              <a:ext cx="312300" cy="5541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486"/>
                  </a:solidFill>
                  <a:latin typeface="Arial"/>
                  <a:ea typeface="Arial"/>
                  <a:cs typeface="Arial"/>
                  <a:sym typeface="Arial"/>
                </a:rPr>
                <a:t>#2</a:t>
              </a:r>
              <a:endParaRPr b="1" i="0" sz="3000" u="none" cap="none" strike="noStrike">
                <a:solidFill>
                  <a:srgbClr val="0D5486"/>
                </a:solidFill>
                <a:latin typeface="Arial"/>
                <a:ea typeface="Arial"/>
                <a:cs typeface="Arial"/>
                <a:sym typeface="Arial"/>
              </a:endParaRPr>
            </a:p>
          </p:txBody>
        </p:sp>
      </p:grpSp>
      <p:grpSp>
        <p:nvGrpSpPr>
          <p:cNvPr id="117" name="Google Shape;117;p6"/>
          <p:cNvGrpSpPr/>
          <p:nvPr/>
        </p:nvGrpSpPr>
        <p:grpSpPr>
          <a:xfrm>
            <a:off x="664628" y="3096075"/>
            <a:ext cx="2578528" cy="554100"/>
            <a:chOff x="5654593" y="3070399"/>
            <a:chExt cx="1195590" cy="554100"/>
          </a:xfrm>
        </p:grpSpPr>
        <p:sp>
          <p:nvSpPr>
            <p:cNvPr id="118" name="Google Shape;118;p6"/>
            <p:cNvSpPr txBox="1"/>
            <p:nvPr/>
          </p:nvSpPr>
          <p:spPr>
            <a:xfrm>
              <a:off x="5987683" y="3147349"/>
              <a:ext cx="8625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Age Joining</a:t>
              </a:r>
              <a:endParaRPr b="1" i="0" sz="2000" u="none" cap="none" strike="noStrike">
                <a:solidFill>
                  <a:srgbClr val="0D5486"/>
                </a:solidFill>
                <a:latin typeface="Arial"/>
                <a:ea typeface="Arial"/>
                <a:cs typeface="Arial"/>
                <a:sym typeface="Arial"/>
              </a:endParaRPr>
            </a:p>
          </p:txBody>
        </p:sp>
        <p:sp>
          <p:nvSpPr>
            <p:cNvPr id="119" name="Google Shape;119;p6"/>
            <p:cNvSpPr txBox="1"/>
            <p:nvPr/>
          </p:nvSpPr>
          <p:spPr>
            <a:xfrm>
              <a:off x="5654593" y="3070399"/>
              <a:ext cx="312300" cy="5541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486"/>
                  </a:solidFill>
                  <a:latin typeface="Arial"/>
                  <a:ea typeface="Arial"/>
                  <a:cs typeface="Arial"/>
                  <a:sym typeface="Arial"/>
                </a:rPr>
                <a:t>#3</a:t>
              </a:r>
              <a:endParaRPr b="1" i="0" sz="3000" u="none" cap="none" strike="noStrike">
                <a:solidFill>
                  <a:srgbClr val="0D5486"/>
                </a:solidFill>
                <a:latin typeface="Arial"/>
                <a:ea typeface="Arial"/>
                <a:cs typeface="Arial"/>
                <a:sym typeface="Arial"/>
              </a:endParaRPr>
            </a:p>
          </p:txBody>
        </p:sp>
      </p:grpSp>
      <p:grpSp>
        <p:nvGrpSpPr>
          <p:cNvPr id="120" name="Google Shape;120;p6"/>
          <p:cNvGrpSpPr/>
          <p:nvPr/>
        </p:nvGrpSpPr>
        <p:grpSpPr>
          <a:xfrm>
            <a:off x="664628" y="3715975"/>
            <a:ext cx="4366215" cy="554100"/>
            <a:chOff x="5654593" y="3075449"/>
            <a:chExt cx="2024489" cy="554100"/>
          </a:xfrm>
        </p:grpSpPr>
        <p:sp>
          <p:nvSpPr>
            <p:cNvPr id="121" name="Google Shape;121;p6"/>
            <p:cNvSpPr txBox="1"/>
            <p:nvPr/>
          </p:nvSpPr>
          <p:spPr>
            <a:xfrm>
              <a:off x="5987682" y="3147349"/>
              <a:ext cx="1691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Avg score per year</a:t>
              </a:r>
              <a:endParaRPr b="1" i="0" sz="2000" u="none" cap="none" strike="noStrike">
                <a:solidFill>
                  <a:srgbClr val="0D5486"/>
                </a:solidFill>
                <a:latin typeface="Arial"/>
                <a:ea typeface="Arial"/>
                <a:cs typeface="Arial"/>
                <a:sym typeface="Arial"/>
              </a:endParaRPr>
            </a:p>
          </p:txBody>
        </p:sp>
        <p:sp>
          <p:nvSpPr>
            <p:cNvPr id="122" name="Google Shape;122;p6"/>
            <p:cNvSpPr txBox="1"/>
            <p:nvPr/>
          </p:nvSpPr>
          <p:spPr>
            <a:xfrm>
              <a:off x="5654593" y="3075449"/>
              <a:ext cx="312300" cy="5541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486"/>
                  </a:solidFill>
                  <a:latin typeface="Arial"/>
                  <a:ea typeface="Arial"/>
                  <a:cs typeface="Arial"/>
                  <a:sym typeface="Arial"/>
                </a:rPr>
                <a:t>#4</a:t>
              </a:r>
              <a:endParaRPr b="1" i="0" sz="3000" u="none" cap="none" strike="noStrike">
                <a:solidFill>
                  <a:srgbClr val="0D5486"/>
                </a:solidFill>
                <a:latin typeface="Arial"/>
                <a:ea typeface="Arial"/>
                <a:cs typeface="Arial"/>
                <a:sym typeface="Arial"/>
              </a:endParaRPr>
            </a:p>
          </p:txBody>
        </p:sp>
      </p:grpSp>
      <p:pic>
        <p:nvPicPr>
          <p:cNvPr id="123" name="Google Shape;123;p6"/>
          <p:cNvPicPr preferRelativeResize="0"/>
          <p:nvPr/>
        </p:nvPicPr>
        <p:blipFill rotWithShape="1">
          <a:blip r:embed="rId3">
            <a:alphaModFix/>
          </a:blip>
          <a:srcRect b="0" l="368" r="0" t="9329"/>
          <a:stretch/>
        </p:blipFill>
        <p:spPr>
          <a:xfrm>
            <a:off x="174213" y="4767875"/>
            <a:ext cx="11843574" cy="1078825"/>
          </a:xfrm>
          <a:prstGeom prst="rect">
            <a:avLst/>
          </a:prstGeom>
          <a:noFill/>
          <a:ln>
            <a:noFill/>
          </a:ln>
        </p:spPr>
      </p:pic>
      <p:sp>
        <p:nvSpPr>
          <p:cNvPr id="124" name="Google Shape;124;p6"/>
          <p:cNvSpPr txBox="1"/>
          <p:nvPr/>
        </p:nvSpPr>
        <p:spPr>
          <a:xfrm>
            <a:off x="3112975" y="1958775"/>
            <a:ext cx="790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200"/>
              <a:buFont typeface="Arial"/>
              <a:buNone/>
            </a:pPr>
            <a:r>
              <a:rPr b="0" i="0" lang="en-US" u="none" cap="none" strike="noStrike">
                <a:solidFill>
                  <a:srgbClr val="3F3F3F"/>
                </a:solidFill>
                <a:latin typeface="Arial"/>
                <a:ea typeface="Arial"/>
                <a:cs typeface="Arial"/>
                <a:sym typeface="Arial"/>
              </a:rPr>
              <a:t>cantidad de trainings en los años de servicio </a:t>
            </a:r>
            <a:r>
              <a:rPr b="0" i="0" lang="en-US" sz="1200" u="none" cap="none" strike="noStrike">
                <a:solidFill>
                  <a:srgbClr val="666666"/>
                </a:solidFill>
                <a:latin typeface="Arial"/>
                <a:ea typeface="Arial"/>
                <a:cs typeface="Arial"/>
                <a:sym typeface="Arial"/>
              </a:rPr>
              <a:t>→ df['no_of_trainings'] / df['length_of_service']</a:t>
            </a:r>
            <a:endParaRPr b="0" i="0" sz="1400" u="none" cap="none" strike="noStrike">
              <a:solidFill>
                <a:srgbClr val="666666"/>
              </a:solidFill>
              <a:latin typeface="Calibri"/>
              <a:ea typeface="Calibri"/>
              <a:cs typeface="Calibri"/>
              <a:sym typeface="Calibri"/>
            </a:endParaRPr>
          </a:p>
        </p:txBody>
      </p:sp>
      <p:sp>
        <p:nvSpPr>
          <p:cNvPr id="125" name="Google Shape;125;p6"/>
          <p:cNvSpPr txBox="1"/>
          <p:nvPr/>
        </p:nvSpPr>
        <p:spPr>
          <a:xfrm>
            <a:off x="3889875" y="2594325"/>
            <a:ext cx="599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666666"/>
                </a:solidFill>
                <a:latin typeface="Arial"/>
                <a:ea typeface="Arial"/>
                <a:cs typeface="Arial"/>
                <a:sym typeface="Arial"/>
              </a:rPr>
              <a:t>score total</a:t>
            </a:r>
            <a:r>
              <a:rPr b="0" i="0" lang="en-US" sz="1200" u="none" cap="none" strike="noStrike">
                <a:solidFill>
                  <a:srgbClr val="666666"/>
                </a:solidFill>
                <a:latin typeface="Arial"/>
                <a:ea typeface="Arial"/>
                <a:cs typeface="Arial"/>
                <a:sym typeface="Arial"/>
              </a:rPr>
              <a:t> → df['no_of_trainings'] * df['avg_training_score']</a:t>
            </a:r>
            <a:endParaRPr b="0" i="0" sz="1200" u="none" cap="none" strike="noStrike">
              <a:solidFill>
                <a:srgbClr val="666666"/>
              </a:solidFill>
              <a:latin typeface="Arial"/>
              <a:ea typeface="Arial"/>
              <a:cs typeface="Arial"/>
              <a:sym typeface="Arial"/>
            </a:endParaRPr>
          </a:p>
        </p:txBody>
      </p:sp>
      <p:sp>
        <p:nvSpPr>
          <p:cNvPr id="126" name="Google Shape;126;p6"/>
          <p:cNvSpPr txBox="1"/>
          <p:nvPr/>
        </p:nvSpPr>
        <p:spPr>
          <a:xfrm>
            <a:off x="3112975" y="3229875"/>
            <a:ext cx="637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F3F3F"/>
                </a:solidFill>
                <a:latin typeface="Arial"/>
                <a:ea typeface="Arial"/>
                <a:cs typeface="Arial"/>
                <a:sym typeface="Arial"/>
              </a:rPr>
              <a:t>edad de comienzo en el trabajo</a:t>
            </a:r>
            <a:r>
              <a:rPr b="0" i="0" lang="en-US" sz="1200" u="none" cap="none" strike="noStrike">
                <a:solidFill>
                  <a:srgbClr val="3F3F3F"/>
                </a:solidFill>
                <a:latin typeface="Arial"/>
                <a:ea typeface="Arial"/>
                <a:cs typeface="Arial"/>
                <a:sym typeface="Arial"/>
              </a:rPr>
              <a:t> → df['age'] - df['length_of_service']</a:t>
            </a:r>
            <a:endParaRPr b="0" i="0" sz="1400" u="none" cap="none" strike="noStrike">
              <a:solidFill>
                <a:srgbClr val="000000"/>
              </a:solidFill>
              <a:latin typeface="Calibri"/>
              <a:ea typeface="Calibri"/>
              <a:cs typeface="Calibri"/>
              <a:sym typeface="Calibri"/>
            </a:endParaRPr>
          </a:p>
        </p:txBody>
      </p:sp>
      <p:sp>
        <p:nvSpPr>
          <p:cNvPr id="127" name="Google Shape;127;p6"/>
          <p:cNvSpPr txBox="1"/>
          <p:nvPr/>
        </p:nvSpPr>
        <p:spPr>
          <a:xfrm>
            <a:off x="3889875" y="3793725"/>
            <a:ext cx="6949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F3F3F"/>
                </a:solidFill>
                <a:latin typeface="Arial"/>
                <a:ea typeface="Arial"/>
                <a:cs typeface="Arial"/>
                <a:sym typeface="Arial"/>
              </a:rPr>
              <a:t>puntaje promedio promedio por año </a:t>
            </a:r>
            <a:r>
              <a:rPr b="0" i="0" lang="en-US" sz="1200" u="none" cap="none" strike="noStrike">
                <a:solidFill>
                  <a:srgbClr val="3F3F3F"/>
                </a:solidFill>
                <a:latin typeface="Arial"/>
                <a:ea typeface="Arial"/>
                <a:cs typeface="Arial"/>
                <a:sym typeface="Arial"/>
              </a:rPr>
              <a:t>→ test_data['avg_training_score'] / test_data['length_of_service']</a:t>
            </a:r>
            <a:endParaRPr b="0" i="0" sz="1400" u="none" cap="none" strike="noStrike">
              <a:solidFill>
                <a:srgbClr val="000000"/>
              </a:solidFill>
              <a:latin typeface="Calibri"/>
              <a:ea typeface="Calibri"/>
              <a:cs typeface="Calibri"/>
              <a:sym typeface="Calibri"/>
            </a:endParaRPr>
          </a:p>
        </p:txBody>
      </p:sp>
      <p:sp>
        <p:nvSpPr>
          <p:cNvPr id="128" name="Google Shape;128;p6"/>
          <p:cNvSpPr/>
          <p:nvPr/>
        </p:nvSpPr>
        <p:spPr>
          <a:xfrm>
            <a:off x="9511875" y="4626600"/>
            <a:ext cx="2577000" cy="128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1413750" y="1482025"/>
            <a:ext cx="34734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0" i="0" lang="en-US" sz="1600" u="none" cap="none" strike="noStrike">
                <a:solidFill>
                  <a:srgbClr val="3F3F3F"/>
                </a:solidFill>
                <a:latin typeface="Arial"/>
                <a:ea typeface="Arial"/>
                <a:cs typeface="Arial"/>
                <a:sym typeface="Arial"/>
              </a:rPr>
              <a:t>No se identifican valores duplicados </a:t>
            </a:r>
            <a:endParaRPr b="0" i="0" sz="1600" u="none" cap="none" strike="noStrike">
              <a:solidFill>
                <a:srgbClr val="3F3F3F"/>
              </a:solidFill>
              <a:latin typeface="Arial"/>
              <a:ea typeface="Arial"/>
              <a:cs typeface="Arial"/>
              <a:sym typeface="Arial"/>
            </a:endParaRPr>
          </a:p>
        </p:txBody>
      </p:sp>
      <p:sp>
        <p:nvSpPr>
          <p:cNvPr id="135" name="Google Shape;135;p7"/>
          <p:cNvSpPr txBox="1"/>
          <p:nvPr/>
        </p:nvSpPr>
        <p:spPr>
          <a:xfrm>
            <a:off x="617394" y="922060"/>
            <a:ext cx="5807400" cy="477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500" u="none" cap="none" strike="noStrike">
                <a:solidFill>
                  <a:srgbClr val="0D5486"/>
                </a:solidFill>
                <a:latin typeface="Arial"/>
                <a:ea typeface="Arial"/>
                <a:cs typeface="Arial"/>
                <a:sym typeface="Arial"/>
              </a:rPr>
              <a:t>Calidad de datos</a:t>
            </a:r>
            <a:endParaRPr b="1" i="0" sz="2500" u="none" cap="none" strike="noStrike">
              <a:solidFill>
                <a:srgbClr val="0D5486"/>
              </a:solidFill>
              <a:latin typeface="Arial"/>
              <a:ea typeface="Arial"/>
              <a:cs typeface="Arial"/>
              <a:sym typeface="Arial"/>
            </a:endParaRPr>
          </a:p>
        </p:txBody>
      </p:sp>
      <p:sp>
        <p:nvSpPr>
          <p:cNvPr id="136" name="Google Shape;136;p7"/>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37" name="Google Shape;137;p7"/>
          <p:cNvSpPr txBox="1"/>
          <p:nvPr/>
        </p:nvSpPr>
        <p:spPr>
          <a:xfrm>
            <a:off x="1413750" y="2325375"/>
            <a:ext cx="84411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0" i="0" lang="en-US" sz="1600" u="none" cap="none" strike="noStrike">
                <a:solidFill>
                  <a:srgbClr val="3F3F3F"/>
                </a:solidFill>
                <a:latin typeface="Arial"/>
                <a:ea typeface="Arial"/>
                <a:cs typeface="Arial"/>
                <a:sym typeface="Arial"/>
              </a:rPr>
              <a:t>Valores nulos: 4,4% en el campo </a:t>
            </a:r>
            <a:r>
              <a:rPr b="1" i="0" lang="en-US" sz="1600" u="none" cap="none" strike="noStrike">
                <a:solidFill>
                  <a:srgbClr val="3F3F3F"/>
                </a:solidFill>
                <a:latin typeface="Arial"/>
                <a:ea typeface="Arial"/>
                <a:cs typeface="Arial"/>
                <a:sym typeface="Arial"/>
              </a:rPr>
              <a:t>education</a:t>
            </a:r>
            <a:r>
              <a:rPr b="0" i="0" lang="en-US" sz="1600" u="none" cap="none" strike="noStrike">
                <a:solidFill>
                  <a:srgbClr val="3F3F3F"/>
                </a:solidFill>
                <a:latin typeface="Arial"/>
                <a:ea typeface="Arial"/>
                <a:cs typeface="Arial"/>
                <a:sym typeface="Arial"/>
              </a:rPr>
              <a:t> y 7,5% en el campo </a:t>
            </a:r>
            <a:r>
              <a:rPr b="1" i="0" lang="en-US" sz="1600" u="none" cap="none" strike="noStrike">
                <a:solidFill>
                  <a:srgbClr val="3F3F3F"/>
                </a:solidFill>
                <a:latin typeface="Arial"/>
                <a:ea typeface="Arial"/>
                <a:cs typeface="Arial"/>
                <a:sym typeface="Arial"/>
              </a:rPr>
              <a:t>previous_year_rating.</a:t>
            </a:r>
            <a:endParaRPr b="1" i="0" sz="1600" u="none" cap="none" strike="noStrike">
              <a:solidFill>
                <a:srgbClr val="3F3F3F"/>
              </a:solidFill>
              <a:latin typeface="Arial"/>
              <a:ea typeface="Arial"/>
              <a:cs typeface="Arial"/>
              <a:sym typeface="Arial"/>
            </a:endParaRPr>
          </a:p>
        </p:txBody>
      </p:sp>
      <p:pic>
        <p:nvPicPr>
          <p:cNvPr id="138" name="Google Shape;138;p7"/>
          <p:cNvPicPr preferRelativeResize="0"/>
          <p:nvPr/>
        </p:nvPicPr>
        <p:blipFill rotWithShape="1">
          <a:blip r:embed="rId3">
            <a:alphaModFix/>
          </a:blip>
          <a:srcRect b="0" l="54882" r="4793" t="0"/>
          <a:stretch/>
        </p:blipFill>
        <p:spPr>
          <a:xfrm>
            <a:off x="1102241" y="2331260"/>
            <a:ext cx="311507" cy="338700"/>
          </a:xfrm>
          <a:prstGeom prst="rect">
            <a:avLst/>
          </a:prstGeom>
          <a:noFill/>
          <a:ln>
            <a:noFill/>
          </a:ln>
        </p:spPr>
      </p:pic>
      <p:sp>
        <p:nvSpPr>
          <p:cNvPr id="139" name="Google Shape;139;p7"/>
          <p:cNvSpPr txBox="1"/>
          <p:nvPr/>
        </p:nvSpPr>
        <p:spPr>
          <a:xfrm>
            <a:off x="1413750" y="1903700"/>
            <a:ext cx="85563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0" i="0" lang="en-US" sz="1600" u="none" cap="none" strike="noStrike">
                <a:solidFill>
                  <a:srgbClr val="3F3F3F"/>
                </a:solidFill>
                <a:latin typeface="Arial"/>
                <a:ea typeface="Arial"/>
                <a:cs typeface="Arial"/>
                <a:sym typeface="Arial"/>
              </a:rPr>
              <a:t>No se identifican errores en la calidad de los datos en los campos numéricos ni categóricos.</a:t>
            </a:r>
            <a:endParaRPr b="0" i="0" sz="1600" u="none" cap="none" strike="noStrike">
              <a:solidFill>
                <a:srgbClr val="3F3F3F"/>
              </a:solidFill>
              <a:latin typeface="Arial"/>
              <a:ea typeface="Arial"/>
              <a:cs typeface="Arial"/>
              <a:sym typeface="Arial"/>
            </a:endParaRPr>
          </a:p>
        </p:txBody>
      </p:sp>
      <p:pic>
        <p:nvPicPr>
          <p:cNvPr id="140" name="Google Shape;140;p7"/>
          <p:cNvPicPr preferRelativeResize="0"/>
          <p:nvPr/>
        </p:nvPicPr>
        <p:blipFill rotWithShape="1">
          <a:blip r:embed="rId3">
            <a:alphaModFix/>
          </a:blip>
          <a:srcRect b="0" l="4910" r="51247" t="0"/>
          <a:stretch/>
        </p:blipFill>
        <p:spPr>
          <a:xfrm>
            <a:off x="1102249" y="1502425"/>
            <a:ext cx="311500" cy="311500"/>
          </a:xfrm>
          <a:prstGeom prst="rect">
            <a:avLst/>
          </a:prstGeom>
          <a:noFill/>
          <a:ln>
            <a:noFill/>
          </a:ln>
        </p:spPr>
      </p:pic>
      <p:sp>
        <p:nvSpPr>
          <p:cNvPr id="141" name="Google Shape;141;p7"/>
          <p:cNvSpPr txBox="1"/>
          <p:nvPr/>
        </p:nvSpPr>
        <p:spPr>
          <a:xfrm>
            <a:off x="617406" y="2885588"/>
            <a:ext cx="7378500" cy="477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500" u="none" cap="none" strike="noStrike">
                <a:solidFill>
                  <a:srgbClr val="0D5486"/>
                </a:solidFill>
                <a:latin typeface="Arial"/>
                <a:ea typeface="Arial"/>
                <a:cs typeface="Arial"/>
                <a:sym typeface="Arial"/>
              </a:rPr>
              <a:t>Outliers de variables numéricas</a:t>
            </a:r>
            <a:endParaRPr b="1" i="0" sz="2500" u="none" cap="none" strike="noStrike">
              <a:solidFill>
                <a:srgbClr val="0D5486"/>
              </a:solidFill>
              <a:latin typeface="Arial"/>
              <a:ea typeface="Arial"/>
              <a:cs typeface="Arial"/>
              <a:sym typeface="Arial"/>
            </a:endParaRPr>
          </a:p>
        </p:txBody>
      </p:sp>
      <p:pic>
        <p:nvPicPr>
          <p:cNvPr id="142" name="Google Shape;142;p7"/>
          <p:cNvPicPr preferRelativeResize="0"/>
          <p:nvPr/>
        </p:nvPicPr>
        <p:blipFill rotWithShape="1">
          <a:blip r:embed="rId4">
            <a:alphaModFix/>
          </a:blip>
          <a:srcRect b="0" l="0" r="0" t="0"/>
          <a:stretch/>
        </p:blipFill>
        <p:spPr>
          <a:xfrm>
            <a:off x="896703" y="3578250"/>
            <a:ext cx="4780724" cy="2753500"/>
          </a:xfrm>
          <a:prstGeom prst="rect">
            <a:avLst/>
          </a:prstGeom>
          <a:noFill/>
          <a:ln>
            <a:noFill/>
          </a:ln>
        </p:spPr>
      </p:pic>
      <p:pic>
        <p:nvPicPr>
          <p:cNvPr id="143" name="Google Shape;143;p7"/>
          <p:cNvPicPr preferRelativeResize="0"/>
          <p:nvPr/>
        </p:nvPicPr>
        <p:blipFill rotWithShape="1">
          <a:blip r:embed="rId5">
            <a:alphaModFix/>
          </a:blip>
          <a:srcRect b="0" l="0" r="0" t="0"/>
          <a:stretch/>
        </p:blipFill>
        <p:spPr>
          <a:xfrm>
            <a:off x="5878770" y="3578250"/>
            <a:ext cx="4841256" cy="2753501"/>
          </a:xfrm>
          <a:prstGeom prst="rect">
            <a:avLst/>
          </a:prstGeom>
          <a:noFill/>
          <a:ln>
            <a:noFill/>
          </a:ln>
        </p:spPr>
      </p:pic>
      <p:pic>
        <p:nvPicPr>
          <p:cNvPr id="144" name="Google Shape;144;p7"/>
          <p:cNvPicPr preferRelativeResize="0"/>
          <p:nvPr/>
        </p:nvPicPr>
        <p:blipFill rotWithShape="1">
          <a:blip r:embed="rId3">
            <a:alphaModFix/>
          </a:blip>
          <a:srcRect b="0" l="4910" r="51247" t="0"/>
          <a:stretch/>
        </p:blipFill>
        <p:spPr>
          <a:xfrm>
            <a:off x="1102249" y="1917300"/>
            <a:ext cx="311500" cy="31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1" name="Google Shape;151;p10"/>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52" name="Google Shape;152;p10"/>
          <p:cNvSpPr txBox="1"/>
          <p:nvPr/>
        </p:nvSpPr>
        <p:spPr>
          <a:xfrm>
            <a:off x="789556" y="1128975"/>
            <a:ext cx="73785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Outliers de variables numéricas</a:t>
            </a:r>
            <a:endParaRPr b="1" i="0" sz="2700" u="none" cap="none" strike="noStrike">
              <a:solidFill>
                <a:srgbClr val="0D5486"/>
              </a:solidFill>
              <a:latin typeface="Arial"/>
              <a:ea typeface="Arial"/>
              <a:cs typeface="Arial"/>
              <a:sym typeface="Arial"/>
            </a:endParaRPr>
          </a:p>
        </p:txBody>
      </p:sp>
      <p:pic>
        <p:nvPicPr>
          <p:cNvPr id="153" name="Google Shape;153;p10"/>
          <p:cNvPicPr preferRelativeResize="0"/>
          <p:nvPr/>
        </p:nvPicPr>
        <p:blipFill rotWithShape="1">
          <a:blip r:embed="rId3">
            <a:alphaModFix/>
          </a:blip>
          <a:srcRect b="0" l="0" r="0" t="0"/>
          <a:stretch/>
        </p:blipFill>
        <p:spPr>
          <a:xfrm>
            <a:off x="477676" y="1810994"/>
            <a:ext cx="3393725" cy="2212294"/>
          </a:xfrm>
          <a:prstGeom prst="rect">
            <a:avLst/>
          </a:prstGeom>
          <a:noFill/>
          <a:ln>
            <a:noFill/>
          </a:ln>
        </p:spPr>
      </p:pic>
      <p:pic>
        <p:nvPicPr>
          <p:cNvPr id="154" name="Google Shape;154;p10"/>
          <p:cNvPicPr preferRelativeResize="0"/>
          <p:nvPr/>
        </p:nvPicPr>
        <p:blipFill rotWithShape="1">
          <a:blip r:embed="rId4">
            <a:alphaModFix/>
          </a:blip>
          <a:srcRect b="0" l="-2700" r="0" t="0"/>
          <a:stretch/>
        </p:blipFill>
        <p:spPr>
          <a:xfrm>
            <a:off x="4359750" y="2270238"/>
            <a:ext cx="2834051" cy="1616076"/>
          </a:xfrm>
          <a:prstGeom prst="rect">
            <a:avLst/>
          </a:prstGeom>
          <a:noFill/>
          <a:ln>
            <a:noFill/>
          </a:ln>
        </p:spPr>
      </p:pic>
      <p:pic>
        <p:nvPicPr>
          <p:cNvPr id="155" name="Google Shape;155;p10"/>
          <p:cNvPicPr preferRelativeResize="0"/>
          <p:nvPr/>
        </p:nvPicPr>
        <p:blipFill rotWithShape="1">
          <a:blip r:embed="rId5">
            <a:alphaModFix/>
          </a:blip>
          <a:srcRect b="0" l="0" r="0" t="0"/>
          <a:stretch/>
        </p:blipFill>
        <p:spPr>
          <a:xfrm>
            <a:off x="588075" y="4197413"/>
            <a:ext cx="3393725" cy="1949713"/>
          </a:xfrm>
          <a:prstGeom prst="rect">
            <a:avLst/>
          </a:prstGeom>
          <a:noFill/>
          <a:ln>
            <a:noFill/>
          </a:ln>
        </p:spPr>
      </p:pic>
      <p:pic>
        <p:nvPicPr>
          <p:cNvPr id="156" name="Google Shape;156;p10"/>
          <p:cNvPicPr preferRelativeResize="0"/>
          <p:nvPr/>
        </p:nvPicPr>
        <p:blipFill rotWithShape="1">
          <a:blip r:embed="rId6">
            <a:alphaModFix/>
          </a:blip>
          <a:srcRect b="0" l="0" r="0" t="0"/>
          <a:stretch/>
        </p:blipFill>
        <p:spPr>
          <a:xfrm>
            <a:off x="4197650" y="4110911"/>
            <a:ext cx="3647824" cy="2122689"/>
          </a:xfrm>
          <a:prstGeom prst="rect">
            <a:avLst/>
          </a:prstGeom>
          <a:noFill/>
          <a:ln>
            <a:noFill/>
          </a:ln>
        </p:spPr>
      </p:pic>
      <p:pic>
        <p:nvPicPr>
          <p:cNvPr id="157" name="Google Shape;157;p10"/>
          <p:cNvPicPr preferRelativeResize="0"/>
          <p:nvPr/>
        </p:nvPicPr>
        <p:blipFill rotWithShape="1">
          <a:blip r:embed="rId7">
            <a:alphaModFix/>
          </a:blip>
          <a:srcRect b="0" l="0" r="0" t="0"/>
          <a:stretch/>
        </p:blipFill>
        <p:spPr>
          <a:xfrm>
            <a:off x="7892325" y="1860516"/>
            <a:ext cx="3790401" cy="2137209"/>
          </a:xfrm>
          <a:prstGeom prst="rect">
            <a:avLst/>
          </a:prstGeom>
          <a:noFill/>
          <a:ln>
            <a:noFill/>
          </a:ln>
        </p:spPr>
      </p:pic>
      <p:pic>
        <p:nvPicPr>
          <p:cNvPr id="158" name="Google Shape;158;p10"/>
          <p:cNvPicPr preferRelativeResize="0"/>
          <p:nvPr/>
        </p:nvPicPr>
        <p:blipFill rotWithShape="1">
          <a:blip r:embed="rId8">
            <a:alphaModFix/>
          </a:blip>
          <a:srcRect b="0" l="0" r="0" t="0"/>
          <a:stretch/>
        </p:blipFill>
        <p:spPr>
          <a:xfrm>
            <a:off x="3952088" y="1825537"/>
            <a:ext cx="3790404" cy="2132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52b6f7ee61_0_84"/>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65" name="Google Shape;165;g252b6f7ee61_0_84"/>
          <p:cNvSpPr txBox="1"/>
          <p:nvPr/>
        </p:nvSpPr>
        <p:spPr>
          <a:xfrm>
            <a:off x="8168068" y="260941"/>
            <a:ext cx="36477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66" name="Google Shape;166;g252b6f7ee61_0_84"/>
          <p:cNvSpPr txBox="1"/>
          <p:nvPr/>
        </p:nvSpPr>
        <p:spPr>
          <a:xfrm>
            <a:off x="789556" y="1128975"/>
            <a:ext cx="73785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Variables categóricas</a:t>
            </a:r>
            <a:endParaRPr b="1" i="0" sz="2700" u="none" cap="none" strike="noStrike">
              <a:solidFill>
                <a:srgbClr val="0D5486"/>
              </a:solidFill>
              <a:latin typeface="Arial"/>
              <a:ea typeface="Arial"/>
              <a:cs typeface="Arial"/>
              <a:sym typeface="Arial"/>
            </a:endParaRPr>
          </a:p>
        </p:txBody>
      </p:sp>
      <p:pic>
        <p:nvPicPr>
          <p:cNvPr id="167" name="Google Shape;167;g252b6f7ee61_0_84"/>
          <p:cNvPicPr preferRelativeResize="0"/>
          <p:nvPr/>
        </p:nvPicPr>
        <p:blipFill rotWithShape="1">
          <a:blip r:embed="rId3">
            <a:alphaModFix/>
          </a:blip>
          <a:srcRect b="0" l="3269" r="0" t="2676"/>
          <a:stretch/>
        </p:blipFill>
        <p:spPr>
          <a:xfrm>
            <a:off x="372524" y="1670588"/>
            <a:ext cx="4059451" cy="2568725"/>
          </a:xfrm>
          <a:prstGeom prst="rect">
            <a:avLst/>
          </a:prstGeom>
          <a:noFill/>
          <a:ln>
            <a:noFill/>
          </a:ln>
        </p:spPr>
      </p:pic>
      <p:pic>
        <p:nvPicPr>
          <p:cNvPr id="168" name="Google Shape;168;g252b6f7ee61_0_84"/>
          <p:cNvPicPr preferRelativeResize="0"/>
          <p:nvPr/>
        </p:nvPicPr>
        <p:blipFill rotWithShape="1">
          <a:blip r:embed="rId4">
            <a:alphaModFix/>
          </a:blip>
          <a:srcRect b="0" l="1351" r="0" t="0"/>
          <a:stretch/>
        </p:blipFill>
        <p:spPr>
          <a:xfrm>
            <a:off x="4728126" y="1514300"/>
            <a:ext cx="4008749" cy="2725026"/>
          </a:xfrm>
          <a:prstGeom prst="rect">
            <a:avLst/>
          </a:prstGeom>
          <a:noFill/>
          <a:ln>
            <a:noFill/>
          </a:ln>
        </p:spPr>
      </p:pic>
      <p:pic>
        <p:nvPicPr>
          <p:cNvPr id="169" name="Google Shape;169;g252b6f7ee61_0_84"/>
          <p:cNvPicPr preferRelativeResize="0"/>
          <p:nvPr/>
        </p:nvPicPr>
        <p:blipFill rotWithShape="1">
          <a:blip r:embed="rId5">
            <a:alphaModFix/>
          </a:blip>
          <a:srcRect b="0" l="0" r="0" t="0"/>
          <a:stretch/>
        </p:blipFill>
        <p:spPr>
          <a:xfrm>
            <a:off x="442688" y="4273054"/>
            <a:ext cx="3919125" cy="2486272"/>
          </a:xfrm>
          <a:prstGeom prst="rect">
            <a:avLst/>
          </a:prstGeom>
          <a:noFill/>
          <a:ln>
            <a:noFill/>
          </a:ln>
        </p:spPr>
      </p:pic>
      <p:pic>
        <p:nvPicPr>
          <p:cNvPr id="170" name="Google Shape;170;g252b6f7ee61_0_84"/>
          <p:cNvPicPr preferRelativeResize="0"/>
          <p:nvPr/>
        </p:nvPicPr>
        <p:blipFill rotWithShape="1">
          <a:blip r:embed="rId6">
            <a:alphaModFix/>
          </a:blip>
          <a:srcRect b="0" l="2372" r="0" t="0"/>
          <a:stretch/>
        </p:blipFill>
        <p:spPr>
          <a:xfrm>
            <a:off x="4728125" y="4319808"/>
            <a:ext cx="3778800" cy="23927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52b6f7ee61_0_133"/>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7" name="Google Shape;177;g252b6f7ee61_0_133"/>
          <p:cNvSpPr txBox="1"/>
          <p:nvPr/>
        </p:nvSpPr>
        <p:spPr>
          <a:xfrm>
            <a:off x="8168068" y="260941"/>
            <a:ext cx="36477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78" name="Google Shape;178;g252b6f7ee61_0_133"/>
          <p:cNvSpPr txBox="1"/>
          <p:nvPr/>
        </p:nvSpPr>
        <p:spPr>
          <a:xfrm>
            <a:off x="789556" y="1128975"/>
            <a:ext cx="73785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Variables categóricas</a:t>
            </a:r>
            <a:endParaRPr b="1" i="0" sz="2700" u="none" cap="none" strike="noStrike">
              <a:solidFill>
                <a:srgbClr val="0D5486"/>
              </a:solidFill>
              <a:latin typeface="Arial"/>
              <a:ea typeface="Arial"/>
              <a:cs typeface="Arial"/>
              <a:sym typeface="Arial"/>
            </a:endParaRPr>
          </a:p>
        </p:txBody>
      </p:sp>
      <p:pic>
        <p:nvPicPr>
          <p:cNvPr id="179" name="Google Shape;179;g252b6f7ee61_0_133"/>
          <p:cNvPicPr preferRelativeResize="0"/>
          <p:nvPr/>
        </p:nvPicPr>
        <p:blipFill rotWithShape="1">
          <a:blip r:embed="rId3">
            <a:alphaModFix/>
          </a:blip>
          <a:srcRect b="0" l="0" r="0" t="0"/>
          <a:stretch/>
        </p:blipFill>
        <p:spPr>
          <a:xfrm>
            <a:off x="878225" y="2222923"/>
            <a:ext cx="4517799" cy="2880474"/>
          </a:xfrm>
          <a:prstGeom prst="rect">
            <a:avLst/>
          </a:prstGeom>
          <a:noFill/>
          <a:ln>
            <a:noFill/>
          </a:ln>
        </p:spPr>
      </p:pic>
      <p:pic>
        <p:nvPicPr>
          <p:cNvPr id="180" name="Google Shape;180;g252b6f7ee61_0_133"/>
          <p:cNvPicPr preferRelativeResize="0"/>
          <p:nvPr/>
        </p:nvPicPr>
        <p:blipFill rotWithShape="1">
          <a:blip r:embed="rId4">
            <a:alphaModFix/>
          </a:blip>
          <a:srcRect b="0" l="0" r="0" t="0"/>
          <a:stretch/>
        </p:blipFill>
        <p:spPr>
          <a:xfrm>
            <a:off x="5683400" y="2222925"/>
            <a:ext cx="4636472" cy="288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