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6" r:id="rId2"/>
    <p:sldId id="302" r:id="rId3"/>
    <p:sldId id="303" r:id="rId4"/>
    <p:sldId id="258" r:id="rId5"/>
    <p:sldId id="266" r:id="rId6"/>
    <p:sldId id="260" r:id="rId7"/>
    <p:sldId id="257" r:id="rId8"/>
    <p:sldId id="267" r:id="rId9"/>
    <p:sldId id="265" r:id="rId10"/>
    <p:sldId id="268" r:id="rId11"/>
    <p:sldId id="269" r:id="rId12"/>
    <p:sldId id="261" r:id="rId13"/>
    <p:sldId id="264" r:id="rId14"/>
    <p:sldId id="270" r:id="rId15"/>
    <p:sldId id="263" r:id="rId16"/>
    <p:sldId id="271" r:id="rId17"/>
    <p:sldId id="272" r:id="rId18"/>
    <p:sldId id="273" r:id="rId19"/>
    <p:sldId id="285" r:id="rId20"/>
    <p:sldId id="274" r:id="rId21"/>
    <p:sldId id="275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9" r:id="rId33"/>
    <p:sldId id="294" r:id="rId34"/>
    <p:sldId id="291" r:id="rId35"/>
    <p:sldId id="293" r:id="rId36"/>
    <p:sldId id="295" r:id="rId37"/>
    <p:sldId id="296" r:id="rId38"/>
    <p:sldId id="297" r:id="rId39"/>
    <p:sldId id="298" r:id="rId40"/>
    <p:sldId id="305" r:id="rId41"/>
    <p:sldId id="299" r:id="rId42"/>
    <p:sldId id="300" r:id="rId43"/>
    <p:sldId id="301" r:id="rId44"/>
    <p:sldId id="30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2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D6CF-1C09-4EFD-BF55-DD6F92A476DE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DDC8A-FFD9-4FEC-A443-D48CCC62B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9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DDC8A-FFD9-4FEC-A443-D48CCC62BB0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4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DDC8A-FFD9-4FEC-A443-D48CCC62BB0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4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DDC8A-FFD9-4FEC-A443-D48CCC62BB0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6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DDC8A-FFD9-4FEC-A443-D48CCC62BB0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26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DDC8A-FFD9-4FEC-A443-D48CCC62BB0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2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DDC8A-FFD9-4FEC-A443-D48CCC62BB0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38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DDC8A-FFD9-4FEC-A443-D48CCC62BB0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6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168DD-D84D-106F-FB97-FF8DBB80D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439157-3511-8A93-CD29-1F743D244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41B19-D6B2-3B6E-7B76-82B4716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69DF-260C-46C2-9CA2-F3FAA9EC17C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522B2-7A55-EF3E-3FC0-510BE5C6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9CC1C-6C1B-646F-539A-AA67C4A9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7BA2-0047-45D4-9D83-EE7FA28D3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1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5961-C826-FC7B-86E2-109451BA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949B14-55B7-BE03-9DF5-D64550F6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34888-D752-2AE2-E484-60EBA39A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69DF-260C-46C2-9CA2-F3FAA9EC17C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3EE5C-E881-303C-CFF9-A4958F86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E48EA-1F03-15B6-0E1C-5B9A7029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7BA2-0047-45D4-9D83-EE7FA28D3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5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69334B-254A-2B13-6212-0161BA24A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FEAEC-1A33-CEEE-A6F4-ACDFFA24B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39BBA-45F2-CEB3-A4C5-EA694165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69DF-260C-46C2-9CA2-F3FAA9EC17C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4E8AC-F4AF-CE18-AAF5-A5AEC2AC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9E728-DA8A-BDD8-3125-775045D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7BA2-0047-45D4-9D83-EE7FA28D3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5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736F7-F410-1FA9-173E-B2682BD5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BF860-D5A3-7B74-C843-40A5E52AA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FCF58-3692-2F92-3997-F98735EF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69DF-260C-46C2-9CA2-F3FAA9EC17C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DFB27-1FEA-00DA-B896-756B5076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765BF-7012-7100-706E-DD33DF1D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7BA2-0047-45D4-9D83-EE7FA28D3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8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01534-23C4-9160-985E-E5F7B7D6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4DC1C-8432-280A-845B-BA6B759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54229-F14C-1723-3196-1D13EFC8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69DF-260C-46C2-9CA2-F3FAA9EC17C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71B92-2D22-58C1-88D5-F660E8F2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9FEC0-EF30-A8B8-C488-90A589E9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7BA2-0047-45D4-9D83-EE7FA28D3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4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83C38-5227-B3A4-7E0D-F9786DA8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03D04-5A37-307F-2BD5-606756A56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A6F780-054B-3D46-C806-A48A4AFCE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3958C-D4D0-224E-72F7-37EDCDAE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69DF-260C-46C2-9CA2-F3FAA9EC17C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7B71C-FB93-6CC2-2412-394EF5CC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615D71-8892-2619-5266-82E070D0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7BA2-0047-45D4-9D83-EE7FA28D3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2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FFF0A-54F6-F06B-E795-C4585A6D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C9E8F-B848-0308-F6E9-2136B0BC6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DFBB7-5BF1-A038-8C74-4ED0E8EB0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40BB48-C459-17A4-718A-5BFE81518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61DA2-7F78-9390-1EF0-66BB3D771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096E21-117A-1177-EC99-9F8EEFE5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69DF-260C-46C2-9CA2-F3FAA9EC17C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D21518-2A85-465D-3BCA-6C44B066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7F2667-0DB3-5C9B-8AE2-C227910D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7BA2-0047-45D4-9D83-EE7FA28D3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5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240F1-C39A-5835-7CE9-6BB7E6BC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6EC590-B1E1-87A6-94BA-4F9A7225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69DF-260C-46C2-9CA2-F3FAA9EC17C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EC44EE-9E02-3994-2082-95D9E2D4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17F320-39C4-2766-2CA2-BDFEEE01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7BA2-0047-45D4-9D83-EE7FA28D3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1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211B1B-D111-3AE3-0728-A7B78810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69DF-260C-46C2-9CA2-F3FAA9EC17C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CD95A-1C65-C9DE-5FD8-BF25AAA2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D42704-C514-C357-AA65-56F09156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7BA2-0047-45D4-9D83-EE7FA28D3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54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45CE5-DCEE-221D-576A-E2CE8682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35614-9FA8-5D90-6567-2C55AFEC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960C8-1442-CDB5-D929-EE702C381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DCC0F-23F5-1390-8DB0-7CFB68D6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69DF-260C-46C2-9CA2-F3FAA9EC17C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3A296-7F55-6298-A60D-47FD98A9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E97D7-06D4-F49B-9F81-DE5E3073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7BA2-0047-45D4-9D83-EE7FA28D3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5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5DEA4-3224-D09C-1AE3-9247EF9C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8219AC-97BD-4A0F-9D5B-F1B0202DA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DA358-3204-70F7-4A6E-73799E5C8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D8003-0686-F8F4-870F-7F7854DC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69DF-260C-46C2-9CA2-F3FAA9EC17C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3E4ED-8B11-EDE7-D86A-415978AB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ADB59-16B2-DEA1-C1B1-978F715C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7BA2-0047-45D4-9D83-EE7FA28D3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3C69DE-8EF9-DEFF-E632-084B155C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A4B0E-26B0-738B-032B-26AF5EF6E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28176-9F9F-7467-7BBA-70BB874BB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69DF-260C-46C2-9CA2-F3FAA9EC17CD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F9DDF-0931-ED70-ADCA-2BC13C820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42E89-6BDA-2F61-E84B-2790116BF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7BA2-0047-45D4-9D83-EE7FA28D3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1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DC1906-98C2-9307-13C9-831D2FD72827}"/>
              </a:ext>
            </a:extLst>
          </p:cNvPr>
          <p:cNvSpPr/>
          <p:nvPr/>
        </p:nvSpPr>
        <p:spPr>
          <a:xfrm>
            <a:off x="3337077" y="2779444"/>
            <a:ext cx="5517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A100 Architecture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729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B3BDF68F-194F-C1F9-44E3-66E88E37F1AC}"/>
              </a:ext>
            </a:extLst>
          </p:cNvPr>
          <p:cNvSpPr txBox="1"/>
          <p:nvPr/>
        </p:nvSpPr>
        <p:spPr>
          <a:xfrm>
            <a:off x="271393" y="194431"/>
            <a:ext cx="550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CUDA core v3: block tile + corsen + pipeline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AB5C54-E1C5-306A-D5D3-470B1816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5" y="637563"/>
            <a:ext cx="6892760" cy="38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1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13CDDA9-35D8-F78D-7C08-CECD4A194A6A}"/>
              </a:ext>
            </a:extLst>
          </p:cNvPr>
          <p:cNvSpPr/>
          <p:nvPr/>
        </p:nvSpPr>
        <p:spPr>
          <a:xfrm>
            <a:off x="4527105" y="373402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478A49-E8CA-2A96-2256-6A1C736B0CB6}"/>
              </a:ext>
            </a:extLst>
          </p:cNvPr>
          <p:cNvSpPr/>
          <p:nvPr/>
        </p:nvSpPr>
        <p:spPr>
          <a:xfrm>
            <a:off x="4516927" y="3213679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4986FB-C1B7-ADBF-2468-9FA8C483306E}"/>
              </a:ext>
            </a:extLst>
          </p:cNvPr>
          <p:cNvSpPr/>
          <p:nvPr/>
        </p:nvSpPr>
        <p:spPr>
          <a:xfrm>
            <a:off x="932135" y="3213679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4B5CD6F-434C-5563-42E1-1062952E716F}"/>
              </a:ext>
            </a:extLst>
          </p:cNvPr>
          <p:cNvSpPr/>
          <p:nvPr/>
        </p:nvSpPr>
        <p:spPr>
          <a:xfrm>
            <a:off x="932136" y="3213679"/>
            <a:ext cx="576177" cy="54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F4944AA-ACDC-004D-2798-9E0B430EC599}"/>
              </a:ext>
            </a:extLst>
          </p:cNvPr>
          <p:cNvSpPr/>
          <p:nvPr/>
        </p:nvSpPr>
        <p:spPr>
          <a:xfrm>
            <a:off x="4531019" y="359251"/>
            <a:ext cx="688930" cy="448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69149E-8A62-6919-36EE-29F66533E1DD}"/>
              </a:ext>
            </a:extLst>
          </p:cNvPr>
          <p:cNvSpPr/>
          <p:nvPr/>
        </p:nvSpPr>
        <p:spPr>
          <a:xfrm>
            <a:off x="1508313" y="3213681"/>
            <a:ext cx="967655" cy="540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A04694-FF8C-7F36-C753-A654A4271340}"/>
              </a:ext>
            </a:extLst>
          </p:cNvPr>
          <p:cNvSpPr/>
          <p:nvPr/>
        </p:nvSpPr>
        <p:spPr>
          <a:xfrm>
            <a:off x="4527104" y="812279"/>
            <a:ext cx="688932" cy="901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0F4911-38DA-B5DA-A01B-1B61D47D9414}"/>
              </a:ext>
            </a:extLst>
          </p:cNvPr>
          <p:cNvSpPr/>
          <p:nvPr/>
        </p:nvSpPr>
        <p:spPr>
          <a:xfrm>
            <a:off x="4510660" y="3213796"/>
            <a:ext cx="689682" cy="53539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8E1369B-D0E1-66AE-99C2-E85C2B9FB041}"/>
              </a:ext>
            </a:extLst>
          </p:cNvPr>
          <p:cNvSpPr txBox="1"/>
          <p:nvPr/>
        </p:nvSpPr>
        <p:spPr>
          <a:xfrm>
            <a:off x="4205343" y="1565816"/>
            <a:ext cx="29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FDE1F2B-AA3A-2EB5-74C3-23CA341D054D}"/>
              </a:ext>
            </a:extLst>
          </p:cNvPr>
          <p:cNvSpPr txBox="1"/>
          <p:nvPr/>
        </p:nvSpPr>
        <p:spPr>
          <a:xfrm>
            <a:off x="2360103" y="2799675"/>
            <a:ext cx="29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5D4DA05-2341-47A1-7D4D-063365160C0C}"/>
              </a:ext>
            </a:extLst>
          </p:cNvPr>
          <p:cNvSpPr txBox="1"/>
          <p:nvPr/>
        </p:nvSpPr>
        <p:spPr>
          <a:xfrm>
            <a:off x="443622" y="4373948"/>
            <a:ext cx="3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A6C343-E4FE-12BD-4635-B80AC7C4DAB6}"/>
              </a:ext>
            </a:extLst>
          </p:cNvPr>
          <p:cNvSpPr txBox="1"/>
          <p:nvPr/>
        </p:nvSpPr>
        <p:spPr>
          <a:xfrm>
            <a:off x="6142963" y="29836"/>
            <a:ext cx="3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EEF38D2-8C95-A084-1915-E8803FFC43B9}"/>
              </a:ext>
            </a:extLst>
          </p:cNvPr>
          <p:cNvSpPr txBox="1"/>
          <p:nvPr/>
        </p:nvSpPr>
        <p:spPr>
          <a:xfrm>
            <a:off x="208759" y="2861230"/>
            <a:ext cx="1146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blockTileK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B0CB657-6D5F-48C0-D6CC-273C1940100D}"/>
              </a:ext>
            </a:extLst>
          </p:cNvPr>
          <p:cNvSpPr txBox="1"/>
          <p:nvPr/>
        </p:nvSpPr>
        <p:spPr>
          <a:xfrm>
            <a:off x="3445403" y="440517"/>
            <a:ext cx="1139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blockTileK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260F3B0-F3A8-2959-28B6-B2F17D8EE5CB}"/>
              </a:ext>
            </a:extLst>
          </p:cNvPr>
          <p:cNvSpPr txBox="1"/>
          <p:nvPr/>
        </p:nvSpPr>
        <p:spPr>
          <a:xfrm>
            <a:off x="-46484" y="3374096"/>
            <a:ext cx="108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D63CE48-FF5E-3C77-0C46-E896C138FACB}"/>
              </a:ext>
            </a:extLst>
          </p:cNvPr>
          <p:cNvSpPr txBox="1"/>
          <p:nvPr/>
        </p:nvSpPr>
        <p:spPr>
          <a:xfrm>
            <a:off x="4402900" y="29836"/>
            <a:ext cx="123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0BF37A0-99C8-8E02-C9FE-F7158DF6DAC2}"/>
              </a:ext>
            </a:extLst>
          </p:cNvPr>
          <p:cNvSpPr txBox="1"/>
          <p:nvPr/>
        </p:nvSpPr>
        <p:spPr>
          <a:xfrm>
            <a:off x="3064690" y="5506157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A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0DA5A8B-C0F8-D3FD-D33E-C553690B40E6}"/>
              </a:ext>
            </a:extLst>
          </p:cNvPr>
          <p:cNvSpPr txBox="1"/>
          <p:nvPr/>
        </p:nvSpPr>
        <p:spPr>
          <a:xfrm>
            <a:off x="6747344" y="5564996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C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B2F0BC-3747-C845-647E-DABBA920CAA5}"/>
              </a:ext>
            </a:extLst>
          </p:cNvPr>
          <p:cNvSpPr txBox="1"/>
          <p:nvPr/>
        </p:nvSpPr>
        <p:spPr>
          <a:xfrm>
            <a:off x="6757520" y="2712452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B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C23B471-8FC0-757B-9062-9396BB867DBC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460308" y="3213679"/>
            <a:ext cx="15660" cy="268987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DA83079-2213-7F7F-688B-E9F07D55A2F6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70938" y="373402"/>
            <a:ext cx="0" cy="268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898FFB3-131B-8352-BEAA-E0689A310D0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932135" y="4558615"/>
            <a:ext cx="3087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A518652F-FF47-EB3E-E541-427679861AF7}"/>
              </a:ext>
            </a:extLst>
          </p:cNvPr>
          <p:cNvSpPr/>
          <p:nvPr/>
        </p:nvSpPr>
        <p:spPr>
          <a:xfrm>
            <a:off x="2475968" y="3213679"/>
            <a:ext cx="576177" cy="54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24549B3-AD7B-7FA0-7976-DC23BB0DA418}"/>
              </a:ext>
            </a:extLst>
          </p:cNvPr>
          <p:cNvSpPr/>
          <p:nvPr/>
        </p:nvSpPr>
        <p:spPr>
          <a:xfrm>
            <a:off x="3052146" y="3219138"/>
            <a:ext cx="967655" cy="540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671C57-E273-73DD-4EBE-D4BD6EAC1D75}"/>
              </a:ext>
            </a:extLst>
          </p:cNvPr>
          <p:cNvSpPr/>
          <p:nvPr/>
        </p:nvSpPr>
        <p:spPr>
          <a:xfrm>
            <a:off x="932136" y="4558614"/>
            <a:ext cx="576177" cy="54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5A038C6-DE39-6CB4-4F63-8937261D9B98}"/>
              </a:ext>
            </a:extLst>
          </p:cNvPr>
          <p:cNvSpPr/>
          <p:nvPr/>
        </p:nvSpPr>
        <p:spPr>
          <a:xfrm>
            <a:off x="1508313" y="4553158"/>
            <a:ext cx="967655" cy="540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75EB1A6-B270-688F-AD3B-78127742A76A}"/>
              </a:ext>
            </a:extLst>
          </p:cNvPr>
          <p:cNvSpPr/>
          <p:nvPr/>
        </p:nvSpPr>
        <p:spPr>
          <a:xfrm>
            <a:off x="2486948" y="4553156"/>
            <a:ext cx="576177" cy="54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7799771-CF96-788F-A21D-599D60A10EA7}"/>
              </a:ext>
            </a:extLst>
          </p:cNvPr>
          <p:cNvCxnSpPr>
            <a:cxnSpLocks/>
          </p:cNvCxnSpPr>
          <p:nvPr/>
        </p:nvCxnSpPr>
        <p:spPr>
          <a:xfrm>
            <a:off x="4516927" y="1718337"/>
            <a:ext cx="308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3A141E48-D1EE-F047-9D10-A50E20008148}"/>
              </a:ext>
            </a:extLst>
          </p:cNvPr>
          <p:cNvSpPr/>
          <p:nvPr/>
        </p:nvSpPr>
        <p:spPr>
          <a:xfrm>
            <a:off x="3047426" y="4553158"/>
            <a:ext cx="967655" cy="540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71BCEB0-9ADE-2BDD-BE34-3A262E878ED5}"/>
              </a:ext>
            </a:extLst>
          </p:cNvPr>
          <p:cNvSpPr/>
          <p:nvPr/>
        </p:nvSpPr>
        <p:spPr>
          <a:xfrm>
            <a:off x="4527104" y="1727530"/>
            <a:ext cx="688930" cy="438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714CEBE-4920-F912-8A91-DF135D924270}"/>
              </a:ext>
            </a:extLst>
          </p:cNvPr>
          <p:cNvSpPr/>
          <p:nvPr/>
        </p:nvSpPr>
        <p:spPr>
          <a:xfrm>
            <a:off x="4527103" y="2164653"/>
            <a:ext cx="688932" cy="901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2DCBDAF-11CA-7119-4B45-4F7FB94B3401}"/>
              </a:ext>
            </a:extLst>
          </p:cNvPr>
          <p:cNvSpPr/>
          <p:nvPr/>
        </p:nvSpPr>
        <p:spPr>
          <a:xfrm>
            <a:off x="6070937" y="374623"/>
            <a:ext cx="688930" cy="421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FF709D8-5BCC-2005-70DB-C1A272D285DD}"/>
              </a:ext>
            </a:extLst>
          </p:cNvPr>
          <p:cNvSpPr/>
          <p:nvPr/>
        </p:nvSpPr>
        <p:spPr>
          <a:xfrm>
            <a:off x="6070936" y="798128"/>
            <a:ext cx="688932" cy="925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47859D9-6920-95B5-6D09-2B817B3049D5}"/>
              </a:ext>
            </a:extLst>
          </p:cNvPr>
          <p:cNvSpPr/>
          <p:nvPr/>
        </p:nvSpPr>
        <p:spPr>
          <a:xfrm>
            <a:off x="6060760" y="1737916"/>
            <a:ext cx="688930" cy="398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9E0786E-D7A2-7281-C4AE-52A4C7141E55}"/>
              </a:ext>
            </a:extLst>
          </p:cNvPr>
          <p:cNvSpPr/>
          <p:nvPr/>
        </p:nvSpPr>
        <p:spPr>
          <a:xfrm>
            <a:off x="6070936" y="2136409"/>
            <a:ext cx="676408" cy="920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FE6F281-E860-684D-48DC-3C7DDCCDF52F}"/>
              </a:ext>
            </a:extLst>
          </p:cNvPr>
          <p:cNvSpPr/>
          <p:nvPr/>
        </p:nvSpPr>
        <p:spPr>
          <a:xfrm>
            <a:off x="6089757" y="3225947"/>
            <a:ext cx="688932" cy="5285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DC08E41-4D12-F330-2E04-D6F2BFDD0430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6070938" y="373402"/>
            <a:ext cx="9409" cy="2697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20A7558-6360-34CA-CC3A-044B6B943970}"/>
              </a:ext>
            </a:extLst>
          </p:cNvPr>
          <p:cNvCxnSpPr>
            <a:cxnSpLocks/>
          </p:cNvCxnSpPr>
          <p:nvPr/>
        </p:nvCxnSpPr>
        <p:spPr>
          <a:xfrm>
            <a:off x="927415" y="4553156"/>
            <a:ext cx="308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E1E5F734-05D2-215E-77C0-683CA561BDA0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475968" y="3225947"/>
            <a:ext cx="0" cy="26776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07F1E93-AB4C-1350-2605-80ACFB83F6F1}"/>
              </a:ext>
            </a:extLst>
          </p:cNvPr>
          <p:cNvCxnSpPr>
            <a:cxnSpLocks/>
          </p:cNvCxnSpPr>
          <p:nvPr/>
        </p:nvCxnSpPr>
        <p:spPr>
          <a:xfrm>
            <a:off x="6070170" y="3225947"/>
            <a:ext cx="0" cy="26776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FB84BE2-FF17-4A83-9D78-29E177316E37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516927" y="4558615"/>
            <a:ext cx="308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47EE0E8-16F4-A0FA-B789-8B0EF5779D35}"/>
              </a:ext>
            </a:extLst>
          </p:cNvPr>
          <p:cNvSpPr/>
          <p:nvPr/>
        </p:nvSpPr>
        <p:spPr>
          <a:xfrm>
            <a:off x="4521662" y="4554454"/>
            <a:ext cx="688932" cy="5315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1C29598-849C-7309-9F7A-06AB00339A76}"/>
              </a:ext>
            </a:extLst>
          </p:cNvPr>
          <p:cNvSpPr/>
          <p:nvPr/>
        </p:nvSpPr>
        <p:spPr>
          <a:xfrm>
            <a:off x="6089757" y="4574340"/>
            <a:ext cx="688932" cy="5315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349AE17-84E5-D212-C24F-51187755E493}"/>
              </a:ext>
            </a:extLst>
          </p:cNvPr>
          <p:cNvSpPr txBox="1"/>
          <p:nvPr/>
        </p:nvSpPr>
        <p:spPr>
          <a:xfrm>
            <a:off x="7941501" y="5244547"/>
            <a:ext cx="425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Arithmetic Intensity(Global):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(4 * 2K) / (4K / TileK * sizeof(float)) = 16 FLOP/byte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E5A53E-B3BF-7477-B13F-227543EB1E37}"/>
              </a:ext>
            </a:extLst>
          </p:cNvPr>
          <p:cNvSpPr txBox="1"/>
          <p:nvPr/>
        </p:nvSpPr>
        <p:spPr>
          <a:xfrm>
            <a:off x="7941501" y="4707229"/>
            <a:ext cx="341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TFLOPS: 9.094 / 18.38 = 49.47% 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BBBCD5-7824-DD60-4406-5FAECD75B218}"/>
              </a:ext>
            </a:extLst>
          </p:cNvPr>
          <p:cNvSpPr txBox="1"/>
          <p:nvPr/>
        </p:nvSpPr>
        <p:spPr>
          <a:xfrm>
            <a:off x="7941501" y="373402"/>
            <a:ext cx="3413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blockDim: (16, 16)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blockTileCDim/blockTileDim: (16, 16)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blockTileADim: (16, 32)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blockTileBDim: (16, 32)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D9AA1A-ABF7-76D9-4342-A050FC47D0F2}"/>
              </a:ext>
            </a:extLst>
          </p:cNvPr>
          <p:cNvSpPr/>
          <p:nvPr/>
        </p:nvSpPr>
        <p:spPr>
          <a:xfrm>
            <a:off x="1508312" y="3219138"/>
            <a:ext cx="498705" cy="535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F06B38-AF66-8AB8-C3E5-694673B9461D}"/>
              </a:ext>
            </a:extLst>
          </p:cNvPr>
          <p:cNvSpPr/>
          <p:nvPr/>
        </p:nvSpPr>
        <p:spPr>
          <a:xfrm>
            <a:off x="3056865" y="3208222"/>
            <a:ext cx="460583" cy="5463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3FED13-027C-A23F-EB99-64810A199E0D}"/>
              </a:ext>
            </a:extLst>
          </p:cNvPr>
          <p:cNvSpPr/>
          <p:nvPr/>
        </p:nvSpPr>
        <p:spPr>
          <a:xfrm>
            <a:off x="1508313" y="4547700"/>
            <a:ext cx="481510" cy="5463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52415C-0AE0-30E2-1752-CD0F49CDC971}"/>
              </a:ext>
            </a:extLst>
          </p:cNvPr>
          <p:cNvSpPr/>
          <p:nvPr/>
        </p:nvSpPr>
        <p:spPr>
          <a:xfrm>
            <a:off x="3055095" y="4559606"/>
            <a:ext cx="462901" cy="5264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FFDEAA-0BBD-6A5B-8B5F-105B30CB9318}"/>
              </a:ext>
            </a:extLst>
          </p:cNvPr>
          <p:cNvSpPr/>
          <p:nvPr/>
        </p:nvSpPr>
        <p:spPr>
          <a:xfrm>
            <a:off x="4528402" y="816205"/>
            <a:ext cx="671940" cy="333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E2DC79-7F10-B925-5238-1AEABA38C7CF}"/>
              </a:ext>
            </a:extLst>
          </p:cNvPr>
          <p:cNvSpPr/>
          <p:nvPr/>
        </p:nvSpPr>
        <p:spPr>
          <a:xfrm>
            <a:off x="6077750" y="789569"/>
            <a:ext cx="671940" cy="3599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8DE7F0-D2BF-6542-CEF8-19006DE0B9FC}"/>
              </a:ext>
            </a:extLst>
          </p:cNvPr>
          <p:cNvSpPr/>
          <p:nvPr/>
        </p:nvSpPr>
        <p:spPr>
          <a:xfrm>
            <a:off x="6077749" y="2128317"/>
            <a:ext cx="663445" cy="3661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C3C089-36F2-BBB6-61F6-0354A25EDFE1}"/>
              </a:ext>
            </a:extLst>
          </p:cNvPr>
          <p:cNvSpPr/>
          <p:nvPr/>
        </p:nvSpPr>
        <p:spPr>
          <a:xfrm>
            <a:off x="4542797" y="2161140"/>
            <a:ext cx="671940" cy="333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289E51B-E68F-8094-579C-A895E016E4C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220224" y="2653755"/>
            <a:ext cx="1" cy="55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9C29F2B-5942-EF79-47C1-B8D6F3037DC7}"/>
              </a:ext>
            </a:extLst>
          </p:cNvPr>
          <p:cNvSpPr txBox="1"/>
          <p:nvPr/>
        </p:nvSpPr>
        <p:spPr>
          <a:xfrm>
            <a:off x="277651" y="2293335"/>
            <a:ext cx="112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computeIdx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FDA7A0-860B-8F6C-7883-CB46B6B3E073}"/>
              </a:ext>
            </a:extLst>
          </p:cNvPr>
          <p:cNvCxnSpPr>
            <a:cxnSpLocks/>
          </p:cNvCxnSpPr>
          <p:nvPr/>
        </p:nvCxnSpPr>
        <p:spPr>
          <a:xfrm>
            <a:off x="1783884" y="2653755"/>
            <a:ext cx="17742" cy="55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CDD3157-920A-8FBB-9F28-537DC481D3EE}"/>
              </a:ext>
            </a:extLst>
          </p:cNvPr>
          <p:cNvSpPr txBox="1"/>
          <p:nvPr/>
        </p:nvSpPr>
        <p:spPr>
          <a:xfrm>
            <a:off x="1431600" y="2288737"/>
            <a:ext cx="112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fetchIdx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E72E364-6DCF-0EF3-EE09-94747F8EFEB7}"/>
              </a:ext>
            </a:extLst>
          </p:cNvPr>
          <p:cNvSpPr txBox="1"/>
          <p:nvPr/>
        </p:nvSpPr>
        <p:spPr>
          <a:xfrm>
            <a:off x="8016657" y="5930320"/>
            <a:ext cx="425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Arithmetic Intensity(Shared):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(4 * 2K) / (4K * sizeof(float)) = 0.5 FLOP/byte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4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578A1AE-97DB-FAC4-0CF7-8B3333DC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3" y="4407840"/>
            <a:ext cx="11260899" cy="19069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F32697-2EE2-D198-39D1-DCE1BB54E5B8}"/>
              </a:ext>
            </a:extLst>
          </p:cNvPr>
          <p:cNvSpPr txBox="1"/>
          <p:nvPr/>
        </p:nvSpPr>
        <p:spPr>
          <a:xfrm>
            <a:off x="526093" y="3864279"/>
            <a:ext cx="660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Occupancy: 63%, Occupancy Limiter: Registers Per Thread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9F065A-1C10-9CBF-B6BD-4F6DF7663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93" y="797927"/>
            <a:ext cx="11260899" cy="21957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37F545B-9628-0D7A-CF20-43D1E5E8D64F}"/>
              </a:ext>
            </a:extLst>
          </p:cNvPr>
          <p:cNvSpPr txBox="1"/>
          <p:nvPr/>
        </p:nvSpPr>
        <p:spPr>
          <a:xfrm>
            <a:off x="588723" y="254366"/>
            <a:ext cx="239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Roofline for v3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8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BDF68F-194F-C1F9-44E3-66E88E37F1AC}"/>
              </a:ext>
            </a:extLst>
          </p:cNvPr>
          <p:cNvSpPr txBox="1"/>
          <p:nvPr/>
        </p:nvSpPr>
        <p:spPr>
          <a:xfrm>
            <a:off x="108039" y="292417"/>
            <a:ext cx="400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CUDA core v4: block tile +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thread tile</a:t>
            </a:r>
            <a:endParaRPr lang="zh-CN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3CDDA9-35D8-F78D-7C08-CECD4A194A6A}"/>
              </a:ext>
            </a:extLst>
          </p:cNvPr>
          <p:cNvSpPr/>
          <p:nvPr/>
        </p:nvSpPr>
        <p:spPr>
          <a:xfrm>
            <a:off x="5047989" y="388399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478A49-E8CA-2A96-2256-6A1C736B0CB6}"/>
              </a:ext>
            </a:extLst>
          </p:cNvPr>
          <p:cNvSpPr/>
          <p:nvPr/>
        </p:nvSpPr>
        <p:spPr>
          <a:xfrm>
            <a:off x="5047989" y="3228677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4986FB-C1B7-ADBF-2468-9FA8C483306E}"/>
              </a:ext>
            </a:extLst>
          </p:cNvPr>
          <p:cNvSpPr/>
          <p:nvPr/>
        </p:nvSpPr>
        <p:spPr>
          <a:xfrm>
            <a:off x="1453019" y="3228676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B5CD6F-434C-5563-42E1-1062952E716F}"/>
              </a:ext>
            </a:extLst>
          </p:cNvPr>
          <p:cNvSpPr/>
          <p:nvPr/>
        </p:nvSpPr>
        <p:spPr>
          <a:xfrm>
            <a:off x="1453019" y="3228676"/>
            <a:ext cx="1077237" cy="1318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4944AA-ACDC-004D-2798-9E0B430EC599}"/>
              </a:ext>
            </a:extLst>
          </p:cNvPr>
          <p:cNvSpPr/>
          <p:nvPr/>
        </p:nvSpPr>
        <p:spPr>
          <a:xfrm>
            <a:off x="5047989" y="388399"/>
            <a:ext cx="1327758" cy="1047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69149E-8A62-6919-36EE-29F66533E1DD}"/>
              </a:ext>
            </a:extLst>
          </p:cNvPr>
          <p:cNvSpPr/>
          <p:nvPr/>
        </p:nvSpPr>
        <p:spPr>
          <a:xfrm>
            <a:off x="2530257" y="3228676"/>
            <a:ext cx="2010427" cy="131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A04694-FF8C-7F36-C753-A654A4271340}"/>
              </a:ext>
            </a:extLst>
          </p:cNvPr>
          <p:cNvSpPr/>
          <p:nvPr/>
        </p:nvSpPr>
        <p:spPr>
          <a:xfrm>
            <a:off x="5047989" y="1435534"/>
            <a:ext cx="1327758" cy="1642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0F4911-38DA-B5DA-A01B-1B61D47D9414}"/>
              </a:ext>
            </a:extLst>
          </p:cNvPr>
          <p:cNvSpPr/>
          <p:nvPr/>
        </p:nvSpPr>
        <p:spPr>
          <a:xfrm>
            <a:off x="5047988" y="3228676"/>
            <a:ext cx="1327759" cy="13182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E1369B-D0E1-66AE-99C2-E85C2B9FB041}"/>
              </a:ext>
            </a:extLst>
          </p:cNvPr>
          <p:cNvSpPr txBox="1"/>
          <p:nvPr/>
        </p:nvSpPr>
        <p:spPr>
          <a:xfrm>
            <a:off x="4726227" y="1580813"/>
            <a:ext cx="29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DE1F2B-AA3A-2EB5-74C3-23CA341D054D}"/>
              </a:ext>
            </a:extLst>
          </p:cNvPr>
          <p:cNvSpPr txBox="1"/>
          <p:nvPr/>
        </p:nvSpPr>
        <p:spPr>
          <a:xfrm>
            <a:off x="2880987" y="2814672"/>
            <a:ext cx="29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D4DA05-2341-47A1-7D4D-063365160C0C}"/>
              </a:ext>
            </a:extLst>
          </p:cNvPr>
          <p:cNvSpPr txBox="1"/>
          <p:nvPr/>
        </p:nvSpPr>
        <p:spPr>
          <a:xfrm>
            <a:off x="964506" y="4388945"/>
            <a:ext cx="3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3A6C343-E4FE-12BD-4635-B80AC7C4DAB6}"/>
              </a:ext>
            </a:extLst>
          </p:cNvPr>
          <p:cNvSpPr txBox="1"/>
          <p:nvPr/>
        </p:nvSpPr>
        <p:spPr>
          <a:xfrm>
            <a:off x="6663847" y="44833"/>
            <a:ext cx="3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7F4963-3E5C-C630-C51E-99CDFD305937}"/>
              </a:ext>
            </a:extLst>
          </p:cNvPr>
          <p:cNvSpPr txBox="1"/>
          <p:nvPr/>
        </p:nvSpPr>
        <p:spPr>
          <a:xfrm>
            <a:off x="8217073" y="4754795"/>
            <a:ext cx="341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TFLOPS: 12.129 / 18.38 = 65.94%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34083C-CD68-7FDD-7344-5D5E82E74EE1}"/>
              </a:ext>
            </a:extLst>
          </p:cNvPr>
          <p:cNvSpPr txBox="1"/>
          <p:nvPr/>
        </p:nvSpPr>
        <p:spPr>
          <a:xfrm>
            <a:off x="8285966" y="394754"/>
            <a:ext cx="3413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blockDim: (16, 16)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blockTileDim: (128, 128)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threadTileDim: (8, 8)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blockTileADim: (128, 8)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blockTileBDim: (128, 8)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threadTileADim: (8, 8)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threadTileBDim: (8, 8)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EF38D2-8C95-A084-1915-E8803FFC43B9}"/>
              </a:ext>
            </a:extLst>
          </p:cNvPr>
          <p:cNvSpPr txBox="1"/>
          <p:nvPr/>
        </p:nvSpPr>
        <p:spPr>
          <a:xfrm>
            <a:off x="1308968" y="2908993"/>
            <a:ext cx="131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blockTileK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0CB657-6D5F-48C0-D6CC-273C1940100D}"/>
              </a:ext>
            </a:extLst>
          </p:cNvPr>
          <p:cNvSpPr txBox="1"/>
          <p:nvPr/>
        </p:nvSpPr>
        <p:spPr>
          <a:xfrm>
            <a:off x="4021642" y="830223"/>
            <a:ext cx="120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blockTileK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60F3B0-F3A8-2959-28B6-B2F17D8EE5CB}"/>
              </a:ext>
            </a:extLst>
          </p:cNvPr>
          <p:cNvSpPr txBox="1"/>
          <p:nvPr/>
        </p:nvSpPr>
        <p:spPr>
          <a:xfrm>
            <a:off x="386743" y="3580035"/>
            <a:ext cx="115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63CE48-FF5E-3C77-0C46-E896C138FACB}"/>
              </a:ext>
            </a:extLst>
          </p:cNvPr>
          <p:cNvSpPr txBox="1"/>
          <p:nvPr/>
        </p:nvSpPr>
        <p:spPr>
          <a:xfrm>
            <a:off x="5279720" y="44833"/>
            <a:ext cx="105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BF37A0-99C8-8E02-C9FE-F7158DF6DAC2}"/>
              </a:ext>
            </a:extLst>
          </p:cNvPr>
          <p:cNvSpPr txBox="1"/>
          <p:nvPr/>
        </p:nvSpPr>
        <p:spPr>
          <a:xfrm>
            <a:off x="3087664" y="5521154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A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DA5A8B-C0F8-D3FD-D33E-C553690B40E6}"/>
              </a:ext>
            </a:extLst>
          </p:cNvPr>
          <p:cNvSpPr txBox="1"/>
          <p:nvPr/>
        </p:nvSpPr>
        <p:spPr>
          <a:xfrm>
            <a:off x="6482218" y="5521154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C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B2F0BC-3747-C845-647E-DABBA920CAA5}"/>
              </a:ext>
            </a:extLst>
          </p:cNvPr>
          <p:cNvSpPr txBox="1"/>
          <p:nvPr/>
        </p:nvSpPr>
        <p:spPr>
          <a:xfrm>
            <a:off x="6482218" y="2645642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B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1F996B-6A21-797F-04CC-FEB5A657A3BA}"/>
              </a:ext>
            </a:extLst>
          </p:cNvPr>
          <p:cNvSpPr txBox="1"/>
          <p:nvPr/>
        </p:nvSpPr>
        <p:spPr>
          <a:xfrm>
            <a:off x="131522" y="1095567"/>
            <a:ext cx="498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 thread responsible for </a:t>
            </a:r>
            <a:r>
              <a:rPr lang="en-US" altLang="zh-CN" sz="1200" u="sng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output element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B854E3-84F6-B91D-8204-A3F9DDF1FB83}"/>
              </a:ext>
            </a:extLst>
          </p:cNvPr>
          <p:cNvSpPr txBox="1"/>
          <p:nvPr/>
        </p:nvSpPr>
        <p:spPr>
          <a:xfrm>
            <a:off x="151487" y="612560"/>
            <a:ext cx="498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(based on v1)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3B1234-F36D-B1E2-0243-E970BB8ED0BC}"/>
              </a:ext>
            </a:extLst>
          </p:cNvPr>
          <p:cNvSpPr/>
          <p:nvPr/>
        </p:nvSpPr>
        <p:spPr>
          <a:xfrm>
            <a:off x="1453019" y="3228676"/>
            <a:ext cx="502609" cy="5040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FE1E00-3419-666D-C3E1-8510766475E0}"/>
              </a:ext>
            </a:extLst>
          </p:cNvPr>
          <p:cNvSpPr/>
          <p:nvPr/>
        </p:nvSpPr>
        <p:spPr>
          <a:xfrm>
            <a:off x="5053469" y="392074"/>
            <a:ext cx="502609" cy="5040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C5C59F-190B-DA9F-9E73-FADD1DA20CEE}"/>
              </a:ext>
            </a:extLst>
          </p:cNvPr>
          <p:cNvSpPr/>
          <p:nvPr/>
        </p:nvSpPr>
        <p:spPr>
          <a:xfrm>
            <a:off x="5047987" y="3228676"/>
            <a:ext cx="502609" cy="5040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9D01E5-93A5-1A5E-555A-B7A8D3BB480D}"/>
              </a:ext>
            </a:extLst>
          </p:cNvPr>
          <p:cNvSpPr txBox="1"/>
          <p:nvPr/>
        </p:nvSpPr>
        <p:spPr>
          <a:xfrm>
            <a:off x="131521" y="1456746"/>
            <a:ext cx="498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64 output element takes (2*K / blockTileK) global memory read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BEFA08D-84D6-B89F-FAF7-61DA205E4CE1}"/>
              </a:ext>
            </a:extLst>
          </p:cNvPr>
          <p:cNvSpPr txBox="1"/>
          <p:nvPr/>
        </p:nvSpPr>
        <p:spPr>
          <a:xfrm>
            <a:off x="8217073" y="5031794"/>
            <a:ext cx="420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Arithmetic Intensity(Global):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(64 * 2K) / (2K / TileK * 8 * sizeof(float)) = 16 FLOP/byte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697ACBB-F623-102C-B444-6B59166A4E8B}"/>
              </a:ext>
            </a:extLst>
          </p:cNvPr>
          <p:cNvSpPr txBox="1"/>
          <p:nvPr/>
        </p:nvSpPr>
        <p:spPr>
          <a:xfrm>
            <a:off x="97076" y="1761637"/>
            <a:ext cx="4985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(each time, read (blockTileSize / threadNum) = (128 * 8 * 2 / 256 ) = 8 elements)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97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3CDDA9-35D8-F78D-7C08-CECD4A194A6A}"/>
              </a:ext>
            </a:extLst>
          </p:cNvPr>
          <p:cNvSpPr/>
          <p:nvPr/>
        </p:nvSpPr>
        <p:spPr>
          <a:xfrm>
            <a:off x="2539082" y="529077"/>
            <a:ext cx="3494763" cy="417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478A49-E8CA-2A96-2256-6A1C736B0CB6}"/>
              </a:ext>
            </a:extLst>
          </p:cNvPr>
          <p:cNvSpPr/>
          <p:nvPr/>
        </p:nvSpPr>
        <p:spPr>
          <a:xfrm>
            <a:off x="2504636" y="1278831"/>
            <a:ext cx="3504159" cy="4158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4986FB-C1B7-ADBF-2468-9FA8C483306E}"/>
              </a:ext>
            </a:extLst>
          </p:cNvPr>
          <p:cNvSpPr/>
          <p:nvPr/>
        </p:nvSpPr>
        <p:spPr>
          <a:xfrm>
            <a:off x="1565473" y="1277205"/>
            <a:ext cx="511583" cy="4159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EF38D2-8C95-A084-1915-E8803FFC43B9}"/>
              </a:ext>
            </a:extLst>
          </p:cNvPr>
          <p:cNvSpPr txBox="1"/>
          <p:nvPr/>
        </p:nvSpPr>
        <p:spPr>
          <a:xfrm>
            <a:off x="0" y="409623"/>
            <a:ext cx="218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blockTileK=threadTileK=8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60F3B0-F3A8-2959-28B6-B2F17D8EE5CB}"/>
              </a:ext>
            </a:extLst>
          </p:cNvPr>
          <p:cNvSpPr txBox="1"/>
          <p:nvPr/>
        </p:nvSpPr>
        <p:spPr>
          <a:xfrm>
            <a:off x="487272" y="3299430"/>
            <a:ext cx="115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63CE48-FF5E-3C77-0C46-E896C138FACB}"/>
              </a:ext>
            </a:extLst>
          </p:cNvPr>
          <p:cNvSpPr txBox="1"/>
          <p:nvPr/>
        </p:nvSpPr>
        <p:spPr>
          <a:xfrm>
            <a:off x="4614488" y="232979"/>
            <a:ext cx="105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BF37A0-99C8-8E02-C9FE-F7158DF6DAC2}"/>
              </a:ext>
            </a:extLst>
          </p:cNvPr>
          <p:cNvSpPr txBox="1"/>
          <p:nvPr/>
        </p:nvSpPr>
        <p:spPr>
          <a:xfrm>
            <a:off x="945725" y="5463028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Block Tile A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DA5A8B-C0F8-D3FD-D33E-C553690B40E6}"/>
              </a:ext>
            </a:extLst>
          </p:cNvPr>
          <p:cNvSpPr txBox="1"/>
          <p:nvPr/>
        </p:nvSpPr>
        <p:spPr>
          <a:xfrm>
            <a:off x="4702433" y="5098357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Block Tile C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B2F0BC-3747-C845-647E-DABBA920CAA5}"/>
              </a:ext>
            </a:extLst>
          </p:cNvPr>
          <p:cNvSpPr txBox="1"/>
          <p:nvPr/>
        </p:nvSpPr>
        <p:spPr>
          <a:xfrm>
            <a:off x="4943036" y="972038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Block Tile B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7F752DC-2CE7-D176-5951-75ADCB90E60C}"/>
              </a:ext>
            </a:extLst>
          </p:cNvPr>
          <p:cNvSpPr/>
          <p:nvPr/>
        </p:nvSpPr>
        <p:spPr>
          <a:xfrm>
            <a:off x="2529686" y="529077"/>
            <a:ext cx="804800" cy="4170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E1F527-210C-1928-8323-0CBD34455751}"/>
              </a:ext>
            </a:extLst>
          </p:cNvPr>
          <p:cNvSpPr/>
          <p:nvPr/>
        </p:nvSpPr>
        <p:spPr>
          <a:xfrm>
            <a:off x="1565473" y="1277205"/>
            <a:ext cx="511583" cy="7157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048D438-2BFC-F1DB-AAA4-ABC6928A4FCF}"/>
              </a:ext>
            </a:extLst>
          </p:cNvPr>
          <p:cNvSpPr/>
          <p:nvPr/>
        </p:nvSpPr>
        <p:spPr>
          <a:xfrm>
            <a:off x="2492690" y="1277205"/>
            <a:ext cx="804800" cy="71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C03528C-7647-E5E0-D093-4628652AFB4C}"/>
              </a:ext>
            </a:extLst>
          </p:cNvPr>
          <p:cNvCxnSpPr>
            <a:cxnSpLocks/>
          </p:cNvCxnSpPr>
          <p:nvPr/>
        </p:nvCxnSpPr>
        <p:spPr>
          <a:xfrm>
            <a:off x="1919045" y="548122"/>
            <a:ext cx="4822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42ECCC0-E5BA-C495-416A-1D93E690598C}"/>
              </a:ext>
            </a:extLst>
          </p:cNvPr>
          <p:cNvCxnSpPr>
            <a:stCxn id="6" idx="2"/>
          </p:cNvCxnSpPr>
          <p:nvPr/>
        </p:nvCxnSpPr>
        <p:spPr>
          <a:xfrm>
            <a:off x="1094179" y="686622"/>
            <a:ext cx="320977" cy="50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6103D38-2DA7-024C-D9F5-6A6449620E8A}"/>
              </a:ext>
            </a:extLst>
          </p:cNvPr>
          <p:cNvSpPr txBox="1"/>
          <p:nvPr/>
        </p:nvSpPr>
        <p:spPr>
          <a:xfrm>
            <a:off x="254291" y="1541245"/>
            <a:ext cx="149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threadTileM=8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26777F-AE47-4C02-8115-F3A2230FAABC}"/>
              </a:ext>
            </a:extLst>
          </p:cNvPr>
          <p:cNvSpPr txBox="1"/>
          <p:nvPr/>
        </p:nvSpPr>
        <p:spPr>
          <a:xfrm>
            <a:off x="2436917" y="112766"/>
            <a:ext cx="1298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threadTileN=8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4BCCC52-5FE9-E638-E04B-D14133B3E5EF}"/>
              </a:ext>
            </a:extLst>
          </p:cNvPr>
          <p:cNvSpPr/>
          <p:nvPr/>
        </p:nvSpPr>
        <p:spPr>
          <a:xfrm>
            <a:off x="1565473" y="1277205"/>
            <a:ext cx="127587" cy="715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99B6F57-6E40-0468-256E-D3A09682924F}"/>
              </a:ext>
            </a:extLst>
          </p:cNvPr>
          <p:cNvSpPr/>
          <p:nvPr/>
        </p:nvSpPr>
        <p:spPr>
          <a:xfrm rot="5400000">
            <a:off x="2857526" y="201240"/>
            <a:ext cx="137174" cy="7928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A19A243-8067-16FE-CD52-E4BB5CCAC2D3}"/>
              </a:ext>
            </a:extLst>
          </p:cNvPr>
          <p:cNvSpPr txBox="1"/>
          <p:nvPr/>
        </p:nvSpPr>
        <p:spPr>
          <a:xfrm>
            <a:off x="6556938" y="189646"/>
            <a:ext cx="247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i-j-k-loop: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2CFBB1C-5F28-2BFE-2200-56536CC615CE}"/>
              </a:ext>
            </a:extLst>
          </p:cNvPr>
          <p:cNvSpPr/>
          <p:nvPr/>
        </p:nvSpPr>
        <p:spPr>
          <a:xfrm>
            <a:off x="8459975" y="1310592"/>
            <a:ext cx="1546965" cy="1282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786E6FA-D571-0268-568C-F03111A47C3B}"/>
              </a:ext>
            </a:extLst>
          </p:cNvPr>
          <p:cNvSpPr/>
          <p:nvPr/>
        </p:nvSpPr>
        <p:spPr>
          <a:xfrm>
            <a:off x="7222224" y="1316092"/>
            <a:ext cx="949714" cy="12822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E6941DC-7606-E73B-E8BE-92983D10A27B}"/>
              </a:ext>
            </a:extLst>
          </p:cNvPr>
          <p:cNvSpPr/>
          <p:nvPr/>
        </p:nvSpPr>
        <p:spPr>
          <a:xfrm>
            <a:off x="8479021" y="240259"/>
            <a:ext cx="1538860" cy="94971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CA9E4E7-DAE7-BA47-BF25-0FCA4AF9D6A2}"/>
              </a:ext>
            </a:extLst>
          </p:cNvPr>
          <p:cNvSpPr/>
          <p:nvPr/>
        </p:nvSpPr>
        <p:spPr>
          <a:xfrm rot="5400000">
            <a:off x="7633288" y="899530"/>
            <a:ext cx="127586" cy="9497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CDB3E03-47D8-8FD0-534A-0770697FD8E5}"/>
              </a:ext>
            </a:extLst>
          </p:cNvPr>
          <p:cNvSpPr/>
          <p:nvPr/>
        </p:nvSpPr>
        <p:spPr>
          <a:xfrm rot="10800000">
            <a:off x="8479021" y="240258"/>
            <a:ext cx="127586" cy="9497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720CA79-92B7-D926-104F-2898D2C3AFC4}"/>
              </a:ext>
            </a:extLst>
          </p:cNvPr>
          <p:cNvSpPr/>
          <p:nvPr/>
        </p:nvSpPr>
        <p:spPr>
          <a:xfrm rot="10800000">
            <a:off x="8459975" y="1318188"/>
            <a:ext cx="182727" cy="12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1E57CE6-4806-8108-2300-5121965312B2}"/>
              </a:ext>
            </a:extLst>
          </p:cNvPr>
          <p:cNvSpPr txBox="1"/>
          <p:nvPr/>
        </p:nvSpPr>
        <p:spPr>
          <a:xfrm>
            <a:off x="6556938" y="2887515"/>
            <a:ext cx="498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 output element takes (2* threadTileK) shared memory read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19C099E-0270-5E7C-E729-2BA6968DEB77}"/>
              </a:ext>
            </a:extLst>
          </p:cNvPr>
          <p:cNvSpPr txBox="1"/>
          <p:nvPr/>
        </p:nvSpPr>
        <p:spPr>
          <a:xfrm>
            <a:off x="7274741" y="651411"/>
            <a:ext cx="149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threadTileK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DCF94C3-87CD-9B61-DA9B-1095A87128FE}"/>
              </a:ext>
            </a:extLst>
          </p:cNvPr>
          <p:cNvSpPr txBox="1"/>
          <p:nvPr/>
        </p:nvSpPr>
        <p:spPr>
          <a:xfrm>
            <a:off x="6200833" y="1730668"/>
            <a:ext cx="149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8345DE-B20B-384B-2D09-4E9E5D338FD5}"/>
              </a:ext>
            </a:extLst>
          </p:cNvPr>
          <p:cNvSpPr txBox="1"/>
          <p:nvPr/>
        </p:nvSpPr>
        <p:spPr>
          <a:xfrm>
            <a:off x="8642702" y="-4032"/>
            <a:ext cx="149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3F2C2E6-7CCF-DC9F-6772-3D4BAEDB7F1A}"/>
              </a:ext>
            </a:extLst>
          </p:cNvPr>
          <p:cNvSpPr txBox="1"/>
          <p:nvPr/>
        </p:nvSpPr>
        <p:spPr>
          <a:xfrm>
            <a:off x="6556938" y="3528737"/>
            <a:ext cx="247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-j-loop: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1AAB35A-021A-A38C-D3B5-33E4737C573D}"/>
              </a:ext>
            </a:extLst>
          </p:cNvPr>
          <p:cNvSpPr/>
          <p:nvPr/>
        </p:nvSpPr>
        <p:spPr>
          <a:xfrm>
            <a:off x="8470916" y="4657710"/>
            <a:ext cx="1546965" cy="1282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500FC8-6D98-1AD1-CA05-78A3337E65F9}"/>
              </a:ext>
            </a:extLst>
          </p:cNvPr>
          <p:cNvSpPr/>
          <p:nvPr/>
        </p:nvSpPr>
        <p:spPr>
          <a:xfrm>
            <a:off x="7222224" y="4655183"/>
            <a:ext cx="949714" cy="12822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FCD1CCB-8526-7DC8-C1D2-8C8AF9FEE1BB}"/>
              </a:ext>
            </a:extLst>
          </p:cNvPr>
          <p:cNvSpPr/>
          <p:nvPr/>
        </p:nvSpPr>
        <p:spPr>
          <a:xfrm>
            <a:off x="8479021" y="3579350"/>
            <a:ext cx="1538860" cy="94971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A6759A-8A20-C8C8-26CC-7BF245CD6AAB}"/>
              </a:ext>
            </a:extLst>
          </p:cNvPr>
          <p:cNvSpPr/>
          <p:nvPr/>
        </p:nvSpPr>
        <p:spPr>
          <a:xfrm rot="10800000">
            <a:off x="7228323" y="4649683"/>
            <a:ext cx="93140" cy="12822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65ED3BA-F15B-CA46-3711-B0DCA030A08C}"/>
              </a:ext>
            </a:extLst>
          </p:cNvPr>
          <p:cNvSpPr/>
          <p:nvPr/>
        </p:nvSpPr>
        <p:spPr>
          <a:xfrm rot="5400000">
            <a:off x="9194555" y="2875180"/>
            <a:ext cx="100212" cy="152455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C06EBF0-BF43-9814-32C6-9DCA449A24B0}"/>
              </a:ext>
            </a:extLst>
          </p:cNvPr>
          <p:cNvSpPr/>
          <p:nvPr/>
        </p:nvSpPr>
        <p:spPr>
          <a:xfrm rot="10800000">
            <a:off x="8459974" y="4657278"/>
            <a:ext cx="1557906" cy="12747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8D82300-53C5-414F-7E44-A9A7FF9248B7}"/>
              </a:ext>
            </a:extLst>
          </p:cNvPr>
          <p:cNvSpPr txBox="1"/>
          <p:nvPr/>
        </p:nvSpPr>
        <p:spPr>
          <a:xfrm>
            <a:off x="6556938" y="6098353"/>
            <a:ext cx="457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(threadTileM * threadTileN) output element takes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(threadTileM + threadTileN) * threadTileK shared memory read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E473726-EBD9-F3AE-9F8E-0361068CE3E1}"/>
              </a:ext>
            </a:extLst>
          </p:cNvPr>
          <p:cNvSpPr txBox="1"/>
          <p:nvPr/>
        </p:nvSpPr>
        <p:spPr>
          <a:xfrm>
            <a:off x="7274741" y="3990502"/>
            <a:ext cx="149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threadTileK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3D6E2E1-DC23-77DE-86E4-926438992872}"/>
              </a:ext>
            </a:extLst>
          </p:cNvPr>
          <p:cNvSpPr txBox="1"/>
          <p:nvPr/>
        </p:nvSpPr>
        <p:spPr>
          <a:xfrm>
            <a:off x="8606607" y="3218558"/>
            <a:ext cx="149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DC8E52-F71E-DCD0-8DCC-FA134039909C}"/>
              </a:ext>
            </a:extLst>
          </p:cNvPr>
          <p:cNvSpPr txBox="1"/>
          <p:nvPr/>
        </p:nvSpPr>
        <p:spPr>
          <a:xfrm>
            <a:off x="6267779" y="4876622"/>
            <a:ext cx="149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9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D8D312B-240D-6FE1-27A6-E686ACAF3B58}"/>
              </a:ext>
            </a:extLst>
          </p:cNvPr>
          <p:cNvSpPr txBox="1"/>
          <p:nvPr/>
        </p:nvSpPr>
        <p:spPr>
          <a:xfrm>
            <a:off x="444237" y="252276"/>
            <a:ext cx="247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-j-k-loop: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7CB200-6A0B-AB15-B0E5-D7C5F52C6354}"/>
              </a:ext>
            </a:extLst>
          </p:cNvPr>
          <p:cNvSpPr/>
          <p:nvPr/>
        </p:nvSpPr>
        <p:spPr>
          <a:xfrm>
            <a:off x="2347274" y="1373222"/>
            <a:ext cx="1546965" cy="1282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D9861F-5F26-DEC9-CEF1-F7E1B600A0C4}"/>
              </a:ext>
            </a:extLst>
          </p:cNvPr>
          <p:cNvSpPr/>
          <p:nvPr/>
        </p:nvSpPr>
        <p:spPr>
          <a:xfrm>
            <a:off x="1109523" y="1378722"/>
            <a:ext cx="949714" cy="12822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C60E85-A1B0-54B0-AACD-A565D418A2AC}"/>
              </a:ext>
            </a:extLst>
          </p:cNvPr>
          <p:cNvSpPr/>
          <p:nvPr/>
        </p:nvSpPr>
        <p:spPr>
          <a:xfrm>
            <a:off x="2366320" y="302889"/>
            <a:ext cx="1538860" cy="94971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909E74-0CBF-4FEF-31B8-64EEA8B70FBE}"/>
              </a:ext>
            </a:extLst>
          </p:cNvPr>
          <p:cNvSpPr/>
          <p:nvPr/>
        </p:nvSpPr>
        <p:spPr>
          <a:xfrm rot="5400000">
            <a:off x="1520587" y="962160"/>
            <a:ext cx="127586" cy="9497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9FFE32-A2BA-585D-9676-C336EA285F7D}"/>
              </a:ext>
            </a:extLst>
          </p:cNvPr>
          <p:cNvSpPr/>
          <p:nvPr/>
        </p:nvSpPr>
        <p:spPr>
          <a:xfrm rot="10800000">
            <a:off x="2366320" y="302888"/>
            <a:ext cx="127586" cy="9497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8474A2-1D49-CDE7-871A-876724B87A21}"/>
              </a:ext>
            </a:extLst>
          </p:cNvPr>
          <p:cNvSpPr/>
          <p:nvPr/>
        </p:nvSpPr>
        <p:spPr>
          <a:xfrm rot="10800000">
            <a:off x="2347274" y="1380818"/>
            <a:ext cx="182727" cy="12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EC9A5-4709-6B7E-88FB-F629FFBA2391}"/>
              </a:ext>
            </a:extLst>
          </p:cNvPr>
          <p:cNvSpPr txBox="1"/>
          <p:nvPr/>
        </p:nvSpPr>
        <p:spPr>
          <a:xfrm>
            <a:off x="1162040" y="714041"/>
            <a:ext cx="149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threadTileK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DB3790-5A78-6ACB-7CAC-0E30C534E824}"/>
              </a:ext>
            </a:extLst>
          </p:cNvPr>
          <p:cNvSpPr txBox="1"/>
          <p:nvPr/>
        </p:nvSpPr>
        <p:spPr>
          <a:xfrm>
            <a:off x="444237" y="3591367"/>
            <a:ext cx="247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-j-loop: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E82120-111A-488B-EEDA-40D99A07157A}"/>
              </a:ext>
            </a:extLst>
          </p:cNvPr>
          <p:cNvSpPr/>
          <p:nvPr/>
        </p:nvSpPr>
        <p:spPr>
          <a:xfrm>
            <a:off x="2358215" y="4720340"/>
            <a:ext cx="1546965" cy="1282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FA4326-0291-60D9-0BBB-789C7FE06090}"/>
              </a:ext>
            </a:extLst>
          </p:cNvPr>
          <p:cNvSpPr/>
          <p:nvPr/>
        </p:nvSpPr>
        <p:spPr>
          <a:xfrm>
            <a:off x="1109523" y="4717813"/>
            <a:ext cx="949714" cy="12822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D11AE5-66F4-2579-655D-3D97D62E6B5F}"/>
              </a:ext>
            </a:extLst>
          </p:cNvPr>
          <p:cNvSpPr/>
          <p:nvPr/>
        </p:nvSpPr>
        <p:spPr>
          <a:xfrm>
            <a:off x="2366320" y="3641980"/>
            <a:ext cx="1538860" cy="94971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105C93-D4FC-5B48-D49D-5C59138DA732}"/>
              </a:ext>
            </a:extLst>
          </p:cNvPr>
          <p:cNvSpPr/>
          <p:nvPr/>
        </p:nvSpPr>
        <p:spPr>
          <a:xfrm rot="10800000">
            <a:off x="1115622" y="4712313"/>
            <a:ext cx="93140" cy="12822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748F8D-0148-4B71-2CAC-E450A7217568}"/>
              </a:ext>
            </a:extLst>
          </p:cNvPr>
          <p:cNvSpPr/>
          <p:nvPr/>
        </p:nvSpPr>
        <p:spPr>
          <a:xfrm rot="5400000">
            <a:off x="3081854" y="2937810"/>
            <a:ext cx="100212" cy="152455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6BE093-22D8-0CB2-A312-286C65B94F2E}"/>
              </a:ext>
            </a:extLst>
          </p:cNvPr>
          <p:cNvSpPr/>
          <p:nvPr/>
        </p:nvSpPr>
        <p:spPr>
          <a:xfrm rot="10800000">
            <a:off x="2347273" y="4719908"/>
            <a:ext cx="1557906" cy="12747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3A7253-A362-CE83-FAF4-EDC24266868F}"/>
              </a:ext>
            </a:extLst>
          </p:cNvPr>
          <p:cNvSpPr txBox="1"/>
          <p:nvPr/>
        </p:nvSpPr>
        <p:spPr>
          <a:xfrm>
            <a:off x="4396198" y="3404029"/>
            <a:ext cx="744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(threadTileM * threadTileN) output element takes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(threadTileM + threadTileN) * threadTileK shared memory read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EB5CE8-EBA8-BB58-844B-4C9EF518D3B2}"/>
              </a:ext>
            </a:extLst>
          </p:cNvPr>
          <p:cNvSpPr txBox="1"/>
          <p:nvPr/>
        </p:nvSpPr>
        <p:spPr>
          <a:xfrm>
            <a:off x="1162040" y="4053132"/>
            <a:ext cx="149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threadTileK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13903C-E988-0452-4F6C-0D55D1441FB2}"/>
              </a:ext>
            </a:extLst>
          </p:cNvPr>
          <p:cNvSpPr txBox="1"/>
          <p:nvPr/>
        </p:nvSpPr>
        <p:spPr>
          <a:xfrm>
            <a:off x="2493906" y="3281188"/>
            <a:ext cx="149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E5C5B49-4FAF-F27D-AC24-3A53E6D7AFF2}"/>
              </a:ext>
            </a:extLst>
          </p:cNvPr>
          <p:cNvSpPr txBox="1"/>
          <p:nvPr/>
        </p:nvSpPr>
        <p:spPr>
          <a:xfrm>
            <a:off x="2438637" y="-14292"/>
            <a:ext cx="149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26FB08-F689-32A5-F3BC-D5778FF0B990}"/>
              </a:ext>
            </a:extLst>
          </p:cNvPr>
          <p:cNvSpPr txBox="1"/>
          <p:nvPr/>
        </p:nvSpPr>
        <p:spPr>
          <a:xfrm>
            <a:off x="97429" y="5004800"/>
            <a:ext cx="149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7D9E719-A21D-D00D-FD5D-94BA0F58260F}"/>
              </a:ext>
            </a:extLst>
          </p:cNvPr>
          <p:cNvSpPr txBox="1"/>
          <p:nvPr/>
        </p:nvSpPr>
        <p:spPr>
          <a:xfrm>
            <a:off x="31330" y="1809709"/>
            <a:ext cx="149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88FA011-E7DC-E037-6C3C-D0888044DB86}"/>
              </a:ext>
            </a:extLst>
          </p:cNvPr>
          <p:cNvSpPr txBox="1"/>
          <p:nvPr/>
        </p:nvSpPr>
        <p:spPr>
          <a:xfrm>
            <a:off x="4396198" y="249474"/>
            <a:ext cx="498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 output element takes (2* threadTileK) shared memory read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DE1863A-4D1F-14AD-F773-8E1242C29565}"/>
              </a:ext>
            </a:extLst>
          </p:cNvPr>
          <p:cNvSpPr txBox="1"/>
          <p:nvPr/>
        </p:nvSpPr>
        <p:spPr>
          <a:xfrm>
            <a:off x="4396198" y="977591"/>
            <a:ext cx="5543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Arithmetic Intensity: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(2 * threadTileK) / (2 * threadTileK * sizeof(float)) = 0.25 FLOP/byte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FB2685C-9436-96C2-60CA-6C751E7C7769}"/>
              </a:ext>
            </a:extLst>
          </p:cNvPr>
          <p:cNvSpPr txBox="1"/>
          <p:nvPr/>
        </p:nvSpPr>
        <p:spPr>
          <a:xfrm>
            <a:off x="4396198" y="4287965"/>
            <a:ext cx="5543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Arithmetic Intensity: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(threadTileM * threadTileN) * 2 * threadTileK /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((threadTileK + threadTileN) * threadTileK * sizeof(float))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=  (8 * 8) * 2 * 8 /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   ((8 + 8)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= 2 FLOP/byte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52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BDF68F-194F-C1F9-44E3-66E88E37F1AC}"/>
              </a:ext>
            </a:extLst>
          </p:cNvPr>
          <p:cNvSpPr txBox="1"/>
          <p:nvPr/>
        </p:nvSpPr>
        <p:spPr>
          <a:xfrm>
            <a:off x="108039" y="292417"/>
            <a:ext cx="400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CUDA core v4: block tile +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thread tile</a:t>
            </a:r>
            <a:endParaRPr lang="zh-CN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3CDDA9-35D8-F78D-7C08-CECD4A194A6A}"/>
              </a:ext>
            </a:extLst>
          </p:cNvPr>
          <p:cNvSpPr/>
          <p:nvPr/>
        </p:nvSpPr>
        <p:spPr>
          <a:xfrm>
            <a:off x="5047989" y="388399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478A49-E8CA-2A96-2256-6A1C736B0CB6}"/>
              </a:ext>
            </a:extLst>
          </p:cNvPr>
          <p:cNvSpPr/>
          <p:nvPr/>
        </p:nvSpPr>
        <p:spPr>
          <a:xfrm>
            <a:off x="5047989" y="3228677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4986FB-C1B7-ADBF-2468-9FA8C483306E}"/>
              </a:ext>
            </a:extLst>
          </p:cNvPr>
          <p:cNvSpPr/>
          <p:nvPr/>
        </p:nvSpPr>
        <p:spPr>
          <a:xfrm>
            <a:off x="1453019" y="3228676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B5CD6F-434C-5563-42E1-1062952E716F}"/>
              </a:ext>
            </a:extLst>
          </p:cNvPr>
          <p:cNvSpPr/>
          <p:nvPr/>
        </p:nvSpPr>
        <p:spPr>
          <a:xfrm>
            <a:off x="1453019" y="3228676"/>
            <a:ext cx="1077237" cy="1318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4944AA-ACDC-004D-2798-9E0B430EC599}"/>
              </a:ext>
            </a:extLst>
          </p:cNvPr>
          <p:cNvSpPr/>
          <p:nvPr/>
        </p:nvSpPr>
        <p:spPr>
          <a:xfrm>
            <a:off x="5047989" y="388399"/>
            <a:ext cx="1327758" cy="1047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69149E-8A62-6919-36EE-29F66533E1DD}"/>
              </a:ext>
            </a:extLst>
          </p:cNvPr>
          <p:cNvSpPr/>
          <p:nvPr/>
        </p:nvSpPr>
        <p:spPr>
          <a:xfrm>
            <a:off x="2530257" y="3228676"/>
            <a:ext cx="2010427" cy="131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A04694-FF8C-7F36-C753-A654A4271340}"/>
              </a:ext>
            </a:extLst>
          </p:cNvPr>
          <p:cNvSpPr/>
          <p:nvPr/>
        </p:nvSpPr>
        <p:spPr>
          <a:xfrm>
            <a:off x="5047989" y="1435534"/>
            <a:ext cx="1327758" cy="1642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0F4911-38DA-B5DA-A01B-1B61D47D9414}"/>
              </a:ext>
            </a:extLst>
          </p:cNvPr>
          <p:cNvSpPr/>
          <p:nvPr/>
        </p:nvSpPr>
        <p:spPr>
          <a:xfrm>
            <a:off x="5047988" y="3228676"/>
            <a:ext cx="1327759" cy="13182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E1369B-D0E1-66AE-99C2-E85C2B9FB041}"/>
              </a:ext>
            </a:extLst>
          </p:cNvPr>
          <p:cNvSpPr txBox="1"/>
          <p:nvPr/>
        </p:nvSpPr>
        <p:spPr>
          <a:xfrm>
            <a:off x="4726227" y="1580813"/>
            <a:ext cx="29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DE1F2B-AA3A-2EB5-74C3-23CA341D054D}"/>
              </a:ext>
            </a:extLst>
          </p:cNvPr>
          <p:cNvSpPr txBox="1"/>
          <p:nvPr/>
        </p:nvSpPr>
        <p:spPr>
          <a:xfrm>
            <a:off x="2880987" y="2814672"/>
            <a:ext cx="29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D4DA05-2341-47A1-7D4D-063365160C0C}"/>
              </a:ext>
            </a:extLst>
          </p:cNvPr>
          <p:cNvSpPr txBox="1"/>
          <p:nvPr/>
        </p:nvSpPr>
        <p:spPr>
          <a:xfrm>
            <a:off x="964506" y="4388945"/>
            <a:ext cx="3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3A6C343-E4FE-12BD-4635-B80AC7C4DAB6}"/>
              </a:ext>
            </a:extLst>
          </p:cNvPr>
          <p:cNvSpPr txBox="1"/>
          <p:nvPr/>
        </p:nvSpPr>
        <p:spPr>
          <a:xfrm>
            <a:off x="6663847" y="44833"/>
            <a:ext cx="3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7F4963-3E5C-C630-C51E-99CDFD305937}"/>
              </a:ext>
            </a:extLst>
          </p:cNvPr>
          <p:cNvSpPr txBox="1"/>
          <p:nvPr/>
        </p:nvSpPr>
        <p:spPr>
          <a:xfrm>
            <a:off x="8217073" y="4243821"/>
            <a:ext cx="341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TFLOPS: 12.129 / 18.38 = 65.94%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34083C-CD68-7FDD-7344-5D5E82E74EE1}"/>
              </a:ext>
            </a:extLst>
          </p:cNvPr>
          <p:cNvSpPr txBox="1"/>
          <p:nvPr/>
        </p:nvSpPr>
        <p:spPr>
          <a:xfrm>
            <a:off x="8285966" y="394754"/>
            <a:ext cx="3413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blockDim: (16, 16)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blockTileDim: (128, 128)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threadTileDim: (8, 8)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blockTileADim: (128, 8)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blockTileBDim: (128, 8)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threadTileADim: (8, 8)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threadTileBDim: (8, 8)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EF38D2-8C95-A084-1915-E8803FFC43B9}"/>
              </a:ext>
            </a:extLst>
          </p:cNvPr>
          <p:cNvSpPr txBox="1"/>
          <p:nvPr/>
        </p:nvSpPr>
        <p:spPr>
          <a:xfrm>
            <a:off x="1308968" y="2908993"/>
            <a:ext cx="131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blockTileK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0CB657-6D5F-48C0-D6CC-273C1940100D}"/>
              </a:ext>
            </a:extLst>
          </p:cNvPr>
          <p:cNvSpPr txBox="1"/>
          <p:nvPr/>
        </p:nvSpPr>
        <p:spPr>
          <a:xfrm>
            <a:off x="4021642" y="830223"/>
            <a:ext cx="120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blockTileK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60F3B0-F3A8-2959-28B6-B2F17D8EE5CB}"/>
              </a:ext>
            </a:extLst>
          </p:cNvPr>
          <p:cNvSpPr txBox="1"/>
          <p:nvPr/>
        </p:nvSpPr>
        <p:spPr>
          <a:xfrm>
            <a:off x="386743" y="3580035"/>
            <a:ext cx="115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63CE48-FF5E-3C77-0C46-E896C138FACB}"/>
              </a:ext>
            </a:extLst>
          </p:cNvPr>
          <p:cNvSpPr txBox="1"/>
          <p:nvPr/>
        </p:nvSpPr>
        <p:spPr>
          <a:xfrm>
            <a:off x="5279720" y="44833"/>
            <a:ext cx="105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BF37A0-99C8-8E02-C9FE-F7158DF6DAC2}"/>
              </a:ext>
            </a:extLst>
          </p:cNvPr>
          <p:cNvSpPr txBox="1"/>
          <p:nvPr/>
        </p:nvSpPr>
        <p:spPr>
          <a:xfrm>
            <a:off x="3087664" y="5521154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A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DA5A8B-C0F8-D3FD-D33E-C553690B40E6}"/>
              </a:ext>
            </a:extLst>
          </p:cNvPr>
          <p:cNvSpPr txBox="1"/>
          <p:nvPr/>
        </p:nvSpPr>
        <p:spPr>
          <a:xfrm>
            <a:off x="6482218" y="5521154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C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B2F0BC-3747-C845-647E-DABBA920CAA5}"/>
              </a:ext>
            </a:extLst>
          </p:cNvPr>
          <p:cNvSpPr txBox="1"/>
          <p:nvPr/>
        </p:nvSpPr>
        <p:spPr>
          <a:xfrm>
            <a:off x="6482218" y="2645642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B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1F996B-6A21-797F-04CC-FEB5A657A3BA}"/>
              </a:ext>
            </a:extLst>
          </p:cNvPr>
          <p:cNvSpPr txBox="1"/>
          <p:nvPr/>
        </p:nvSpPr>
        <p:spPr>
          <a:xfrm>
            <a:off x="131522" y="1095567"/>
            <a:ext cx="498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 thread responsible for </a:t>
            </a:r>
            <a:r>
              <a:rPr lang="en-US" altLang="zh-CN" sz="1200" u="sng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output element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B854E3-84F6-B91D-8204-A3F9DDF1FB83}"/>
              </a:ext>
            </a:extLst>
          </p:cNvPr>
          <p:cNvSpPr txBox="1"/>
          <p:nvPr/>
        </p:nvSpPr>
        <p:spPr>
          <a:xfrm>
            <a:off x="151487" y="612560"/>
            <a:ext cx="498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(based on v1)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3B1234-F36D-B1E2-0243-E970BB8ED0BC}"/>
              </a:ext>
            </a:extLst>
          </p:cNvPr>
          <p:cNvSpPr/>
          <p:nvPr/>
        </p:nvSpPr>
        <p:spPr>
          <a:xfrm>
            <a:off x="1453019" y="3228676"/>
            <a:ext cx="502609" cy="5040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FE1E00-3419-666D-C3E1-8510766475E0}"/>
              </a:ext>
            </a:extLst>
          </p:cNvPr>
          <p:cNvSpPr/>
          <p:nvPr/>
        </p:nvSpPr>
        <p:spPr>
          <a:xfrm>
            <a:off x="5053469" y="392074"/>
            <a:ext cx="502609" cy="5040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C5C59F-190B-DA9F-9E73-FADD1DA20CEE}"/>
              </a:ext>
            </a:extLst>
          </p:cNvPr>
          <p:cNvSpPr/>
          <p:nvPr/>
        </p:nvSpPr>
        <p:spPr>
          <a:xfrm>
            <a:off x="5047987" y="3228676"/>
            <a:ext cx="502609" cy="5040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BEFA08D-84D6-B89F-FAF7-61DA205E4CE1}"/>
              </a:ext>
            </a:extLst>
          </p:cNvPr>
          <p:cNvSpPr txBox="1"/>
          <p:nvPr/>
        </p:nvSpPr>
        <p:spPr>
          <a:xfrm>
            <a:off x="8285966" y="4727499"/>
            <a:ext cx="420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Arithmetic Intensity(Global):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(64 * 2K) / (2K / TileK * 8 * sizeof(float)) = 16 FLOP/byte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24DB82-5013-44FC-DDA9-31899C14754B}"/>
              </a:ext>
            </a:extLst>
          </p:cNvPr>
          <p:cNvSpPr txBox="1"/>
          <p:nvPr/>
        </p:nvSpPr>
        <p:spPr>
          <a:xfrm>
            <a:off x="151487" y="1584793"/>
            <a:ext cx="498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64 output element takes (threadTileM + threadTileN) * K shared memory read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C14CC7-B848-434D-F992-1ADC1DB1E836}"/>
              </a:ext>
            </a:extLst>
          </p:cNvPr>
          <p:cNvSpPr txBox="1"/>
          <p:nvPr/>
        </p:nvSpPr>
        <p:spPr>
          <a:xfrm>
            <a:off x="8285966" y="5274932"/>
            <a:ext cx="4208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Arithmetic Intensity(Shared):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(64 * 2K) /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((threadTileM + threadTileN) * K * sizeof(float))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= 2 FLOP/byte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3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EF32697-2EE2-D198-39D1-DCE1BB54E5B8}"/>
              </a:ext>
            </a:extLst>
          </p:cNvPr>
          <p:cNvSpPr txBox="1"/>
          <p:nvPr/>
        </p:nvSpPr>
        <p:spPr>
          <a:xfrm>
            <a:off x="526093" y="3864279"/>
            <a:ext cx="660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Occupancy: 25%, Occupancy Limiter: Registers Per Thread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7F545B-9628-0D7A-CF20-43D1E5E8D64F}"/>
              </a:ext>
            </a:extLst>
          </p:cNvPr>
          <p:cNvSpPr txBox="1"/>
          <p:nvPr/>
        </p:nvSpPr>
        <p:spPr>
          <a:xfrm>
            <a:off x="588723" y="254366"/>
            <a:ext cx="239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Roofline for v4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28973F-E27B-458B-00CA-0E00C2EF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6" y="650341"/>
            <a:ext cx="10415392" cy="21032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FB3753-07F5-6CBA-5B16-247C9D21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3" y="4505007"/>
            <a:ext cx="10372490" cy="16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8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BDF68F-194F-C1F9-44E3-66E88E37F1AC}"/>
              </a:ext>
            </a:extLst>
          </p:cNvPr>
          <p:cNvSpPr txBox="1"/>
          <p:nvPr/>
        </p:nvSpPr>
        <p:spPr>
          <a:xfrm>
            <a:off x="108038" y="292417"/>
            <a:ext cx="934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CUDA core v5: block tile + thread tile + global to shared optimization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34083C-CD68-7FDD-7344-5D5E82E74EE1}"/>
              </a:ext>
            </a:extLst>
          </p:cNvPr>
          <p:cNvSpPr txBox="1"/>
          <p:nvPr/>
        </p:nvSpPr>
        <p:spPr>
          <a:xfrm>
            <a:off x="9935747" y="206150"/>
            <a:ext cx="1907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blockDim: (16, 16)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blockTileDim: (128, 128)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threadTileDim: (8, 8)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blockTileADim: (128, 8)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blockTileBDim: (128, 8)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threadTileADim: (8, 8)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threadTileBDim: (8, 8)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9FE93D6-6935-F0EB-CB43-8845E5914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4" y="1043212"/>
            <a:ext cx="8402223" cy="204816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79E8088-E8ED-D93B-CB16-E76C683A8C9B}"/>
              </a:ext>
            </a:extLst>
          </p:cNvPr>
          <p:cNvSpPr txBox="1"/>
          <p:nvPr/>
        </p:nvSpPr>
        <p:spPr>
          <a:xfrm>
            <a:off x="108038" y="713981"/>
            <a:ext cx="55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Shared memory table of v4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D9CBD9A-045B-523C-67DE-1AF019D67B94}"/>
              </a:ext>
            </a:extLst>
          </p:cNvPr>
          <p:cNvCxnSpPr>
            <a:cxnSpLocks/>
          </p:cNvCxnSpPr>
          <p:nvPr/>
        </p:nvCxnSpPr>
        <p:spPr>
          <a:xfrm flipH="1">
            <a:off x="7224940" y="2067292"/>
            <a:ext cx="823748" cy="126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F2BAF3-33F7-1F09-91C0-BF6D891CF849}"/>
              </a:ext>
            </a:extLst>
          </p:cNvPr>
          <p:cNvCxnSpPr>
            <a:cxnSpLocks/>
          </p:cNvCxnSpPr>
          <p:nvPr/>
        </p:nvCxnSpPr>
        <p:spPr>
          <a:xfrm>
            <a:off x="8233448" y="1655482"/>
            <a:ext cx="1302707" cy="81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264764F-2717-73E8-B31E-6E75961CBA68}"/>
              </a:ext>
            </a:extLst>
          </p:cNvPr>
          <p:cNvSpPr txBox="1"/>
          <p:nvPr/>
        </p:nvSpPr>
        <p:spPr>
          <a:xfrm>
            <a:off x="6657256" y="3318947"/>
            <a:ext cx="2227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Global to Shared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DDF42E4-1881-A113-81EF-D5CAB0302784}"/>
              </a:ext>
            </a:extLst>
          </p:cNvPr>
          <p:cNvSpPr txBox="1"/>
          <p:nvPr/>
        </p:nvSpPr>
        <p:spPr>
          <a:xfrm>
            <a:off x="9132517" y="2472465"/>
            <a:ext cx="2227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Shared to Registers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D33454E-7DE6-AF8A-59B7-B17B85BD2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74" y="4197497"/>
            <a:ext cx="8287907" cy="2019582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E324C93F-0D99-7929-8DE7-00C714661FF5}"/>
              </a:ext>
            </a:extLst>
          </p:cNvPr>
          <p:cNvSpPr txBox="1"/>
          <p:nvPr/>
        </p:nvSpPr>
        <p:spPr>
          <a:xfrm>
            <a:off x="203874" y="3757379"/>
            <a:ext cx="55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Shared memory table of v5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7876D89-3828-96F7-FC87-9FF4AC7FF70B}"/>
              </a:ext>
            </a:extLst>
          </p:cNvPr>
          <p:cNvSpPr txBox="1"/>
          <p:nvPr/>
        </p:nvSpPr>
        <p:spPr>
          <a:xfrm>
            <a:off x="9182577" y="5526070"/>
            <a:ext cx="341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TFLOPS: 16.05 / 18.38 = 87.32%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4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A112B9-F286-6567-1C30-FCFD4E6F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501" y="889934"/>
            <a:ext cx="7611537" cy="37629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7EC8C9-7288-3548-D8C4-F61A41CF3D7B}"/>
              </a:ext>
            </a:extLst>
          </p:cNvPr>
          <p:cNvSpPr/>
          <p:nvPr/>
        </p:nvSpPr>
        <p:spPr>
          <a:xfrm>
            <a:off x="6250488" y="782877"/>
            <a:ext cx="3350712" cy="1565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38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DC1906-98C2-9307-13C9-831D2FD72827}"/>
              </a:ext>
            </a:extLst>
          </p:cNvPr>
          <p:cNvSpPr/>
          <p:nvPr/>
        </p:nvSpPr>
        <p:spPr>
          <a:xfrm>
            <a:off x="4354176" y="2779444"/>
            <a:ext cx="3483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CUDA core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0179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7E528A4-08C1-176A-1B32-CAAFAE634256}"/>
              </a:ext>
            </a:extLst>
          </p:cNvPr>
          <p:cNvSpPr/>
          <p:nvPr/>
        </p:nvSpPr>
        <p:spPr>
          <a:xfrm>
            <a:off x="795400" y="1261997"/>
            <a:ext cx="1772434" cy="453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00C759-1971-C1B4-BD80-4A4CBF4AE6D0}"/>
              </a:ext>
            </a:extLst>
          </p:cNvPr>
          <p:cNvSpPr txBox="1"/>
          <p:nvPr/>
        </p:nvSpPr>
        <p:spPr>
          <a:xfrm>
            <a:off x="1822601" y="6077491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blockTileA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0DD7B6-5BF9-092C-00D6-808DD40F06E7}"/>
              </a:ext>
            </a:extLst>
          </p:cNvPr>
          <p:cNvSpPr txBox="1"/>
          <p:nvPr/>
        </p:nvSpPr>
        <p:spPr>
          <a:xfrm>
            <a:off x="76723" y="361959"/>
            <a:ext cx="3336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Global to Shared pattern of v5: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C7D910-D8B7-8214-928E-16D4E6A820B1}"/>
              </a:ext>
            </a:extLst>
          </p:cNvPr>
          <p:cNvSpPr txBox="1"/>
          <p:nvPr/>
        </p:nvSpPr>
        <p:spPr>
          <a:xfrm>
            <a:off x="1561057" y="877646"/>
            <a:ext cx="274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A252BF-00A6-4640-862D-07CB880770F3}"/>
              </a:ext>
            </a:extLst>
          </p:cNvPr>
          <p:cNvSpPr txBox="1"/>
          <p:nvPr/>
        </p:nvSpPr>
        <p:spPr>
          <a:xfrm>
            <a:off x="76723" y="3134815"/>
            <a:ext cx="790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54D751-03C8-8BE4-8D26-E3644B751E13}"/>
              </a:ext>
            </a:extLst>
          </p:cNvPr>
          <p:cNvSpPr txBox="1"/>
          <p:nvPr/>
        </p:nvSpPr>
        <p:spPr>
          <a:xfrm>
            <a:off x="2821553" y="1240555"/>
            <a:ext cx="612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There are 256 / 32 = 8 warps in block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Each warp is responsible for fetching an entire row, in the simplest coalesced pattern, for 128 / 32 = 4 times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A652FE9-4759-6B1F-2605-AC8FC175D046}"/>
              </a:ext>
            </a:extLst>
          </p:cNvPr>
          <p:cNvSpPr/>
          <p:nvPr/>
        </p:nvSpPr>
        <p:spPr>
          <a:xfrm>
            <a:off x="795400" y="1261997"/>
            <a:ext cx="200419" cy="10991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A6E243-F9B2-541D-154C-3A544B438C3D}"/>
              </a:ext>
            </a:extLst>
          </p:cNvPr>
          <p:cNvSpPr txBox="1"/>
          <p:nvPr/>
        </p:nvSpPr>
        <p:spPr>
          <a:xfrm>
            <a:off x="205117" y="1782908"/>
            <a:ext cx="790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3C87B00D-40A1-416C-51C8-D8C8B92ADDF0}"/>
              </a:ext>
            </a:extLst>
          </p:cNvPr>
          <p:cNvSpPr/>
          <p:nvPr/>
        </p:nvSpPr>
        <p:spPr>
          <a:xfrm>
            <a:off x="487736" y="1298237"/>
            <a:ext cx="225463" cy="981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EF70EF-BA34-8978-00CF-1E197925B614}"/>
              </a:ext>
            </a:extLst>
          </p:cNvPr>
          <p:cNvSpPr/>
          <p:nvPr/>
        </p:nvSpPr>
        <p:spPr>
          <a:xfrm>
            <a:off x="795400" y="2373445"/>
            <a:ext cx="200419" cy="1143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875DE79-DAF4-99D6-3744-0501674E663D}"/>
              </a:ext>
            </a:extLst>
          </p:cNvPr>
          <p:cNvSpPr/>
          <p:nvPr/>
        </p:nvSpPr>
        <p:spPr>
          <a:xfrm>
            <a:off x="795400" y="3505106"/>
            <a:ext cx="200419" cy="1143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B3DA54C-A593-84F2-56C8-BDEDE718ADF5}"/>
              </a:ext>
            </a:extLst>
          </p:cNvPr>
          <p:cNvSpPr/>
          <p:nvPr/>
        </p:nvSpPr>
        <p:spPr>
          <a:xfrm>
            <a:off x="798527" y="4649056"/>
            <a:ext cx="200419" cy="1143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4196E8F-D91D-0E37-8112-DA6D9698DA75}"/>
              </a:ext>
            </a:extLst>
          </p:cNvPr>
          <p:cNvSpPr txBox="1"/>
          <p:nvPr/>
        </p:nvSpPr>
        <p:spPr>
          <a:xfrm>
            <a:off x="2890446" y="2896559"/>
            <a:ext cx="612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Shared memory: 32 bank, 32bits/4 bytes per bank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sizeof(float) = 4 bytes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3A41C47-1C2D-E167-1D1F-6D0913B57D3A}"/>
              </a:ext>
            </a:extLst>
          </p:cNvPr>
          <p:cNvSpPr txBox="1"/>
          <p:nvPr/>
        </p:nvSpPr>
        <p:spPr>
          <a:xfrm>
            <a:off x="2890446" y="4367897"/>
            <a:ext cx="612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For a warp in one iteration, one thread fetches 1 float = 4 byte to one bank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entire warp in one iteration fetches 32 floats to 32 bank</a:t>
            </a:r>
          </a:p>
          <a:p>
            <a:r>
              <a:rPr lang="en-US" altLang="zh-CN" sz="1200" u="sng" dirty="0">
                <a:latin typeface="Arial" panose="020B0604020202020204" pitchFamily="34" charset="0"/>
                <a:cs typeface="Arial" panose="020B0604020202020204" pitchFamily="34" charset="0"/>
              </a:rPr>
              <a:t>Global to Shared store should be bank conflict free</a:t>
            </a:r>
          </a:p>
        </p:txBody>
      </p:sp>
    </p:spTree>
    <p:extLst>
      <p:ext uri="{BB962C8B-B14F-4D97-AF65-F5344CB8AC3E}">
        <p14:creationId xmlns:p14="http://schemas.microsoft.com/office/powerpoint/2010/main" val="3675969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BDF68F-194F-C1F9-44E3-66E88E37F1AC}"/>
              </a:ext>
            </a:extLst>
          </p:cNvPr>
          <p:cNvSpPr txBox="1"/>
          <p:nvPr/>
        </p:nvSpPr>
        <p:spPr>
          <a:xfrm>
            <a:off x="108038" y="292417"/>
            <a:ext cx="756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CUDA core v6: Larger blockTileK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9E8088-E8ED-D93B-CB16-E76C683A8C9B}"/>
              </a:ext>
            </a:extLst>
          </p:cNvPr>
          <p:cNvSpPr txBox="1"/>
          <p:nvPr/>
        </p:nvSpPr>
        <p:spPr>
          <a:xfrm>
            <a:off x="158142" y="852480"/>
            <a:ext cx="55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blockTileK from 8 to 16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7876D89-3828-96F7-FC87-9FF4AC7FF70B}"/>
              </a:ext>
            </a:extLst>
          </p:cNvPr>
          <p:cNvSpPr txBox="1"/>
          <p:nvPr/>
        </p:nvSpPr>
        <p:spPr>
          <a:xfrm>
            <a:off x="158141" y="1432566"/>
            <a:ext cx="341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TFLOPS: 16.58 / 18.38 = 90.20%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EBA4AF-F76F-A739-5AC1-FF21623E45E3}"/>
              </a:ext>
            </a:extLst>
          </p:cNvPr>
          <p:cNvSpPr txBox="1"/>
          <p:nvPr/>
        </p:nvSpPr>
        <p:spPr>
          <a:xfrm>
            <a:off x="108037" y="2233568"/>
            <a:ext cx="756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CUDA core v7: 2 stage pipeline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9A4ADC-9AA6-3E73-5F32-DFF835CEFBFA}"/>
              </a:ext>
            </a:extLst>
          </p:cNvPr>
          <p:cNvSpPr txBox="1"/>
          <p:nvPr/>
        </p:nvSpPr>
        <p:spPr>
          <a:xfrm>
            <a:off x="158140" y="2849904"/>
            <a:ext cx="341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TFLOPS: 16.72 / 18.38 = 90.96%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DC1906-98C2-9307-13C9-831D2FD72827}"/>
              </a:ext>
            </a:extLst>
          </p:cNvPr>
          <p:cNvSpPr/>
          <p:nvPr/>
        </p:nvSpPr>
        <p:spPr>
          <a:xfrm>
            <a:off x="4253188" y="2766918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Tensor core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34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BDF68F-194F-C1F9-44E3-66E88E37F1AC}"/>
              </a:ext>
            </a:extLst>
          </p:cNvPr>
          <p:cNvSpPr txBox="1"/>
          <p:nvPr/>
        </p:nvSpPr>
        <p:spPr>
          <a:xfrm>
            <a:off x="294360" y="278797"/>
            <a:ext cx="390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Tensor core v0: block tile + warp tile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3CDDA9-35D8-F78D-7C08-CECD4A194A6A}"/>
              </a:ext>
            </a:extLst>
          </p:cNvPr>
          <p:cNvSpPr/>
          <p:nvPr/>
        </p:nvSpPr>
        <p:spPr>
          <a:xfrm>
            <a:off x="5047989" y="388399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478A49-E8CA-2A96-2256-6A1C736B0CB6}"/>
              </a:ext>
            </a:extLst>
          </p:cNvPr>
          <p:cNvSpPr/>
          <p:nvPr/>
        </p:nvSpPr>
        <p:spPr>
          <a:xfrm>
            <a:off x="5047989" y="3228677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4986FB-C1B7-ADBF-2468-9FA8C483306E}"/>
              </a:ext>
            </a:extLst>
          </p:cNvPr>
          <p:cNvSpPr/>
          <p:nvPr/>
        </p:nvSpPr>
        <p:spPr>
          <a:xfrm>
            <a:off x="1453019" y="3228676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B5CD6F-434C-5563-42E1-1062952E716F}"/>
              </a:ext>
            </a:extLst>
          </p:cNvPr>
          <p:cNvSpPr/>
          <p:nvPr/>
        </p:nvSpPr>
        <p:spPr>
          <a:xfrm>
            <a:off x="1453020" y="3228676"/>
            <a:ext cx="426274" cy="1318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4944AA-ACDC-004D-2798-9E0B430EC599}"/>
              </a:ext>
            </a:extLst>
          </p:cNvPr>
          <p:cNvSpPr/>
          <p:nvPr/>
        </p:nvSpPr>
        <p:spPr>
          <a:xfrm>
            <a:off x="5047989" y="388399"/>
            <a:ext cx="952760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69149E-8A62-6919-36EE-29F66533E1DD}"/>
              </a:ext>
            </a:extLst>
          </p:cNvPr>
          <p:cNvSpPr/>
          <p:nvPr/>
        </p:nvSpPr>
        <p:spPr>
          <a:xfrm>
            <a:off x="1879294" y="3228676"/>
            <a:ext cx="2661391" cy="131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A04694-FF8C-7F36-C753-A654A4271340}"/>
              </a:ext>
            </a:extLst>
          </p:cNvPr>
          <p:cNvSpPr/>
          <p:nvPr/>
        </p:nvSpPr>
        <p:spPr>
          <a:xfrm>
            <a:off x="5047989" y="726954"/>
            <a:ext cx="952760" cy="2351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0F4911-38DA-B5DA-A01B-1B61D47D9414}"/>
              </a:ext>
            </a:extLst>
          </p:cNvPr>
          <p:cNvSpPr/>
          <p:nvPr/>
        </p:nvSpPr>
        <p:spPr>
          <a:xfrm>
            <a:off x="5047989" y="3228676"/>
            <a:ext cx="977030" cy="13182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E1369B-D0E1-66AE-99C2-E85C2B9FB041}"/>
              </a:ext>
            </a:extLst>
          </p:cNvPr>
          <p:cNvSpPr txBox="1"/>
          <p:nvPr/>
        </p:nvSpPr>
        <p:spPr>
          <a:xfrm>
            <a:off x="4726227" y="1580813"/>
            <a:ext cx="29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DE1F2B-AA3A-2EB5-74C3-23CA341D054D}"/>
              </a:ext>
            </a:extLst>
          </p:cNvPr>
          <p:cNvSpPr txBox="1"/>
          <p:nvPr/>
        </p:nvSpPr>
        <p:spPr>
          <a:xfrm>
            <a:off x="2880987" y="2814672"/>
            <a:ext cx="29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D4DA05-2341-47A1-7D4D-063365160C0C}"/>
              </a:ext>
            </a:extLst>
          </p:cNvPr>
          <p:cNvSpPr txBox="1"/>
          <p:nvPr/>
        </p:nvSpPr>
        <p:spPr>
          <a:xfrm>
            <a:off x="964506" y="4388945"/>
            <a:ext cx="3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3A6C343-E4FE-12BD-4635-B80AC7C4DAB6}"/>
              </a:ext>
            </a:extLst>
          </p:cNvPr>
          <p:cNvSpPr txBox="1"/>
          <p:nvPr/>
        </p:nvSpPr>
        <p:spPr>
          <a:xfrm>
            <a:off x="6663847" y="44833"/>
            <a:ext cx="3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34083C-CD68-7FDD-7344-5D5E82E74EE1}"/>
              </a:ext>
            </a:extLst>
          </p:cNvPr>
          <p:cNvSpPr txBox="1"/>
          <p:nvPr/>
        </p:nvSpPr>
        <p:spPr>
          <a:xfrm>
            <a:off x="8348595" y="383387"/>
            <a:ext cx="34133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blockDim: (16, 16)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blockTileDim: (256, 128)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blockTileADim: (256, 16)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blockTileBDim: (128, 16)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warpTileDim: (64, 64)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warpTileADim: (64, 16)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warpTileBDim: (16, 64)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EF38D2-8C95-A084-1915-E8803FFC43B9}"/>
              </a:ext>
            </a:extLst>
          </p:cNvPr>
          <p:cNvSpPr txBox="1"/>
          <p:nvPr/>
        </p:nvSpPr>
        <p:spPr>
          <a:xfrm>
            <a:off x="1359075" y="2852181"/>
            <a:ext cx="112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0CB657-6D5F-48C0-D6CC-273C1940100D}"/>
              </a:ext>
            </a:extLst>
          </p:cNvPr>
          <p:cNvSpPr txBox="1"/>
          <p:nvPr/>
        </p:nvSpPr>
        <p:spPr>
          <a:xfrm>
            <a:off x="4095227" y="571067"/>
            <a:ext cx="1060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60F3B0-F3A8-2959-28B6-B2F17D8EE5CB}"/>
              </a:ext>
            </a:extLst>
          </p:cNvPr>
          <p:cNvSpPr txBox="1"/>
          <p:nvPr/>
        </p:nvSpPr>
        <p:spPr>
          <a:xfrm>
            <a:off x="432149" y="3546962"/>
            <a:ext cx="1199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63CE48-FF5E-3C77-0C46-E896C138FACB}"/>
              </a:ext>
            </a:extLst>
          </p:cNvPr>
          <p:cNvSpPr txBox="1"/>
          <p:nvPr/>
        </p:nvSpPr>
        <p:spPr>
          <a:xfrm>
            <a:off x="5183164" y="44833"/>
            <a:ext cx="105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BF37A0-99C8-8E02-C9FE-F7158DF6DAC2}"/>
              </a:ext>
            </a:extLst>
          </p:cNvPr>
          <p:cNvSpPr txBox="1"/>
          <p:nvPr/>
        </p:nvSpPr>
        <p:spPr>
          <a:xfrm>
            <a:off x="3087664" y="5521154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A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DA5A8B-C0F8-D3FD-D33E-C553690B40E6}"/>
              </a:ext>
            </a:extLst>
          </p:cNvPr>
          <p:cNvSpPr txBox="1"/>
          <p:nvPr/>
        </p:nvSpPr>
        <p:spPr>
          <a:xfrm>
            <a:off x="6482218" y="5521154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C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B2F0BC-3747-C845-647E-DABBA920CAA5}"/>
              </a:ext>
            </a:extLst>
          </p:cNvPr>
          <p:cNvSpPr txBox="1"/>
          <p:nvPr/>
        </p:nvSpPr>
        <p:spPr>
          <a:xfrm>
            <a:off x="6482218" y="2645642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B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1F996B-6A21-797F-04CC-FEB5A657A3BA}"/>
              </a:ext>
            </a:extLst>
          </p:cNvPr>
          <p:cNvSpPr txBox="1"/>
          <p:nvPr/>
        </p:nvSpPr>
        <p:spPr>
          <a:xfrm>
            <a:off x="294360" y="970288"/>
            <a:ext cx="498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 warp responsible for 64 * 64 = 4096 output element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D46645-586F-29CF-C1E8-272964D17323}"/>
              </a:ext>
            </a:extLst>
          </p:cNvPr>
          <p:cNvSpPr txBox="1"/>
          <p:nvPr/>
        </p:nvSpPr>
        <p:spPr>
          <a:xfrm>
            <a:off x="5060904" y="3730410"/>
            <a:ext cx="100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block tile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739676-E2A3-A0C8-FB8B-8CB143C54E2A}"/>
              </a:ext>
            </a:extLst>
          </p:cNvPr>
          <p:cNvSpPr txBox="1"/>
          <p:nvPr/>
        </p:nvSpPr>
        <p:spPr>
          <a:xfrm>
            <a:off x="8642959" y="5382654"/>
            <a:ext cx="341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TFLOPS: 48.48 / 222.11 = 21.82%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2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423EA9-C21E-6CB9-FA11-E611BDA0A8FD}"/>
              </a:ext>
            </a:extLst>
          </p:cNvPr>
          <p:cNvSpPr/>
          <p:nvPr/>
        </p:nvSpPr>
        <p:spPr>
          <a:xfrm>
            <a:off x="2028170" y="1940653"/>
            <a:ext cx="2889339" cy="43118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9AF9C4-8BFE-A80F-DD19-4157617DCA5B}"/>
              </a:ext>
            </a:extLst>
          </p:cNvPr>
          <p:cNvSpPr txBox="1"/>
          <p:nvPr/>
        </p:nvSpPr>
        <p:spPr>
          <a:xfrm>
            <a:off x="269310" y="200416"/>
            <a:ext cx="305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blockTileDim: (256, 128)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59D21C-EE6C-24B9-B5E0-FD1A6503DD41}"/>
              </a:ext>
            </a:extLst>
          </p:cNvPr>
          <p:cNvSpPr txBox="1"/>
          <p:nvPr/>
        </p:nvSpPr>
        <p:spPr>
          <a:xfrm>
            <a:off x="2723367" y="205036"/>
            <a:ext cx="305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warpTileDim: (64, 64)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FD70B9-6E16-5AD7-8FA9-943C4A5A0548}"/>
              </a:ext>
            </a:extLst>
          </p:cNvPr>
          <p:cNvSpPr txBox="1"/>
          <p:nvPr/>
        </p:nvSpPr>
        <p:spPr>
          <a:xfrm>
            <a:off x="5177424" y="231193"/>
            <a:ext cx="305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N_WARP_PER_BLK = 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3FB198-FC39-ADAB-98AC-19B2B8EEA821}"/>
              </a:ext>
            </a:extLst>
          </p:cNvPr>
          <p:cNvSpPr/>
          <p:nvPr/>
        </p:nvSpPr>
        <p:spPr>
          <a:xfrm>
            <a:off x="2028170" y="1940653"/>
            <a:ext cx="1446757" cy="107795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E58F32-B4EF-3B96-480A-03F170E7C8BD}"/>
              </a:ext>
            </a:extLst>
          </p:cNvPr>
          <p:cNvSpPr/>
          <p:nvPr/>
        </p:nvSpPr>
        <p:spPr>
          <a:xfrm>
            <a:off x="3472839" y="1940653"/>
            <a:ext cx="1446757" cy="10779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538B2A-E382-921D-5DA3-98EBB2B8A10A}"/>
              </a:ext>
            </a:extLst>
          </p:cNvPr>
          <p:cNvSpPr txBox="1"/>
          <p:nvPr/>
        </p:nvSpPr>
        <p:spPr>
          <a:xfrm>
            <a:off x="1582957" y="2356320"/>
            <a:ext cx="45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705BE4-53C4-32AF-B14E-508120EAA5C4}"/>
              </a:ext>
            </a:extLst>
          </p:cNvPr>
          <p:cNvSpPr txBox="1"/>
          <p:nvPr/>
        </p:nvSpPr>
        <p:spPr>
          <a:xfrm>
            <a:off x="2417519" y="1572556"/>
            <a:ext cx="45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8BAD57-6098-8ACC-5C7B-02E645F87914}"/>
              </a:ext>
            </a:extLst>
          </p:cNvPr>
          <p:cNvSpPr/>
          <p:nvPr/>
        </p:nvSpPr>
        <p:spPr>
          <a:xfrm>
            <a:off x="2033389" y="3018605"/>
            <a:ext cx="1442582" cy="10779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EBD3AE-403C-F5EA-1D5B-0619677E00B2}"/>
              </a:ext>
            </a:extLst>
          </p:cNvPr>
          <p:cNvSpPr/>
          <p:nvPr/>
        </p:nvSpPr>
        <p:spPr>
          <a:xfrm>
            <a:off x="3470752" y="3018605"/>
            <a:ext cx="1442582" cy="10779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2C2095-54B4-70B3-7F18-4B1F0E2937B2}"/>
              </a:ext>
            </a:extLst>
          </p:cNvPr>
          <p:cNvSpPr/>
          <p:nvPr/>
        </p:nvSpPr>
        <p:spPr>
          <a:xfrm>
            <a:off x="2028170" y="4096557"/>
            <a:ext cx="1442582" cy="10779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A74E84-402D-A8A6-D4AF-70D45C5A4C53}"/>
              </a:ext>
            </a:extLst>
          </p:cNvPr>
          <p:cNvSpPr/>
          <p:nvPr/>
        </p:nvSpPr>
        <p:spPr>
          <a:xfrm>
            <a:off x="3470752" y="4096557"/>
            <a:ext cx="1442582" cy="10779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9AE9EA-E483-D6F2-64AF-8BD5F9EE2DBF}"/>
              </a:ext>
            </a:extLst>
          </p:cNvPr>
          <p:cNvSpPr/>
          <p:nvPr/>
        </p:nvSpPr>
        <p:spPr>
          <a:xfrm>
            <a:off x="2026083" y="5174509"/>
            <a:ext cx="1442582" cy="10779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E71204-7960-E0CC-6B27-6D14EE566605}"/>
              </a:ext>
            </a:extLst>
          </p:cNvPr>
          <p:cNvSpPr/>
          <p:nvPr/>
        </p:nvSpPr>
        <p:spPr>
          <a:xfrm>
            <a:off x="3468665" y="5174509"/>
            <a:ext cx="1442582" cy="10779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B8D9BE-5648-48C7-521F-70206D9485F6}"/>
              </a:ext>
            </a:extLst>
          </p:cNvPr>
          <p:cNvSpPr txBox="1"/>
          <p:nvPr/>
        </p:nvSpPr>
        <p:spPr>
          <a:xfrm>
            <a:off x="2311048" y="2307331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Warp0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55392F-88AD-A0D6-ACCC-3F4BE8B99199}"/>
              </a:ext>
            </a:extLst>
          </p:cNvPr>
          <p:cNvSpPr txBox="1"/>
          <p:nvPr/>
        </p:nvSpPr>
        <p:spPr>
          <a:xfrm>
            <a:off x="3675345" y="2294963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Warp1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72B3B4-D8D0-42FC-9C99-AFCE4021350B}"/>
              </a:ext>
            </a:extLst>
          </p:cNvPr>
          <p:cNvSpPr txBox="1"/>
          <p:nvPr/>
        </p:nvSpPr>
        <p:spPr>
          <a:xfrm>
            <a:off x="2311048" y="3330534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Warp2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10670C8-D683-C677-89EF-92D4A02A6D84}"/>
              </a:ext>
            </a:extLst>
          </p:cNvPr>
          <p:cNvSpPr/>
          <p:nvPr/>
        </p:nvSpPr>
        <p:spPr>
          <a:xfrm>
            <a:off x="1187929" y="1940653"/>
            <a:ext cx="291705" cy="431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6C87FD-0CB5-6204-C39D-BEBE9BD12B25}"/>
              </a:ext>
            </a:extLst>
          </p:cNvPr>
          <p:cNvSpPr txBox="1"/>
          <p:nvPr/>
        </p:nvSpPr>
        <p:spPr>
          <a:xfrm>
            <a:off x="2811047" y="6312772"/>
            <a:ext cx="100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block tile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B5FA05-7B34-D009-8630-A757764B8A6C}"/>
              </a:ext>
            </a:extLst>
          </p:cNvPr>
          <p:cNvSpPr txBox="1"/>
          <p:nvPr/>
        </p:nvSpPr>
        <p:spPr>
          <a:xfrm>
            <a:off x="746340" y="6282004"/>
            <a:ext cx="1277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block tile A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AF5D816-A5F5-A3DF-9BA8-84834D486BDF}"/>
              </a:ext>
            </a:extLst>
          </p:cNvPr>
          <p:cNvSpPr/>
          <p:nvPr/>
        </p:nvSpPr>
        <p:spPr>
          <a:xfrm rot="5400000">
            <a:off x="3329653" y="-9038"/>
            <a:ext cx="275937" cy="28872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9F90CC9-E752-3A4C-DA54-7FB906857D34}"/>
              </a:ext>
            </a:extLst>
          </p:cNvPr>
          <p:cNvSpPr/>
          <p:nvPr/>
        </p:nvSpPr>
        <p:spPr>
          <a:xfrm>
            <a:off x="2023995" y="1297067"/>
            <a:ext cx="1420660" cy="275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7A7517F-D7A9-9692-EE77-7126483816AA}"/>
              </a:ext>
            </a:extLst>
          </p:cNvPr>
          <p:cNvSpPr/>
          <p:nvPr/>
        </p:nvSpPr>
        <p:spPr>
          <a:xfrm>
            <a:off x="1192580" y="1940652"/>
            <a:ext cx="288097" cy="10779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E80A340-F6F7-2139-A0B5-0DFD569BFADA}"/>
              </a:ext>
            </a:extLst>
          </p:cNvPr>
          <p:cNvSpPr txBox="1"/>
          <p:nvPr/>
        </p:nvSpPr>
        <p:spPr>
          <a:xfrm>
            <a:off x="10010381" y="200416"/>
            <a:ext cx="1974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warpTileDim: (64, 64)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warpTileADim: (64, 16)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warpTileBDim: (16, 64)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2D3B6D-D3CD-1100-EAE0-9486CA48B64B}"/>
              </a:ext>
            </a:extLst>
          </p:cNvPr>
          <p:cNvSpPr txBox="1"/>
          <p:nvPr/>
        </p:nvSpPr>
        <p:spPr>
          <a:xfrm>
            <a:off x="2912302" y="878457"/>
            <a:ext cx="1277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block tile B</a:t>
            </a:r>
            <a:endParaRPr lang="zh-CN" altLang="en-US" sz="1600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1B0725B-50DE-DC8C-D86C-DC61095EB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88" y="1298272"/>
            <a:ext cx="6712927" cy="3922283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9EEFB226-4971-740E-7F09-D1FC034FA382}"/>
              </a:ext>
            </a:extLst>
          </p:cNvPr>
          <p:cNvSpPr/>
          <p:nvPr/>
        </p:nvSpPr>
        <p:spPr>
          <a:xfrm>
            <a:off x="5392455" y="2976867"/>
            <a:ext cx="3983276" cy="707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0945E2F-38F7-C2E2-8936-2A51BDF642EE}"/>
              </a:ext>
            </a:extLst>
          </p:cNvPr>
          <p:cNvSpPr txBox="1"/>
          <p:nvPr/>
        </p:nvSpPr>
        <p:spPr>
          <a:xfrm>
            <a:off x="5392455" y="5527066"/>
            <a:ext cx="4684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wmma API support sizes for __half data:</a:t>
            </a:r>
          </a:p>
          <a:p>
            <a:r>
              <a:rPr lang="en-US" altLang="zh-CN" sz="1400" u="sng" dirty="0">
                <a:latin typeface="Arial" panose="020B0604020202020204" pitchFamily="34" charset="0"/>
                <a:cs typeface="Arial" panose="020B0604020202020204" pitchFamily="34" charset="0"/>
              </a:rPr>
              <a:t>16 x 16 x 16 </a:t>
            </a:r>
            <a:r>
              <a:rPr lang="en-US" altLang="zh-CN" sz="14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sz="1400" u="sng" dirty="0">
                <a:latin typeface="Arial" panose="020B0604020202020204" pitchFamily="34" charset="0"/>
                <a:cs typeface="Arial" panose="020B0604020202020204" pitchFamily="34" charset="0"/>
              </a:rPr>
              <a:t> (16, 16) @ (16, 16) + (16, 16) = (16, 16)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32 x 8 x 16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(32, 16) @ (16, 8) + (32, 8) = (32, 8)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 x 32 x 16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(8, 16) @ (16 ,32) + (8, 32) = (8, 32)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6E725DD-1BB0-E9BF-192D-DA83728DCB3D}"/>
              </a:ext>
            </a:extLst>
          </p:cNvPr>
          <p:cNvSpPr txBox="1"/>
          <p:nvPr/>
        </p:nvSpPr>
        <p:spPr>
          <a:xfrm>
            <a:off x="1250562" y="1322650"/>
            <a:ext cx="45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7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045456-4FE4-5470-B930-DEB6D3D62C3E}"/>
              </a:ext>
            </a:extLst>
          </p:cNvPr>
          <p:cNvSpPr/>
          <p:nvPr/>
        </p:nvSpPr>
        <p:spPr>
          <a:xfrm>
            <a:off x="4297269" y="1609594"/>
            <a:ext cx="4160208" cy="450935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ADE969-0D13-30D4-C0D5-CB0EA8105679}"/>
              </a:ext>
            </a:extLst>
          </p:cNvPr>
          <p:cNvSpPr txBox="1"/>
          <p:nvPr/>
        </p:nvSpPr>
        <p:spPr>
          <a:xfrm>
            <a:off x="5819965" y="6219173"/>
            <a:ext cx="111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WarpTile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CE6F62-E13D-B3A7-ADA7-E3462E1EA451}"/>
              </a:ext>
            </a:extLst>
          </p:cNvPr>
          <p:cNvSpPr/>
          <p:nvPr/>
        </p:nvSpPr>
        <p:spPr>
          <a:xfrm>
            <a:off x="4297268" y="1609595"/>
            <a:ext cx="1121079" cy="11273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27467E-2F6B-35E7-BBD2-A7F09884FE97}"/>
              </a:ext>
            </a:extLst>
          </p:cNvPr>
          <p:cNvSpPr txBox="1"/>
          <p:nvPr/>
        </p:nvSpPr>
        <p:spPr>
          <a:xfrm>
            <a:off x="4435054" y="1988598"/>
            <a:ext cx="129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Frag0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784800-7A0A-3F65-454A-ED2E34C5E0B1}"/>
              </a:ext>
            </a:extLst>
          </p:cNvPr>
          <p:cNvSpPr/>
          <p:nvPr/>
        </p:nvSpPr>
        <p:spPr>
          <a:xfrm>
            <a:off x="5413650" y="1609593"/>
            <a:ext cx="1002081" cy="1127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EF7B40-405C-B5EA-2965-69E8BD3B282F}"/>
              </a:ext>
            </a:extLst>
          </p:cNvPr>
          <p:cNvSpPr/>
          <p:nvPr/>
        </p:nvSpPr>
        <p:spPr>
          <a:xfrm>
            <a:off x="6420429" y="1609593"/>
            <a:ext cx="1020872" cy="1127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D6EF17-9279-CC11-8A63-C0A5289BED7F}"/>
              </a:ext>
            </a:extLst>
          </p:cNvPr>
          <p:cNvSpPr/>
          <p:nvPr/>
        </p:nvSpPr>
        <p:spPr>
          <a:xfrm>
            <a:off x="7436604" y="1609593"/>
            <a:ext cx="1020872" cy="1127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70CA33-88ED-DF64-EBDE-9B9C2B0D0741}"/>
              </a:ext>
            </a:extLst>
          </p:cNvPr>
          <p:cNvSpPr/>
          <p:nvPr/>
        </p:nvSpPr>
        <p:spPr>
          <a:xfrm>
            <a:off x="4297267" y="2736933"/>
            <a:ext cx="1116382" cy="1127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320D21-6657-2A42-B719-EBF0B100D217}"/>
              </a:ext>
            </a:extLst>
          </p:cNvPr>
          <p:cNvSpPr/>
          <p:nvPr/>
        </p:nvSpPr>
        <p:spPr>
          <a:xfrm>
            <a:off x="4298833" y="3864271"/>
            <a:ext cx="1116382" cy="1127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1B522E-F084-F28C-D2FB-75079B367AC1}"/>
              </a:ext>
            </a:extLst>
          </p:cNvPr>
          <p:cNvSpPr/>
          <p:nvPr/>
        </p:nvSpPr>
        <p:spPr>
          <a:xfrm>
            <a:off x="4297267" y="4991605"/>
            <a:ext cx="1116382" cy="1127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F47665-A733-5E50-7C64-8833BB78017B}"/>
              </a:ext>
            </a:extLst>
          </p:cNvPr>
          <p:cNvSpPr txBox="1"/>
          <p:nvPr/>
        </p:nvSpPr>
        <p:spPr>
          <a:xfrm>
            <a:off x="3894395" y="1988598"/>
            <a:ext cx="45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CBD50A-19BE-F579-87ED-4A4A4497110F}"/>
              </a:ext>
            </a:extLst>
          </p:cNvPr>
          <p:cNvSpPr txBox="1"/>
          <p:nvPr/>
        </p:nvSpPr>
        <p:spPr>
          <a:xfrm>
            <a:off x="4652848" y="1340091"/>
            <a:ext cx="45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9BC393-3311-8771-C341-A10006947F39}"/>
              </a:ext>
            </a:extLst>
          </p:cNvPr>
          <p:cNvSpPr/>
          <p:nvPr/>
        </p:nvSpPr>
        <p:spPr>
          <a:xfrm>
            <a:off x="3114775" y="1609594"/>
            <a:ext cx="629029" cy="4509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885ECA8-258A-5A13-34F8-81F9D309CD0A}"/>
              </a:ext>
            </a:extLst>
          </p:cNvPr>
          <p:cNvSpPr txBox="1"/>
          <p:nvPr/>
        </p:nvSpPr>
        <p:spPr>
          <a:xfrm>
            <a:off x="3064189" y="6200735"/>
            <a:ext cx="1364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WarpTileA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6656645-B0FE-42B4-30EE-5A7C0C8748B0}"/>
              </a:ext>
            </a:extLst>
          </p:cNvPr>
          <p:cNvSpPr/>
          <p:nvPr/>
        </p:nvSpPr>
        <p:spPr>
          <a:xfrm rot="5400000">
            <a:off x="6062853" y="-1170321"/>
            <a:ext cx="629029" cy="416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25308EF-8F36-2547-1962-684DFBD152FC}"/>
              </a:ext>
            </a:extLst>
          </p:cNvPr>
          <p:cNvSpPr txBox="1"/>
          <p:nvPr/>
        </p:nvSpPr>
        <p:spPr>
          <a:xfrm>
            <a:off x="7577867" y="1170813"/>
            <a:ext cx="1364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WarpTileB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FBBF17-7D87-30D9-EF2B-E2F11B8ADED8}"/>
              </a:ext>
            </a:extLst>
          </p:cNvPr>
          <p:cNvSpPr txBox="1"/>
          <p:nvPr/>
        </p:nvSpPr>
        <p:spPr>
          <a:xfrm>
            <a:off x="3517707" y="1001359"/>
            <a:ext cx="45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B0A93E-9435-D1E5-1FFA-0EFC85E7C245}"/>
              </a:ext>
            </a:extLst>
          </p:cNvPr>
          <p:cNvSpPr/>
          <p:nvPr/>
        </p:nvSpPr>
        <p:spPr>
          <a:xfrm>
            <a:off x="3114775" y="1594205"/>
            <a:ext cx="629028" cy="11273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E8AC51B-E411-E670-CB43-617619184D32}"/>
              </a:ext>
            </a:extLst>
          </p:cNvPr>
          <p:cNvSpPr/>
          <p:nvPr/>
        </p:nvSpPr>
        <p:spPr>
          <a:xfrm rot="5400000">
            <a:off x="4546421" y="352406"/>
            <a:ext cx="629028" cy="11273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8F77391-E319-37B4-66B9-D9E88B49BA60}"/>
              </a:ext>
            </a:extLst>
          </p:cNvPr>
          <p:cNvSpPr txBox="1"/>
          <p:nvPr/>
        </p:nvSpPr>
        <p:spPr>
          <a:xfrm>
            <a:off x="3052176" y="2048497"/>
            <a:ext cx="75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FragA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EA7BD4-1604-DDB4-EAE4-D30A46542E02}"/>
              </a:ext>
            </a:extLst>
          </p:cNvPr>
          <p:cNvSpPr txBox="1"/>
          <p:nvPr/>
        </p:nvSpPr>
        <p:spPr>
          <a:xfrm>
            <a:off x="4457206" y="741638"/>
            <a:ext cx="1293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FragB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84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6D6491-B015-0724-FA11-8DC123677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274797"/>
            <a:ext cx="10803699" cy="26819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D19020-20A2-932B-8A7B-9598761B3A26}"/>
              </a:ext>
            </a:extLst>
          </p:cNvPr>
          <p:cNvSpPr txBox="1"/>
          <p:nvPr/>
        </p:nvSpPr>
        <p:spPr>
          <a:xfrm>
            <a:off x="604382" y="3821877"/>
            <a:ext cx="123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Initialize: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A582ED-734A-35E2-BB92-59065675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82" y="4365969"/>
            <a:ext cx="9716856" cy="128605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1945BFB-AB55-AC71-1698-82D79B804A02}"/>
              </a:ext>
            </a:extLst>
          </p:cNvPr>
          <p:cNvSpPr/>
          <p:nvPr/>
        </p:nvSpPr>
        <p:spPr>
          <a:xfrm>
            <a:off x="688932" y="4260681"/>
            <a:ext cx="7728559" cy="36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1964E8-88DA-AF10-3773-D2E0033B4D90}"/>
              </a:ext>
            </a:extLst>
          </p:cNvPr>
          <p:cNvSpPr txBox="1"/>
          <p:nvPr/>
        </p:nvSpPr>
        <p:spPr>
          <a:xfrm>
            <a:off x="604382" y="3131506"/>
            <a:ext cx="201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 = A @ B + 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19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924054-4429-2356-AE11-3A3A58B4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2" y="651353"/>
            <a:ext cx="11423233" cy="51234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5A4AEB-A177-03F0-00CD-F5F09D64F67F}"/>
              </a:ext>
            </a:extLst>
          </p:cNvPr>
          <p:cNvSpPr/>
          <p:nvPr/>
        </p:nvSpPr>
        <p:spPr>
          <a:xfrm>
            <a:off x="1146130" y="2586625"/>
            <a:ext cx="10384077" cy="1158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937BB2-D022-844D-D607-E6EC3593C987}"/>
              </a:ext>
            </a:extLst>
          </p:cNvPr>
          <p:cNvSpPr/>
          <p:nvPr/>
        </p:nvSpPr>
        <p:spPr>
          <a:xfrm>
            <a:off x="1146129" y="4434214"/>
            <a:ext cx="10384077" cy="463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23E7ED-5EDE-E425-B9E5-2D11D14C790D}"/>
              </a:ext>
            </a:extLst>
          </p:cNvPr>
          <p:cNvSpPr txBox="1"/>
          <p:nvPr/>
        </p:nvSpPr>
        <p:spPr>
          <a:xfrm>
            <a:off x="9112687" y="2085677"/>
            <a:ext cx="123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Load: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A79F7D-414F-8C5E-8844-9A193980CB0D}"/>
              </a:ext>
            </a:extLst>
          </p:cNvPr>
          <p:cNvSpPr txBox="1"/>
          <p:nvPr/>
        </p:nvSpPr>
        <p:spPr>
          <a:xfrm>
            <a:off x="9112687" y="3905082"/>
            <a:ext cx="123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Compute: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05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A02DD6-9A52-7359-6740-6902B4576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3" y="939824"/>
            <a:ext cx="11049849" cy="13900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89CC88-D757-48EA-368C-FB745A784930}"/>
              </a:ext>
            </a:extLst>
          </p:cNvPr>
          <p:cNvSpPr/>
          <p:nvPr/>
        </p:nvSpPr>
        <p:spPr>
          <a:xfrm>
            <a:off x="989554" y="1521912"/>
            <a:ext cx="10384077" cy="463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923490-BCEE-9BEC-1B3C-E81181F38E4D}"/>
              </a:ext>
            </a:extLst>
          </p:cNvPr>
          <p:cNvSpPr txBox="1"/>
          <p:nvPr/>
        </p:nvSpPr>
        <p:spPr>
          <a:xfrm>
            <a:off x="372647" y="410692"/>
            <a:ext cx="123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Store: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800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AFB95A-9ACF-26CD-6104-38111BB2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59" y="1110684"/>
            <a:ext cx="9059539" cy="21815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DCF6C3-4C4E-F257-14EF-B5D4A62BC320}"/>
              </a:ext>
            </a:extLst>
          </p:cNvPr>
          <p:cNvSpPr txBox="1"/>
          <p:nvPr/>
        </p:nvSpPr>
        <p:spPr>
          <a:xfrm>
            <a:off x="294359" y="278797"/>
            <a:ext cx="95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Tensor core v1: block tile + warp tile + padding(shared to register optimization)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BE5B71-15C9-75A0-16EB-3A1EA3399CD3}"/>
              </a:ext>
            </a:extLst>
          </p:cNvPr>
          <p:cNvSpPr txBox="1"/>
          <p:nvPr/>
        </p:nvSpPr>
        <p:spPr>
          <a:xfrm>
            <a:off x="294359" y="740907"/>
            <a:ext cx="55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Shared memory table of v0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2D93E-4B04-6E7F-D40F-458E3588C95A}"/>
              </a:ext>
            </a:extLst>
          </p:cNvPr>
          <p:cNvSpPr txBox="1"/>
          <p:nvPr/>
        </p:nvSpPr>
        <p:spPr>
          <a:xfrm>
            <a:off x="294359" y="3565788"/>
            <a:ext cx="55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Shared memory table of v1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BFF1AB-1EE0-6365-5066-48392BC9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11" y="4030827"/>
            <a:ext cx="9040487" cy="208626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6D33E66-3170-4195-D097-E46F0CC6818B}"/>
              </a:ext>
            </a:extLst>
          </p:cNvPr>
          <p:cNvSpPr/>
          <p:nvPr/>
        </p:nvSpPr>
        <p:spPr>
          <a:xfrm>
            <a:off x="7152361" y="1753644"/>
            <a:ext cx="2054269" cy="425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C32721-F58C-3A6C-2E1A-C58BA71DD0DA}"/>
              </a:ext>
            </a:extLst>
          </p:cNvPr>
          <p:cNvSpPr/>
          <p:nvPr/>
        </p:nvSpPr>
        <p:spPr>
          <a:xfrm>
            <a:off x="7152360" y="4534421"/>
            <a:ext cx="2054269" cy="419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03D3A4-D0E4-4E1F-6A97-7BE56319BB1B}"/>
              </a:ext>
            </a:extLst>
          </p:cNvPr>
          <p:cNvSpPr txBox="1"/>
          <p:nvPr/>
        </p:nvSpPr>
        <p:spPr>
          <a:xfrm>
            <a:off x="9499905" y="5607489"/>
            <a:ext cx="269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TFLOPS: 99.54 / 222.11 = 44.81%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29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361C69F-6400-7DB6-1E56-146FEEDB9B80}"/>
              </a:ext>
            </a:extLst>
          </p:cNvPr>
          <p:cNvCxnSpPr>
            <a:cxnSpLocks/>
          </p:cNvCxnSpPr>
          <p:nvPr/>
        </p:nvCxnSpPr>
        <p:spPr>
          <a:xfrm flipV="1">
            <a:off x="1622612" y="824753"/>
            <a:ext cx="0" cy="40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F05C677-893F-184D-90B3-75E9713B799C}"/>
              </a:ext>
            </a:extLst>
          </p:cNvPr>
          <p:cNvCxnSpPr/>
          <p:nvPr/>
        </p:nvCxnSpPr>
        <p:spPr>
          <a:xfrm>
            <a:off x="1622612" y="4912659"/>
            <a:ext cx="7826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E741B8D-03DE-4A74-29FB-63EDA1D51621}"/>
              </a:ext>
            </a:extLst>
          </p:cNvPr>
          <p:cNvCxnSpPr/>
          <p:nvPr/>
        </p:nvCxnSpPr>
        <p:spPr>
          <a:xfrm flipV="1">
            <a:off x="1622612" y="1712259"/>
            <a:ext cx="2357717" cy="319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CD130D2-DE46-D438-9C55-D7C7F78404A1}"/>
              </a:ext>
            </a:extLst>
          </p:cNvPr>
          <p:cNvCxnSpPr/>
          <p:nvPr/>
        </p:nvCxnSpPr>
        <p:spPr>
          <a:xfrm>
            <a:off x="3980329" y="1730188"/>
            <a:ext cx="516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910C74B-1F60-5ED7-5816-49634F5B164B}"/>
              </a:ext>
            </a:extLst>
          </p:cNvPr>
          <p:cNvCxnSpPr>
            <a:cxnSpLocks/>
          </p:cNvCxnSpPr>
          <p:nvPr/>
        </p:nvCxnSpPr>
        <p:spPr>
          <a:xfrm flipV="1">
            <a:off x="1622612" y="1730188"/>
            <a:ext cx="6589061" cy="3173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4AE8AAE-5D01-BDE2-1121-5B6F7128B705}"/>
              </a:ext>
            </a:extLst>
          </p:cNvPr>
          <p:cNvCxnSpPr>
            <a:cxnSpLocks/>
          </p:cNvCxnSpPr>
          <p:nvPr/>
        </p:nvCxnSpPr>
        <p:spPr>
          <a:xfrm flipV="1">
            <a:off x="1622611" y="1730188"/>
            <a:ext cx="4164107" cy="317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78F6EE22-3597-FF2A-604B-54AE8C1CD5D3}"/>
              </a:ext>
            </a:extLst>
          </p:cNvPr>
          <p:cNvSpPr/>
          <p:nvPr/>
        </p:nvSpPr>
        <p:spPr>
          <a:xfrm>
            <a:off x="3849223" y="3756211"/>
            <a:ext cx="262214" cy="22411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29B6B74D-1BE8-EC27-AA65-522DEE00C000}"/>
              </a:ext>
            </a:extLst>
          </p:cNvPr>
          <p:cNvSpPr/>
          <p:nvPr/>
        </p:nvSpPr>
        <p:spPr>
          <a:xfrm>
            <a:off x="5435418" y="2993099"/>
            <a:ext cx="277903" cy="25326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DAA55F22-6DEA-1BE2-D1F9-DF5F92D5242A}"/>
              </a:ext>
            </a:extLst>
          </p:cNvPr>
          <p:cNvSpPr/>
          <p:nvPr/>
        </p:nvSpPr>
        <p:spPr>
          <a:xfrm>
            <a:off x="3849223" y="2967317"/>
            <a:ext cx="262214" cy="22411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F0B1908F-0A8F-121A-7717-A1936302176C}"/>
              </a:ext>
            </a:extLst>
          </p:cNvPr>
          <p:cNvSpPr/>
          <p:nvPr/>
        </p:nvSpPr>
        <p:spPr>
          <a:xfrm>
            <a:off x="3849223" y="1591235"/>
            <a:ext cx="262214" cy="22411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7C4FA1CA-9753-4E77-6EBC-002229235CAC}"/>
              </a:ext>
            </a:extLst>
          </p:cNvPr>
          <p:cNvSpPr/>
          <p:nvPr/>
        </p:nvSpPr>
        <p:spPr>
          <a:xfrm>
            <a:off x="5394515" y="1869142"/>
            <a:ext cx="277903" cy="25326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42789B9-C332-A370-31DC-E18D446727DE}"/>
              </a:ext>
            </a:extLst>
          </p:cNvPr>
          <p:cNvSpPr/>
          <p:nvPr/>
        </p:nvSpPr>
        <p:spPr>
          <a:xfrm>
            <a:off x="5405722" y="1573293"/>
            <a:ext cx="277903" cy="25326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5717F7-1472-0506-523D-D227C090B323}"/>
              </a:ext>
            </a:extLst>
          </p:cNvPr>
          <p:cNvSpPr txBox="1"/>
          <p:nvPr/>
        </p:nvSpPr>
        <p:spPr>
          <a:xfrm>
            <a:off x="4111437" y="5325035"/>
            <a:ext cx="243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Arithmetic Intensity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405D1A5-DB55-AE52-AAF0-3744F0E5ACA5}"/>
              </a:ext>
            </a:extLst>
          </p:cNvPr>
          <p:cNvSpPr txBox="1"/>
          <p:nvPr/>
        </p:nvSpPr>
        <p:spPr>
          <a:xfrm>
            <a:off x="208425" y="2597985"/>
            <a:ext cx="120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FLOPS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1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AEF390-159F-2C08-DC31-43A50531D1B3}"/>
              </a:ext>
            </a:extLst>
          </p:cNvPr>
          <p:cNvSpPr/>
          <p:nvPr/>
        </p:nvSpPr>
        <p:spPr>
          <a:xfrm>
            <a:off x="1205580" y="598414"/>
            <a:ext cx="3153868" cy="5484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4BE64E-9FD2-3B4C-66A9-5907901A236F}"/>
              </a:ext>
            </a:extLst>
          </p:cNvPr>
          <p:cNvSpPr/>
          <p:nvPr/>
        </p:nvSpPr>
        <p:spPr>
          <a:xfrm>
            <a:off x="1205579" y="598413"/>
            <a:ext cx="3153867" cy="17395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B8DA55-5D1D-E7E6-2A76-E83C74CAAC55}"/>
              </a:ext>
            </a:extLst>
          </p:cNvPr>
          <p:cNvSpPr txBox="1"/>
          <p:nvPr/>
        </p:nvSpPr>
        <p:spPr>
          <a:xfrm>
            <a:off x="3589736" y="6192551"/>
            <a:ext cx="1364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blockTileA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83875D-41B9-3245-F64A-2B60383D3B3D}"/>
              </a:ext>
            </a:extLst>
          </p:cNvPr>
          <p:cNvSpPr txBox="1"/>
          <p:nvPr/>
        </p:nvSpPr>
        <p:spPr>
          <a:xfrm>
            <a:off x="2275526" y="190068"/>
            <a:ext cx="45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B020A3-EAAB-50CE-2921-E2B287120A09}"/>
              </a:ext>
            </a:extLst>
          </p:cNvPr>
          <p:cNvSpPr txBox="1"/>
          <p:nvPr/>
        </p:nvSpPr>
        <p:spPr>
          <a:xfrm>
            <a:off x="481026" y="1217028"/>
            <a:ext cx="45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5E7E95-6568-6AC5-214B-9A9B85864F17}"/>
              </a:ext>
            </a:extLst>
          </p:cNvPr>
          <p:cNvSpPr/>
          <p:nvPr/>
        </p:nvSpPr>
        <p:spPr>
          <a:xfrm>
            <a:off x="1205579" y="598413"/>
            <a:ext cx="3153868" cy="359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308EBD-98E9-303E-BDBE-6E7961621DE2}"/>
              </a:ext>
            </a:extLst>
          </p:cNvPr>
          <p:cNvSpPr txBox="1"/>
          <p:nvPr/>
        </p:nvSpPr>
        <p:spPr>
          <a:xfrm>
            <a:off x="4395156" y="1201424"/>
            <a:ext cx="1364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FragA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4D24F3-D66D-9058-51F2-B7747283704D}"/>
              </a:ext>
            </a:extLst>
          </p:cNvPr>
          <p:cNvSpPr/>
          <p:nvPr/>
        </p:nvSpPr>
        <p:spPr>
          <a:xfrm>
            <a:off x="6092135" y="598414"/>
            <a:ext cx="3153868" cy="5484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E84FF4-3B60-1F48-0E1B-6D548BED67F7}"/>
              </a:ext>
            </a:extLst>
          </p:cNvPr>
          <p:cNvSpPr/>
          <p:nvPr/>
        </p:nvSpPr>
        <p:spPr>
          <a:xfrm>
            <a:off x="6095997" y="598414"/>
            <a:ext cx="3150005" cy="19326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0293D2-70D6-F77C-A3F4-051E345F3FF6}"/>
              </a:ext>
            </a:extLst>
          </p:cNvPr>
          <p:cNvSpPr txBox="1"/>
          <p:nvPr/>
        </p:nvSpPr>
        <p:spPr>
          <a:xfrm>
            <a:off x="9755705" y="6225621"/>
            <a:ext cx="1364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blockTileA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E4317F-AB2D-3A53-3792-81B0E1DB0153}"/>
              </a:ext>
            </a:extLst>
          </p:cNvPr>
          <p:cNvSpPr txBox="1"/>
          <p:nvPr/>
        </p:nvSpPr>
        <p:spPr>
          <a:xfrm>
            <a:off x="7497854" y="168875"/>
            <a:ext cx="45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C88441-D210-CC97-BFC1-CAF62E19524D}"/>
              </a:ext>
            </a:extLst>
          </p:cNvPr>
          <p:cNvSpPr txBox="1"/>
          <p:nvPr/>
        </p:nvSpPr>
        <p:spPr>
          <a:xfrm>
            <a:off x="5437353" y="1115951"/>
            <a:ext cx="45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1B27FB-7A64-5EA9-7B0A-A3C4E9268672}"/>
              </a:ext>
            </a:extLst>
          </p:cNvPr>
          <p:cNvSpPr/>
          <p:nvPr/>
        </p:nvSpPr>
        <p:spPr>
          <a:xfrm>
            <a:off x="6102659" y="598413"/>
            <a:ext cx="1042578" cy="1932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2229A-C151-EF39-5DF3-3923AB553232}"/>
              </a:ext>
            </a:extLst>
          </p:cNvPr>
          <p:cNvSpPr txBox="1"/>
          <p:nvPr/>
        </p:nvSpPr>
        <p:spPr>
          <a:xfrm>
            <a:off x="9952991" y="1285228"/>
            <a:ext cx="1364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FragA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5DA8043C-4E63-8393-8405-37063AEA8366}"/>
              </a:ext>
            </a:extLst>
          </p:cNvPr>
          <p:cNvSpPr/>
          <p:nvPr/>
        </p:nvSpPr>
        <p:spPr>
          <a:xfrm>
            <a:off x="4506785" y="2531044"/>
            <a:ext cx="1059475" cy="2066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1B2255-873D-F1F5-75DC-9794641C32B4}"/>
              </a:ext>
            </a:extLst>
          </p:cNvPr>
          <p:cNvSpPr txBox="1"/>
          <p:nvPr/>
        </p:nvSpPr>
        <p:spPr>
          <a:xfrm>
            <a:off x="4567151" y="2111999"/>
            <a:ext cx="1364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CA1B40-5432-53AE-31E1-96E9A6045A4A}"/>
              </a:ext>
            </a:extLst>
          </p:cNvPr>
          <p:cNvSpPr/>
          <p:nvPr/>
        </p:nvSpPr>
        <p:spPr>
          <a:xfrm>
            <a:off x="6095998" y="6083245"/>
            <a:ext cx="3150004" cy="6233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C4CBE3C-A852-9FA6-B726-7CEF09332F77}"/>
              </a:ext>
            </a:extLst>
          </p:cNvPr>
          <p:cNvSpPr txBox="1"/>
          <p:nvPr/>
        </p:nvSpPr>
        <p:spPr>
          <a:xfrm>
            <a:off x="2119150" y="595576"/>
            <a:ext cx="763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bank0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9B0489F-4ABC-33F8-3626-4D355A85496F}"/>
              </a:ext>
            </a:extLst>
          </p:cNvPr>
          <p:cNvSpPr txBox="1"/>
          <p:nvPr/>
        </p:nvSpPr>
        <p:spPr>
          <a:xfrm>
            <a:off x="872611" y="619687"/>
            <a:ext cx="294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E0C6E0-5BD3-25C1-56CD-3BC778387E4A}"/>
              </a:ext>
            </a:extLst>
          </p:cNvPr>
          <p:cNvSpPr/>
          <p:nvPr/>
        </p:nvSpPr>
        <p:spPr>
          <a:xfrm>
            <a:off x="1205576" y="1978135"/>
            <a:ext cx="3153867" cy="359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0B769D9-7807-D213-6D9A-A5E187E8A6E8}"/>
              </a:ext>
            </a:extLst>
          </p:cNvPr>
          <p:cNvSpPr txBox="1"/>
          <p:nvPr/>
        </p:nvSpPr>
        <p:spPr>
          <a:xfrm>
            <a:off x="2069046" y="1966550"/>
            <a:ext cx="763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bank8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0545B7-6A75-1477-80D1-F091E48CA562}"/>
              </a:ext>
            </a:extLst>
          </p:cNvPr>
          <p:cNvSpPr txBox="1"/>
          <p:nvPr/>
        </p:nvSpPr>
        <p:spPr>
          <a:xfrm>
            <a:off x="5478576" y="6187774"/>
            <a:ext cx="45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392670B-C0EC-7BBD-1BFA-0162E7F296C2}"/>
              </a:ext>
            </a:extLst>
          </p:cNvPr>
          <p:cNvSpPr txBox="1"/>
          <p:nvPr/>
        </p:nvSpPr>
        <p:spPr>
          <a:xfrm>
            <a:off x="6123450" y="946674"/>
            <a:ext cx="948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bank0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bank7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7DF99CA-D93A-EC56-0D4D-846A343653E9}"/>
              </a:ext>
            </a:extLst>
          </p:cNvPr>
          <p:cNvSpPr/>
          <p:nvPr/>
        </p:nvSpPr>
        <p:spPr>
          <a:xfrm>
            <a:off x="6095999" y="6091992"/>
            <a:ext cx="1042578" cy="614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2125F0D-2481-B586-FAD9-481EA2ABB19A}"/>
              </a:ext>
            </a:extLst>
          </p:cNvPr>
          <p:cNvSpPr txBox="1"/>
          <p:nvPr/>
        </p:nvSpPr>
        <p:spPr>
          <a:xfrm>
            <a:off x="6068959" y="6181511"/>
            <a:ext cx="100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bank0-7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939FEEC-375A-B0F7-6F91-7CEDC16E17A8}"/>
              </a:ext>
            </a:extLst>
          </p:cNvPr>
          <p:cNvSpPr/>
          <p:nvPr/>
        </p:nvSpPr>
        <p:spPr>
          <a:xfrm>
            <a:off x="7145236" y="605477"/>
            <a:ext cx="1023879" cy="192556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27FEBC7-892C-BBAE-E773-BFE4CDDCC12B}"/>
              </a:ext>
            </a:extLst>
          </p:cNvPr>
          <p:cNvSpPr txBox="1"/>
          <p:nvPr/>
        </p:nvSpPr>
        <p:spPr>
          <a:xfrm>
            <a:off x="7220596" y="941334"/>
            <a:ext cx="948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bank8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bank15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04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6DCF6C3-4C4E-F257-14EF-B5D4A62BC320}"/>
              </a:ext>
            </a:extLst>
          </p:cNvPr>
          <p:cNvSpPr txBox="1"/>
          <p:nvPr/>
        </p:nvSpPr>
        <p:spPr>
          <a:xfrm>
            <a:off x="294359" y="278797"/>
            <a:ext cx="95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Tensor core v2: block tile + warp tile + padding(shared to register optimization) + pipeline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03D3A4-D0E4-4E1F-6A97-7BE56319BB1B}"/>
              </a:ext>
            </a:extLst>
          </p:cNvPr>
          <p:cNvSpPr txBox="1"/>
          <p:nvPr/>
        </p:nvSpPr>
        <p:spPr>
          <a:xfrm>
            <a:off x="338200" y="1073067"/>
            <a:ext cx="269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TFLOPS: 110.32 / 222.11 = 49.67%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11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6DCF6C3-4C4E-F257-14EF-B5D4A62BC320}"/>
              </a:ext>
            </a:extLst>
          </p:cNvPr>
          <p:cNvSpPr txBox="1"/>
          <p:nvPr/>
        </p:nvSpPr>
        <p:spPr>
          <a:xfrm>
            <a:off x="294359" y="278797"/>
            <a:ext cx="95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Tensor core v3: block tile + warp tile + Swizzle + mma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549510D-98FF-DBF8-E7EF-1897CE524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52538"/>
              </p:ext>
            </p:extLst>
          </p:nvPr>
        </p:nvGraphicFramePr>
        <p:xfrm>
          <a:off x="469726" y="1283337"/>
          <a:ext cx="7188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26">
                  <a:extLst>
                    <a:ext uri="{9D8B030D-6E8A-4147-A177-3AD203B41FA5}">
                      <a16:colId xmlns:a16="http://schemas.microsoft.com/office/drawing/2014/main" val="2066613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04533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445827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87964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37758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34489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4692414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6689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(0, 1)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(0, 2)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(0, 3)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(0, 4)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(0, 5)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(0, 6)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(0, 7)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4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5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91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58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8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23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8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(7, 0)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4879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38AF1E0-4BEC-D6DA-98D9-21CB82D47AB1}"/>
              </a:ext>
            </a:extLst>
          </p:cNvPr>
          <p:cNvSpPr txBox="1"/>
          <p:nvPr/>
        </p:nvSpPr>
        <p:spPr>
          <a:xfrm>
            <a:off x="344463" y="710945"/>
            <a:ext cx="95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Swizzle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03AA31-A8F2-1654-1B1D-91EFBBA85231}"/>
              </a:ext>
            </a:extLst>
          </p:cNvPr>
          <p:cNvSpPr txBox="1"/>
          <p:nvPr/>
        </p:nvSpPr>
        <p:spPr>
          <a:xfrm>
            <a:off x="294359" y="5526586"/>
            <a:ext cx="731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Original coordinate: (row, col)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Swizzled coordinate: (row, row ^ col)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148794-6DA8-C994-1E8E-3AEBDEBAF87D}"/>
              </a:ext>
            </a:extLst>
          </p:cNvPr>
          <p:cNvSpPr txBox="1"/>
          <p:nvPr/>
        </p:nvSpPr>
        <p:spPr>
          <a:xfrm>
            <a:off x="450936" y="4565156"/>
            <a:ext cx="2419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row in [0, 2^n – 1]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col in [0, 2^n -1]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8B029E-9796-DB5E-2214-FC795D364EFC}"/>
              </a:ext>
            </a:extLst>
          </p:cNvPr>
          <p:cNvSpPr txBox="1"/>
          <p:nvPr/>
        </p:nvSpPr>
        <p:spPr>
          <a:xfrm>
            <a:off x="8232457" y="4978330"/>
            <a:ext cx="3661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TFLOPS: 128.11 / 222.11 = 57.67% 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251D63-61E8-74A7-B578-6D03D1B355D2}"/>
              </a:ext>
            </a:extLst>
          </p:cNvPr>
          <p:cNvSpPr txBox="1"/>
          <p:nvPr/>
        </p:nvSpPr>
        <p:spPr>
          <a:xfrm>
            <a:off x="7957426" y="387779"/>
            <a:ext cx="393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 ^ 0 == 1, 0 ^ 0 == 0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 ^ 1 == 0, 0 ^ 1 == 1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35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549510D-98FF-DBF8-E7EF-1897CE524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48179"/>
              </p:ext>
            </p:extLst>
          </p:nvPr>
        </p:nvGraphicFramePr>
        <p:xfrm>
          <a:off x="469726" y="1283337"/>
          <a:ext cx="7188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26">
                  <a:extLst>
                    <a:ext uri="{9D8B030D-6E8A-4147-A177-3AD203B41FA5}">
                      <a16:colId xmlns:a16="http://schemas.microsoft.com/office/drawing/2014/main" val="2066613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04533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445827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87964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37758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34489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4692414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6689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4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5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91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58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8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23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8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(7, 0)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4879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38AF1E0-4BEC-D6DA-98D9-21CB82D47AB1}"/>
              </a:ext>
            </a:extLst>
          </p:cNvPr>
          <p:cNvSpPr txBox="1"/>
          <p:nvPr/>
        </p:nvSpPr>
        <p:spPr>
          <a:xfrm>
            <a:off x="344463" y="710945"/>
            <a:ext cx="95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Swizzle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03AA31-A8F2-1654-1B1D-91EFBBA85231}"/>
              </a:ext>
            </a:extLst>
          </p:cNvPr>
          <p:cNvSpPr txBox="1"/>
          <p:nvPr/>
        </p:nvSpPr>
        <p:spPr>
          <a:xfrm>
            <a:off x="407093" y="5338696"/>
            <a:ext cx="731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Original coordinate: (row, col)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Swizzled coordinate: (row, row ^ col)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83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EC632C-5DC5-286A-21E9-8E9C6082BEEF}"/>
              </a:ext>
            </a:extLst>
          </p:cNvPr>
          <p:cNvSpPr txBox="1"/>
          <p:nvPr/>
        </p:nvSpPr>
        <p:spPr>
          <a:xfrm>
            <a:off x="181626" y="301333"/>
            <a:ext cx="298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As long as r != 0, c^r != 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B285B0-D02D-8EF0-C874-C651E6F7B61E}"/>
              </a:ext>
            </a:extLst>
          </p:cNvPr>
          <p:cNvSpPr txBox="1"/>
          <p:nvPr/>
        </p:nvSpPr>
        <p:spPr>
          <a:xfrm>
            <a:off x="116176" y="2562148"/>
            <a:ext cx="55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Different r gives different r^c for the same 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646A5D-B04F-9E5C-3BF9-FFA44008FC7A}"/>
              </a:ext>
            </a:extLst>
          </p:cNvPr>
          <p:cNvSpPr txBox="1"/>
          <p:nvPr/>
        </p:nvSpPr>
        <p:spPr>
          <a:xfrm>
            <a:off x="244256" y="3957793"/>
            <a:ext cx="470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proof: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3CCAEB11-1F12-00BB-0725-2B85F75CBA38}"/>
              </a:ext>
            </a:extLst>
          </p:cNvPr>
          <p:cNvSpPr/>
          <p:nvPr/>
        </p:nvSpPr>
        <p:spPr>
          <a:xfrm>
            <a:off x="7077205" y="3957793"/>
            <a:ext cx="1121080" cy="545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D9B5C0-A32E-1088-96AE-47152687C7B7}"/>
              </a:ext>
            </a:extLst>
          </p:cNvPr>
          <p:cNvSpPr txBox="1"/>
          <p:nvPr/>
        </p:nvSpPr>
        <p:spPr>
          <a:xfrm>
            <a:off x="8467594" y="4045784"/>
            <a:ext cx="316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Swizzle change columns(banks)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4CB0812-4EC0-DF5F-B5B0-0F8E4EFD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2" y="3075473"/>
            <a:ext cx="6968137" cy="8162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91D87E0-EEA9-C68F-4B2B-C8FD065A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26" y="4566654"/>
            <a:ext cx="6506476" cy="180049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AAACF72-59AB-607F-8E5A-84EE8479FF53}"/>
              </a:ext>
            </a:extLst>
          </p:cNvPr>
          <p:cNvSpPr txBox="1"/>
          <p:nvPr/>
        </p:nvSpPr>
        <p:spPr>
          <a:xfrm>
            <a:off x="8198285" y="1002082"/>
            <a:ext cx="36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r1= 101010101010101000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DDF276-796A-9F11-C67F-E7BA11A4E17F}"/>
              </a:ext>
            </a:extLst>
          </p:cNvPr>
          <p:cNvSpPr txBox="1"/>
          <p:nvPr/>
        </p:nvSpPr>
        <p:spPr>
          <a:xfrm>
            <a:off x="8198284" y="1562322"/>
            <a:ext cx="338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r2= 101010101010101000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F9C75C6-06CD-392A-F671-7489F9BE9870}"/>
              </a:ext>
            </a:extLst>
          </p:cNvPr>
          <p:cNvSpPr txBox="1"/>
          <p:nvPr/>
        </p:nvSpPr>
        <p:spPr>
          <a:xfrm>
            <a:off x="8248388" y="2122562"/>
            <a:ext cx="338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c= 111111111111111111111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B41D97-9089-3906-18FB-4A451709C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26" y="708540"/>
            <a:ext cx="6825723" cy="10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7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700E9AD-59D1-D9A9-7095-B8FC502D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6" y="867136"/>
            <a:ext cx="7019253" cy="7887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EB285B0-D02D-8EF0-C874-C651E6F7B61E}"/>
              </a:ext>
            </a:extLst>
          </p:cNvPr>
          <p:cNvSpPr txBox="1"/>
          <p:nvPr/>
        </p:nvSpPr>
        <p:spPr>
          <a:xfrm>
            <a:off x="116176" y="376356"/>
            <a:ext cx="566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Different c gives different r^c for the same 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AC4C350-F76E-D3EE-71CB-716A96E1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2" y="2268113"/>
            <a:ext cx="6968137" cy="153159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9646A5D-B04F-9E5C-3BF9-FFA44008FC7A}"/>
              </a:ext>
            </a:extLst>
          </p:cNvPr>
          <p:cNvSpPr txBox="1"/>
          <p:nvPr/>
        </p:nvSpPr>
        <p:spPr>
          <a:xfrm>
            <a:off x="194152" y="1777333"/>
            <a:ext cx="470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proof: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2052E5C-2587-772E-36ED-249EDC788A66}"/>
              </a:ext>
            </a:extLst>
          </p:cNvPr>
          <p:cNvSpPr/>
          <p:nvPr/>
        </p:nvSpPr>
        <p:spPr>
          <a:xfrm>
            <a:off x="7288063" y="1874008"/>
            <a:ext cx="1121080" cy="545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08CCCC-3A02-D75A-3804-92184888A4FC}"/>
              </a:ext>
            </a:extLst>
          </p:cNvPr>
          <p:cNvSpPr txBox="1"/>
          <p:nvPr/>
        </p:nvSpPr>
        <p:spPr>
          <a:xfrm>
            <a:off x="8880227" y="1969164"/>
            <a:ext cx="191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 conflict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5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03A07F-0AE5-6A71-53D4-EB3AD43C6025}"/>
              </a:ext>
            </a:extLst>
          </p:cNvPr>
          <p:cNvSpPr txBox="1"/>
          <p:nvPr/>
        </p:nvSpPr>
        <p:spPr>
          <a:xfrm>
            <a:off x="569936" y="306887"/>
            <a:ext cx="788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Process for using mma instructions to compute matrix multiply-accumulate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C04C6E-BB81-738C-698B-844DC820ADC9}"/>
              </a:ext>
            </a:extLst>
          </p:cNvPr>
          <p:cNvSpPr txBox="1"/>
          <p:nvPr/>
        </p:nvSpPr>
        <p:spPr>
          <a:xfrm>
            <a:off x="569935" y="864296"/>
            <a:ext cx="788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Load data: ldmatrix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5BB4D3-F6AD-0040-58D2-BCB517AF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6" y="1365723"/>
            <a:ext cx="1169833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47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28C7822-F74B-6DAB-3011-0CEDC895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4" y="1898678"/>
            <a:ext cx="11869806" cy="35056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D2A01A-BC5C-658D-36A8-63F935385F6F}"/>
              </a:ext>
            </a:extLst>
          </p:cNvPr>
          <p:cNvSpPr txBox="1"/>
          <p:nvPr/>
        </p:nvSpPr>
        <p:spPr>
          <a:xfrm>
            <a:off x="322194" y="413545"/>
            <a:ext cx="7885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compute: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mma.m8n8k4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mma.m16n8k8</a:t>
            </a:r>
          </a:p>
          <a:p>
            <a:pPr lvl="1"/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mma.m16n8k16 </a:t>
            </a:r>
            <a:endParaRPr lang="zh-CN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28AE79-3614-8250-66EB-D756D0FE7AA1}"/>
              </a:ext>
            </a:extLst>
          </p:cNvPr>
          <p:cNvSpPr txBox="1"/>
          <p:nvPr/>
        </p:nvSpPr>
        <p:spPr>
          <a:xfrm>
            <a:off x="322194" y="5912285"/>
            <a:ext cx="788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store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39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09E0BA-AD3E-3EF8-D4CD-7BE36BFB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84" y="2487360"/>
            <a:ext cx="6012494" cy="39866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08F37F-EDF0-8F32-3296-7D4B020E5DCA}"/>
              </a:ext>
            </a:extLst>
          </p:cNvPr>
          <p:cNvSpPr txBox="1"/>
          <p:nvPr/>
        </p:nvSpPr>
        <p:spPr>
          <a:xfrm>
            <a:off x="503821" y="475989"/>
            <a:ext cx="1097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ldmatrix: every thread provides a pointer, which points to 128bit/16byte(8 _half) continuous data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C73C66-B0FC-65BF-7965-7C260CFE4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84" y="951866"/>
            <a:ext cx="10402752" cy="142894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20B6E1F-8375-B154-F6B3-56FFE0DB46B5}"/>
              </a:ext>
            </a:extLst>
          </p:cNvPr>
          <p:cNvSpPr/>
          <p:nvPr/>
        </p:nvSpPr>
        <p:spPr>
          <a:xfrm>
            <a:off x="620038" y="3087666"/>
            <a:ext cx="3244241" cy="413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349C60-2101-A042-5B2D-AFFF2B77BF27}"/>
              </a:ext>
            </a:extLst>
          </p:cNvPr>
          <p:cNvSpPr/>
          <p:nvPr/>
        </p:nvSpPr>
        <p:spPr>
          <a:xfrm>
            <a:off x="7728560" y="3294345"/>
            <a:ext cx="2787042" cy="3087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6C5D56-CAD6-FB39-A91D-48A45E3FF348}"/>
              </a:ext>
            </a:extLst>
          </p:cNvPr>
          <p:cNvSpPr/>
          <p:nvPr/>
        </p:nvSpPr>
        <p:spPr>
          <a:xfrm>
            <a:off x="7728559" y="3294345"/>
            <a:ext cx="1484012" cy="200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A91057-AE76-59E5-E573-6B335C69B566}"/>
              </a:ext>
            </a:extLst>
          </p:cNvPr>
          <p:cNvSpPr txBox="1"/>
          <p:nvPr/>
        </p:nvSpPr>
        <p:spPr>
          <a:xfrm>
            <a:off x="8345463" y="2918389"/>
            <a:ext cx="372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A312B3-4BE0-44BB-4998-91CD8A31F4F7}"/>
              </a:ext>
            </a:extLst>
          </p:cNvPr>
          <p:cNvSpPr txBox="1"/>
          <p:nvPr/>
        </p:nvSpPr>
        <p:spPr>
          <a:xfrm>
            <a:off x="6928500" y="4715874"/>
            <a:ext cx="446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3F6ADB-01C7-4491-D1FB-7F821AD28A7F}"/>
              </a:ext>
            </a:extLst>
          </p:cNvPr>
          <p:cNvSpPr/>
          <p:nvPr/>
        </p:nvSpPr>
        <p:spPr>
          <a:xfrm>
            <a:off x="7737125" y="3689577"/>
            <a:ext cx="1484012" cy="200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E097C4-E1B3-0B0E-434B-2E6FB9A5B85F}"/>
              </a:ext>
            </a:extLst>
          </p:cNvPr>
          <p:cNvSpPr/>
          <p:nvPr/>
        </p:nvSpPr>
        <p:spPr>
          <a:xfrm>
            <a:off x="7737125" y="3491961"/>
            <a:ext cx="1484012" cy="200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A52565-556A-382B-CDE8-7EE290275AF5}"/>
              </a:ext>
            </a:extLst>
          </p:cNvPr>
          <p:cNvSpPr/>
          <p:nvPr/>
        </p:nvSpPr>
        <p:spPr>
          <a:xfrm>
            <a:off x="7727565" y="3884392"/>
            <a:ext cx="1493572" cy="200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BE019D-0818-9B4D-D5E2-4DF4CF7C03B4}"/>
              </a:ext>
            </a:extLst>
          </p:cNvPr>
          <p:cNvSpPr/>
          <p:nvPr/>
        </p:nvSpPr>
        <p:spPr>
          <a:xfrm>
            <a:off x="7732343" y="4674856"/>
            <a:ext cx="1495466" cy="200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B69766-E234-3583-F94F-B02DD10DAFD1}"/>
              </a:ext>
            </a:extLst>
          </p:cNvPr>
          <p:cNvSpPr/>
          <p:nvPr/>
        </p:nvSpPr>
        <p:spPr>
          <a:xfrm>
            <a:off x="7732343" y="4082235"/>
            <a:ext cx="1488793" cy="200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A6EE026-3358-1279-EDCA-067E18754940}"/>
              </a:ext>
            </a:extLst>
          </p:cNvPr>
          <p:cNvSpPr/>
          <p:nvPr/>
        </p:nvSpPr>
        <p:spPr>
          <a:xfrm>
            <a:off x="7734237" y="4277799"/>
            <a:ext cx="1486899" cy="200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F3BA789-E49C-E69C-5D21-D012C172634C}"/>
              </a:ext>
            </a:extLst>
          </p:cNvPr>
          <p:cNvSpPr/>
          <p:nvPr/>
        </p:nvSpPr>
        <p:spPr>
          <a:xfrm>
            <a:off x="7727565" y="4474439"/>
            <a:ext cx="1493571" cy="200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46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16A60CD-FB54-AAA5-CB76-E78F4373217A}"/>
              </a:ext>
            </a:extLst>
          </p:cNvPr>
          <p:cNvSpPr/>
          <p:nvPr/>
        </p:nvSpPr>
        <p:spPr>
          <a:xfrm>
            <a:off x="5242145" y="513567"/>
            <a:ext cx="2787042" cy="3087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8610BB-D6D4-D7FF-D3D2-998C9DE3E782}"/>
              </a:ext>
            </a:extLst>
          </p:cNvPr>
          <p:cNvSpPr/>
          <p:nvPr/>
        </p:nvSpPr>
        <p:spPr>
          <a:xfrm>
            <a:off x="2455103" y="3601233"/>
            <a:ext cx="2787042" cy="3087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95F4AF6-9BD8-02FB-4677-10A46F0B9914}"/>
              </a:ext>
            </a:extLst>
          </p:cNvPr>
          <p:cNvSpPr/>
          <p:nvPr/>
        </p:nvSpPr>
        <p:spPr>
          <a:xfrm>
            <a:off x="2446042" y="2080361"/>
            <a:ext cx="5592208" cy="1520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7DB1C4-B579-1F4E-5B5E-35AD3A808411}"/>
              </a:ext>
            </a:extLst>
          </p:cNvPr>
          <p:cNvSpPr/>
          <p:nvPr/>
        </p:nvSpPr>
        <p:spPr>
          <a:xfrm>
            <a:off x="5242145" y="3601233"/>
            <a:ext cx="2787042" cy="3087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FA7AFB-EBEC-98FB-D438-6BF72D07769B}"/>
              </a:ext>
            </a:extLst>
          </p:cNvPr>
          <p:cNvSpPr/>
          <p:nvPr/>
        </p:nvSpPr>
        <p:spPr>
          <a:xfrm>
            <a:off x="2463172" y="513567"/>
            <a:ext cx="5575077" cy="15678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DCF236-B103-682B-917A-CDCA416203F2}"/>
              </a:ext>
            </a:extLst>
          </p:cNvPr>
          <p:cNvSpPr/>
          <p:nvPr/>
        </p:nvSpPr>
        <p:spPr>
          <a:xfrm>
            <a:off x="2446041" y="499464"/>
            <a:ext cx="2787042" cy="31017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F86E51-2B94-6752-933F-D977E2A54669}"/>
              </a:ext>
            </a:extLst>
          </p:cNvPr>
          <p:cNvSpPr/>
          <p:nvPr/>
        </p:nvSpPr>
        <p:spPr>
          <a:xfrm>
            <a:off x="2455103" y="495439"/>
            <a:ext cx="1484012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3815F77-DA85-8766-16FE-32A73C8C9E00}"/>
              </a:ext>
            </a:extLst>
          </p:cNvPr>
          <p:cNvSpPr/>
          <p:nvPr/>
        </p:nvSpPr>
        <p:spPr>
          <a:xfrm>
            <a:off x="2455102" y="899805"/>
            <a:ext cx="1484012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CC584C-F4B3-FC33-DA5A-3A1CDC0C1A64}"/>
              </a:ext>
            </a:extLst>
          </p:cNvPr>
          <p:cNvSpPr/>
          <p:nvPr/>
        </p:nvSpPr>
        <p:spPr>
          <a:xfrm>
            <a:off x="2454109" y="692681"/>
            <a:ext cx="1484012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049BD87-915F-FA24-EFF5-2892ACA68406}"/>
              </a:ext>
            </a:extLst>
          </p:cNvPr>
          <p:cNvSpPr/>
          <p:nvPr/>
        </p:nvSpPr>
        <p:spPr>
          <a:xfrm>
            <a:off x="2454109" y="1085486"/>
            <a:ext cx="1493572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9C620B-8E21-CDE9-8EA1-11CD7B8F36CA}"/>
              </a:ext>
            </a:extLst>
          </p:cNvPr>
          <p:cNvSpPr/>
          <p:nvPr/>
        </p:nvSpPr>
        <p:spPr>
          <a:xfrm>
            <a:off x="2454109" y="1881045"/>
            <a:ext cx="1495466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21AD94E-F3A4-97CD-DC0E-225303E2C939}"/>
              </a:ext>
            </a:extLst>
          </p:cNvPr>
          <p:cNvSpPr/>
          <p:nvPr/>
        </p:nvSpPr>
        <p:spPr>
          <a:xfrm>
            <a:off x="2458887" y="1283329"/>
            <a:ext cx="1488793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FA3E9DD-6804-CF40-E88D-4428E8EEF515}"/>
              </a:ext>
            </a:extLst>
          </p:cNvPr>
          <p:cNvSpPr/>
          <p:nvPr/>
        </p:nvSpPr>
        <p:spPr>
          <a:xfrm>
            <a:off x="2460781" y="1478893"/>
            <a:ext cx="1486899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C5415C-9E4C-82DB-9265-C75763177208}"/>
              </a:ext>
            </a:extLst>
          </p:cNvPr>
          <p:cNvSpPr/>
          <p:nvPr/>
        </p:nvSpPr>
        <p:spPr>
          <a:xfrm>
            <a:off x="2460781" y="1675533"/>
            <a:ext cx="1493571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CA420D0-D571-DBBB-2BE1-22CD655CA91A}"/>
              </a:ext>
            </a:extLst>
          </p:cNvPr>
          <p:cNvSpPr txBox="1"/>
          <p:nvPr/>
        </p:nvSpPr>
        <p:spPr>
          <a:xfrm>
            <a:off x="1881708" y="928182"/>
            <a:ext cx="37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E4CDA9-FEC9-9946-034C-282DAA79E59B}"/>
              </a:ext>
            </a:extLst>
          </p:cNvPr>
          <p:cNvSpPr txBox="1"/>
          <p:nvPr/>
        </p:nvSpPr>
        <p:spPr>
          <a:xfrm>
            <a:off x="4254640" y="128120"/>
            <a:ext cx="199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blockTileK = 32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8882B4-A533-D64A-2511-6A2937D5D732}"/>
              </a:ext>
            </a:extLst>
          </p:cNvPr>
          <p:cNvSpPr/>
          <p:nvPr/>
        </p:nvSpPr>
        <p:spPr>
          <a:xfrm>
            <a:off x="2448431" y="2076609"/>
            <a:ext cx="1484012" cy="200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9D5685-CDE6-C570-962A-9B40FE510AAA}"/>
              </a:ext>
            </a:extLst>
          </p:cNvPr>
          <p:cNvSpPr/>
          <p:nvPr/>
        </p:nvSpPr>
        <p:spPr>
          <a:xfrm>
            <a:off x="2448431" y="2472295"/>
            <a:ext cx="1484012" cy="200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B22073-FB29-3084-26D2-F9F805EF7205}"/>
              </a:ext>
            </a:extLst>
          </p:cNvPr>
          <p:cNvSpPr/>
          <p:nvPr/>
        </p:nvSpPr>
        <p:spPr>
          <a:xfrm>
            <a:off x="2455103" y="2274452"/>
            <a:ext cx="1484012" cy="200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4B0FAF4-0889-0701-1B09-ED6962F97B29}"/>
              </a:ext>
            </a:extLst>
          </p:cNvPr>
          <p:cNvSpPr/>
          <p:nvPr/>
        </p:nvSpPr>
        <p:spPr>
          <a:xfrm>
            <a:off x="2447437" y="2666656"/>
            <a:ext cx="1493572" cy="200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4226CB-8B22-A1D0-49C7-24D742C18E7D}"/>
              </a:ext>
            </a:extLst>
          </p:cNvPr>
          <p:cNvSpPr/>
          <p:nvPr/>
        </p:nvSpPr>
        <p:spPr>
          <a:xfrm>
            <a:off x="2446040" y="3430577"/>
            <a:ext cx="1495466" cy="184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4899871-A1D2-3502-E98E-4382597E4499}"/>
              </a:ext>
            </a:extLst>
          </p:cNvPr>
          <p:cNvSpPr/>
          <p:nvPr/>
        </p:nvSpPr>
        <p:spPr>
          <a:xfrm>
            <a:off x="2452215" y="2864499"/>
            <a:ext cx="1488793" cy="200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C1EA22B-8980-11C6-AAD3-260CF54B0AD3}"/>
              </a:ext>
            </a:extLst>
          </p:cNvPr>
          <p:cNvSpPr/>
          <p:nvPr/>
        </p:nvSpPr>
        <p:spPr>
          <a:xfrm>
            <a:off x="2453659" y="3052754"/>
            <a:ext cx="1486899" cy="200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59D89C-9369-80F2-9082-94460FF15293}"/>
              </a:ext>
            </a:extLst>
          </p:cNvPr>
          <p:cNvSpPr/>
          <p:nvPr/>
        </p:nvSpPr>
        <p:spPr>
          <a:xfrm>
            <a:off x="2454109" y="3256267"/>
            <a:ext cx="1493571" cy="172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87F378-FED8-8BF2-3AE1-87C438D0BB0D}"/>
              </a:ext>
            </a:extLst>
          </p:cNvPr>
          <p:cNvSpPr/>
          <p:nvPr/>
        </p:nvSpPr>
        <p:spPr>
          <a:xfrm>
            <a:off x="3945290" y="497452"/>
            <a:ext cx="1295862" cy="1878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A1DDB6-FF73-E606-8A07-1F351B1645CB}"/>
              </a:ext>
            </a:extLst>
          </p:cNvPr>
          <p:cNvSpPr txBox="1"/>
          <p:nvPr/>
        </p:nvSpPr>
        <p:spPr>
          <a:xfrm>
            <a:off x="2940655" y="430013"/>
            <a:ext cx="7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BBB648-50A0-4AA5-2DCC-503ED237DEDC}"/>
              </a:ext>
            </a:extLst>
          </p:cNvPr>
          <p:cNvSpPr txBox="1"/>
          <p:nvPr/>
        </p:nvSpPr>
        <p:spPr>
          <a:xfrm>
            <a:off x="4318804" y="430013"/>
            <a:ext cx="7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DB74B4-4244-4B6B-BEDB-D6EA3ED88A87}"/>
              </a:ext>
            </a:extLst>
          </p:cNvPr>
          <p:cNvSpPr txBox="1"/>
          <p:nvPr/>
        </p:nvSpPr>
        <p:spPr>
          <a:xfrm>
            <a:off x="2940655" y="609733"/>
            <a:ext cx="7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9268D3-2539-54DB-D88D-66CC109A8408}"/>
              </a:ext>
            </a:extLst>
          </p:cNvPr>
          <p:cNvSpPr/>
          <p:nvPr/>
        </p:nvSpPr>
        <p:spPr>
          <a:xfrm>
            <a:off x="1590675" y="312786"/>
            <a:ext cx="3848100" cy="3868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4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BDF68F-194F-C1F9-44E3-66E88E37F1AC}"/>
              </a:ext>
            </a:extLst>
          </p:cNvPr>
          <p:cNvSpPr txBox="1"/>
          <p:nvPr/>
        </p:nvSpPr>
        <p:spPr>
          <a:xfrm>
            <a:off x="294361" y="278797"/>
            <a:ext cx="335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CUDA core v0: naive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3CDDA9-35D8-F78D-7C08-CECD4A194A6A}"/>
              </a:ext>
            </a:extLst>
          </p:cNvPr>
          <p:cNvSpPr/>
          <p:nvPr/>
        </p:nvSpPr>
        <p:spPr>
          <a:xfrm>
            <a:off x="5047989" y="388399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478A49-E8CA-2A96-2256-6A1C736B0CB6}"/>
              </a:ext>
            </a:extLst>
          </p:cNvPr>
          <p:cNvSpPr/>
          <p:nvPr/>
        </p:nvSpPr>
        <p:spPr>
          <a:xfrm>
            <a:off x="5047989" y="3228677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4986FB-C1B7-ADBF-2468-9FA8C483306E}"/>
              </a:ext>
            </a:extLst>
          </p:cNvPr>
          <p:cNvSpPr/>
          <p:nvPr/>
        </p:nvSpPr>
        <p:spPr>
          <a:xfrm>
            <a:off x="1453019" y="3228676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B5CD6F-434C-5563-42E1-1062952E716F}"/>
              </a:ext>
            </a:extLst>
          </p:cNvPr>
          <p:cNvSpPr/>
          <p:nvPr/>
        </p:nvSpPr>
        <p:spPr>
          <a:xfrm>
            <a:off x="1453019" y="3228676"/>
            <a:ext cx="356992" cy="219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4944AA-ACDC-004D-2798-9E0B430EC599}"/>
              </a:ext>
            </a:extLst>
          </p:cNvPr>
          <p:cNvSpPr/>
          <p:nvPr/>
        </p:nvSpPr>
        <p:spPr>
          <a:xfrm>
            <a:off x="5047989" y="388399"/>
            <a:ext cx="356992" cy="219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69149E-8A62-6919-36EE-29F66533E1DD}"/>
              </a:ext>
            </a:extLst>
          </p:cNvPr>
          <p:cNvSpPr/>
          <p:nvPr/>
        </p:nvSpPr>
        <p:spPr>
          <a:xfrm>
            <a:off x="1810011" y="3228676"/>
            <a:ext cx="2730674" cy="219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A04694-FF8C-7F36-C753-A654A4271340}"/>
              </a:ext>
            </a:extLst>
          </p:cNvPr>
          <p:cNvSpPr/>
          <p:nvPr/>
        </p:nvSpPr>
        <p:spPr>
          <a:xfrm>
            <a:off x="5047989" y="607604"/>
            <a:ext cx="356992" cy="2470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0F4911-38DA-B5DA-A01B-1B61D47D9414}"/>
              </a:ext>
            </a:extLst>
          </p:cNvPr>
          <p:cNvSpPr/>
          <p:nvPr/>
        </p:nvSpPr>
        <p:spPr>
          <a:xfrm>
            <a:off x="5047989" y="3228676"/>
            <a:ext cx="356992" cy="219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E1369B-D0E1-66AE-99C2-E85C2B9FB041}"/>
              </a:ext>
            </a:extLst>
          </p:cNvPr>
          <p:cNvSpPr txBox="1"/>
          <p:nvPr/>
        </p:nvSpPr>
        <p:spPr>
          <a:xfrm>
            <a:off x="4699348" y="1462343"/>
            <a:ext cx="29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DE1F2B-AA3A-2EB5-74C3-23CA341D054D}"/>
              </a:ext>
            </a:extLst>
          </p:cNvPr>
          <p:cNvSpPr txBox="1"/>
          <p:nvPr/>
        </p:nvSpPr>
        <p:spPr>
          <a:xfrm>
            <a:off x="2787041" y="2708938"/>
            <a:ext cx="29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D4DA05-2341-47A1-7D4D-063365160C0C}"/>
              </a:ext>
            </a:extLst>
          </p:cNvPr>
          <p:cNvSpPr txBox="1"/>
          <p:nvPr/>
        </p:nvSpPr>
        <p:spPr>
          <a:xfrm>
            <a:off x="804798" y="4227995"/>
            <a:ext cx="39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3A6C343-E4FE-12BD-4635-B80AC7C4DAB6}"/>
              </a:ext>
            </a:extLst>
          </p:cNvPr>
          <p:cNvSpPr txBox="1"/>
          <p:nvPr/>
        </p:nvSpPr>
        <p:spPr>
          <a:xfrm>
            <a:off x="6278672" y="19067"/>
            <a:ext cx="39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194B96-3D60-5725-9776-BDA726CE1526}"/>
              </a:ext>
            </a:extLst>
          </p:cNvPr>
          <p:cNvSpPr txBox="1"/>
          <p:nvPr/>
        </p:nvSpPr>
        <p:spPr>
          <a:xfrm>
            <a:off x="294360" y="1051358"/>
            <a:ext cx="498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 output element takes (2*K) global memory read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7F4963-3E5C-C630-C51E-99CDFD305937}"/>
              </a:ext>
            </a:extLst>
          </p:cNvPr>
          <p:cNvSpPr txBox="1"/>
          <p:nvPr/>
        </p:nvSpPr>
        <p:spPr>
          <a:xfrm>
            <a:off x="8484294" y="5021310"/>
            <a:ext cx="341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TFLOPS: 2.41 / 18.38= 13.11% 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34083C-CD68-7FDD-7344-5D5E82E74EE1}"/>
              </a:ext>
            </a:extLst>
          </p:cNvPr>
          <p:cNvSpPr txBox="1"/>
          <p:nvPr/>
        </p:nvSpPr>
        <p:spPr>
          <a:xfrm>
            <a:off x="8484296" y="394017"/>
            <a:ext cx="341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blockDim: (16, 16)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04520C-33F2-60F9-7C00-938C7B633DCA}"/>
              </a:ext>
            </a:extLst>
          </p:cNvPr>
          <p:cNvSpPr txBox="1"/>
          <p:nvPr/>
        </p:nvSpPr>
        <p:spPr>
          <a:xfrm>
            <a:off x="2473890" y="5521154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A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9E1D7E-062E-3920-82BB-39A8D7678222}"/>
              </a:ext>
            </a:extLst>
          </p:cNvPr>
          <p:cNvSpPr txBox="1"/>
          <p:nvPr/>
        </p:nvSpPr>
        <p:spPr>
          <a:xfrm>
            <a:off x="6013538" y="2674679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B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6239A-F7F4-48A0-4F42-84E30E15CB57}"/>
              </a:ext>
            </a:extLst>
          </p:cNvPr>
          <p:cNvSpPr txBox="1"/>
          <p:nvPr/>
        </p:nvSpPr>
        <p:spPr>
          <a:xfrm>
            <a:off x="6013538" y="5515077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C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32D0AE-BEDA-7ACD-407F-70D00B374C1D}"/>
              </a:ext>
            </a:extLst>
          </p:cNvPr>
          <p:cNvSpPr txBox="1"/>
          <p:nvPr/>
        </p:nvSpPr>
        <p:spPr>
          <a:xfrm>
            <a:off x="294360" y="713445"/>
            <a:ext cx="498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 thread responsible for 1 output element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89384C-5ECA-2639-424D-D197ABFA0C25}"/>
              </a:ext>
            </a:extLst>
          </p:cNvPr>
          <p:cNvSpPr txBox="1"/>
          <p:nvPr/>
        </p:nvSpPr>
        <p:spPr>
          <a:xfrm>
            <a:off x="294360" y="1377892"/>
            <a:ext cx="498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 output element takes (0) shared memory read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B9115F-D6F5-7D68-B146-F9EFE2FBECBD}"/>
              </a:ext>
            </a:extLst>
          </p:cNvPr>
          <p:cNvSpPr txBox="1"/>
          <p:nvPr/>
        </p:nvSpPr>
        <p:spPr>
          <a:xfrm>
            <a:off x="8484295" y="5515077"/>
            <a:ext cx="341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Arithmetic Intensity: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2K / (2K * sizeof(float)) = 0.25 FLOP/byte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51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16A60CD-FB54-AAA5-CB76-E78F4373217A}"/>
              </a:ext>
            </a:extLst>
          </p:cNvPr>
          <p:cNvSpPr/>
          <p:nvPr/>
        </p:nvSpPr>
        <p:spPr>
          <a:xfrm>
            <a:off x="5242145" y="513567"/>
            <a:ext cx="2787042" cy="3087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8610BB-D6D4-D7FF-D3D2-998C9DE3E782}"/>
              </a:ext>
            </a:extLst>
          </p:cNvPr>
          <p:cNvSpPr/>
          <p:nvPr/>
        </p:nvSpPr>
        <p:spPr>
          <a:xfrm>
            <a:off x="2455103" y="3601233"/>
            <a:ext cx="2787042" cy="3087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95F4AF6-9BD8-02FB-4677-10A46F0B9914}"/>
              </a:ext>
            </a:extLst>
          </p:cNvPr>
          <p:cNvSpPr/>
          <p:nvPr/>
        </p:nvSpPr>
        <p:spPr>
          <a:xfrm>
            <a:off x="2446042" y="2080361"/>
            <a:ext cx="5592208" cy="1520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7DB1C4-B579-1F4E-5B5E-35AD3A808411}"/>
              </a:ext>
            </a:extLst>
          </p:cNvPr>
          <p:cNvSpPr/>
          <p:nvPr/>
        </p:nvSpPr>
        <p:spPr>
          <a:xfrm>
            <a:off x="5242145" y="3601233"/>
            <a:ext cx="2787042" cy="3087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FA7AFB-EBEC-98FB-D438-6BF72D07769B}"/>
              </a:ext>
            </a:extLst>
          </p:cNvPr>
          <p:cNvSpPr/>
          <p:nvPr/>
        </p:nvSpPr>
        <p:spPr>
          <a:xfrm>
            <a:off x="2463172" y="513567"/>
            <a:ext cx="5575077" cy="15678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DCF236-B103-682B-917A-CDCA416203F2}"/>
              </a:ext>
            </a:extLst>
          </p:cNvPr>
          <p:cNvSpPr/>
          <p:nvPr/>
        </p:nvSpPr>
        <p:spPr>
          <a:xfrm>
            <a:off x="2446041" y="499464"/>
            <a:ext cx="2787042" cy="31017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F86E51-2B94-6752-933F-D977E2A54669}"/>
              </a:ext>
            </a:extLst>
          </p:cNvPr>
          <p:cNvSpPr/>
          <p:nvPr/>
        </p:nvSpPr>
        <p:spPr>
          <a:xfrm>
            <a:off x="2455103" y="495439"/>
            <a:ext cx="1484012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3815F77-DA85-8766-16FE-32A73C8C9E00}"/>
              </a:ext>
            </a:extLst>
          </p:cNvPr>
          <p:cNvSpPr/>
          <p:nvPr/>
        </p:nvSpPr>
        <p:spPr>
          <a:xfrm>
            <a:off x="2445046" y="890179"/>
            <a:ext cx="1484012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CC584C-F4B3-FC33-DA5A-3A1CDC0C1A64}"/>
              </a:ext>
            </a:extLst>
          </p:cNvPr>
          <p:cNvSpPr/>
          <p:nvPr/>
        </p:nvSpPr>
        <p:spPr>
          <a:xfrm>
            <a:off x="2454109" y="692681"/>
            <a:ext cx="1484012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049BD87-915F-FA24-EFF5-2892ACA68406}"/>
              </a:ext>
            </a:extLst>
          </p:cNvPr>
          <p:cNvSpPr/>
          <p:nvPr/>
        </p:nvSpPr>
        <p:spPr>
          <a:xfrm>
            <a:off x="2454109" y="1085486"/>
            <a:ext cx="1493572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9C620B-8E21-CDE9-8EA1-11CD7B8F36CA}"/>
              </a:ext>
            </a:extLst>
          </p:cNvPr>
          <p:cNvSpPr/>
          <p:nvPr/>
        </p:nvSpPr>
        <p:spPr>
          <a:xfrm>
            <a:off x="2454109" y="1881045"/>
            <a:ext cx="1495466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21AD94E-F3A4-97CD-DC0E-225303E2C939}"/>
              </a:ext>
            </a:extLst>
          </p:cNvPr>
          <p:cNvSpPr/>
          <p:nvPr/>
        </p:nvSpPr>
        <p:spPr>
          <a:xfrm>
            <a:off x="2458887" y="1283329"/>
            <a:ext cx="1488793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FA3E9DD-6804-CF40-E88D-4428E8EEF515}"/>
              </a:ext>
            </a:extLst>
          </p:cNvPr>
          <p:cNvSpPr/>
          <p:nvPr/>
        </p:nvSpPr>
        <p:spPr>
          <a:xfrm>
            <a:off x="2460781" y="1478893"/>
            <a:ext cx="1486899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C5415C-9E4C-82DB-9265-C75763177208}"/>
              </a:ext>
            </a:extLst>
          </p:cNvPr>
          <p:cNvSpPr/>
          <p:nvPr/>
        </p:nvSpPr>
        <p:spPr>
          <a:xfrm>
            <a:off x="2460781" y="1675533"/>
            <a:ext cx="1493571" cy="2004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CA420D0-D571-DBBB-2BE1-22CD655CA91A}"/>
              </a:ext>
            </a:extLst>
          </p:cNvPr>
          <p:cNvSpPr txBox="1"/>
          <p:nvPr/>
        </p:nvSpPr>
        <p:spPr>
          <a:xfrm>
            <a:off x="1881708" y="928182"/>
            <a:ext cx="37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E4CDA9-FEC9-9946-034C-282DAA79E59B}"/>
              </a:ext>
            </a:extLst>
          </p:cNvPr>
          <p:cNvSpPr txBox="1"/>
          <p:nvPr/>
        </p:nvSpPr>
        <p:spPr>
          <a:xfrm>
            <a:off x="4254640" y="128120"/>
            <a:ext cx="199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blockTileK = 32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8882B4-A533-D64A-2511-6A2937D5D732}"/>
              </a:ext>
            </a:extLst>
          </p:cNvPr>
          <p:cNvSpPr/>
          <p:nvPr/>
        </p:nvSpPr>
        <p:spPr>
          <a:xfrm>
            <a:off x="2448431" y="2076609"/>
            <a:ext cx="1484012" cy="200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9D5685-CDE6-C570-962A-9B40FE510AAA}"/>
              </a:ext>
            </a:extLst>
          </p:cNvPr>
          <p:cNvSpPr/>
          <p:nvPr/>
        </p:nvSpPr>
        <p:spPr>
          <a:xfrm>
            <a:off x="2448431" y="2472295"/>
            <a:ext cx="1484012" cy="200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B22073-FB29-3084-26D2-F9F805EF7205}"/>
              </a:ext>
            </a:extLst>
          </p:cNvPr>
          <p:cNvSpPr/>
          <p:nvPr/>
        </p:nvSpPr>
        <p:spPr>
          <a:xfrm>
            <a:off x="2455103" y="2274452"/>
            <a:ext cx="1484012" cy="200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4B0FAF4-0889-0701-1B09-ED6962F97B29}"/>
              </a:ext>
            </a:extLst>
          </p:cNvPr>
          <p:cNvSpPr/>
          <p:nvPr/>
        </p:nvSpPr>
        <p:spPr>
          <a:xfrm>
            <a:off x="2447437" y="2666656"/>
            <a:ext cx="1493572" cy="200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4226CB-8B22-A1D0-49C7-24D742C18E7D}"/>
              </a:ext>
            </a:extLst>
          </p:cNvPr>
          <p:cNvSpPr/>
          <p:nvPr/>
        </p:nvSpPr>
        <p:spPr>
          <a:xfrm>
            <a:off x="2446040" y="3430577"/>
            <a:ext cx="1495466" cy="184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4899871-A1D2-3502-E98E-4382597E4499}"/>
              </a:ext>
            </a:extLst>
          </p:cNvPr>
          <p:cNvSpPr/>
          <p:nvPr/>
        </p:nvSpPr>
        <p:spPr>
          <a:xfrm>
            <a:off x="2452215" y="2864499"/>
            <a:ext cx="1488793" cy="200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C1EA22B-8980-11C6-AAD3-260CF54B0AD3}"/>
              </a:ext>
            </a:extLst>
          </p:cNvPr>
          <p:cNvSpPr/>
          <p:nvPr/>
        </p:nvSpPr>
        <p:spPr>
          <a:xfrm>
            <a:off x="2453659" y="3052754"/>
            <a:ext cx="1486899" cy="200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59D89C-9369-80F2-9082-94460FF15293}"/>
              </a:ext>
            </a:extLst>
          </p:cNvPr>
          <p:cNvSpPr/>
          <p:nvPr/>
        </p:nvSpPr>
        <p:spPr>
          <a:xfrm>
            <a:off x="2454109" y="3256267"/>
            <a:ext cx="1493571" cy="172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87F378-FED8-8BF2-3AE1-87C438D0BB0D}"/>
              </a:ext>
            </a:extLst>
          </p:cNvPr>
          <p:cNvSpPr/>
          <p:nvPr/>
        </p:nvSpPr>
        <p:spPr>
          <a:xfrm>
            <a:off x="3945290" y="497452"/>
            <a:ext cx="1295862" cy="1878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A1DDB6-FF73-E606-8A07-1F351B1645CB}"/>
              </a:ext>
            </a:extLst>
          </p:cNvPr>
          <p:cNvSpPr txBox="1"/>
          <p:nvPr/>
        </p:nvSpPr>
        <p:spPr>
          <a:xfrm>
            <a:off x="2940655" y="430013"/>
            <a:ext cx="7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BBB648-50A0-4AA5-2DCC-503ED237DEDC}"/>
              </a:ext>
            </a:extLst>
          </p:cNvPr>
          <p:cNvSpPr txBox="1"/>
          <p:nvPr/>
        </p:nvSpPr>
        <p:spPr>
          <a:xfrm>
            <a:off x="4318804" y="430013"/>
            <a:ext cx="7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DB74B4-4244-4B6B-BEDB-D6EA3ED88A87}"/>
              </a:ext>
            </a:extLst>
          </p:cNvPr>
          <p:cNvSpPr txBox="1"/>
          <p:nvPr/>
        </p:nvSpPr>
        <p:spPr>
          <a:xfrm>
            <a:off x="2940655" y="609733"/>
            <a:ext cx="7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9268D3-2539-54DB-D88D-66CC109A8408}"/>
              </a:ext>
            </a:extLst>
          </p:cNvPr>
          <p:cNvSpPr/>
          <p:nvPr/>
        </p:nvSpPr>
        <p:spPr>
          <a:xfrm>
            <a:off x="5072012" y="303261"/>
            <a:ext cx="3848100" cy="3868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03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745ADA-716E-9DAF-2403-7B4C1148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59" y="1342734"/>
            <a:ext cx="8811855" cy="20862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ACEFA7-37B0-729B-F00E-9CE21041F392}"/>
              </a:ext>
            </a:extLst>
          </p:cNvPr>
          <p:cNvSpPr txBox="1"/>
          <p:nvPr/>
        </p:nvSpPr>
        <p:spPr>
          <a:xfrm>
            <a:off x="1052183" y="847640"/>
            <a:ext cx="55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Shared memory table of v3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69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6D28F3-E6E9-4E67-4C67-94AFA416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3" y="1346030"/>
            <a:ext cx="9809360" cy="1562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F93E93-501C-F2F9-BCDD-0A9BFBA7BD7E}"/>
              </a:ext>
            </a:extLst>
          </p:cNvPr>
          <p:cNvSpPr txBox="1"/>
          <p:nvPr/>
        </p:nvSpPr>
        <p:spPr>
          <a:xfrm>
            <a:off x="670143" y="832981"/>
            <a:ext cx="807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Occupancy: 13%, Occupancy Limiter: user shared memory per block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769AD2-4C23-1D77-1A05-1E568011D450}"/>
              </a:ext>
            </a:extLst>
          </p:cNvPr>
          <p:cNvSpPr txBox="1"/>
          <p:nvPr/>
        </p:nvSpPr>
        <p:spPr>
          <a:xfrm>
            <a:off x="670143" y="3765305"/>
            <a:ext cx="807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(128 +128)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* 16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 sizeof(half) * 2 = 49152 bytes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24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6DCF6C3-4C4E-F257-14EF-B5D4A62BC320}"/>
              </a:ext>
            </a:extLst>
          </p:cNvPr>
          <p:cNvSpPr txBox="1"/>
          <p:nvPr/>
        </p:nvSpPr>
        <p:spPr>
          <a:xfrm>
            <a:off x="294359" y="278797"/>
            <a:ext cx="95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Tensor core v4: block tile + warp tile + Swizzle + mma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8AF1E0-4BEC-D6DA-98D9-21CB82D47AB1}"/>
              </a:ext>
            </a:extLst>
          </p:cNvPr>
          <p:cNvSpPr txBox="1"/>
          <p:nvPr/>
        </p:nvSpPr>
        <p:spPr>
          <a:xfrm>
            <a:off x="369515" y="836206"/>
            <a:ext cx="95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Change blockTileDim from (256, 128) to (128, 128)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89C9EA-7561-38E8-3B4F-4AEB0612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9" y="3535192"/>
            <a:ext cx="10325744" cy="15518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F9B59CB-1791-773D-9241-34F324424725}"/>
              </a:ext>
            </a:extLst>
          </p:cNvPr>
          <p:cNvSpPr txBox="1"/>
          <p:nvPr/>
        </p:nvSpPr>
        <p:spPr>
          <a:xfrm>
            <a:off x="413359" y="1828034"/>
            <a:ext cx="3661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TFLOPS: 152.64 / 222.11 = 68.72% 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24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84ACCF-7173-39E4-CD7A-B9F323710752}"/>
              </a:ext>
            </a:extLst>
          </p:cNvPr>
          <p:cNvSpPr/>
          <p:nvPr/>
        </p:nvSpPr>
        <p:spPr>
          <a:xfrm>
            <a:off x="5036849" y="26625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309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9F20E9-E239-6605-CE73-01252434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8" y="946198"/>
            <a:ext cx="11016641" cy="2110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4F852F-61EF-B903-5AAB-A68CF5F3548B}"/>
              </a:ext>
            </a:extLst>
          </p:cNvPr>
          <p:cNvSpPr txBox="1"/>
          <p:nvPr/>
        </p:nvSpPr>
        <p:spPr>
          <a:xfrm>
            <a:off x="544883" y="414438"/>
            <a:ext cx="4772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Roofline for v0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E875C0-4A41-12DE-A3F7-7FC0CC48B71E}"/>
              </a:ext>
            </a:extLst>
          </p:cNvPr>
          <p:cNvSpPr txBox="1"/>
          <p:nvPr/>
        </p:nvSpPr>
        <p:spPr>
          <a:xfrm>
            <a:off x="559497" y="3429000"/>
            <a:ext cx="612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Occupancy: 100%, Occupancy Limiter: None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6F907B-B9FD-E394-4992-E572F53F8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8" y="4140335"/>
            <a:ext cx="11176156" cy="19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BDF68F-194F-C1F9-44E3-66E88E37F1AC}"/>
              </a:ext>
            </a:extLst>
          </p:cNvPr>
          <p:cNvSpPr txBox="1"/>
          <p:nvPr/>
        </p:nvSpPr>
        <p:spPr>
          <a:xfrm>
            <a:off x="294361" y="278797"/>
            <a:ext cx="335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CUDA core v1: block tile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3CDDA9-35D8-F78D-7C08-CECD4A194A6A}"/>
              </a:ext>
            </a:extLst>
          </p:cNvPr>
          <p:cNvSpPr/>
          <p:nvPr/>
        </p:nvSpPr>
        <p:spPr>
          <a:xfrm>
            <a:off x="5047989" y="388399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478A49-E8CA-2A96-2256-6A1C736B0CB6}"/>
              </a:ext>
            </a:extLst>
          </p:cNvPr>
          <p:cNvSpPr/>
          <p:nvPr/>
        </p:nvSpPr>
        <p:spPr>
          <a:xfrm>
            <a:off x="5047989" y="3228677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4986FB-C1B7-ADBF-2468-9FA8C483306E}"/>
              </a:ext>
            </a:extLst>
          </p:cNvPr>
          <p:cNvSpPr/>
          <p:nvPr/>
        </p:nvSpPr>
        <p:spPr>
          <a:xfrm>
            <a:off x="1453019" y="3228676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B5CD6F-434C-5563-42E1-1062952E716F}"/>
              </a:ext>
            </a:extLst>
          </p:cNvPr>
          <p:cNvSpPr/>
          <p:nvPr/>
        </p:nvSpPr>
        <p:spPr>
          <a:xfrm>
            <a:off x="1453019" y="3228676"/>
            <a:ext cx="1077239" cy="1318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4944AA-ACDC-004D-2798-9E0B430EC599}"/>
              </a:ext>
            </a:extLst>
          </p:cNvPr>
          <p:cNvSpPr/>
          <p:nvPr/>
        </p:nvSpPr>
        <p:spPr>
          <a:xfrm>
            <a:off x="5047989" y="388399"/>
            <a:ext cx="1327758" cy="1047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69149E-8A62-6919-36EE-29F66533E1DD}"/>
              </a:ext>
            </a:extLst>
          </p:cNvPr>
          <p:cNvSpPr/>
          <p:nvPr/>
        </p:nvSpPr>
        <p:spPr>
          <a:xfrm>
            <a:off x="2530257" y="3228676"/>
            <a:ext cx="2010427" cy="131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A04694-FF8C-7F36-C753-A654A4271340}"/>
              </a:ext>
            </a:extLst>
          </p:cNvPr>
          <p:cNvSpPr/>
          <p:nvPr/>
        </p:nvSpPr>
        <p:spPr>
          <a:xfrm>
            <a:off x="5047989" y="1435534"/>
            <a:ext cx="1327758" cy="1642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0F4911-38DA-B5DA-A01B-1B61D47D9414}"/>
              </a:ext>
            </a:extLst>
          </p:cNvPr>
          <p:cNvSpPr/>
          <p:nvPr/>
        </p:nvSpPr>
        <p:spPr>
          <a:xfrm>
            <a:off x="5047988" y="3228676"/>
            <a:ext cx="1327759" cy="13182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E1369B-D0E1-66AE-99C2-E85C2B9FB041}"/>
              </a:ext>
            </a:extLst>
          </p:cNvPr>
          <p:cNvSpPr txBox="1"/>
          <p:nvPr/>
        </p:nvSpPr>
        <p:spPr>
          <a:xfrm>
            <a:off x="4726227" y="1580813"/>
            <a:ext cx="29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DE1F2B-AA3A-2EB5-74C3-23CA341D054D}"/>
              </a:ext>
            </a:extLst>
          </p:cNvPr>
          <p:cNvSpPr txBox="1"/>
          <p:nvPr/>
        </p:nvSpPr>
        <p:spPr>
          <a:xfrm>
            <a:off x="2880987" y="2814672"/>
            <a:ext cx="29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D4DA05-2341-47A1-7D4D-063365160C0C}"/>
              </a:ext>
            </a:extLst>
          </p:cNvPr>
          <p:cNvSpPr txBox="1"/>
          <p:nvPr/>
        </p:nvSpPr>
        <p:spPr>
          <a:xfrm>
            <a:off x="964506" y="4388945"/>
            <a:ext cx="3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3A6C343-E4FE-12BD-4635-B80AC7C4DAB6}"/>
              </a:ext>
            </a:extLst>
          </p:cNvPr>
          <p:cNvSpPr txBox="1"/>
          <p:nvPr/>
        </p:nvSpPr>
        <p:spPr>
          <a:xfrm>
            <a:off x="6663847" y="44833"/>
            <a:ext cx="3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194B96-3D60-5725-9776-BDA726CE1526}"/>
              </a:ext>
            </a:extLst>
          </p:cNvPr>
          <p:cNvSpPr txBox="1"/>
          <p:nvPr/>
        </p:nvSpPr>
        <p:spPr>
          <a:xfrm>
            <a:off x="272441" y="1105421"/>
            <a:ext cx="498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 output element takes (2*K / blockTileK) global memory read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7F4963-3E5C-C630-C51E-99CDFD305937}"/>
              </a:ext>
            </a:extLst>
          </p:cNvPr>
          <p:cNvSpPr txBox="1"/>
          <p:nvPr/>
        </p:nvSpPr>
        <p:spPr>
          <a:xfrm>
            <a:off x="8289097" y="4727499"/>
            <a:ext cx="341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TFLOPS: 4.517 / 18.38 = 24.54% 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34083C-CD68-7FDD-7344-5D5E82E74EE1}"/>
              </a:ext>
            </a:extLst>
          </p:cNvPr>
          <p:cNvSpPr txBox="1"/>
          <p:nvPr/>
        </p:nvSpPr>
        <p:spPr>
          <a:xfrm>
            <a:off x="8348595" y="383387"/>
            <a:ext cx="3413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blockDim: (16, 16)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blockTileCDim/blockTileDim: (16, 16)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blockTileADim: (16, 16)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blockTileBDim: (16, 16)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EF38D2-8C95-A084-1915-E8803FFC43B9}"/>
              </a:ext>
            </a:extLst>
          </p:cNvPr>
          <p:cNvSpPr txBox="1"/>
          <p:nvPr/>
        </p:nvSpPr>
        <p:spPr>
          <a:xfrm>
            <a:off x="1359075" y="2852181"/>
            <a:ext cx="112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0CB657-6D5F-48C0-D6CC-273C1940100D}"/>
              </a:ext>
            </a:extLst>
          </p:cNvPr>
          <p:cNvSpPr txBox="1"/>
          <p:nvPr/>
        </p:nvSpPr>
        <p:spPr>
          <a:xfrm>
            <a:off x="3939958" y="429349"/>
            <a:ext cx="1060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60F3B0-F3A8-2959-28B6-B2F17D8EE5CB}"/>
              </a:ext>
            </a:extLst>
          </p:cNvPr>
          <p:cNvSpPr txBox="1"/>
          <p:nvPr/>
        </p:nvSpPr>
        <p:spPr>
          <a:xfrm>
            <a:off x="432149" y="3546962"/>
            <a:ext cx="1199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63CE48-FF5E-3C77-0C46-E896C138FACB}"/>
              </a:ext>
            </a:extLst>
          </p:cNvPr>
          <p:cNvSpPr txBox="1"/>
          <p:nvPr/>
        </p:nvSpPr>
        <p:spPr>
          <a:xfrm>
            <a:off x="5183164" y="44833"/>
            <a:ext cx="105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BF37A0-99C8-8E02-C9FE-F7158DF6DAC2}"/>
              </a:ext>
            </a:extLst>
          </p:cNvPr>
          <p:cNvSpPr txBox="1"/>
          <p:nvPr/>
        </p:nvSpPr>
        <p:spPr>
          <a:xfrm>
            <a:off x="3087664" y="5521154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A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DA5A8B-C0F8-D3FD-D33E-C553690B40E6}"/>
              </a:ext>
            </a:extLst>
          </p:cNvPr>
          <p:cNvSpPr txBox="1"/>
          <p:nvPr/>
        </p:nvSpPr>
        <p:spPr>
          <a:xfrm>
            <a:off x="6482218" y="5521154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C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B2F0BC-3747-C845-647E-DABBA920CAA5}"/>
              </a:ext>
            </a:extLst>
          </p:cNvPr>
          <p:cNvSpPr txBox="1"/>
          <p:nvPr/>
        </p:nvSpPr>
        <p:spPr>
          <a:xfrm>
            <a:off x="6482218" y="2645642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B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1F996B-6A21-797F-04CC-FEB5A657A3BA}"/>
              </a:ext>
            </a:extLst>
          </p:cNvPr>
          <p:cNvSpPr txBox="1"/>
          <p:nvPr/>
        </p:nvSpPr>
        <p:spPr>
          <a:xfrm>
            <a:off x="294360" y="713445"/>
            <a:ext cx="498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 thread responsible for 1 output element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0DB1A7-E052-1BE2-A6EF-7F270A9CB13A}"/>
              </a:ext>
            </a:extLst>
          </p:cNvPr>
          <p:cNvSpPr txBox="1"/>
          <p:nvPr/>
        </p:nvSpPr>
        <p:spPr>
          <a:xfrm>
            <a:off x="272440" y="1512161"/>
            <a:ext cx="498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 output element takes (2*K) shared memory read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8EE959-86A6-C5C7-2B0D-39236EADC364}"/>
              </a:ext>
            </a:extLst>
          </p:cNvPr>
          <p:cNvSpPr txBox="1"/>
          <p:nvPr/>
        </p:nvSpPr>
        <p:spPr>
          <a:xfrm>
            <a:off x="8289097" y="5035276"/>
            <a:ext cx="412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Arithmetic Intensity(Global):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2K / (2K / TileK * sizeof(float)) = 4 FLOP/byte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37057A-CE15-4B46-EFAA-2499387210B4}"/>
              </a:ext>
            </a:extLst>
          </p:cNvPr>
          <p:cNvSpPr txBox="1"/>
          <p:nvPr/>
        </p:nvSpPr>
        <p:spPr>
          <a:xfrm>
            <a:off x="8289097" y="5749260"/>
            <a:ext cx="412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Arithmetic Intensity(Shared):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2K / (2K * sizeof(float)) = 0.25 FLOP/byte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9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5E60626-1C8C-815C-8381-BD5114C3D22E}"/>
              </a:ext>
            </a:extLst>
          </p:cNvPr>
          <p:cNvSpPr txBox="1"/>
          <p:nvPr/>
        </p:nvSpPr>
        <p:spPr>
          <a:xfrm>
            <a:off x="544882" y="3854885"/>
            <a:ext cx="612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Occupancy: 75%, Occupancy Limiter: Registers Per Thread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3B78A51-E0D3-8A68-AC59-20D5842D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83" y="4372849"/>
            <a:ext cx="10710513" cy="166070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C51B5EA-D13B-46BC-74B6-9F7427EEEAA9}"/>
              </a:ext>
            </a:extLst>
          </p:cNvPr>
          <p:cNvSpPr txBox="1"/>
          <p:nvPr/>
        </p:nvSpPr>
        <p:spPr>
          <a:xfrm>
            <a:off x="544883" y="414438"/>
            <a:ext cx="4772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Roofline for v1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99B97B8-89EC-616F-719C-353BAA4F1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4" y="876035"/>
            <a:ext cx="11060482" cy="215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8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13CDDA9-35D8-F78D-7C08-CECD4A194A6A}"/>
              </a:ext>
            </a:extLst>
          </p:cNvPr>
          <p:cNvSpPr/>
          <p:nvPr/>
        </p:nvSpPr>
        <p:spPr>
          <a:xfrm>
            <a:off x="4978056" y="432241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478A49-E8CA-2A96-2256-6A1C736B0CB6}"/>
              </a:ext>
            </a:extLst>
          </p:cNvPr>
          <p:cNvSpPr/>
          <p:nvPr/>
        </p:nvSpPr>
        <p:spPr>
          <a:xfrm>
            <a:off x="4967878" y="3272518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4986FB-C1B7-ADBF-2468-9FA8C483306E}"/>
              </a:ext>
            </a:extLst>
          </p:cNvPr>
          <p:cNvSpPr/>
          <p:nvPr/>
        </p:nvSpPr>
        <p:spPr>
          <a:xfrm>
            <a:off x="1383086" y="3272518"/>
            <a:ext cx="3087666" cy="268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4B5CD6F-434C-5563-42E1-1062952E716F}"/>
              </a:ext>
            </a:extLst>
          </p:cNvPr>
          <p:cNvSpPr/>
          <p:nvPr/>
        </p:nvSpPr>
        <p:spPr>
          <a:xfrm>
            <a:off x="1383087" y="3272518"/>
            <a:ext cx="576177" cy="54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F4944AA-ACDC-004D-2798-9E0B430EC599}"/>
              </a:ext>
            </a:extLst>
          </p:cNvPr>
          <p:cNvSpPr/>
          <p:nvPr/>
        </p:nvSpPr>
        <p:spPr>
          <a:xfrm>
            <a:off x="4981970" y="418090"/>
            <a:ext cx="688930" cy="448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69149E-8A62-6919-36EE-29F66533E1DD}"/>
              </a:ext>
            </a:extLst>
          </p:cNvPr>
          <p:cNvSpPr/>
          <p:nvPr/>
        </p:nvSpPr>
        <p:spPr>
          <a:xfrm>
            <a:off x="1959264" y="3272520"/>
            <a:ext cx="967655" cy="540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A04694-FF8C-7F36-C753-A654A4271340}"/>
              </a:ext>
            </a:extLst>
          </p:cNvPr>
          <p:cNvSpPr/>
          <p:nvPr/>
        </p:nvSpPr>
        <p:spPr>
          <a:xfrm>
            <a:off x="4978055" y="871118"/>
            <a:ext cx="688932" cy="901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0F4911-38DA-B5DA-A01B-1B61D47D9414}"/>
              </a:ext>
            </a:extLst>
          </p:cNvPr>
          <p:cNvSpPr/>
          <p:nvPr/>
        </p:nvSpPr>
        <p:spPr>
          <a:xfrm>
            <a:off x="4962361" y="3272635"/>
            <a:ext cx="688932" cy="53539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8E1369B-D0E1-66AE-99C2-E85C2B9FB041}"/>
              </a:ext>
            </a:extLst>
          </p:cNvPr>
          <p:cNvSpPr txBox="1"/>
          <p:nvPr/>
        </p:nvSpPr>
        <p:spPr>
          <a:xfrm>
            <a:off x="4656294" y="1624655"/>
            <a:ext cx="29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FDE1F2B-AA3A-2EB5-74C3-23CA341D054D}"/>
              </a:ext>
            </a:extLst>
          </p:cNvPr>
          <p:cNvSpPr txBox="1"/>
          <p:nvPr/>
        </p:nvSpPr>
        <p:spPr>
          <a:xfrm>
            <a:off x="2811054" y="2858514"/>
            <a:ext cx="29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5D4DA05-2341-47A1-7D4D-063365160C0C}"/>
              </a:ext>
            </a:extLst>
          </p:cNvPr>
          <p:cNvSpPr txBox="1"/>
          <p:nvPr/>
        </p:nvSpPr>
        <p:spPr>
          <a:xfrm>
            <a:off x="894573" y="4432787"/>
            <a:ext cx="3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A6C343-E4FE-12BD-4635-B80AC7C4DAB6}"/>
              </a:ext>
            </a:extLst>
          </p:cNvPr>
          <p:cNvSpPr txBox="1"/>
          <p:nvPr/>
        </p:nvSpPr>
        <p:spPr>
          <a:xfrm>
            <a:off x="6593914" y="88675"/>
            <a:ext cx="3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EEF38D2-8C95-A084-1915-E8803FFC43B9}"/>
              </a:ext>
            </a:extLst>
          </p:cNvPr>
          <p:cNvSpPr txBox="1"/>
          <p:nvPr/>
        </p:nvSpPr>
        <p:spPr>
          <a:xfrm>
            <a:off x="1155052" y="2891361"/>
            <a:ext cx="1032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B0CB657-6D5F-48C0-D6CC-273C1940100D}"/>
              </a:ext>
            </a:extLst>
          </p:cNvPr>
          <p:cNvSpPr txBox="1"/>
          <p:nvPr/>
        </p:nvSpPr>
        <p:spPr>
          <a:xfrm>
            <a:off x="3900816" y="360378"/>
            <a:ext cx="1022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blockTileK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260F3B0-F3A8-2959-28B6-B2F17D8EE5CB}"/>
              </a:ext>
            </a:extLst>
          </p:cNvPr>
          <p:cNvSpPr txBox="1"/>
          <p:nvPr/>
        </p:nvSpPr>
        <p:spPr>
          <a:xfrm>
            <a:off x="271393" y="3418448"/>
            <a:ext cx="1344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D63CE48-FF5E-3C77-0C46-E896C138FACB}"/>
              </a:ext>
            </a:extLst>
          </p:cNvPr>
          <p:cNvSpPr txBox="1"/>
          <p:nvPr/>
        </p:nvSpPr>
        <p:spPr>
          <a:xfrm>
            <a:off x="4839875" y="35929"/>
            <a:ext cx="104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blockTileN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0BF37A0-99C8-8E02-C9FE-F7158DF6DAC2}"/>
              </a:ext>
            </a:extLst>
          </p:cNvPr>
          <p:cNvSpPr txBox="1"/>
          <p:nvPr/>
        </p:nvSpPr>
        <p:spPr>
          <a:xfrm>
            <a:off x="3515641" y="5564996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A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0DA5A8B-C0F8-D3FD-D33E-C553690B40E6}"/>
              </a:ext>
            </a:extLst>
          </p:cNvPr>
          <p:cNvSpPr txBox="1"/>
          <p:nvPr/>
        </p:nvSpPr>
        <p:spPr>
          <a:xfrm>
            <a:off x="7207687" y="5564996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C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B2F0BC-3747-C845-647E-DABBA920CAA5}"/>
              </a:ext>
            </a:extLst>
          </p:cNvPr>
          <p:cNvSpPr txBox="1"/>
          <p:nvPr/>
        </p:nvSpPr>
        <p:spPr>
          <a:xfrm>
            <a:off x="7186936" y="2712594"/>
            <a:ext cx="154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Matrix B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3BDF68F-194F-C1F9-44E3-66E88E37F1AC}"/>
              </a:ext>
            </a:extLst>
          </p:cNvPr>
          <p:cNvSpPr txBox="1"/>
          <p:nvPr/>
        </p:nvSpPr>
        <p:spPr>
          <a:xfrm>
            <a:off x="217116" y="247105"/>
            <a:ext cx="39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CUDA core v2: block tile + corsen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F7F4963-3E5C-C630-C51E-99CDFD305937}"/>
              </a:ext>
            </a:extLst>
          </p:cNvPr>
          <p:cNvSpPr txBox="1"/>
          <p:nvPr/>
        </p:nvSpPr>
        <p:spPr>
          <a:xfrm>
            <a:off x="8181582" y="4629560"/>
            <a:ext cx="341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TFLOPS: 8.774 / 18.38 = 47.73% 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81F996B-6A21-797F-04CC-FEB5A657A3BA}"/>
              </a:ext>
            </a:extLst>
          </p:cNvPr>
          <p:cNvSpPr txBox="1"/>
          <p:nvPr/>
        </p:nvSpPr>
        <p:spPr>
          <a:xfrm>
            <a:off x="271397" y="701127"/>
            <a:ext cx="498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 thread responsible for 4 output element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3BBBCD5-7824-DD60-4406-5FAECD75B218}"/>
              </a:ext>
            </a:extLst>
          </p:cNvPr>
          <p:cNvSpPr txBox="1"/>
          <p:nvPr/>
        </p:nvSpPr>
        <p:spPr>
          <a:xfrm>
            <a:off x="8181583" y="498877"/>
            <a:ext cx="3413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blockDim: (16, 16)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blockTileCDim/blockTileDim: (16, 16)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blockTileADim: (16, 16)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blockTileBDim: (16, 16)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C23B471-8FC0-757B-9062-9396BB867DBC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911259" y="3272518"/>
            <a:ext cx="15660" cy="268987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DA83079-2213-7F7F-688B-E9F07D55A2F6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521889" y="432241"/>
            <a:ext cx="0" cy="268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898FFB3-131B-8352-BEAA-E0689A310D0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1383086" y="4617454"/>
            <a:ext cx="3087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A518652F-FF47-EB3E-E541-427679861AF7}"/>
              </a:ext>
            </a:extLst>
          </p:cNvPr>
          <p:cNvSpPr/>
          <p:nvPr/>
        </p:nvSpPr>
        <p:spPr>
          <a:xfrm>
            <a:off x="2926919" y="3272518"/>
            <a:ext cx="576177" cy="54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24549B3-AD7B-7FA0-7976-DC23BB0DA418}"/>
              </a:ext>
            </a:extLst>
          </p:cNvPr>
          <p:cNvSpPr/>
          <p:nvPr/>
        </p:nvSpPr>
        <p:spPr>
          <a:xfrm>
            <a:off x="3503097" y="3277977"/>
            <a:ext cx="967655" cy="540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671C57-E273-73DD-4EBE-D4BD6EAC1D75}"/>
              </a:ext>
            </a:extLst>
          </p:cNvPr>
          <p:cNvSpPr/>
          <p:nvPr/>
        </p:nvSpPr>
        <p:spPr>
          <a:xfrm>
            <a:off x="1383087" y="4617453"/>
            <a:ext cx="576177" cy="54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5A038C6-DE39-6CB4-4F63-8937261D9B98}"/>
              </a:ext>
            </a:extLst>
          </p:cNvPr>
          <p:cNvSpPr/>
          <p:nvPr/>
        </p:nvSpPr>
        <p:spPr>
          <a:xfrm>
            <a:off x="1959264" y="4611997"/>
            <a:ext cx="967655" cy="540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75EB1A6-B270-688F-AD3B-78127742A76A}"/>
              </a:ext>
            </a:extLst>
          </p:cNvPr>
          <p:cNvSpPr/>
          <p:nvPr/>
        </p:nvSpPr>
        <p:spPr>
          <a:xfrm>
            <a:off x="2937899" y="4611995"/>
            <a:ext cx="576177" cy="54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7799771-CF96-788F-A21D-599D60A10EA7}"/>
              </a:ext>
            </a:extLst>
          </p:cNvPr>
          <p:cNvCxnSpPr>
            <a:cxnSpLocks/>
          </p:cNvCxnSpPr>
          <p:nvPr/>
        </p:nvCxnSpPr>
        <p:spPr>
          <a:xfrm>
            <a:off x="4967878" y="1777176"/>
            <a:ext cx="308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3A141E48-D1EE-F047-9D10-A50E20008148}"/>
              </a:ext>
            </a:extLst>
          </p:cNvPr>
          <p:cNvSpPr/>
          <p:nvPr/>
        </p:nvSpPr>
        <p:spPr>
          <a:xfrm>
            <a:off x="3498377" y="4611997"/>
            <a:ext cx="967655" cy="540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71BCEB0-9ADE-2BDD-BE34-3A262E878ED5}"/>
              </a:ext>
            </a:extLst>
          </p:cNvPr>
          <p:cNvSpPr/>
          <p:nvPr/>
        </p:nvSpPr>
        <p:spPr>
          <a:xfrm>
            <a:off x="4978055" y="1786369"/>
            <a:ext cx="688930" cy="438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714CEBE-4920-F912-8A91-DF135D924270}"/>
              </a:ext>
            </a:extLst>
          </p:cNvPr>
          <p:cNvSpPr/>
          <p:nvPr/>
        </p:nvSpPr>
        <p:spPr>
          <a:xfrm>
            <a:off x="4978054" y="2223492"/>
            <a:ext cx="688932" cy="901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2DCBDAF-11CA-7119-4B45-4F7FB94B3401}"/>
              </a:ext>
            </a:extLst>
          </p:cNvPr>
          <p:cNvSpPr/>
          <p:nvPr/>
        </p:nvSpPr>
        <p:spPr>
          <a:xfrm>
            <a:off x="6521888" y="433462"/>
            <a:ext cx="688930" cy="421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FF709D8-5BCC-2005-70DB-C1A272D285DD}"/>
              </a:ext>
            </a:extLst>
          </p:cNvPr>
          <p:cNvSpPr/>
          <p:nvPr/>
        </p:nvSpPr>
        <p:spPr>
          <a:xfrm>
            <a:off x="6521887" y="856967"/>
            <a:ext cx="688932" cy="925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47859D9-6920-95B5-6D09-2B817B3049D5}"/>
              </a:ext>
            </a:extLst>
          </p:cNvPr>
          <p:cNvSpPr/>
          <p:nvPr/>
        </p:nvSpPr>
        <p:spPr>
          <a:xfrm>
            <a:off x="6511711" y="1796755"/>
            <a:ext cx="688930" cy="398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9E0786E-D7A2-7281-C4AE-52A4C7141E55}"/>
              </a:ext>
            </a:extLst>
          </p:cNvPr>
          <p:cNvSpPr/>
          <p:nvPr/>
        </p:nvSpPr>
        <p:spPr>
          <a:xfrm>
            <a:off x="6521887" y="2195248"/>
            <a:ext cx="676408" cy="920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FE6F281-E860-684D-48DC-3C7DDCCDF52F}"/>
              </a:ext>
            </a:extLst>
          </p:cNvPr>
          <p:cNvSpPr/>
          <p:nvPr/>
        </p:nvSpPr>
        <p:spPr>
          <a:xfrm>
            <a:off x="6540708" y="3284786"/>
            <a:ext cx="688932" cy="5285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DC08E41-4D12-F330-2E04-D6F2BFDD0430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6521889" y="432241"/>
            <a:ext cx="9409" cy="2697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20A7558-6360-34CA-CC3A-044B6B943970}"/>
              </a:ext>
            </a:extLst>
          </p:cNvPr>
          <p:cNvCxnSpPr>
            <a:cxnSpLocks/>
          </p:cNvCxnSpPr>
          <p:nvPr/>
        </p:nvCxnSpPr>
        <p:spPr>
          <a:xfrm>
            <a:off x="1378366" y="4611995"/>
            <a:ext cx="308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E1E5F734-05D2-215E-77C0-683CA561BDA0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926919" y="3284786"/>
            <a:ext cx="0" cy="26776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07F1E93-AB4C-1350-2605-80ACFB83F6F1}"/>
              </a:ext>
            </a:extLst>
          </p:cNvPr>
          <p:cNvCxnSpPr>
            <a:cxnSpLocks/>
          </p:cNvCxnSpPr>
          <p:nvPr/>
        </p:nvCxnSpPr>
        <p:spPr>
          <a:xfrm>
            <a:off x="6521121" y="3284786"/>
            <a:ext cx="0" cy="26776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FB84BE2-FF17-4A83-9D78-29E177316E37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967878" y="4617454"/>
            <a:ext cx="308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47EE0E8-16F4-A0FA-B789-8B0EF5779D35}"/>
              </a:ext>
            </a:extLst>
          </p:cNvPr>
          <p:cNvSpPr/>
          <p:nvPr/>
        </p:nvSpPr>
        <p:spPr>
          <a:xfrm>
            <a:off x="4972613" y="4613293"/>
            <a:ext cx="688932" cy="5315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1C29598-849C-7309-9F7A-06AB00339A76}"/>
              </a:ext>
            </a:extLst>
          </p:cNvPr>
          <p:cNvSpPr/>
          <p:nvPr/>
        </p:nvSpPr>
        <p:spPr>
          <a:xfrm>
            <a:off x="6540708" y="4633179"/>
            <a:ext cx="688932" cy="5315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0819A28-78B5-B7A6-E64A-22258BA9AE61}"/>
              </a:ext>
            </a:extLst>
          </p:cNvPr>
          <p:cNvSpPr txBox="1"/>
          <p:nvPr/>
        </p:nvSpPr>
        <p:spPr>
          <a:xfrm>
            <a:off x="271394" y="1129941"/>
            <a:ext cx="498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4 output element takes (4*K / blockTileK) global memory read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349AE17-84E5-D212-C24F-51187755E493}"/>
              </a:ext>
            </a:extLst>
          </p:cNvPr>
          <p:cNvSpPr txBox="1"/>
          <p:nvPr/>
        </p:nvSpPr>
        <p:spPr>
          <a:xfrm>
            <a:off x="8181582" y="4989556"/>
            <a:ext cx="425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Arithmetic Intensity(Global):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(4 * 2K) / (4K / TileK * sizeof(float)) = 8 FLOP/byte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3C3081A-434B-427B-1F58-6F143D617438}"/>
              </a:ext>
            </a:extLst>
          </p:cNvPr>
          <p:cNvSpPr txBox="1"/>
          <p:nvPr/>
        </p:nvSpPr>
        <p:spPr>
          <a:xfrm>
            <a:off x="271393" y="1568429"/>
            <a:ext cx="498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4 output element takes (4*K) shared memory read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C2A004E-6025-AF0B-FC16-E4229A869FD9}"/>
              </a:ext>
            </a:extLst>
          </p:cNvPr>
          <p:cNvSpPr txBox="1"/>
          <p:nvPr/>
        </p:nvSpPr>
        <p:spPr>
          <a:xfrm>
            <a:off x="8181581" y="5671360"/>
            <a:ext cx="425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Arithmetic Intensity(Shared):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(4 * 2K) / (4K * sizeof(float)) = 0.5 FLOP/byte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5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D218954-77FA-9F50-2E88-1C9F44B71F8D}"/>
              </a:ext>
            </a:extLst>
          </p:cNvPr>
          <p:cNvSpPr txBox="1"/>
          <p:nvPr/>
        </p:nvSpPr>
        <p:spPr>
          <a:xfrm>
            <a:off x="250521" y="244257"/>
            <a:ext cx="239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Roofline for v2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08CD79-A773-0100-2BFA-22908ECA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1" y="4248090"/>
            <a:ext cx="11248373" cy="17419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C6B23EE-221B-A7EE-1547-F4D1D4830C45}"/>
              </a:ext>
            </a:extLst>
          </p:cNvPr>
          <p:cNvSpPr txBox="1"/>
          <p:nvPr/>
        </p:nvSpPr>
        <p:spPr>
          <a:xfrm>
            <a:off x="250521" y="3607496"/>
            <a:ext cx="660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Occupancy: 50%, Occupancy Limiter: Registers Per Thread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37C48A-69A4-AF58-D987-CE140A34F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62" y="739547"/>
            <a:ext cx="11265030" cy="22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2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2034</Words>
  <Application>Microsoft Office PowerPoint</Application>
  <PresentationFormat>宽屏</PresentationFormat>
  <Paragraphs>385</Paragraphs>
  <Slides>44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Diver Reality</dc:creator>
  <cp:lastModifiedBy>Diver Reality</cp:lastModifiedBy>
  <cp:revision>256</cp:revision>
  <dcterms:created xsi:type="dcterms:W3CDTF">2024-08-19T02:15:58Z</dcterms:created>
  <dcterms:modified xsi:type="dcterms:W3CDTF">2024-08-21T06:32:42Z</dcterms:modified>
</cp:coreProperties>
</file>