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 id="2147483695" r:id="rId4"/>
  </p:sldMasterIdLst>
  <p:notesMasterIdLst>
    <p:notesMasterId r:id="rId97"/>
  </p:notesMasterIdLst>
  <p:sldIdLst>
    <p:sldId id="257" r:id="rId5"/>
    <p:sldId id="507" r:id="rId6"/>
    <p:sldId id="508" r:id="rId7"/>
    <p:sldId id="509" r:id="rId8"/>
    <p:sldId id="510" r:id="rId9"/>
    <p:sldId id="511" r:id="rId10"/>
    <p:sldId id="512" r:id="rId11"/>
    <p:sldId id="515" r:id="rId12"/>
    <p:sldId id="513" r:id="rId13"/>
    <p:sldId id="514" r:id="rId14"/>
    <p:sldId id="517" r:id="rId15"/>
    <p:sldId id="518" r:id="rId16"/>
    <p:sldId id="516" r:id="rId17"/>
    <p:sldId id="447" r:id="rId18"/>
    <p:sldId id="449" r:id="rId19"/>
    <p:sldId id="450" r:id="rId20"/>
    <p:sldId id="451" r:id="rId21"/>
    <p:sldId id="452" r:id="rId22"/>
    <p:sldId id="459" r:id="rId23"/>
    <p:sldId id="460" r:id="rId24"/>
    <p:sldId id="466" r:id="rId25"/>
    <p:sldId id="464" r:id="rId26"/>
    <p:sldId id="465" r:id="rId27"/>
    <p:sldId id="461" r:id="rId28"/>
    <p:sldId id="462" r:id="rId29"/>
    <p:sldId id="453" r:id="rId30"/>
    <p:sldId id="457" r:id="rId31"/>
    <p:sldId id="454" r:id="rId32"/>
    <p:sldId id="354" r:id="rId33"/>
    <p:sldId id="355" r:id="rId34"/>
    <p:sldId id="356" r:id="rId35"/>
    <p:sldId id="357" r:id="rId36"/>
    <p:sldId id="358" r:id="rId37"/>
    <p:sldId id="359" r:id="rId38"/>
    <p:sldId id="360" r:id="rId39"/>
    <p:sldId id="361" r:id="rId40"/>
    <p:sldId id="362" r:id="rId41"/>
    <p:sldId id="363" r:id="rId42"/>
    <p:sldId id="258" r:id="rId43"/>
    <p:sldId id="338" r:id="rId44"/>
    <p:sldId id="259" r:id="rId45"/>
    <p:sldId id="263" r:id="rId46"/>
    <p:sldId id="339" r:id="rId47"/>
    <p:sldId id="260" r:id="rId48"/>
    <p:sldId id="261" r:id="rId49"/>
    <p:sldId id="265" r:id="rId50"/>
    <p:sldId id="266" r:id="rId51"/>
    <p:sldId id="344" r:id="rId52"/>
    <p:sldId id="345" r:id="rId53"/>
    <p:sldId id="340" r:id="rId54"/>
    <p:sldId id="341" r:id="rId55"/>
    <p:sldId id="342" r:id="rId56"/>
    <p:sldId id="264" r:id="rId57"/>
    <p:sldId id="270" r:id="rId58"/>
    <p:sldId id="271" r:id="rId59"/>
    <p:sldId id="272" r:id="rId60"/>
    <p:sldId id="273" r:id="rId61"/>
    <p:sldId id="274" r:id="rId62"/>
    <p:sldId id="346" r:id="rId63"/>
    <p:sldId id="313" r:id="rId64"/>
    <p:sldId id="347" r:id="rId65"/>
    <p:sldId id="348" r:id="rId66"/>
    <p:sldId id="349" r:id="rId67"/>
    <p:sldId id="350" r:id="rId68"/>
    <p:sldId id="275" r:id="rId69"/>
    <p:sldId id="519" r:id="rId70"/>
    <p:sldId id="520" r:id="rId71"/>
    <p:sldId id="521" r:id="rId72"/>
    <p:sldId id="522" r:id="rId73"/>
    <p:sldId id="523" r:id="rId74"/>
    <p:sldId id="524" r:id="rId75"/>
    <p:sldId id="525" r:id="rId76"/>
    <p:sldId id="526" r:id="rId77"/>
    <p:sldId id="527" r:id="rId78"/>
    <p:sldId id="528" r:id="rId79"/>
    <p:sldId id="529" r:id="rId80"/>
    <p:sldId id="530" r:id="rId81"/>
    <p:sldId id="531" r:id="rId82"/>
    <p:sldId id="532" r:id="rId83"/>
    <p:sldId id="533" r:id="rId84"/>
    <p:sldId id="534" r:id="rId85"/>
    <p:sldId id="535" r:id="rId86"/>
    <p:sldId id="536" r:id="rId87"/>
    <p:sldId id="537" r:id="rId88"/>
    <p:sldId id="538" r:id="rId89"/>
    <p:sldId id="539" r:id="rId90"/>
    <p:sldId id="540" r:id="rId91"/>
    <p:sldId id="541" r:id="rId92"/>
    <p:sldId id="542" r:id="rId93"/>
    <p:sldId id="455" r:id="rId94"/>
    <p:sldId id="456" r:id="rId95"/>
    <p:sldId id="467"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660"/>
  </p:normalViewPr>
  <p:slideViewPr>
    <p:cSldViewPr>
      <p:cViewPr varScale="1">
        <p:scale>
          <a:sx n="82" d="100"/>
          <a:sy n="82" d="100"/>
        </p:scale>
        <p:origin x="91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9/26/2018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90E5EE9-F66B-467A-9536-B454E7F4FB38}"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233EEDF-6C65-47BF-AF28-5F4F36CB973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F45BBBC6-597F-4216-A902-13F21A61EAB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25D0009-8A43-4245-8497-9826C615C9C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A7AAC727-7E7D-464E-9234-A455E12805C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F3D5A57-329B-490A-9F94-6DE88ECFC8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712D00DD-B8C6-4944-B81D-900A24DE8F2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910995F8-F1C2-4C36-A656-FB44308000A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31E1E9F2-D163-4C1E-93DB-773865BF60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4C52FEF5-7423-47FD-9DDB-0ECF7FAF050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76C71746-7D42-49C2-AE51-4ED4F759A67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5918BC1-923D-4B76-95CB-D840297C48E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04.10.2018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t>04.10.2018</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r>
              <a:rPr lang="ru-RU"/>
              <a:t>04.10.2018</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13B9838F-1D19-471E-9239-370FC6782D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Activity%20%20%20Android%20Developers.htm"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reference/android/view/View.html"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view/View.OnClickListener.html" TargetMode="External"/><Relationship Id="rId2" Type="http://schemas.openxmlformats.org/officeDocument/2006/relationships/hyperlink" Target="http://developer.android.com/reference/android/widget/CompoundButton.OnCheckedChangeListener.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android.com/reference/android/view/View.OnClickListener.html" TargetMode="External"/><Relationship Id="rId2" Type="http://schemas.openxmlformats.org/officeDocument/2006/relationships/hyperlink" Target="http://developer.android.com/reference/android/widget/CompoundButton.OnCheckedChangeListener.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view/View.OnClickListener.html" TargetMode="External"/><Relationship Id="rId2" Type="http://schemas.openxmlformats.org/officeDocument/2006/relationships/hyperlink" Target="http://developer.android.com/reference/android/widget/RadioGroup.OnCheckedChangeListener.html"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android.com/reference/android/view/View.html" TargetMode="External"/><Relationship Id="rId2" Type="http://schemas.openxmlformats.org/officeDocument/2006/relationships/hyperlink" Target="http://developer.android.com/reference/android/view/LayoutInflater.html" TargetMode="External"/><Relationship Id="rId1" Type="http://schemas.openxmlformats.org/officeDocument/2006/relationships/slideLayout" Target="../slideLayouts/slideLayout13.xml"/><Relationship Id="rId6" Type="http://schemas.openxmlformats.org/officeDocument/2006/relationships/hyperlink" Target="http://developer.android.com/reference/android/view/Menu.html" TargetMode="External"/><Relationship Id="rId5" Type="http://schemas.openxmlformats.org/officeDocument/2006/relationships/hyperlink" Target="http://developer.android.com/reference/android/view/MenuInflater.html" TargetMode="External"/><Relationship Id="rId4" Type="http://schemas.openxmlformats.org/officeDocument/2006/relationships/hyperlink" Target="http://developer.android.com/reference/android/view/ViewGroup.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developer.android.com/reference/android/graphics/drawable/Drawable.html" TargetMode="External"/><Relationship Id="rId2" Type="http://schemas.openxmlformats.org/officeDocument/2006/relationships/hyperlink" Target="http://developer.android.com/reference/android/content/res/Resources.html" TargetMode="External"/><Relationship Id="rId1" Type="http://schemas.openxmlformats.org/officeDocument/2006/relationships/slideLayout" Target="../slideLayouts/slideLayout13.xml"/><Relationship Id="rId6" Type="http://schemas.openxmlformats.org/officeDocument/2006/relationships/hyperlink" Target="http://developer.android.com/reference/android/content/res/XmlResourceParser.html" TargetMode="External"/><Relationship Id="rId5" Type="http://schemas.openxmlformats.org/officeDocument/2006/relationships/hyperlink" Target="http://developer.android.com/reference/java/lang/Object.html" TargetMode="External"/><Relationship Id="rId4" Type="http://schemas.openxmlformats.org/officeDocument/2006/relationships/hyperlink" Target="http://developer.android.com/reference/java/lang/String.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SharedPreferences.html" TargetMode="External"/><Relationship Id="rId1" Type="http://schemas.openxmlformats.org/officeDocument/2006/relationships/slideLayout" Target="../slideLayouts/slideLayout13.xml"/><Relationship Id="rId4" Type="http://schemas.openxmlformats.org/officeDocument/2006/relationships/hyperlink" Target="https://developer.android.com/reference/android/preference/PreferenceManager.html#getDefaultSharedPreferences(android.content.Context)"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developer.android.com/guide/components/intents-filters.html"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eclipse.org/mobile/" TargetMode="External"/><Relationship Id="rId2" Type="http://schemas.openxmlformats.org/officeDocument/2006/relationships/hyperlink" Target="http://developer.android.com/sdk/index.html" TargetMode="External"/><Relationship Id="rId1" Type="http://schemas.openxmlformats.org/officeDocument/2006/relationships/slideLayout" Target="../slideLayouts/slideLayout24.xml"/><Relationship Id="rId5" Type="http://schemas.openxmlformats.org/officeDocument/2006/relationships/hyperlink" Target="http://www.oracle.com/technetwork/java/javase/downloads/jdk7-downloads-1880260.html" TargetMode="External"/><Relationship Id="rId4" Type="http://schemas.openxmlformats.org/officeDocument/2006/relationships/hyperlink" Target="https://dl-ssl.google.com/android/eclipse/"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developer.android.com/guide/components/intents-filters.html"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hyperlink" Target="http://developer.android.com/guide/components/intents-filters.html"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developer.android.com/guide/topics/manifest/data-element.html"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6" Type="http://schemas.openxmlformats.org/officeDocument/2006/relationships/hyperlink" Target="http://developer.android.com/reference/java/lang/Class.html" TargetMode="External"/><Relationship Id="rId5" Type="http://schemas.openxmlformats.org/officeDocument/2006/relationships/hyperlink" Target="http://developer.android.com/reference/android/content/Context.html" TargetMode="External"/><Relationship Id="rId4" Type="http://schemas.openxmlformats.org/officeDocument/2006/relationships/hyperlink" Target="http://developer.android.com/reference/android/net/Uri.html"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developer.android.com/reference/android/content/ComponentNam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6" Type="http://schemas.openxmlformats.org/officeDocument/2006/relationships/hyperlink" Target="http://developer.android.com/reference/java/lang/Class.html" TargetMode="External"/><Relationship Id="rId5" Type="http://schemas.openxmlformats.org/officeDocument/2006/relationships/hyperlink" Target="http://developer.android.com/reference/android/content/Context.html" TargetMode="External"/><Relationship Id="rId4" Type="http://schemas.openxmlformats.org/officeDocument/2006/relationships/hyperlink" Target="http://developer.android.com/reference/java/lang/String.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net/Uri.html"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5" Type="http://schemas.openxmlformats.org/officeDocument/2006/relationships/hyperlink" Target="http://developer.android.com/reference/java/lang/CharSequence.html" TargetMode="External"/><Relationship Id="rId4" Type="http://schemas.openxmlformats.org/officeDocument/2006/relationships/hyperlink" Target="http://developer.android.com/reference/android/os/Bundle.html" TargetMode="External"/></Relationships>
</file>

<file path=ppt/slides/_rels/slide64.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hyperlink" Target="http://developer.android.com/reference/android/content/pm/PackageManager.html" TargetMode="Externa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hyperlink" Target="http://developer.android.com/guide/components/processes-and-threads.html" TargetMode="Externa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BroadcastReceiver.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hyperlink" Target="http://developer.android.com/reference/android/os/Looper.html" TargetMode="Externa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developer.android.com/reference/android/view/package-summary.html" TargetMode="External"/><Relationship Id="rId2" Type="http://schemas.openxmlformats.org/officeDocument/2006/relationships/hyperlink" Target="http://developer.android.com/reference/android/widget/package-summary.html"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hyperlink" Target="http://developer.android.com/reference/java/util/concurrent/TimeUnit.html" TargetMode="External"/><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os/AsyncTask.Status.html" TargetMode="External"/></Relationships>
</file>

<file path=ppt/slides/_rels/slide89.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3" Type="http://schemas.openxmlformats.org/officeDocument/2006/relationships/hyperlink" Target="http://developer.android.com/reference/android/content/SharedPreferences.Editor.html" TargetMode="External"/><Relationship Id="rId2" Type="http://schemas.openxmlformats.org/officeDocument/2006/relationships/hyperlink" Target="http://developer.android.com/reference/android/content/SharedPreferences.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developer.android.com/reference/android/os/Bundle.html" TargetMode="External"/><Relationship Id="rId2" Type="http://schemas.openxmlformats.org/officeDocument/2006/relationships/hyperlink" Target="http://developer.android.com/reference/android/app/Dialog.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altLang="ru-RU" dirty="0"/>
              <a:t>Проектирование мобильных приложений</a:t>
            </a:r>
            <a:endParaRPr lang="en-US" dirty="0"/>
          </a:p>
        </p:txBody>
      </p:sp>
      <p:sp>
        <p:nvSpPr>
          <p:cNvPr id="3" name="Subtitle 2"/>
          <p:cNvSpPr>
            <a:spLocks noGrp="1"/>
          </p:cNvSpPr>
          <p:nvPr>
            <p:ph type="subTitle" idx="1"/>
          </p:nvPr>
        </p:nvSpPr>
        <p:spPr>
          <a:xfrm>
            <a:off x="1259632" y="3886200"/>
            <a:ext cx="6624736" cy="766763"/>
          </a:xfrm>
        </p:spPr>
        <p:txBody>
          <a:bodyPr rtlCol="0">
            <a:normAutofit/>
          </a:bodyPr>
          <a:lstStyle/>
          <a:p>
            <a:pPr eaLnBrk="1" fontAlgn="auto" hangingPunct="1">
              <a:spcAft>
                <a:spcPts val="0"/>
              </a:spcAft>
              <a:buFont typeface="Arial" pitchFamily="34" charset="0"/>
              <a:buNone/>
              <a:defRPr/>
            </a:pPr>
            <a:r>
              <a:rPr lang="en-US" dirty="0"/>
              <a:t>Android: Activity &amp; Intent</a:t>
            </a:r>
          </a:p>
        </p:txBody>
      </p:sp>
      <p:sp>
        <p:nvSpPr>
          <p:cNvPr id="4" name="Slide Number Placeholder 3"/>
          <p:cNvSpPr>
            <a:spLocks noGrp="1"/>
          </p:cNvSpPr>
          <p:nvPr>
            <p:ph type="sldNum" sz="quarter" idx="12"/>
          </p:nvPr>
        </p:nvSpPr>
        <p:spPr/>
        <p:txBody>
          <a:bodyPr/>
          <a:lstStyle/>
          <a:p>
            <a:pPr>
              <a:defRPr/>
            </a:pPr>
            <a:fld id="{4AE1525F-AE57-4A7E-A114-4C830DD60F49}"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p:cNvSpPr>
            <a:spLocks noGrp="1"/>
          </p:cNvSpPr>
          <p:nvPr>
            <p:ph type="dt" sz="quarter" idx="10"/>
          </p:nvPr>
        </p:nvSpPr>
        <p:spPr/>
        <p:txBody>
          <a:bodyPr/>
          <a:lstStyle/>
          <a:p>
            <a:pPr>
              <a:defRPr/>
            </a:pPr>
            <a:r>
              <a:rPr lang="ru-RU"/>
              <a:t>04.10.2018</a:t>
            </a:r>
            <a:endParaRPr lang="en-US" dirty="0"/>
          </a:p>
        </p:txBody>
      </p:sp>
      <p:sp>
        <p:nvSpPr>
          <p:cNvPr id="3079" name="TextBox 6"/>
          <p:cNvSpPr txBox="1">
            <a:spLocks noChangeArrowheads="1"/>
          </p:cNvSpPr>
          <p:nvPr/>
        </p:nvSpPr>
        <p:spPr bwMode="auto">
          <a:xfrm>
            <a:off x="6278563" y="4581525"/>
            <a:ext cx="2335212" cy="646113"/>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411413" y="5445125"/>
            <a:ext cx="4402137" cy="646113"/>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r>
              <a:rPr lang="en-US"/>
              <a:t>./layout/*</a:t>
            </a:r>
          </a:p>
          <a:p>
            <a:r>
              <a:rPr lang="en-US"/>
              <a:t>./menu/*</a:t>
            </a:r>
          </a:p>
          <a:p>
            <a:r>
              <a:rPr lang="en-US"/>
              <a:t>./raw/*</a:t>
            </a:r>
          </a:p>
          <a:p>
            <a:r>
              <a:rPr lang="en-US"/>
              <a:t>./values/*</a:t>
            </a:r>
          </a:p>
          <a:p>
            <a:pPr lvl="1"/>
            <a:r>
              <a:rPr lang="en-US"/>
              <a:t>arrays.xml</a:t>
            </a:r>
          </a:p>
          <a:p>
            <a:pPr lvl="1"/>
            <a:r>
              <a:rPr lang="en-US"/>
              <a:t>colors.xml</a:t>
            </a:r>
          </a:p>
          <a:p>
            <a:pPr lvl="1"/>
            <a:r>
              <a:rPr lang="en-US"/>
              <a:t>dimens.xml</a:t>
            </a:r>
          </a:p>
          <a:p>
            <a:pPr lvl="1"/>
            <a:r>
              <a:rPr lang="en-US"/>
              <a:t>strings.xml</a:t>
            </a:r>
          </a:p>
          <a:p>
            <a:pPr lvl="1"/>
            <a:r>
              <a:rPr lang="en-US"/>
              <a:t>styles.xml</a:t>
            </a:r>
            <a:endParaRPr lang="en-US" dirty="0"/>
          </a:p>
        </p:txBody>
      </p:sp>
      <p:sp>
        <p:nvSpPr>
          <p:cNvPr id="4" name="Date Placeholder 3"/>
          <p:cNvSpPr>
            <a:spLocks noGrp="1"/>
          </p:cNvSpPr>
          <p:nvPr>
            <p:ph type="dt" sz="quarter" idx="10"/>
          </p:nvPr>
        </p:nvSpPr>
        <p:spPr/>
        <p:txBody>
          <a:bodyPr/>
          <a:lstStyle/>
          <a:p>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2F05E66C-B800-4E52-8727-AD67E18A5858}" type="slidenum">
              <a:rPr lang="en-US" smtClean="0">
                <a:solidFill>
                  <a:prstClr val="black">
                    <a:tint val="75000"/>
                  </a:prstClr>
                </a:solidFill>
              </a:rPr>
              <a:pPr/>
              <a:t>10</a:t>
            </a:fld>
            <a:endParaRPr lang="en-US">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a:t>В предыдущих лекциях...</a:t>
            </a:r>
            <a:endParaRPr lang="en-US" dirty="0"/>
          </a:p>
        </p:txBody>
      </p:sp>
      <p:sp>
        <p:nvSpPr>
          <p:cNvPr id="13315" name="Content Placeholder 7"/>
          <p:cNvSpPr>
            <a:spLocks noGrp="1"/>
          </p:cNvSpPr>
          <p:nvPr>
            <p:ph idx="1"/>
          </p:nvPr>
        </p:nvSpPr>
        <p:spPr/>
        <p:txBody>
          <a:bodyPr/>
          <a:lstStyle/>
          <a:p>
            <a:r>
              <a:rPr lang="en-US" i="1" dirty="0"/>
              <a:t>&lt;</a:t>
            </a:r>
            <a:r>
              <a:rPr lang="en-US" i="1" dirty="0" err="1"/>
              <a:t>resources_name</a:t>
            </a:r>
            <a:r>
              <a:rPr lang="en-US" i="1" dirty="0"/>
              <a:t>&gt;</a:t>
            </a:r>
            <a:r>
              <a:rPr lang="en-US" dirty="0"/>
              <a:t>-</a:t>
            </a:r>
            <a:r>
              <a:rPr lang="en-US" i="1" dirty="0"/>
              <a:t>&lt;</a:t>
            </a:r>
            <a:r>
              <a:rPr lang="en-US" i="1" dirty="0" err="1">
                <a:solidFill>
                  <a:srgbClr val="00B050"/>
                </a:solidFill>
              </a:rPr>
              <a:t>config_qualifier</a:t>
            </a:r>
            <a:r>
              <a:rPr lang="en-US" i="1" dirty="0"/>
              <a:t>&gt;</a:t>
            </a:r>
            <a:endParaRPr lang="ru-RU" i="1" dirty="0"/>
          </a:p>
          <a:p>
            <a:pPr lvl="1"/>
            <a:r>
              <a:rPr lang="en-US" i="1" dirty="0" err="1"/>
              <a:t>resources_name</a:t>
            </a:r>
            <a:r>
              <a:rPr lang="ru-RU" i="1" dirty="0"/>
              <a:t> </a:t>
            </a:r>
            <a:r>
              <a:rPr lang="en-US" i="1" dirty="0"/>
              <a:t>:= </a:t>
            </a:r>
            <a:r>
              <a:rPr lang="en-US" i="1" dirty="0" err="1"/>
              <a:t>anim</a:t>
            </a:r>
            <a:r>
              <a:rPr lang="en-US" i="1" dirty="0"/>
              <a:t>, </a:t>
            </a:r>
            <a:r>
              <a:rPr lang="en-US" i="1" dirty="0" err="1"/>
              <a:t>drawable</a:t>
            </a:r>
            <a:r>
              <a:rPr lang="en-US" i="1" dirty="0"/>
              <a:t>, layout, menu, raw, value, xml</a:t>
            </a:r>
          </a:p>
          <a:p>
            <a:pPr lvl="1"/>
            <a:r>
              <a:rPr lang="en-US" i="1" dirty="0" err="1">
                <a:solidFill>
                  <a:srgbClr val="00B050"/>
                </a:solidFill>
              </a:rPr>
              <a:t>config_qualifier</a:t>
            </a:r>
            <a:r>
              <a:rPr lang="en-US" i="1" dirty="0"/>
              <a:t> := </a:t>
            </a:r>
            <a:r>
              <a:rPr lang="en-US" i="1" dirty="0">
                <a:solidFill>
                  <a:srgbClr val="00B050"/>
                </a:solidFill>
              </a:rPr>
              <a:t>qualifier1</a:t>
            </a:r>
            <a:r>
              <a:rPr lang="en-US" i="1" dirty="0"/>
              <a:t>[-</a:t>
            </a:r>
            <a:r>
              <a:rPr lang="en-US" i="1" dirty="0">
                <a:solidFill>
                  <a:srgbClr val="00B050"/>
                </a:solidFill>
              </a:rPr>
              <a:t>qualifier2</a:t>
            </a:r>
            <a:r>
              <a:rPr lang="en-US" i="1" dirty="0"/>
              <a:t>[…]]</a:t>
            </a:r>
          </a:p>
          <a:p>
            <a:pPr lvl="1"/>
            <a:endParaRPr lang="en-US" i="1" dirty="0"/>
          </a:p>
          <a:p>
            <a:r>
              <a:rPr lang="ru-RU" dirty="0"/>
              <a:t>Примеры:</a:t>
            </a:r>
          </a:p>
          <a:p>
            <a:pPr lvl="1"/>
            <a:r>
              <a:rPr lang="en-US" dirty="0" err="1"/>
              <a:t>drawable-ldpi</a:t>
            </a:r>
            <a:endParaRPr lang="ru-RU" dirty="0"/>
          </a:p>
          <a:p>
            <a:pPr lvl="1"/>
            <a:r>
              <a:rPr lang="en-US" dirty="0"/>
              <a:t>drawable-en-notouch-12key</a:t>
            </a:r>
            <a:endParaRPr lang="ru-RU" dirty="0"/>
          </a:p>
          <a:p>
            <a:pPr lvl="1"/>
            <a:r>
              <a:rPr lang="en-US" dirty="0"/>
              <a:t>values-land-mdpi-v11</a:t>
            </a:r>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315BFD0-836C-469E-B62C-E4D1F087ED27}" type="slidenum">
              <a:rPr lang="en-US" smtClean="0">
                <a:solidFill>
                  <a:prstClr val="black">
                    <a:tint val="75000"/>
                  </a:prstClr>
                </a:solidFill>
              </a:rPr>
              <a:pPr>
                <a:defRPr/>
              </a:pPr>
              <a:t>11</a:t>
            </a:fld>
            <a:endParaRPr lang="en-US">
              <a:solidFill>
                <a:prstClr val="black">
                  <a:tint val="75000"/>
                </a:prst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12</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2580161" y="476672"/>
            <a:ext cx="4584127" cy="5853969"/>
          </a:xfrm>
          <a:prstGeom prst="rect">
            <a:avLst/>
          </a:prstGeom>
        </p:spPr>
      </p:pic>
      <p:sp>
        <p:nvSpPr>
          <p:cNvPr id="9" name="Rectangle 8"/>
          <p:cNvSpPr/>
          <p:nvPr/>
        </p:nvSpPr>
        <p:spPr>
          <a:xfrm>
            <a:off x="251520" y="5013176"/>
            <a:ext cx="2411760" cy="1200329"/>
          </a:xfrm>
          <a:prstGeom prst="rect">
            <a:avLst/>
          </a:prstGeom>
        </p:spPr>
        <p:txBody>
          <a:bodyPr wrap="square">
            <a:spAutoFit/>
          </a:bodyPr>
          <a:lstStyle/>
          <a:p>
            <a:r>
              <a:rPr lang="en-US" dirty="0">
                <a:solidFill>
                  <a:prstClr val="black"/>
                </a:solidFill>
              </a:rPr>
              <a:t>http://developer.android.com/guide/topics/resources/providing-resources.html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0" y="0"/>
            <a:ext cx="4505325" cy="5795963"/>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2843213" y="3357563"/>
            <a:ext cx="6003925" cy="2674937"/>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dirty="0"/>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211638" y="476250"/>
            <a:ext cx="4656137" cy="22145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Activity: API Overview</a:t>
            </a:r>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ru-RU"/>
              <a:t>04.10.2018</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Activity: API Overview (1)</a:t>
            </a:r>
          </a:p>
        </p:txBody>
      </p:sp>
      <p:sp>
        <p:nvSpPr>
          <p:cNvPr id="4" name="Date Placeholder 3"/>
          <p:cNvSpPr>
            <a:spLocks noGrp="1"/>
          </p:cNvSpPr>
          <p:nvPr>
            <p:ph type="dt" sz="half" idx="10"/>
          </p:nvPr>
        </p:nvSpPr>
        <p:spPr/>
        <p:txBody>
          <a:bodyPr/>
          <a:lstStyle/>
          <a:p>
            <a:r>
              <a:rPr lang="ru-RU"/>
              <a:t>04.10.2018</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16AD8C78-45F6-4014-82E2-E69C31262540}" type="slidenum">
              <a:rPr lang="en-US" smtClean="0"/>
              <a:pPr/>
              <a:t>15</a:t>
            </a:fld>
            <a:endParaRPr lang="en-US"/>
          </a:p>
        </p:txBody>
      </p:sp>
      <p:pic>
        <p:nvPicPr>
          <p:cNvPr id="1035" name="Picture 11">
            <a:hlinkClick r:id="rId2" action="ppaction://hlinkfile"/>
          </p:cNvPr>
          <p:cNvPicPr>
            <a:picLocks noGrp="1" noChangeAspect="1" noChangeArrowheads="1"/>
          </p:cNvPicPr>
          <p:nvPr>
            <p:ph idx="1"/>
          </p:nvPr>
        </p:nvPicPr>
        <p:blipFill>
          <a:blip r:embed="rId3" cstate="print"/>
          <a:srcRect/>
          <a:stretch>
            <a:fillRect/>
          </a:stretch>
        </p:blipFill>
        <p:spPr bwMode="auto">
          <a:xfrm>
            <a:off x="1259632" y="1412776"/>
            <a:ext cx="6305550" cy="33813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 Callbacks</a:t>
            </a:r>
          </a:p>
        </p:txBody>
      </p:sp>
      <p:sp>
        <p:nvSpPr>
          <p:cNvPr id="3" name="Content Placeholder 2"/>
          <p:cNvSpPr>
            <a:spLocks noGrp="1"/>
          </p:cNvSpPr>
          <p:nvPr>
            <p:ph idx="1"/>
          </p:nvPr>
        </p:nvSpPr>
        <p:spPr/>
        <p:txBody>
          <a:bodyPr/>
          <a:lstStyle/>
          <a:p>
            <a:r>
              <a:rPr lang="en-US" dirty="0"/>
              <a:t>protected void </a:t>
            </a:r>
            <a:r>
              <a:rPr lang="en-US" b="1" dirty="0" err="1"/>
              <a:t>onCreate</a:t>
            </a:r>
            <a:r>
              <a:rPr lang="en-US" b="1" dirty="0"/>
              <a:t> </a:t>
            </a:r>
            <a:r>
              <a:rPr lang="en-US" dirty="0"/>
              <a:t>(</a:t>
            </a:r>
            <a:r>
              <a:rPr lang="en-US" dirty="0">
                <a:hlinkClick r:id="rId2"/>
              </a:rPr>
              <a:t>Bundle</a:t>
            </a:r>
            <a:r>
              <a:rPr lang="en-US" dirty="0"/>
              <a:t> </a:t>
            </a:r>
            <a:r>
              <a:rPr lang="en-US" dirty="0" err="1"/>
              <a:t>savedInstanceState</a:t>
            </a:r>
            <a:r>
              <a:rPr lang="en-US" dirty="0"/>
              <a:t>)</a:t>
            </a:r>
            <a:endParaRPr lang="en-US" b="1" dirty="0"/>
          </a:p>
          <a:p>
            <a:r>
              <a:rPr lang="en-US" dirty="0"/>
              <a:t>protected void </a:t>
            </a:r>
            <a:r>
              <a:rPr lang="en-US" b="1" dirty="0" err="1"/>
              <a:t>onStart</a:t>
            </a:r>
            <a:r>
              <a:rPr lang="en-US" b="1" dirty="0"/>
              <a:t> </a:t>
            </a:r>
            <a:r>
              <a:rPr lang="en-US" dirty="0"/>
              <a:t>()</a:t>
            </a:r>
            <a:endParaRPr lang="en-US" b="1" dirty="0"/>
          </a:p>
          <a:p>
            <a:r>
              <a:rPr lang="en-US" dirty="0"/>
              <a:t>protected void </a:t>
            </a:r>
            <a:r>
              <a:rPr lang="en-US" b="1" dirty="0" err="1"/>
              <a:t>onPause</a:t>
            </a:r>
            <a:r>
              <a:rPr lang="en-US" b="1" dirty="0"/>
              <a:t> </a:t>
            </a:r>
            <a:r>
              <a:rPr lang="en-US" dirty="0"/>
              <a:t>()</a:t>
            </a:r>
            <a:endParaRPr lang="en-US" b="1" dirty="0"/>
          </a:p>
          <a:p>
            <a:r>
              <a:rPr lang="en-US" dirty="0"/>
              <a:t>protected void </a:t>
            </a:r>
            <a:r>
              <a:rPr lang="en-US" b="1" dirty="0" err="1"/>
              <a:t>onResume</a:t>
            </a:r>
            <a:r>
              <a:rPr lang="en-US" b="1" dirty="0"/>
              <a:t> </a:t>
            </a:r>
            <a:r>
              <a:rPr lang="en-US" dirty="0"/>
              <a:t>()</a:t>
            </a:r>
            <a:endParaRPr lang="en-US" b="1" dirty="0"/>
          </a:p>
          <a:p>
            <a:r>
              <a:rPr lang="en-US" dirty="0"/>
              <a:t>protected void </a:t>
            </a:r>
            <a:r>
              <a:rPr lang="en-US" b="1" dirty="0" err="1"/>
              <a:t>onRestart</a:t>
            </a:r>
            <a:r>
              <a:rPr lang="en-US" b="1" dirty="0"/>
              <a:t> </a:t>
            </a:r>
            <a:r>
              <a:rPr lang="en-US" dirty="0"/>
              <a:t>()</a:t>
            </a:r>
            <a:endParaRPr lang="en-US" b="1" dirty="0"/>
          </a:p>
          <a:p>
            <a:r>
              <a:rPr lang="en-US" dirty="0"/>
              <a:t>protected void </a:t>
            </a:r>
            <a:r>
              <a:rPr lang="en-US" b="1" dirty="0" err="1"/>
              <a:t>onStop</a:t>
            </a:r>
            <a:r>
              <a:rPr lang="en-US" b="1" dirty="0"/>
              <a:t> </a:t>
            </a:r>
            <a:r>
              <a:rPr lang="en-US" dirty="0"/>
              <a:t>()</a:t>
            </a:r>
          </a:p>
          <a:p>
            <a:r>
              <a:rPr lang="en-US" dirty="0"/>
              <a:t>protected void </a:t>
            </a:r>
            <a:r>
              <a:rPr lang="en-US" b="1" dirty="0" err="1"/>
              <a:t>onDestroy</a:t>
            </a:r>
            <a:r>
              <a:rPr lang="en-US" b="1" dirty="0"/>
              <a:t> </a:t>
            </a:r>
            <a:r>
              <a:rPr lang="en-US" dirty="0"/>
              <a:t>()</a:t>
            </a:r>
            <a:endParaRPr lang="en-US" b="1" dirty="0"/>
          </a:p>
          <a:p>
            <a:endParaRPr lang="en-US" b="1"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State</a:t>
            </a:r>
            <a:r>
              <a:rPr lang="ru-RU" dirty="0"/>
              <a:t> </a:t>
            </a:r>
            <a:r>
              <a:rPr lang="en-US" dirty="0"/>
              <a:t>Callbacks</a:t>
            </a:r>
          </a:p>
        </p:txBody>
      </p:sp>
      <p:sp>
        <p:nvSpPr>
          <p:cNvPr id="3" name="Content Placeholder 2"/>
          <p:cNvSpPr>
            <a:spLocks noGrp="1"/>
          </p:cNvSpPr>
          <p:nvPr>
            <p:ph idx="1"/>
          </p:nvPr>
        </p:nvSpPr>
        <p:spPr/>
        <p:txBody>
          <a:bodyPr/>
          <a:lstStyle/>
          <a:p>
            <a:r>
              <a:rPr lang="en-US" dirty="0"/>
              <a:t>protected void </a:t>
            </a:r>
            <a:r>
              <a:rPr lang="en-US" b="1" dirty="0" err="1"/>
              <a:t>onSaveInstanceState</a:t>
            </a:r>
            <a:r>
              <a:rPr lang="en-US" b="1" dirty="0"/>
              <a:t> </a:t>
            </a:r>
            <a:r>
              <a:rPr lang="en-US" dirty="0"/>
              <a:t>(</a:t>
            </a:r>
            <a:r>
              <a:rPr lang="en-US" dirty="0">
                <a:hlinkClick r:id="rId2"/>
              </a:rPr>
              <a:t>Bundle</a:t>
            </a:r>
            <a:r>
              <a:rPr lang="en-US" dirty="0"/>
              <a:t> </a:t>
            </a:r>
            <a:r>
              <a:rPr lang="en-US" dirty="0" err="1"/>
              <a:t>outState</a:t>
            </a:r>
            <a:r>
              <a:rPr lang="en-US" dirty="0"/>
              <a:t>)</a:t>
            </a:r>
            <a:endParaRPr lang="en-US" b="1" dirty="0"/>
          </a:p>
          <a:p>
            <a:r>
              <a:rPr lang="en-US" dirty="0"/>
              <a:t>protected void </a:t>
            </a:r>
            <a:r>
              <a:rPr lang="en-US" b="1" dirty="0" err="1"/>
              <a:t>onRestoreInstanceState</a:t>
            </a:r>
            <a:r>
              <a:rPr lang="en-US" b="1" dirty="0"/>
              <a:t> </a:t>
            </a:r>
            <a:r>
              <a:rPr lang="en-US" dirty="0"/>
              <a:t>(</a:t>
            </a:r>
            <a:r>
              <a:rPr lang="en-US" dirty="0">
                <a:hlinkClick r:id="rId2"/>
              </a:rPr>
              <a:t>Bundle</a:t>
            </a:r>
            <a:r>
              <a:rPr lang="en-US" dirty="0"/>
              <a:t> </a:t>
            </a:r>
            <a:r>
              <a:rPr lang="en-US" dirty="0" err="1"/>
              <a:t>savedInstanceState</a:t>
            </a:r>
            <a:r>
              <a:rPr lang="en-US" dirty="0"/>
              <a:t>)</a:t>
            </a:r>
            <a:endParaRPr lang="en-US" b="1"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Content</a:t>
            </a:r>
          </a:p>
        </p:txBody>
      </p:sp>
      <p:sp>
        <p:nvSpPr>
          <p:cNvPr id="3" name="Content Placeholder 2"/>
          <p:cNvSpPr>
            <a:spLocks noGrp="1"/>
          </p:cNvSpPr>
          <p:nvPr>
            <p:ph idx="1"/>
          </p:nvPr>
        </p:nvSpPr>
        <p:spPr/>
        <p:txBody>
          <a:bodyPr/>
          <a:lstStyle/>
          <a:p>
            <a:r>
              <a:rPr lang="en-US" dirty="0"/>
              <a:t>public void </a:t>
            </a:r>
            <a:r>
              <a:rPr lang="en-US" b="1" dirty="0" err="1"/>
              <a:t>setContentView</a:t>
            </a:r>
            <a:r>
              <a:rPr lang="en-US" b="1" dirty="0"/>
              <a:t> </a:t>
            </a:r>
            <a:r>
              <a:rPr lang="en-US" dirty="0"/>
              <a:t>(</a:t>
            </a:r>
            <a:r>
              <a:rPr lang="en-US" dirty="0" err="1"/>
              <a:t>int</a:t>
            </a:r>
            <a:r>
              <a:rPr lang="en-US" dirty="0"/>
              <a:t> </a:t>
            </a:r>
            <a:r>
              <a:rPr lang="en-US" dirty="0" err="1"/>
              <a:t>layoutResID</a:t>
            </a:r>
            <a:r>
              <a:rPr lang="en-US" dirty="0"/>
              <a:t>)</a:t>
            </a:r>
          </a:p>
          <a:p>
            <a:pPr lvl="1"/>
            <a:r>
              <a:rPr lang="ru-RU" dirty="0"/>
              <a:t>Вспомните </a:t>
            </a:r>
            <a:r>
              <a:rPr lang="en-US" dirty="0" err="1"/>
              <a:t>R.layout.my_layout</a:t>
            </a:r>
            <a:endParaRPr lang="en-US" dirty="0"/>
          </a:p>
          <a:p>
            <a:r>
              <a:rPr lang="en-US" dirty="0"/>
              <a:t>public void </a:t>
            </a:r>
            <a:r>
              <a:rPr lang="en-US" b="1" dirty="0" err="1"/>
              <a:t>setContentView</a:t>
            </a:r>
            <a:r>
              <a:rPr lang="en-US" b="1" dirty="0"/>
              <a:t> </a:t>
            </a:r>
            <a:r>
              <a:rPr lang="en-US" dirty="0"/>
              <a:t>(</a:t>
            </a:r>
            <a:r>
              <a:rPr lang="en-US" dirty="0">
                <a:hlinkClick r:id="rId2"/>
              </a:rPr>
              <a:t>View</a:t>
            </a:r>
            <a:r>
              <a:rPr lang="en-US" dirty="0"/>
              <a:t> </a:t>
            </a:r>
            <a:r>
              <a:rPr lang="en-US" dirty="0" err="1"/>
              <a:t>view</a:t>
            </a:r>
            <a:r>
              <a:rPr lang="en-US" dirty="0"/>
              <a:t>)</a:t>
            </a:r>
            <a:endParaRPr lang="ru-RU" dirty="0"/>
          </a:p>
          <a:p>
            <a:r>
              <a:rPr lang="en-US" dirty="0"/>
              <a:t>public </a:t>
            </a:r>
            <a:r>
              <a:rPr lang="en-US" dirty="0">
                <a:hlinkClick r:id="rId2"/>
              </a:rPr>
              <a:t>View</a:t>
            </a:r>
            <a:r>
              <a:rPr lang="en-US" dirty="0"/>
              <a:t> </a:t>
            </a:r>
            <a:r>
              <a:rPr lang="en-US" b="1" dirty="0" err="1"/>
              <a:t>findViewById</a:t>
            </a:r>
            <a:r>
              <a:rPr lang="en-US" b="1" dirty="0"/>
              <a:t> </a:t>
            </a:r>
            <a:r>
              <a:rPr lang="en-US" dirty="0"/>
              <a:t>(</a:t>
            </a:r>
            <a:r>
              <a:rPr lang="en-US" dirty="0" err="1"/>
              <a:t>int</a:t>
            </a:r>
            <a:r>
              <a:rPr lang="en-US" dirty="0"/>
              <a:t> id)</a:t>
            </a:r>
          </a:p>
          <a:p>
            <a:pPr lvl="1"/>
            <a:r>
              <a:rPr lang="ru-RU" dirty="0"/>
              <a:t>Вспомните </a:t>
            </a:r>
            <a:r>
              <a:rPr lang="en-US" dirty="0" err="1"/>
              <a:t>android:id</a:t>
            </a:r>
            <a:r>
              <a:rPr lang="en-US" dirty="0"/>
              <a:t>=“@+id/</a:t>
            </a:r>
            <a:r>
              <a:rPr lang="en-US" dirty="0" err="1"/>
              <a:t>my_id</a:t>
            </a:r>
            <a:r>
              <a:rPr lang="en-US" dirty="0"/>
              <a:t>”</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br>
              <a:rPr lang="en-US" dirty="0"/>
            </a:br>
            <a:r>
              <a:rPr lang="ru-RU" dirty="0"/>
              <a:t>Обработка событий (В1)</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19</a:t>
            </a:fld>
            <a:endParaRPr lang="en-US"/>
          </a:p>
        </p:txBody>
      </p:sp>
      <p:sp>
        <p:nvSpPr>
          <p:cNvPr id="76801" name="Rectangle 1"/>
          <p:cNvSpPr>
            <a:spLocks noChangeArrowheads="1"/>
          </p:cNvSpPr>
          <p:nvPr/>
        </p:nvSpPr>
        <p:spPr bwMode="auto">
          <a:xfrm>
            <a:off x="251520" y="1895926"/>
            <a:ext cx="8640960" cy="1391356"/>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&lt;Button</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xmlns:android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"http://schemas.android.com/apk/res/android"</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android:text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"@string/</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dirty="0">
                <a:ln>
                  <a:noFill/>
                </a:ln>
                <a:solidFill>
                  <a:srgbClr val="0088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252139" y="4311703"/>
            <a:ext cx="8640341" cy="1637577"/>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660066"/>
                </a:solidFill>
                <a:effectLst/>
                <a:latin typeface="Courier New" pitchFamily="49" charset="0"/>
                <a:cs typeface="Courier New" pitchFamily="49" charset="0"/>
              </a:rPr>
              <a:t>Button</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button</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Button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findViewById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id</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button_send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err="1">
                <a:ln>
                  <a:noFill/>
                </a:ln>
                <a:solidFill>
                  <a:srgbClr val="000000"/>
                </a:solidFill>
                <a:effectLst/>
                <a:latin typeface="Courier New" pitchFamily="49" charset="0"/>
                <a:cs typeface="Courier New" pitchFamily="49" charset="0"/>
              </a:rPr>
              <a:t>button</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setOnClickListener</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OnClickListener</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880000"/>
                </a:solidFill>
                <a:effectLst/>
                <a:latin typeface="Courier New" pitchFamily="49" charset="0"/>
                <a:cs typeface="Courier New" pitchFamily="49" charset="0"/>
              </a:rPr>
              <a:t>// Do something in response to button click</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323850" y="-17463"/>
            <a:ext cx="8532813" cy="683101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br>
              <a:rPr lang="en-US" dirty="0"/>
            </a:br>
            <a:r>
              <a:rPr lang="ru-RU" dirty="0"/>
              <a:t>Обработка событий (В2)</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sp>
        <p:nvSpPr>
          <p:cNvPr id="76801" name="Rectangle 1"/>
          <p:cNvSpPr>
            <a:spLocks noChangeArrowheads="1"/>
          </p:cNvSpPr>
          <p:nvPr/>
        </p:nvSpPr>
        <p:spPr bwMode="auto">
          <a:xfrm>
            <a:off x="251520" y="1628800"/>
            <a:ext cx="8640960" cy="1637577"/>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&lt;Button</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xmlns:android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"http://schemas.android.com/apk/res/android"</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android:text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"@string/</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button_send</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a:ln>
                  <a:noFill/>
                </a:ln>
                <a:solidFill>
                  <a:srgbClr val="882288"/>
                </a:solidFill>
                <a:effectLst/>
                <a:latin typeface="Courier New" pitchFamily="49" charset="0"/>
                <a:cs typeface="Courier New" pitchFamily="49" charset="0"/>
              </a:rPr>
              <a:t>android:onClick</a:t>
            </a:r>
            <a:r>
              <a:rPr kumimoji="0" lang="en-US" sz="1600" b="1" i="0" u="none" strike="noStrike" cap="none" normalizeH="0" baseline="0" dirty="0">
                <a:ln>
                  <a:noFill/>
                </a:ln>
                <a:solidFill>
                  <a:srgbClr val="666600"/>
                </a:solidFill>
                <a:effectLst/>
                <a:latin typeface="Courier New" pitchFamily="49" charset="0"/>
                <a:cs typeface="Courier New" pitchFamily="49" charset="0"/>
              </a:rPr>
              <a:t>=</a:t>
            </a:r>
            <a:r>
              <a:rPr kumimoji="0" lang="en-US" sz="1600" b="1" i="0" u="none" strike="noStrike" cap="none" normalizeH="0" baseline="0" dirty="0">
                <a:ln>
                  <a:noFill/>
                </a:ln>
                <a:solidFill>
                  <a:srgbClr val="008800"/>
                </a:solidFill>
                <a:effectLst/>
                <a:latin typeface="Courier New" pitchFamily="49" charset="0"/>
                <a:cs typeface="Courier New" pitchFamily="49" charset="0"/>
              </a:rPr>
              <a:t>"</a:t>
            </a:r>
            <a:r>
              <a:rPr lang="en-US" sz="1600" b="1" dirty="0" err="1">
                <a:solidFill>
                  <a:srgbClr val="008800"/>
                </a:solidFill>
                <a:latin typeface="Courier New" pitchFamily="49" charset="0"/>
                <a:cs typeface="Courier New" pitchFamily="49" charset="0"/>
              </a:rPr>
              <a:t>onButtonClicked</a:t>
            </a:r>
            <a:r>
              <a:rPr kumimoji="0" lang="en-US" sz="1600" b="1" i="0" u="none" strike="noStrike" cap="none" normalizeH="0" baseline="0" dirty="0">
                <a:ln>
                  <a:noFill/>
                </a:ln>
                <a:solidFill>
                  <a:srgbClr val="008800"/>
                </a:solidFill>
                <a:effectLst/>
                <a:latin typeface="Courier New" pitchFamily="49" charset="0"/>
                <a:cs typeface="Courier New" pitchFamily="49" charset="0"/>
              </a:rPr>
              <a:t>"</a:t>
            </a:r>
            <a:r>
              <a:rPr kumimoji="0" lang="en-US" sz="1600" b="1"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267744" y="3420311"/>
            <a:ext cx="4725653" cy="2961017"/>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lvl="0"/>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class </a:t>
            </a:r>
            <a:r>
              <a:rPr lang="en-US" sz="1400" dirty="0" err="1">
                <a:solidFill>
                  <a:srgbClr val="000000"/>
                </a:solidFill>
                <a:latin typeface="Courier New" pitchFamily="49" charset="0"/>
                <a:cs typeface="Courier New" pitchFamily="49" charset="0"/>
              </a:rPr>
              <a:t>MyActivity</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extends</a:t>
            </a:r>
            <a:r>
              <a:rPr lang="en-US" sz="1400" dirty="0">
                <a:solidFill>
                  <a:srgbClr val="000000"/>
                </a:solidFill>
                <a:latin typeface="Courier New" pitchFamily="49" charset="0"/>
                <a:cs typeface="Courier New" pitchFamily="49" charset="0"/>
              </a:rPr>
              <a:t> Activity {</a:t>
            </a:r>
          </a:p>
          <a:p>
            <a:pPr lvl="0"/>
            <a:r>
              <a:rPr lang="en-US" sz="1400" dirty="0">
                <a:solidFill>
                  <a:srgbClr val="880000"/>
                </a:solidFill>
                <a:latin typeface="Courier New" pitchFamily="49" charset="0"/>
                <a:cs typeface="Courier New" pitchFamily="49" charset="0"/>
              </a:rPr>
              <a:t>    // </a:t>
            </a:r>
            <a:r>
              <a:rPr lang="ru-RU" sz="1400" dirty="0">
                <a:solidFill>
                  <a:srgbClr val="880000"/>
                </a:solidFill>
                <a:latin typeface="Courier New" pitchFamily="49" charset="0"/>
                <a:cs typeface="Courier New" pitchFamily="49" charset="0"/>
              </a:rPr>
              <a:t>. . .</a:t>
            </a:r>
            <a:endParaRPr lang="en-US" sz="1400" dirty="0">
              <a:solidFill>
                <a:srgbClr val="000000"/>
              </a:solidFill>
              <a:latin typeface="Courier New" pitchFamily="49" charset="0"/>
              <a:cs typeface="Courier New" pitchFamily="49" charset="0"/>
            </a:endParaRPr>
          </a:p>
          <a:p>
            <a:pPr lvl="0"/>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onButtonClicked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r>
              <a:rPr kumimoji="0" lang="ru-RU" sz="1400" b="0" i="0" u="none" strike="noStrike" cap="none" normalizeH="0" baseline="0" dirty="0">
                <a:ln>
                  <a:noFill/>
                </a:ln>
                <a:solidFill>
                  <a:srgbClr val="880000"/>
                </a:solidFill>
                <a:effectLst/>
                <a:latin typeface="Courier New" pitchFamily="49" charset="0"/>
                <a:cs typeface="Courier New" pitchFamily="49" charset="0"/>
              </a:rPr>
              <a:t>Какая кнопка была нажата?</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switch</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getId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button_send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r>
              <a:rPr lang="ru-RU" sz="1400" dirty="0">
                <a:solidFill>
                  <a:srgbClr val="880000"/>
                </a:solidFill>
                <a:latin typeface="Courier New" pitchFamily="49" charset="0"/>
                <a:cs typeface="Courier New" pitchFamily="49" charset="0"/>
              </a:rPr>
              <a:t>. .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break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button_forward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880000"/>
                </a:solidFill>
                <a:latin typeface="Courier New" pitchFamily="49" charset="0"/>
                <a:cs typeface="Courier New" pitchFamily="49" charset="0"/>
              </a:rPr>
              <a:t>// </a:t>
            </a:r>
            <a:r>
              <a:rPr lang="ru-RU" sz="1400" dirty="0">
                <a:solidFill>
                  <a:srgbClr val="880000"/>
                </a:solidFill>
                <a:latin typeface="Courier New" pitchFamily="49" charset="0"/>
                <a:cs typeface="Courier New" pitchFamily="49" charset="0"/>
              </a:rPr>
              <a:t>. .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a:p>
            <a:pPr lvl="0"/>
            <a:r>
              <a:rPr lang="en-US" sz="1400" dirty="0">
                <a:solidFill>
                  <a:srgbClr val="666600"/>
                </a:solidFill>
                <a:latin typeface="Courier New" pitchFamily="49" charset="0"/>
                <a:cs typeface="Courier New" pitchFamily="49"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CheckBox</a:t>
            </a:r>
            <a:br>
              <a:rPr lang="en-US" dirty="0"/>
            </a:br>
            <a:r>
              <a:rPr lang="ru-RU" dirty="0"/>
              <a:t> Обработка событий</a:t>
            </a:r>
            <a:endParaRPr lang="en-US" dirty="0"/>
          </a:p>
        </p:txBody>
      </p:sp>
      <p:sp>
        <p:nvSpPr>
          <p:cNvPr id="3" name="Content Placeholder 2"/>
          <p:cNvSpPr>
            <a:spLocks noGrp="1"/>
          </p:cNvSpPr>
          <p:nvPr>
            <p:ph idx="1"/>
          </p:nvPr>
        </p:nvSpPr>
        <p:spPr/>
        <p:txBody>
          <a:bodyPr/>
          <a:lstStyle/>
          <a:p>
            <a:r>
              <a:rPr lang="en-US" sz="2800" dirty="0"/>
              <a:t>public void </a:t>
            </a:r>
            <a:r>
              <a:rPr lang="en-US" sz="2800" b="1" dirty="0" err="1"/>
              <a:t>setOnCheckedChangeListener</a:t>
            </a:r>
            <a:r>
              <a:rPr lang="en-US" sz="2800" b="1" dirty="0"/>
              <a:t> </a:t>
            </a:r>
            <a:r>
              <a:rPr lang="en-US" sz="2800" dirty="0"/>
              <a:t>(</a:t>
            </a:r>
            <a:r>
              <a:rPr lang="en-US" sz="2800" dirty="0" err="1">
                <a:hlinkClick r:id="rId2"/>
              </a:rPr>
              <a:t>CompoundButton.OnCheckedChangeListener</a:t>
            </a:r>
            <a:r>
              <a:rPr lang="en-US" sz="2800" dirty="0"/>
              <a:t> listener)</a:t>
            </a:r>
            <a:endParaRPr lang="en-US" sz="2800" b="1" dirty="0"/>
          </a:p>
          <a:p>
            <a:r>
              <a:rPr lang="en-US" sz="2800" dirty="0"/>
              <a:t>public void </a:t>
            </a:r>
            <a:r>
              <a:rPr lang="en-US" sz="2800" b="1" dirty="0" err="1"/>
              <a:t>setOnClickListener</a:t>
            </a:r>
            <a:r>
              <a:rPr lang="en-US" sz="2800" b="1" dirty="0"/>
              <a:t> </a:t>
            </a:r>
            <a:r>
              <a:rPr lang="en-US" sz="2800" dirty="0"/>
              <a:t>(</a:t>
            </a:r>
            <a:r>
              <a:rPr lang="en-US" sz="2800" dirty="0" err="1">
                <a:hlinkClick r:id="rId3"/>
              </a:rPr>
              <a:t>View.OnClickListener</a:t>
            </a:r>
            <a:r>
              <a:rPr lang="en-US" sz="2800" dirty="0"/>
              <a:t> l)</a:t>
            </a:r>
            <a:endParaRPr lang="en-US" sz="2800" b="1" dirty="0"/>
          </a:p>
          <a:p>
            <a:endParaRPr lang="en-US"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
        <p:nvSpPr>
          <p:cNvPr id="91137" name="Rectangle 1"/>
          <p:cNvSpPr>
            <a:spLocks noChangeArrowheads="1"/>
          </p:cNvSpPr>
          <p:nvPr/>
        </p:nvSpPr>
        <p:spPr bwMode="auto">
          <a:xfrm>
            <a:off x="2051720" y="4485916"/>
            <a:ext cx="5060681" cy="139135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lvl="0"/>
            <a:r>
              <a:rPr lang="en-US" sz="1600" dirty="0">
                <a:solidFill>
                  <a:srgbClr val="000088"/>
                </a:solidFill>
                <a:latin typeface="Courier New" pitchFamily="49" charset="0"/>
                <a:cs typeface="Courier New" pitchFamily="49" charset="0"/>
              </a:rPr>
              <a:t>&lt;</a:t>
            </a:r>
            <a:r>
              <a:rPr lang="en-US" sz="1600" dirty="0" err="1">
                <a:solidFill>
                  <a:srgbClr val="000088"/>
                </a:solidFill>
                <a:latin typeface="Courier New" pitchFamily="49" charset="0"/>
                <a:cs typeface="Courier New" pitchFamily="49" charset="0"/>
              </a:rPr>
              <a:t>CheckBox</a:t>
            </a: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android:id</a:t>
            </a:r>
            <a:r>
              <a:rPr lang="en-US" sz="1600" dirty="0">
                <a:solidFill>
                  <a:srgbClr val="666600"/>
                </a:solidFill>
                <a:latin typeface="Courier New" pitchFamily="49" charset="0"/>
                <a:cs typeface="Courier New" pitchFamily="49" charset="0"/>
              </a:rPr>
              <a:t>=</a:t>
            </a:r>
            <a:r>
              <a:rPr lang="en-US" sz="1600" dirty="0">
                <a:solidFill>
                  <a:srgbClr val="008800"/>
                </a:solidFill>
                <a:latin typeface="Courier New" pitchFamily="49" charset="0"/>
                <a:cs typeface="Courier New" pitchFamily="49" charset="0"/>
              </a:rPr>
              <a:t>"@+id/</a:t>
            </a:r>
            <a:r>
              <a:rPr lang="en-US" sz="1600" dirty="0" err="1">
                <a:solidFill>
                  <a:srgbClr val="008800"/>
                </a:solidFill>
                <a:latin typeface="Courier New" pitchFamily="49" charset="0"/>
                <a:cs typeface="Courier New" pitchFamily="49" charset="0"/>
              </a:rPr>
              <a:t>checkbox_meat</a:t>
            </a:r>
            <a:r>
              <a:rPr lang="en-US" sz="1600" dirty="0">
                <a:solidFill>
                  <a:srgbClr val="0088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android:layout_width</a:t>
            </a:r>
            <a:r>
              <a:rPr lang="en-US" sz="1600" dirty="0">
                <a:solidFill>
                  <a:srgbClr val="666600"/>
                </a:solidFill>
                <a:latin typeface="Courier New" pitchFamily="49" charset="0"/>
                <a:cs typeface="Courier New" pitchFamily="49" charset="0"/>
              </a:rPr>
              <a:t>=</a:t>
            </a:r>
            <a:r>
              <a:rPr lang="en-US" sz="1600" dirty="0">
                <a:solidFill>
                  <a:srgbClr val="008800"/>
                </a:solidFill>
                <a:latin typeface="Courier New" pitchFamily="49" charset="0"/>
                <a:cs typeface="Courier New" pitchFamily="49" charset="0"/>
              </a:rPr>
              <a:t>"</a:t>
            </a:r>
            <a:r>
              <a:rPr lang="en-US" sz="1600" dirty="0" err="1">
                <a:solidFill>
                  <a:srgbClr val="008800"/>
                </a:solidFill>
                <a:latin typeface="Courier New" pitchFamily="49" charset="0"/>
                <a:cs typeface="Courier New" pitchFamily="49" charset="0"/>
              </a:rPr>
              <a:t>wrap_content</a:t>
            </a:r>
            <a:r>
              <a:rPr lang="en-US" sz="1600" dirty="0">
                <a:solidFill>
                  <a:srgbClr val="0088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android:layout_height</a:t>
            </a:r>
            <a:r>
              <a:rPr lang="en-US" sz="1600" dirty="0">
                <a:solidFill>
                  <a:srgbClr val="666600"/>
                </a:solidFill>
                <a:latin typeface="Courier New" pitchFamily="49" charset="0"/>
                <a:cs typeface="Courier New" pitchFamily="49" charset="0"/>
              </a:rPr>
              <a:t>=</a:t>
            </a:r>
            <a:r>
              <a:rPr lang="en-US" sz="1600" dirty="0">
                <a:solidFill>
                  <a:srgbClr val="008800"/>
                </a:solidFill>
                <a:latin typeface="Courier New" pitchFamily="49" charset="0"/>
                <a:cs typeface="Courier New" pitchFamily="49" charset="0"/>
              </a:rPr>
              <a:t>"</a:t>
            </a:r>
            <a:r>
              <a:rPr lang="en-US" sz="1600" dirty="0" err="1">
                <a:solidFill>
                  <a:srgbClr val="008800"/>
                </a:solidFill>
                <a:latin typeface="Courier New" pitchFamily="49" charset="0"/>
                <a:cs typeface="Courier New" pitchFamily="49" charset="0"/>
              </a:rPr>
              <a:t>wrap_content</a:t>
            </a:r>
            <a:r>
              <a:rPr lang="en-US" sz="1600" dirty="0">
                <a:solidFill>
                  <a:srgbClr val="0088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android:text</a:t>
            </a:r>
            <a:r>
              <a:rPr lang="en-US" sz="1600" dirty="0">
                <a:solidFill>
                  <a:srgbClr val="666600"/>
                </a:solidFill>
                <a:latin typeface="Courier New" pitchFamily="49" charset="0"/>
                <a:cs typeface="Courier New" pitchFamily="49" charset="0"/>
              </a:rPr>
              <a:t>=</a:t>
            </a:r>
            <a:r>
              <a:rPr lang="en-US" sz="1600" dirty="0">
                <a:solidFill>
                  <a:srgbClr val="008800"/>
                </a:solidFill>
                <a:latin typeface="Courier New" pitchFamily="49" charset="0"/>
                <a:cs typeface="Courier New" pitchFamily="49" charset="0"/>
              </a:rPr>
              <a:t>"@string/meat“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android:onClick</a:t>
            </a:r>
            <a:r>
              <a:rPr lang="en-US" sz="1600" dirty="0">
                <a:solidFill>
                  <a:srgbClr val="666600"/>
                </a:solidFill>
                <a:latin typeface="Courier New" pitchFamily="49" charset="0"/>
                <a:cs typeface="Courier New" pitchFamily="49" charset="0"/>
              </a:rPr>
              <a:t>=</a:t>
            </a:r>
            <a:r>
              <a:rPr lang="en-US" sz="1600" dirty="0">
                <a:solidFill>
                  <a:srgbClr val="008800"/>
                </a:solidFill>
                <a:latin typeface="Courier New" pitchFamily="49" charset="0"/>
                <a:cs typeface="Courier New" pitchFamily="49" charset="0"/>
              </a:rPr>
              <a:t>"</a:t>
            </a:r>
            <a:r>
              <a:rPr lang="en-US" sz="1600" dirty="0" err="1">
                <a:solidFill>
                  <a:srgbClr val="008800"/>
                </a:solidFill>
                <a:latin typeface="Courier New" pitchFamily="49" charset="0"/>
                <a:cs typeface="Courier New" pitchFamily="49" charset="0"/>
              </a:rPr>
              <a:t>onCheckboxClicked</a:t>
            </a:r>
            <a:r>
              <a:rPr lang="en-US" sz="1600" dirty="0">
                <a:solidFill>
                  <a:srgbClr val="008800"/>
                </a:solidFill>
                <a:latin typeface="Courier New" pitchFamily="49" charset="0"/>
                <a:cs typeface="Courier New" pitchFamily="49" charset="0"/>
              </a:rPr>
              <a:t>"</a:t>
            </a:r>
            <a:r>
              <a:rPr lang="en-US" sz="1600" dirty="0">
                <a:solidFill>
                  <a:srgbClr val="000088"/>
                </a:solidFill>
                <a:latin typeface="Courier New" pitchFamily="49" charset="0"/>
                <a:cs typeface="Courier New" pitchFamily="49" charset="0"/>
              </a:rPr>
              <a:t>/&gt;</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CheckBox</a:t>
            </a:r>
            <a:br>
              <a:rPr lang="en-US" dirty="0"/>
            </a:br>
            <a:r>
              <a:rPr lang="ru-RU" dirty="0"/>
              <a:t> Обработка событий</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
        <p:nvSpPr>
          <p:cNvPr id="86017" name="Rectangle 1"/>
          <p:cNvSpPr>
            <a:spLocks noChangeArrowheads="1"/>
          </p:cNvSpPr>
          <p:nvPr/>
        </p:nvSpPr>
        <p:spPr bwMode="auto">
          <a:xfrm>
            <a:off x="539552" y="1844824"/>
            <a:ext cx="7732886" cy="3607347"/>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666600"/>
                </a:solidFill>
                <a:effectLst/>
                <a:latin typeface="Courier New" pitchFamily="49" charset="0"/>
                <a:cs typeface="Courier New" pitchFamily="49" charset="0"/>
              </a:rPr>
              <a:t>&lt;?</a:t>
            </a:r>
            <a:r>
              <a:rPr kumimoji="0" lang="en-US" sz="1400" b="0" i="0" u="none" strike="noStrike" cap="none" normalizeH="0" baseline="0" dirty="0">
                <a:ln>
                  <a:noFill/>
                </a:ln>
                <a:solidFill>
                  <a:srgbClr val="000000"/>
                </a:solidFill>
                <a:effectLst/>
                <a:latin typeface="Courier New" pitchFamily="49" charset="0"/>
                <a:cs typeface="Courier New" pitchFamily="49" charset="0"/>
              </a:rPr>
              <a:t>xml version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"1.0"</a:t>
            </a:r>
            <a:r>
              <a:rPr kumimoji="0" lang="en-US" sz="1400" b="0" i="0" u="none" strike="noStrike" cap="none" normalizeH="0" baseline="0" dirty="0">
                <a:ln>
                  <a:noFill/>
                </a:ln>
                <a:solidFill>
                  <a:srgbClr val="000000"/>
                </a:solidFill>
                <a:effectLst/>
                <a:latin typeface="Courier New" pitchFamily="49" charset="0"/>
                <a:cs typeface="Courier New" pitchFamily="49" charset="0"/>
              </a:rPr>
              <a:t> encoding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"utf-8"</a:t>
            </a:r>
            <a:r>
              <a:rPr kumimoji="0" lang="en-US" sz="1400" b="0" i="0" u="none" strike="noStrike" cap="none" normalizeH="0" baseline="0" dirty="0">
                <a:ln>
                  <a:noFill/>
                </a:ln>
                <a:solidFill>
                  <a:srgbClr val="666600"/>
                </a:solidFill>
                <a:effectLst/>
                <a:latin typeface="Courier New" pitchFamily="49" charset="0"/>
                <a:cs typeface="Courier New" pitchFamily="49" charset="0"/>
              </a:rPr>
              <a:t>?&gt;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a:ln>
                  <a:noFill/>
                </a:ln>
                <a:solidFill>
                  <a:srgbClr val="000088"/>
                </a:solidFill>
                <a:effectLst/>
                <a:latin typeface="Courier New" pitchFamily="49" charset="0"/>
                <a:cs typeface="Courier New" pitchFamily="49" charset="0"/>
              </a:rPr>
              <a:t>LinearLayout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xmlns:android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"http://schemas.android.com/apk/res/android"</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android:orientation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"vertical"</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fill_parent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fill_parent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&gt;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a:ln>
                  <a:noFill/>
                </a:ln>
                <a:solidFill>
                  <a:srgbClr val="000088"/>
                </a:solidFill>
                <a:effectLst/>
                <a:latin typeface="Courier New" pitchFamily="49" charset="0"/>
                <a:cs typeface="Courier New" pitchFamily="49" charset="0"/>
              </a:rPr>
              <a:t>CheckBox</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"@+id/</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checkbox_meat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android:text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"@string/meat"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onCheckboxClicked</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/&gt;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a:ln>
                  <a:noFill/>
                </a:ln>
                <a:solidFill>
                  <a:srgbClr val="000088"/>
                </a:solidFill>
                <a:effectLst/>
                <a:latin typeface="Courier New" pitchFamily="49" charset="0"/>
                <a:cs typeface="Courier New" pitchFamily="49" charset="0"/>
              </a:rPr>
              <a:t>CheckBox</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"@+id/</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checkbox_cheese</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android:text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"@string/cheese"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882288"/>
                </a:solidFill>
                <a:effectLst/>
                <a:latin typeface="Courier New" pitchFamily="49" charset="0"/>
                <a:cs typeface="Courier New" pitchFamily="49" charset="0"/>
              </a:rPr>
              <a:t>android:onClick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err="1">
                <a:ln>
                  <a:noFill/>
                </a:ln>
                <a:solidFill>
                  <a:srgbClr val="008800"/>
                </a:solidFill>
                <a:effectLst/>
                <a:latin typeface="Courier New" pitchFamily="49" charset="0"/>
                <a:cs typeface="Courier New" pitchFamily="49" charset="0"/>
              </a:rPr>
              <a:t>onCheckboxClicked</a:t>
            </a:r>
            <a:r>
              <a:rPr kumimoji="0" lang="en-US" sz="1400" b="0" i="0" u="none" strike="noStrike" cap="none" normalizeH="0" baseline="0" dirty="0">
                <a:ln>
                  <a:noFill/>
                </a:ln>
                <a:solidFill>
                  <a:srgbClr val="0088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/&gt;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88"/>
                </a:solidFill>
                <a:effectLst/>
                <a:latin typeface="Courier New" pitchFamily="49" charset="0"/>
                <a:cs typeface="Courier New" pitchFamily="49" charset="0"/>
              </a:rPr>
              <a:t>&lt;/</a:t>
            </a:r>
            <a:r>
              <a:rPr kumimoji="0" lang="en-US" sz="1400" b="0" i="0" u="none" strike="noStrike" cap="none" normalizeH="0" baseline="0" dirty="0" err="1">
                <a:ln>
                  <a:noFill/>
                </a:ln>
                <a:solidFill>
                  <a:srgbClr val="000088"/>
                </a:solidFill>
                <a:effectLst/>
                <a:latin typeface="Courier New" pitchFamily="49" charset="0"/>
                <a:cs typeface="Courier New" pitchFamily="49" charset="0"/>
              </a:rPr>
              <a:t>LinearLayout</a:t>
            </a:r>
            <a:r>
              <a:rPr kumimoji="0" lang="en-US" sz="1400" b="0" i="0" u="none" strike="noStrike" cap="none" normalizeH="0" baseline="0" dirty="0">
                <a:ln>
                  <a:noFill/>
                </a:ln>
                <a:solidFill>
                  <a:srgbClr val="000088"/>
                </a:solidFill>
                <a:effectLst/>
                <a:latin typeface="Courier New" pitchFamily="49" charset="0"/>
                <a:cs typeface="Courier New" pitchFamily="49" charset="0"/>
              </a:rPr>
              <a:t>&gt;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CheckBox</a:t>
            </a:r>
            <a:br>
              <a:rPr lang="en-US" dirty="0"/>
            </a:br>
            <a:r>
              <a:rPr lang="ru-RU" dirty="0"/>
              <a:t> Обработка событий</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sp>
        <p:nvSpPr>
          <p:cNvPr id="87041" name="Rectangle 1"/>
          <p:cNvSpPr>
            <a:spLocks noChangeArrowheads="1"/>
          </p:cNvSpPr>
          <p:nvPr/>
        </p:nvSpPr>
        <p:spPr bwMode="auto">
          <a:xfrm>
            <a:off x="1763688" y="1556792"/>
            <a:ext cx="5584862" cy="468456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onCheckboxClicked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Is the view now checked?</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88"/>
                </a:solidFill>
                <a:effectLst/>
                <a:latin typeface="Courier New" pitchFamily="49" charset="0"/>
                <a:cs typeface="Courier New" pitchFamily="49" charset="0"/>
              </a:rPr>
              <a:t>boolean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checked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CheckBox</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view</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isChecked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Check which checkbox was clicked</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switch</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view</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getId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checkbox_meat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if</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checked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Put some meat on the sandwich</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else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Remove the meat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break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case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R</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id</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checkbox_cheese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if</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checked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Cheese me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else</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I'm lactose intolerant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break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TODO: Veggie sandwich</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ToggleButton</a:t>
            </a:r>
            <a:br>
              <a:rPr lang="en-US" dirty="0"/>
            </a:br>
            <a:r>
              <a:rPr lang="en-US" dirty="0"/>
              <a:t> </a:t>
            </a:r>
            <a:r>
              <a:rPr lang="ru-RU" dirty="0"/>
              <a:t>Обработка событий</a:t>
            </a:r>
            <a:endParaRPr lang="en-US" dirty="0"/>
          </a:p>
        </p:txBody>
      </p:sp>
      <p:sp>
        <p:nvSpPr>
          <p:cNvPr id="3" name="Content Placeholder 2"/>
          <p:cNvSpPr>
            <a:spLocks noGrp="1"/>
          </p:cNvSpPr>
          <p:nvPr>
            <p:ph idx="1"/>
          </p:nvPr>
        </p:nvSpPr>
        <p:spPr/>
        <p:txBody>
          <a:bodyPr/>
          <a:lstStyle/>
          <a:p>
            <a:r>
              <a:rPr lang="en-US" sz="2800" dirty="0"/>
              <a:t>public void </a:t>
            </a:r>
            <a:r>
              <a:rPr lang="en-US" sz="2800" b="1" dirty="0" err="1"/>
              <a:t>setOnCheckedChangeListener</a:t>
            </a:r>
            <a:r>
              <a:rPr lang="en-US" sz="2800" b="1" dirty="0"/>
              <a:t> </a:t>
            </a:r>
            <a:r>
              <a:rPr lang="en-US" sz="2800" dirty="0"/>
              <a:t>(</a:t>
            </a:r>
            <a:r>
              <a:rPr lang="en-US" sz="2800" dirty="0" err="1">
                <a:hlinkClick r:id="rId2"/>
              </a:rPr>
              <a:t>CompoundButton.OnCheckedChangeListener</a:t>
            </a:r>
            <a:r>
              <a:rPr lang="en-US" sz="2800" dirty="0"/>
              <a:t> listener)</a:t>
            </a:r>
            <a:endParaRPr lang="en-US" sz="2800" b="1" dirty="0"/>
          </a:p>
          <a:p>
            <a:r>
              <a:rPr lang="en-US" sz="2800" dirty="0"/>
              <a:t>public void </a:t>
            </a:r>
            <a:r>
              <a:rPr lang="en-US" sz="2800" b="1" dirty="0" err="1"/>
              <a:t>setOnClickListener</a:t>
            </a:r>
            <a:r>
              <a:rPr lang="en-US" sz="2800" b="1" dirty="0"/>
              <a:t> </a:t>
            </a:r>
            <a:r>
              <a:rPr lang="en-US" sz="2800" dirty="0"/>
              <a:t>(</a:t>
            </a:r>
            <a:r>
              <a:rPr lang="en-US" sz="2800" dirty="0" err="1">
                <a:hlinkClick r:id="rId3"/>
              </a:rPr>
              <a:t>View.OnClickListener</a:t>
            </a:r>
            <a:r>
              <a:rPr lang="en-US" sz="2800" dirty="0"/>
              <a:t> l)</a:t>
            </a:r>
            <a:endParaRPr lang="en-US" sz="2800" b="1" dirty="0"/>
          </a:p>
          <a:p>
            <a:endParaRPr lang="en-US"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
        <p:nvSpPr>
          <p:cNvPr id="91137" name="Rectangle 1"/>
          <p:cNvSpPr>
            <a:spLocks noChangeArrowheads="1"/>
          </p:cNvSpPr>
          <p:nvPr/>
        </p:nvSpPr>
        <p:spPr bwMode="auto">
          <a:xfrm>
            <a:off x="1619672" y="4221088"/>
            <a:ext cx="4937249" cy="1883799"/>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&lt;</a:t>
            </a:r>
            <a:r>
              <a:rPr kumimoji="0" lang="en-US" sz="1600" b="0" i="0" u="none" strike="noStrike" cap="none" normalizeH="0" baseline="0" dirty="0" err="1">
                <a:ln>
                  <a:noFill/>
                </a:ln>
                <a:solidFill>
                  <a:srgbClr val="000088"/>
                </a:solidFill>
                <a:effectLst/>
                <a:latin typeface="Courier New" pitchFamily="49" charset="0"/>
                <a:cs typeface="Courier New" pitchFamily="49" charset="0"/>
              </a:rPr>
              <a:t>ToggleButton</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togglebutton</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android:textOn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"Vibrate on"</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android:textOff</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"Vibrate off"</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onToggleClicked</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br>
              <a:rPr lang="en-US" dirty="0"/>
            </a:br>
            <a:r>
              <a:rPr lang="en-US" dirty="0"/>
              <a:t> </a:t>
            </a:r>
            <a:r>
              <a:rPr lang="ru-RU" dirty="0"/>
              <a:t>Обработка событий</a:t>
            </a:r>
            <a:endParaRPr lang="en-US" dirty="0"/>
          </a:p>
        </p:txBody>
      </p:sp>
      <p:sp>
        <p:nvSpPr>
          <p:cNvPr id="3" name="Content Placeholder 2"/>
          <p:cNvSpPr>
            <a:spLocks noGrp="1"/>
          </p:cNvSpPr>
          <p:nvPr>
            <p:ph idx="1"/>
          </p:nvPr>
        </p:nvSpPr>
        <p:spPr/>
        <p:txBody>
          <a:bodyPr/>
          <a:lstStyle/>
          <a:p>
            <a:r>
              <a:rPr lang="en-US" sz="2800" dirty="0"/>
              <a:t>public void </a:t>
            </a:r>
            <a:r>
              <a:rPr lang="en-US" sz="2800" b="1" dirty="0" err="1"/>
              <a:t>setOnCheckedChangeListener</a:t>
            </a:r>
            <a:r>
              <a:rPr lang="en-US" sz="2800" b="1" dirty="0"/>
              <a:t> </a:t>
            </a:r>
            <a:r>
              <a:rPr lang="en-US" sz="2800" dirty="0"/>
              <a:t>(</a:t>
            </a:r>
            <a:r>
              <a:rPr lang="en-US" sz="2800" dirty="0" err="1">
                <a:hlinkClick r:id="rId2"/>
              </a:rPr>
              <a:t>RadioGroup.OnCheckedChangeListener</a:t>
            </a:r>
            <a:r>
              <a:rPr lang="en-US" sz="2800" dirty="0"/>
              <a:t> listener)</a:t>
            </a:r>
            <a:endParaRPr lang="en-US" sz="2800" b="1" dirty="0"/>
          </a:p>
          <a:p>
            <a:r>
              <a:rPr lang="en-US" sz="2800" dirty="0"/>
              <a:t>public void </a:t>
            </a:r>
            <a:r>
              <a:rPr lang="en-US" sz="2800" b="1" dirty="0" err="1"/>
              <a:t>setOnClickListener</a:t>
            </a:r>
            <a:r>
              <a:rPr lang="en-US" sz="2800" b="1" dirty="0"/>
              <a:t> </a:t>
            </a:r>
            <a:r>
              <a:rPr lang="en-US" sz="2800" dirty="0"/>
              <a:t>(</a:t>
            </a:r>
            <a:r>
              <a:rPr lang="en-US" sz="2800" dirty="0" err="1">
                <a:hlinkClick r:id="rId3"/>
              </a:rPr>
              <a:t>View.OnClickListener</a:t>
            </a:r>
            <a:r>
              <a:rPr lang="en-US" sz="2800" dirty="0"/>
              <a:t> l)</a:t>
            </a:r>
            <a:endParaRPr lang="en-US" sz="2800" b="1" dirty="0"/>
          </a:p>
          <a:p>
            <a:endParaRPr lang="en-US"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
        <p:nvSpPr>
          <p:cNvPr id="88069" name="Rectangle 5"/>
          <p:cNvSpPr>
            <a:spLocks noChangeArrowheads="1"/>
          </p:cNvSpPr>
          <p:nvPr/>
        </p:nvSpPr>
        <p:spPr bwMode="auto">
          <a:xfrm>
            <a:off x="1691680" y="4293096"/>
            <a:ext cx="5982407" cy="139135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&lt;</a:t>
            </a:r>
            <a:r>
              <a:rPr kumimoji="0" lang="en-US" sz="1600" b="0" i="0" u="none" strike="noStrike" cap="none" normalizeH="0" baseline="0" dirty="0" err="1">
                <a:ln>
                  <a:noFill/>
                </a:ln>
                <a:solidFill>
                  <a:srgbClr val="000088"/>
                </a:solidFill>
                <a:effectLst/>
                <a:latin typeface="Courier New" pitchFamily="49" charset="0"/>
                <a:cs typeface="Courier New" pitchFamily="49" charset="0"/>
              </a:rPr>
              <a:t>RadioButton</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android:id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"@+id/</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radio_ninjas</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android:layout_width</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android:layout_height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wrap_content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android:text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"@string/ninjas"</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882288"/>
                </a:solidFill>
                <a:effectLst/>
                <a:latin typeface="Courier New" pitchFamily="49" charset="0"/>
                <a:cs typeface="Courier New" pitchFamily="49" charset="0"/>
              </a:rPr>
              <a:t>android:onClick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err="1">
                <a:ln>
                  <a:noFill/>
                </a:ln>
                <a:solidFill>
                  <a:srgbClr val="008800"/>
                </a:solidFill>
                <a:effectLst/>
                <a:latin typeface="Courier New" pitchFamily="49" charset="0"/>
                <a:cs typeface="Courier New" pitchFamily="49" charset="0"/>
              </a:rPr>
              <a:t>onRadioButtonClicked</a:t>
            </a:r>
            <a:r>
              <a:rPr kumimoji="0" lang="en-US" sz="1600" b="0" i="0" u="none" strike="noStrike" cap="none" normalizeH="0" baseline="0" dirty="0">
                <a:ln>
                  <a:noFill/>
                </a:ln>
                <a:solidFill>
                  <a:srgbClr val="0088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/&gt;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dirty="0" err="1"/>
              <a:t>Inflaters</a:t>
            </a:r>
            <a:br>
              <a:rPr lang="en-US" dirty="0"/>
            </a:br>
            <a:r>
              <a:rPr lang="en-US" dirty="0"/>
              <a:t>(</a:t>
            </a:r>
            <a:r>
              <a:rPr lang="ru-RU" dirty="0"/>
              <a:t>инстанциирование </a:t>
            </a:r>
            <a:r>
              <a:rPr lang="en-US" dirty="0"/>
              <a:t>layout)</a:t>
            </a:r>
          </a:p>
        </p:txBody>
      </p:sp>
      <p:sp>
        <p:nvSpPr>
          <p:cNvPr id="3" name="Content Placeholder 2"/>
          <p:cNvSpPr>
            <a:spLocks noGrp="1"/>
          </p:cNvSpPr>
          <p:nvPr>
            <p:ph idx="1"/>
          </p:nvPr>
        </p:nvSpPr>
        <p:spPr/>
        <p:txBody>
          <a:bodyPr/>
          <a:lstStyle/>
          <a:p>
            <a:r>
              <a:rPr lang="en-US" dirty="0"/>
              <a:t>public </a:t>
            </a:r>
            <a:r>
              <a:rPr lang="en-US" dirty="0" err="1">
                <a:hlinkClick r:id="rId2"/>
              </a:rPr>
              <a:t>LayoutInflater</a:t>
            </a:r>
            <a:r>
              <a:rPr lang="en-US" dirty="0"/>
              <a:t> </a:t>
            </a:r>
            <a:r>
              <a:rPr lang="en-US" b="1" dirty="0" err="1"/>
              <a:t>getLayoutInflater</a:t>
            </a:r>
            <a:r>
              <a:rPr lang="en-US" b="1" dirty="0"/>
              <a:t> </a:t>
            </a:r>
            <a:r>
              <a:rPr lang="en-US" dirty="0"/>
              <a:t>()</a:t>
            </a:r>
          </a:p>
          <a:p>
            <a:pPr lvl="1"/>
            <a:r>
              <a:rPr lang="en-US" dirty="0"/>
              <a:t>public </a:t>
            </a:r>
            <a:r>
              <a:rPr lang="en-US" dirty="0">
                <a:hlinkClick r:id="rId3"/>
              </a:rPr>
              <a:t>View</a:t>
            </a:r>
            <a:r>
              <a:rPr lang="en-US" dirty="0"/>
              <a:t> </a:t>
            </a:r>
            <a:r>
              <a:rPr lang="en-US" b="1" dirty="0"/>
              <a:t>inflate </a:t>
            </a:r>
            <a:r>
              <a:rPr lang="en-US" dirty="0"/>
              <a:t>(</a:t>
            </a:r>
            <a:r>
              <a:rPr lang="en-US" dirty="0" err="1"/>
              <a:t>int</a:t>
            </a:r>
            <a:r>
              <a:rPr lang="en-US" dirty="0"/>
              <a:t> resource, </a:t>
            </a:r>
            <a:r>
              <a:rPr lang="en-US" dirty="0" err="1">
                <a:hlinkClick r:id="rId4"/>
              </a:rPr>
              <a:t>ViewGroup</a:t>
            </a:r>
            <a:r>
              <a:rPr lang="en-US" dirty="0"/>
              <a:t> root)</a:t>
            </a:r>
            <a:endParaRPr lang="en-US" b="1" dirty="0"/>
          </a:p>
          <a:p>
            <a:r>
              <a:rPr lang="en-US" dirty="0"/>
              <a:t>public </a:t>
            </a:r>
            <a:r>
              <a:rPr lang="en-US" dirty="0" err="1">
                <a:hlinkClick r:id="rId5"/>
              </a:rPr>
              <a:t>MenuInflater</a:t>
            </a:r>
            <a:r>
              <a:rPr lang="en-US" dirty="0"/>
              <a:t> </a:t>
            </a:r>
            <a:r>
              <a:rPr lang="en-US" b="1" dirty="0" err="1"/>
              <a:t>getMenuInflater</a:t>
            </a:r>
            <a:r>
              <a:rPr lang="en-US" b="1" dirty="0"/>
              <a:t> </a:t>
            </a:r>
            <a:r>
              <a:rPr lang="en-US" dirty="0"/>
              <a:t>()</a:t>
            </a:r>
          </a:p>
          <a:p>
            <a:pPr lvl="1"/>
            <a:r>
              <a:rPr lang="fr-FR" dirty="0"/>
              <a:t>public </a:t>
            </a:r>
            <a:r>
              <a:rPr lang="fr-FR" dirty="0" err="1"/>
              <a:t>void</a:t>
            </a:r>
            <a:r>
              <a:rPr lang="fr-FR" dirty="0"/>
              <a:t> </a:t>
            </a:r>
            <a:r>
              <a:rPr lang="fr-FR" b="1" dirty="0" err="1"/>
              <a:t>inflate</a:t>
            </a:r>
            <a:r>
              <a:rPr lang="fr-FR" b="1" dirty="0"/>
              <a:t> </a:t>
            </a:r>
            <a:r>
              <a:rPr lang="fr-FR" dirty="0"/>
              <a:t>(</a:t>
            </a:r>
            <a:r>
              <a:rPr lang="fr-FR" dirty="0" err="1"/>
              <a:t>int</a:t>
            </a:r>
            <a:r>
              <a:rPr lang="fr-FR" dirty="0"/>
              <a:t> </a:t>
            </a:r>
            <a:r>
              <a:rPr lang="fr-FR" dirty="0" err="1"/>
              <a:t>menuRes</a:t>
            </a:r>
            <a:r>
              <a:rPr lang="fr-FR" dirty="0"/>
              <a:t>, </a:t>
            </a:r>
            <a:r>
              <a:rPr lang="fr-FR" dirty="0">
                <a:hlinkClick r:id="rId6"/>
              </a:rPr>
              <a:t>Menu</a:t>
            </a:r>
            <a:r>
              <a:rPr lang="fr-FR" dirty="0"/>
              <a:t> </a:t>
            </a:r>
            <a:r>
              <a:rPr lang="fr-FR" dirty="0" err="1"/>
              <a:t>menu</a:t>
            </a:r>
            <a:r>
              <a:rPr lang="fr-FR" dirty="0"/>
              <a:t>)</a:t>
            </a:r>
            <a:endParaRPr lang="en-US" dirty="0"/>
          </a:p>
          <a:p>
            <a:pPr lvl="1"/>
            <a:endParaRPr lang="en-US" b="1"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br>
              <a:rPr lang="en-US" dirty="0"/>
            </a:br>
            <a:r>
              <a:rPr lang="ru-RU" dirty="0"/>
              <a:t>доступ к ресурсам</a:t>
            </a:r>
            <a:endParaRPr lang="en-US" dirty="0"/>
          </a:p>
        </p:txBody>
      </p:sp>
      <p:sp>
        <p:nvSpPr>
          <p:cNvPr id="3" name="Content Placeholder 2"/>
          <p:cNvSpPr>
            <a:spLocks noGrp="1"/>
          </p:cNvSpPr>
          <p:nvPr>
            <p:ph idx="1"/>
          </p:nvPr>
        </p:nvSpPr>
        <p:spPr/>
        <p:txBody>
          <a:bodyPr>
            <a:normAutofit fontScale="85000" lnSpcReduction="20000"/>
          </a:bodyPr>
          <a:lstStyle/>
          <a:p>
            <a:r>
              <a:rPr lang="en-US" dirty="0"/>
              <a:t>public </a:t>
            </a:r>
            <a:r>
              <a:rPr lang="en-US" dirty="0">
                <a:hlinkClick r:id="rId2"/>
              </a:rPr>
              <a:t>Resources</a:t>
            </a:r>
            <a:r>
              <a:rPr lang="en-US" dirty="0"/>
              <a:t> </a:t>
            </a:r>
            <a:r>
              <a:rPr lang="en-US" dirty="0" err="1"/>
              <a:t>getResources</a:t>
            </a:r>
            <a:r>
              <a:rPr lang="en-US" dirty="0"/>
              <a:t> ()</a:t>
            </a:r>
            <a:endParaRPr lang="ru-RU" dirty="0"/>
          </a:p>
          <a:p>
            <a:pPr lvl="1"/>
            <a:r>
              <a:rPr lang="en-US" dirty="0"/>
              <a:t>public </a:t>
            </a:r>
            <a:r>
              <a:rPr lang="en-US" dirty="0" err="1"/>
              <a:t>boolean</a:t>
            </a:r>
            <a:r>
              <a:rPr lang="en-US" dirty="0"/>
              <a:t> </a:t>
            </a:r>
            <a:r>
              <a:rPr lang="en-US" dirty="0" err="1"/>
              <a:t>getBoolean</a:t>
            </a:r>
            <a:r>
              <a:rPr lang="en-US" dirty="0"/>
              <a:t> (</a:t>
            </a:r>
            <a:r>
              <a:rPr lang="en-US" dirty="0" err="1"/>
              <a:t>int</a:t>
            </a:r>
            <a:r>
              <a:rPr lang="en-US" dirty="0"/>
              <a:t> id)</a:t>
            </a:r>
          </a:p>
          <a:p>
            <a:pPr lvl="1"/>
            <a:r>
              <a:rPr lang="en-US" dirty="0"/>
              <a:t>public </a:t>
            </a:r>
            <a:r>
              <a:rPr lang="en-US" dirty="0" err="1"/>
              <a:t>int</a:t>
            </a:r>
            <a:r>
              <a:rPr lang="en-US" dirty="0"/>
              <a:t> </a:t>
            </a:r>
            <a:r>
              <a:rPr lang="en-US" dirty="0" err="1"/>
              <a:t>getColor</a:t>
            </a:r>
            <a:r>
              <a:rPr lang="en-US" dirty="0"/>
              <a:t> (</a:t>
            </a:r>
            <a:r>
              <a:rPr lang="en-US" dirty="0" err="1"/>
              <a:t>int</a:t>
            </a:r>
            <a:r>
              <a:rPr lang="en-US" dirty="0"/>
              <a:t> id)</a:t>
            </a:r>
          </a:p>
          <a:p>
            <a:pPr lvl="1"/>
            <a:r>
              <a:rPr lang="en-US" dirty="0"/>
              <a:t>public float </a:t>
            </a:r>
            <a:r>
              <a:rPr lang="en-US" dirty="0" err="1"/>
              <a:t>getDimension</a:t>
            </a:r>
            <a:r>
              <a:rPr lang="en-US" dirty="0"/>
              <a:t> (</a:t>
            </a:r>
            <a:r>
              <a:rPr lang="en-US" dirty="0" err="1"/>
              <a:t>int</a:t>
            </a:r>
            <a:r>
              <a:rPr lang="en-US" dirty="0"/>
              <a:t> id)</a:t>
            </a:r>
          </a:p>
          <a:p>
            <a:pPr lvl="1"/>
            <a:r>
              <a:rPr lang="en-US" dirty="0"/>
              <a:t>public </a:t>
            </a:r>
            <a:r>
              <a:rPr lang="en-US" dirty="0" err="1">
                <a:hlinkClick r:id="rId3"/>
              </a:rPr>
              <a:t>Drawable</a:t>
            </a:r>
            <a:r>
              <a:rPr lang="en-US" dirty="0"/>
              <a:t> </a:t>
            </a:r>
            <a:r>
              <a:rPr lang="en-US" dirty="0" err="1"/>
              <a:t>getDrawable</a:t>
            </a:r>
            <a:r>
              <a:rPr lang="en-US" dirty="0"/>
              <a:t> (</a:t>
            </a:r>
            <a:r>
              <a:rPr lang="en-US" dirty="0" err="1"/>
              <a:t>int</a:t>
            </a:r>
            <a:r>
              <a:rPr lang="en-US" dirty="0"/>
              <a:t> id)</a:t>
            </a:r>
          </a:p>
          <a:p>
            <a:pPr lvl="1"/>
            <a:r>
              <a:rPr lang="en-US" dirty="0"/>
              <a:t>public </a:t>
            </a:r>
            <a:r>
              <a:rPr lang="en-US" dirty="0" err="1"/>
              <a:t>int</a:t>
            </a:r>
            <a:r>
              <a:rPr lang="en-US" dirty="0"/>
              <a:t> </a:t>
            </a:r>
            <a:r>
              <a:rPr lang="en-US" dirty="0" err="1"/>
              <a:t>getInteger</a:t>
            </a:r>
            <a:r>
              <a:rPr lang="en-US" dirty="0"/>
              <a:t> (</a:t>
            </a:r>
            <a:r>
              <a:rPr lang="en-US" dirty="0" err="1"/>
              <a:t>int</a:t>
            </a:r>
            <a:r>
              <a:rPr lang="en-US" dirty="0"/>
              <a:t> id)</a:t>
            </a:r>
          </a:p>
          <a:p>
            <a:pPr lvl="1"/>
            <a:r>
              <a:rPr lang="en-US" dirty="0"/>
              <a:t>public </a:t>
            </a:r>
            <a:r>
              <a:rPr lang="en-US" dirty="0">
                <a:hlinkClick r:id="rId4"/>
              </a:rPr>
              <a:t>String</a:t>
            </a:r>
            <a:r>
              <a:rPr lang="en-US" dirty="0"/>
              <a:t> </a:t>
            </a:r>
            <a:r>
              <a:rPr lang="en-US" dirty="0" err="1"/>
              <a:t>getQuantityString</a:t>
            </a:r>
            <a:r>
              <a:rPr lang="en-US" dirty="0"/>
              <a:t> (</a:t>
            </a:r>
            <a:r>
              <a:rPr lang="en-US" dirty="0" err="1"/>
              <a:t>int</a:t>
            </a:r>
            <a:r>
              <a:rPr lang="en-US" dirty="0"/>
              <a:t> id, </a:t>
            </a:r>
            <a:r>
              <a:rPr lang="en-US" dirty="0" err="1"/>
              <a:t>int</a:t>
            </a:r>
            <a:r>
              <a:rPr lang="en-US" dirty="0"/>
              <a:t> quantity, </a:t>
            </a:r>
            <a:r>
              <a:rPr lang="en-US" dirty="0">
                <a:hlinkClick r:id="rId5"/>
              </a:rPr>
              <a:t>Object...</a:t>
            </a:r>
            <a:r>
              <a:rPr lang="en-US" dirty="0"/>
              <a:t> </a:t>
            </a:r>
            <a:r>
              <a:rPr lang="en-US" dirty="0" err="1"/>
              <a:t>formatArgs</a:t>
            </a:r>
            <a:r>
              <a:rPr lang="en-US" dirty="0"/>
              <a:t>)</a:t>
            </a:r>
          </a:p>
          <a:p>
            <a:pPr lvl="1"/>
            <a:r>
              <a:rPr lang="en-US" dirty="0"/>
              <a:t>public </a:t>
            </a:r>
            <a:r>
              <a:rPr lang="en-US" dirty="0">
                <a:hlinkClick r:id="rId4"/>
              </a:rPr>
              <a:t>String</a:t>
            </a:r>
            <a:r>
              <a:rPr lang="en-US" dirty="0"/>
              <a:t> </a:t>
            </a:r>
            <a:r>
              <a:rPr lang="en-US" dirty="0" err="1"/>
              <a:t>getString</a:t>
            </a:r>
            <a:r>
              <a:rPr lang="en-US" dirty="0"/>
              <a:t> (</a:t>
            </a:r>
            <a:r>
              <a:rPr lang="en-US" dirty="0" err="1"/>
              <a:t>int</a:t>
            </a:r>
            <a:r>
              <a:rPr lang="en-US" dirty="0"/>
              <a:t> id)</a:t>
            </a:r>
            <a:endParaRPr lang="ru-RU" dirty="0"/>
          </a:p>
          <a:p>
            <a:pPr lvl="1"/>
            <a:r>
              <a:rPr lang="en-US" dirty="0"/>
              <a:t>public </a:t>
            </a:r>
            <a:r>
              <a:rPr lang="en-US" dirty="0">
                <a:hlinkClick r:id="rId4"/>
              </a:rPr>
              <a:t>String</a:t>
            </a:r>
            <a:r>
              <a:rPr lang="en-US" dirty="0"/>
              <a:t> </a:t>
            </a:r>
            <a:r>
              <a:rPr lang="en-US" dirty="0" err="1"/>
              <a:t>getString</a:t>
            </a:r>
            <a:r>
              <a:rPr lang="en-US" dirty="0"/>
              <a:t> (</a:t>
            </a:r>
            <a:r>
              <a:rPr lang="en-US" dirty="0" err="1"/>
              <a:t>int</a:t>
            </a:r>
            <a:r>
              <a:rPr lang="en-US" dirty="0"/>
              <a:t> id, </a:t>
            </a:r>
            <a:r>
              <a:rPr lang="en-US" dirty="0">
                <a:hlinkClick r:id="rId5"/>
              </a:rPr>
              <a:t>Object...</a:t>
            </a:r>
            <a:r>
              <a:rPr lang="en-US" dirty="0"/>
              <a:t> </a:t>
            </a:r>
            <a:r>
              <a:rPr lang="en-US" dirty="0" err="1"/>
              <a:t>formatArgs</a:t>
            </a:r>
            <a:r>
              <a:rPr lang="en-US" dirty="0"/>
              <a:t>)</a:t>
            </a:r>
            <a:endParaRPr lang="ru-RU" dirty="0"/>
          </a:p>
          <a:p>
            <a:pPr lvl="1"/>
            <a:r>
              <a:rPr lang="en-US" dirty="0"/>
              <a:t>public </a:t>
            </a:r>
            <a:r>
              <a:rPr lang="en-US" dirty="0">
                <a:hlinkClick r:id="rId4"/>
              </a:rPr>
              <a:t>String[]</a:t>
            </a:r>
            <a:r>
              <a:rPr lang="en-US" dirty="0"/>
              <a:t> </a:t>
            </a:r>
            <a:r>
              <a:rPr lang="en-US" dirty="0" err="1"/>
              <a:t>getStringArray</a:t>
            </a:r>
            <a:r>
              <a:rPr lang="en-US" dirty="0"/>
              <a:t> (</a:t>
            </a:r>
            <a:r>
              <a:rPr lang="en-US" dirty="0" err="1"/>
              <a:t>int</a:t>
            </a:r>
            <a:r>
              <a:rPr lang="en-US" dirty="0"/>
              <a:t> id)</a:t>
            </a:r>
            <a:endParaRPr lang="ru-RU" dirty="0"/>
          </a:p>
          <a:p>
            <a:pPr lvl="1"/>
            <a:r>
              <a:rPr lang="en-US" dirty="0"/>
              <a:t>public </a:t>
            </a:r>
            <a:r>
              <a:rPr lang="en-US" dirty="0" err="1">
                <a:hlinkClick r:id="rId6"/>
              </a:rPr>
              <a:t>XmlResourceParser</a:t>
            </a:r>
            <a:r>
              <a:rPr lang="en-US" dirty="0"/>
              <a:t> </a:t>
            </a:r>
            <a:r>
              <a:rPr lang="en-US" dirty="0" err="1"/>
              <a:t>getLayout</a:t>
            </a:r>
            <a:r>
              <a:rPr lang="en-US" dirty="0"/>
              <a:t> (</a:t>
            </a:r>
            <a:r>
              <a:rPr lang="en-US" dirty="0" err="1"/>
              <a:t>int</a:t>
            </a:r>
            <a:r>
              <a:rPr lang="en-US" dirty="0"/>
              <a:t> id)</a:t>
            </a:r>
          </a:p>
          <a:p>
            <a:pPr lvl="1"/>
            <a:endParaRPr lang="en-US" dirty="0"/>
          </a:p>
          <a:p>
            <a:pPr lvl="1"/>
            <a:endParaRPr lang="en-US" dirty="0"/>
          </a:p>
          <a:p>
            <a:pPr lvl="1"/>
            <a:endParaRPr lang="en-US" b="1"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
        <p:nvSpPr>
          <p:cNvPr id="7" name="Rectangle 6"/>
          <p:cNvSpPr/>
          <p:nvPr/>
        </p:nvSpPr>
        <p:spPr>
          <a:xfrm>
            <a:off x="1259632" y="5877272"/>
            <a:ext cx="7884368" cy="369332"/>
          </a:xfrm>
          <a:prstGeom prst="rect">
            <a:avLst/>
          </a:prstGeom>
        </p:spPr>
        <p:txBody>
          <a:bodyPr wrap="square">
            <a:spAutoFit/>
          </a:bodyPr>
          <a:lstStyle/>
          <a:p>
            <a:r>
              <a:rPr lang="en-US" dirty="0"/>
              <a:t>http://developer.android.com/reference/android/content/res/Resources.html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Preferences</a:t>
            </a:r>
          </a:p>
        </p:txBody>
      </p:sp>
      <p:sp>
        <p:nvSpPr>
          <p:cNvPr id="3" name="Content Placeholder 2"/>
          <p:cNvSpPr>
            <a:spLocks noGrp="1"/>
          </p:cNvSpPr>
          <p:nvPr>
            <p:ph idx="1"/>
          </p:nvPr>
        </p:nvSpPr>
        <p:spPr/>
        <p:txBody>
          <a:bodyPr/>
          <a:lstStyle/>
          <a:p>
            <a:r>
              <a:rPr lang="en-US" sz="2800" dirty="0"/>
              <a:t>public </a:t>
            </a:r>
            <a:r>
              <a:rPr lang="en-US" sz="2800" dirty="0" err="1">
                <a:hlinkClick r:id="rId2"/>
              </a:rPr>
              <a:t>SharedPreferences</a:t>
            </a:r>
            <a:r>
              <a:rPr lang="en-US" sz="2800" dirty="0"/>
              <a:t> </a:t>
            </a:r>
            <a:r>
              <a:rPr lang="en-US" sz="2800" b="1" dirty="0" err="1"/>
              <a:t>getPreferences</a:t>
            </a:r>
            <a:r>
              <a:rPr lang="en-US" sz="2800" b="1" dirty="0"/>
              <a:t> </a:t>
            </a:r>
            <a:r>
              <a:rPr lang="en-US" sz="2800" dirty="0"/>
              <a:t>(</a:t>
            </a:r>
            <a:r>
              <a:rPr lang="en-US" sz="2800" dirty="0" err="1"/>
              <a:t>int</a:t>
            </a:r>
            <a:r>
              <a:rPr lang="en-US" sz="2800" dirty="0"/>
              <a:t> mode)</a:t>
            </a:r>
          </a:p>
          <a:p>
            <a:pPr lvl="1"/>
            <a:r>
              <a:rPr lang="en-US" sz="2400" dirty="0"/>
              <a:t>Use this if you need only one preferences file for your Activity</a:t>
            </a:r>
          </a:p>
          <a:p>
            <a:r>
              <a:rPr lang="en-US" sz="2800" dirty="0"/>
              <a:t>public abstract </a:t>
            </a:r>
            <a:r>
              <a:rPr lang="en-US" sz="2800" dirty="0" err="1">
                <a:hlinkClick r:id="rId2"/>
              </a:rPr>
              <a:t>SharedPreferences</a:t>
            </a:r>
            <a:r>
              <a:rPr lang="en-US" sz="2800" dirty="0"/>
              <a:t> </a:t>
            </a:r>
            <a:r>
              <a:rPr lang="en-US" sz="2800" b="1" dirty="0" err="1"/>
              <a:t>getSharedPreferences</a:t>
            </a:r>
            <a:r>
              <a:rPr lang="en-US" sz="2800" b="1" dirty="0"/>
              <a:t> </a:t>
            </a:r>
            <a:r>
              <a:rPr lang="en-US" sz="2800" dirty="0"/>
              <a:t>(</a:t>
            </a:r>
            <a:r>
              <a:rPr lang="en-US" sz="2800" dirty="0">
                <a:hlinkClick r:id="rId3"/>
              </a:rPr>
              <a:t>String</a:t>
            </a:r>
            <a:r>
              <a:rPr lang="en-US" sz="2800" dirty="0"/>
              <a:t> name, </a:t>
            </a:r>
            <a:r>
              <a:rPr lang="en-US" sz="2800" dirty="0" err="1"/>
              <a:t>int</a:t>
            </a:r>
            <a:r>
              <a:rPr lang="en-US" sz="2800" dirty="0"/>
              <a:t> mode)</a:t>
            </a:r>
          </a:p>
          <a:p>
            <a:pPr lvl="1"/>
            <a:r>
              <a:rPr lang="en-US" sz="2400" dirty="0"/>
              <a:t>Use this if you need multiple preferences files identified by name.</a:t>
            </a:r>
          </a:p>
          <a:p>
            <a:pPr lvl="1"/>
            <a:r>
              <a:rPr lang="en-US" sz="2400" dirty="0" err="1">
                <a:hlinkClick r:id="rId4"/>
              </a:rPr>
              <a:t>getDefaultSharedPreferences</a:t>
            </a:r>
            <a:r>
              <a:rPr lang="en-US" sz="2400" dirty="0">
                <a:hlinkClick r:id="rId4"/>
              </a:rPr>
              <a:t>()</a:t>
            </a:r>
            <a:endParaRPr lang="en-US" sz="2400" b="1" dirty="0"/>
          </a:p>
          <a:p>
            <a:endParaRPr lang="en-US" sz="2800" b="1" dirty="0"/>
          </a:p>
          <a:p>
            <a:pPr lvl="1"/>
            <a:endParaRPr lang="en-US" sz="24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Intents</a:t>
            </a:r>
          </a:p>
        </p:txBody>
      </p:sp>
      <p:sp>
        <p:nvSpPr>
          <p:cNvPr id="3" name="Text Placeholder 2"/>
          <p:cNvSpPr>
            <a:spLocks noGrp="1"/>
          </p:cNvSpPr>
          <p:nvPr>
            <p:ph type="body" idx="1"/>
          </p:nvPr>
        </p:nvSpPr>
        <p:spPr/>
        <p:txBody>
          <a:bodyPr/>
          <a:lstStyle/>
          <a:p>
            <a:pPr>
              <a:defRPr/>
            </a:pPr>
            <a:endParaRPr lang="en-US"/>
          </a:p>
        </p:txBody>
      </p:sp>
      <p:sp>
        <p:nvSpPr>
          <p:cNvPr id="4" name="Date Placeholder 3"/>
          <p:cNvSpPr>
            <a:spLocks noGrp="1"/>
          </p:cNvSpPr>
          <p:nvPr>
            <p:ph type="dt" sz="quarter"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F8390F67-D807-4372-949B-AC9B28F6FA9E}" type="slidenum">
              <a:rPr lang="en-US" smtClean="0"/>
              <a:pPr>
                <a:defRPr/>
              </a:pPr>
              <a:t>29</a:t>
            </a:fld>
            <a:endParaRPr lang="en-US"/>
          </a:p>
        </p:txBody>
      </p:sp>
      <p:sp>
        <p:nvSpPr>
          <p:cNvPr id="7" name="Rectangle 6"/>
          <p:cNvSpPr/>
          <p:nvPr/>
        </p:nvSpPr>
        <p:spPr>
          <a:xfrm>
            <a:off x="755576" y="5085184"/>
            <a:ext cx="7344816" cy="369332"/>
          </a:xfrm>
          <a:prstGeom prst="rect">
            <a:avLst/>
          </a:prstGeom>
        </p:spPr>
        <p:txBody>
          <a:bodyPr wrap="square">
            <a:spAutoFit/>
          </a:bodyPr>
          <a:lstStyle/>
          <a:p>
            <a:r>
              <a:rPr lang="en-US" dirty="0">
                <a:hlinkClick r:id="rId2"/>
              </a:rPr>
              <a:t>http://developer.android.com/guide/components/intents-filters.html</a:t>
            </a:r>
            <a:r>
              <a:rPr lang="ru-RU"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a:t>В предыдущих лекциях...</a:t>
            </a:r>
            <a:endParaRPr lang="en-US"/>
          </a:p>
        </p:txBody>
      </p:sp>
      <p:sp>
        <p:nvSpPr>
          <p:cNvPr id="5" name="Slide Number Placeholder 4"/>
          <p:cNvSpPr>
            <a:spLocks noGrp="1"/>
          </p:cNvSpPr>
          <p:nvPr>
            <p:ph type="sldNum" sz="quarter" idx="12"/>
          </p:nvPr>
        </p:nvSpPr>
        <p:spPr/>
        <p:txBody>
          <a:bodyPr/>
          <a:lstStyle/>
          <a:p>
            <a:pPr>
              <a:defRPr/>
            </a:pPr>
            <a:fld id="{4FEDE086-2415-4DA3-939B-4B4C2D1C03D2}" type="slidenum">
              <a:rPr lang="en-US">
                <a:solidFill>
                  <a:prstClr val="black">
                    <a:tint val="75000"/>
                  </a:prstClr>
                </a:solidFill>
              </a:rPr>
              <a:pPr>
                <a:defRPr/>
              </a:pPr>
              <a:t>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Date Placeholder 6"/>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1628775" y="1820863"/>
            <a:ext cx="5886450" cy="4084637"/>
          </a:xfrm>
          <a:noFill/>
        </p:spPr>
      </p:pic>
      <p:sp>
        <p:nvSpPr>
          <p:cNvPr id="7175" name="TextBox 5"/>
          <p:cNvSpPr txBox="1">
            <a:spLocks noChangeArrowheads="1"/>
          </p:cNvSpPr>
          <p:nvPr/>
        </p:nvSpPr>
        <p:spPr bwMode="auto">
          <a:xfrm>
            <a:off x="971550" y="6021388"/>
            <a:ext cx="6769100" cy="369887"/>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Зачем нужен </a:t>
            </a:r>
            <a:r>
              <a:rPr lang="en-US" dirty="0"/>
              <a:t>Intent</a:t>
            </a:r>
          </a:p>
        </p:txBody>
      </p:sp>
      <p:sp>
        <p:nvSpPr>
          <p:cNvPr id="8" name="Content Placeholder 7"/>
          <p:cNvSpPr>
            <a:spLocks noGrp="1"/>
          </p:cNvSpPr>
          <p:nvPr>
            <p:ph idx="1"/>
          </p:nvPr>
        </p:nvSpPr>
        <p:spPr/>
        <p:txBody>
          <a:bodyPr/>
          <a:lstStyle/>
          <a:p>
            <a:r>
              <a:rPr lang="en-US" dirty="0"/>
              <a:t>3 </a:t>
            </a:r>
            <a:r>
              <a:rPr lang="ru-RU" dirty="0"/>
              <a:t>основных элемента приложения: </a:t>
            </a:r>
            <a:r>
              <a:rPr lang="en-US" dirty="0"/>
              <a:t>activities, services </a:t>
            </a:r>
            <a:r>
              <a:rPr lang="ru-RU" dirty="0"/>
              <a:t>и </a:t>
            </a:r>
            <a:r>
              <a:rPr lang="en-US" dirty="0"/>
              <a:t>broadcast receivers – </a:t>
            </a:r>
            <a:r>
              <a:rPr lang="ru-RU" dirty="0"/>
              <a:t>активируются сообщениями, называемыми </a:t>
            </a:r>
            <a:r>
              <a:rPr lang="en-US" dirty="0"/>
              <a:t>intent</a:t>
            </a:r>
            <a:endParaRPr lang="ru-RU" dirty="0"/>
          </a:p>
          <a:p>
            <a:pPr lvl="1"/>
            <a:r>
              <a:rPr lang="en-US" dirty="0" err="1"/>
              <a:t>Context.startActivity</a:t>
            </a:r>
            <a:r>
              <a:rPr lang="en-US" dirty="0"/>
              <a:t>() </a:t>
            </a:r>
            <a:endParaRPr lang="ru-RU" dirty="0"/>
          </a:p>
          <a:p>
            <a:pPr lvl="1"/>
            <a:r>
              <a:rPr lang="en-US" dirty="0" err="1"/>
              <a:t>Context.startService</a:t>
            </a:r>
            <a:r>
              <a:rPr lang="en-US" dirty="0"/>
              <a:t>()</a:t>
            </a:r>
            <a:endParaRPr lang="ru-RU" dirty="0"/>
          </a:p>
          <a:p>
            <a:pPr lvl="1"/>
            <a:r>
              <a:rPr lang="en-US" dirty="0" err="1"/>
              <a:t>Context.sendBroadcast</a:t>
            </a:r>
            <a:r>
              <a:rPr lang="en-US" dirty="0"/>
              <a:t>()</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Что такое </a:t>
            </a:r>
            <a:r>
              <a:rPr lang="en-US" dirty="0"/>
              <a:t>Intent</a:t>
            </a:r>
          </a:p>
        </p:txBody>
      </p:sp>
      <p:sp>
        <p:nvSpPr>
          <p:cNvPr id="8" name="Content Placeholder 7"/>
          <p:cNvSpPr>
            <a:spLocks noGrp="1"/>
          </p:cNvSpPr>
          <p:nvPr>
            <p:ph idx="1"/>
          </p:nvPr>
        </p:nvSpPr>
        <p:spPr/>
        <p:txBody>
          <a:bodyPr/>
          <a:lstStyle/>
          <a:p>
            <a:r>
              <a:rPr lang="en-US" dirty="0"/>
              <a:t>Java </a:t>
            </a:r>
            <a:r>
              <a:rPr lang="ru-RU" dirty="0"/>
              <a:t>класс</a:t>
            </a:r>
          </a:p>
          <a:p>
            <a:r>
              <a:rPr lang="ru-RU" dirty="0"/>
              <a:t>Сообщение (приложению или ОС) :</a:t>
            </a:r>
          </a:p>
          <a:p>
            <a:pPr lvl="1"/>
            <a:r>
              <a:rPr lang="en-US" dirty="0"/>
              <a:t>Component</a:t>
            </a:r>
            <a:endParaRPr lang="ru-RU" dirty="0"/>
          </a:p>
          <a:p>
            <a:pPr lvl="1"/>
            <a:r>
              <a:rPr lang="en-US" dirty="0"/>
              <a:t>Action</a:t>
            </a:r>
            <a:endParaRPr lang="ru-RU" dirty="0"/>
          </a:p>
          <a:p>
            <a:pPr lvl="1"/>
            <a:r>
              <a:rPr lang="en-US" dirty="0"/>
              <a:t>Data</a:t>
            </a:r>
            <a:endParaRPr lang="ru-RU" dirty="0"/>
          </a:p>
          <a:p>
            <a:pPr lvl="1"/>
            <a:r>
              <a:rPr lang="en-US" dirty="0"/>
              <a:t>Category</a:t>
            </a:r>
            <a:endParaRPr lang="ru-RU" dirty="0"/>
          </a:p>
          <a:p>
            <a:pPr lvl="1"/>
            <a:r>
              <a:rPr lang="en-US" dirty="0"/>
              <a:t>Extras</a:t>
            </a:r>
            <a:endParaRPr lang="ru-RU" dirty="0"/>
          </a:p>
          <a:p>
            <a:pPr lvl="1"/>
            <a:r>
              <a:rPr lang="en-US" dirty="0"/>
              <a:t>Flags</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a:t>
            </a:r>
            <a:r>
              <a:rPr lang="en-US" dirty="0"/>
              <a:t>Intent</a:t>
            </a:r>
          </a:p>
        </p:txBody>
      </p:sp>
      <p:sp>
        <p:nvSpPr>
          <p:cNvPr id="9" name="Text Placeholder 8"/>
          <p:cNvSpPr>
            <a:spLocks noGrp="1"/>
          </p:cNvSpPr>
          <p:nvPr>
            <p:ph type="body" idx="1"/>
          </p:nvPr>
        </p:nvSpPr>
        <p:spPr/>
        <p:txBody>
          <a:bodyPr/>
          <a:lstStyle/>
          <a:p>
            <a:r>
              <a:rPr lang="en-US" dirty="0"/>
              <a:t>Explicit Intent</a:t>
            </a:r>
          </a:p>
        </p:txBody>
      </p:sp>
      <p:sp>
        <p:nvSpPr>
          <p:cNvPr id="10" name="Content Placeholder 9"/>
          <p:cNvSpPr>
            <a:spLocks noGrp="1"/>
          </p:cNvSpPr>
          <p:nvPr>
            <p:ph sz="half" idx="2"/>
          </p:nvPr>
        </p:nvSpPr>
        <p:spPr/>
        <p:txBody>
          <a:bodyPr/>
          <a:lstStyle/>
          <a:p>
            <a:r>
              <a:rPr lang="en-US" dirty="0"/>
              <a:t>Component</a:t>
            </a:r>
          </a:p>
          <a:p>
            <a:pPr lvl="1"/>
            <a:r>
              <a:rPr lang="en-US" dirty="0"/>
              <a:t>Package + Class Name</a:t>
            </a:r>
          </a:p>
          <a:p>
            <a:endParaRPr lang="en-US" dirty="0"/>
          </a:p>
          <a:p>
            <a:r>
              <a:rPr lang="en-US" dirty="0"/>
              <a:t>Action</a:t>
            </a:r>
            <a:endParaRPr lang="ru-RU" dirty="0"/>
          </a:p>
          <a:p>
            <a:r>
              <a:rPr lang="en-US" dirty="0"/>
              <a:t>Data</a:t>
            </a:r>
            <a:endParaRPr lang="ru-RU" dirty="0"/>
          </a:p>
          <a:p>
            <a:r>
              <a:rPr lang="en-US" dirty="0"/>
              <a:t>Category</a:t>
            </a:r>
          </a:p>
          <a:p>
            <a:endParaRPr lang="en-US" dirty="0"/>
          </a:p>
          <a:p>
            <a:r>
              <a:rPr lang="en-US" dirty="0"/>
              <a:t>Extras</a:t>
            </a:r>
            <a:endParaRPr lang="ru-RU" dirty="0"/>
          </a:p>
          <a:p>
            <a:r>
              <a:rPr lang="en-US" dirty="0"/>
              <a:t>Flags</a:t>
            </a:r>
          </a:p>
          <a:p>
            <a:pPr marL="342900" lvl="1" indent="-342900">
              <a:buFont typeface="Arial" charset="0"/>
              <a:buChar char="•"/>
            </a:pPr>
            <a:endParaRPr lang="ru-RU" dirty="0"/>
          </a:p>
          <a:p>
            <a:endParaRPr lang="en-US" dirty="0"/>
          </a:p>
        </p:txBody>
      </p:sp>
      <p:sp>
        <p:nvSpPr>
          <p:cNvPr id="11" name="Text Placeholder 10"/>
          <p:cNvSpPr>
            <a:spLocks noGrp="1"/>
          </p:cNvSpPr>
          <p:nvPr>
            <p:ph type="body" sz="quarter" idx="3"/>
          </p:nvPr>
        </p:nvSpPr>
        <p:spPr/>
        <p:txBody>
          <a:bodyPr/>
          <a:lstStyle/>
          <a:p>
            <a:r>
              <a:rPr lang="en-US" dirty="0"/>
              <a:t>Implicit intent</a:t>
            </a:r>
          </a:p>
        </p:txBody>
      </p:sp>
      <p:sp>
        <p:nvSpPr>
          <p:cNvPr id="12" name="Content Placeholder 11"/>
          <p:cNvSpPr>
            <a:spLocks noGrp="1"/>
          </p:cNvSpPr>
          <p:nvPr>
            <p:ph sz="quarter" idx="4"/>
          </p:nvPr>
        </p:nvSpPr>
        <p:spPr/>
        <p:txBody>
          <a:bodyPr/>
          <a:lstStyle/>
          <a:p>
            <a:endParaRPr lang="en-US" dirty="0"/>
          </a:p>
          <a:p>
            <a:pPr lvl="1"/>
            <a:endParaRPr lang="en-US" dirty="0"/>
          </a:p>
          <a:p>
            <a:endParaRPr lang="en-US" dirty="0"/>
          </a:p>
          <a:p>
            <a:r>
              <a:rPr lang="en-US" dirty="0"/>
              <a:t>Action</a:t>
            </a:r>
            <a:endParaRPr lang="ru-RU" dirty="0"/>
          </a:p>
          <a:p>
            <a:r>
              <a:rPr lang="en-US" dirty="0"/>
              <a:t>Data</a:t>
            </a:r>
            <a:endParaRPr lang="ru-RU" dirty="0"/>
          </a:p>
          <a:p>
            <a:r>
              <a:rPr lang="en-US" dirty="0"/>
              <a:t>Category</a:t>
            </a:r>
          </a:p>
          <a:p>
            <a:endParaRPr lang="en-US" dirty="0"/>
          </a:p>
          <a:p>
            <a:r>
              <a:rPr lang="en-US" dirty="0"/>
              <a:t>Extras</a:t>
            </a:r>
            <a:endParaRPr lang="ru-RU" dirty="0"/>
          </a:p>
          <a:p>
            <a:r>
              <a:rPr lang="en-US" dirty="0"/>
              <a:t>Flags</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F45BBBC6-597F-4216-A902-13F21A61EAB6}"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r>
              <a:rPr lang="en-US" dirty="0"/>
              <a:t>Intent: Component Name</a:t>
            </a:r>
          </a:p>
        </p:txBody>
      </p:sp>
      <p:sp>
        <p:nvSpPr>
          <p:cNvPr id="8" name="Content Placeholder 7"/>
          <p:cNvSpPr>
            <a:spLocks noGrp="1"/>
          </p:cNvSpPr>
          <p:nvPr>
            <p:ph idx="1"/>
          </p:nvPr>
        </p:nvSpPr>
        <p:spPr/>
        <p:txBody>
          <a:bodyPr/>
          <a:lstStyle/>
          <a:p>
            <a:r>
              <a:rPr lang="ru-RU" dirty="0"/>
              <a:t>Имя компонента, который должен обработать интент</a:t>
            </a:r>
            <a:r>
              <a:rPr lang="en-US" dirty="0"/>
              <a:t>.</a:t>
            </a:r>
          </a:p>
          <a:p>
            <a:pPr lvl="1"/>
            <a:r>
              <a:rPr lang="ru-RU" dirty="0"/>
              <a:t>Имя приложения (</a:t>
            </a:r>
            <a:r>
              <a:rPr lang="en-US" dirty="0"/>
              <a:t>package)</a:t>
            </a:r>
          </a:p>
          <a:p>
            <a:pPr lvl="1"/>
            <a:r>
              <a:rPr lang="ru-RU" dirty="0"/>
              <a:t>Имя класса </a:t>
            </a:r>
            <a:r>
              <a:rPr lang="en-US" dirty="0" err="1"/>
              <a:t>com.example.helloworld</a:t>
            </a:r>
            <a:r>
              <a:rPr lang="ru-RU" dirty="0"/>
              <a:t> </a:t>
            </a:r>
            <a:r>
              <a:rPr lang="en-US" dirty="0"/>
              <a:t>.</a:t>
            </a:r>
            <a:r>
              <a:rPr lang="en-US" dirty="0" err="1"/>
              <a:t>SecondActivity</a:t>
            </a:r>
            <a:r>
              <a:rPr lang="ru-RU" dirty="0"/>
              <a:t> (</a:t>
            </a:r>
            <a:r>
              <a:rPr lang="en-US" dirty="0"/>
              <a:t>extends Activity)</a:t>
            </a:r>
          </a:p>
          <a:p>
            <a:r>
              <a:rPr lang="ru-RU" dirty="0"/>
              <a:t>Если указан – будет запущен новый экземпляр указанного класса.</a:t>
            </a:r>
          </a:p>
          <a:p>
            <a:r>
              <a:rPr lang="ru-RU" dirty="0"/>
              <a:t>Если не указан – </a:t>
            </a:r>
            <a:r>
              <a:rPr lang="en-US" dirty="0"/>
              <a:t>Intent Resolution Process (implicit intent)</a:t>
            </a:r>
            <a:endParaRPr lang="ru-RU"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Extras</a:t>
            </a:r>
            <a:br>
              <a:rPr lang="ru-RU" dirty="0"/>
            </a:br>
            <a:r>
              <a:rPr lang="ru-RU" dirty="0"/>
              <a:t>(не обязательно)</a:t>
            </a:r>
            <a:endParaRPr lang="en-US" dirty="0"/>
          </a:p>
        </p:txBody>
      </p:sp>
      <p:sp>
        <p:nvSpPr>
          <p:cNvPr id="3" name="Content Placeholder 2"/>
          <p:cNvSpPr>
            <a:spLocks noGrp="1"/>
          </p:cNvSpPr>
          <p:nvPr>
            <p:ph idx="1"/>
          </p:nvPr>
        </p:nvSpPr>
        <p:spPr/>
        <p:txBody>
          <a:bodyPr/>
          <a:lstStyle/>
          <a:p>
            <a:r>
              <a:rPr lang="ru-RU" dirty="0"/>
              <a:t>Дополнительная информация в виде «</a:t>
            </a:r>
            <a:r>
              <a:rPr lang="en-US" dirty="0" err="1"/>
              <a:t>key:value</a:t>
            </a:r>
            <a:r>
              <a:rPr lang="ru-RU" dirty="0"/>
              <a:t>»</a:t>
            </a:r>
            <a:r>
              <a:rPr lang="en-US" dirty="0"/>
              <a:t> (Bundle).</a:t>
            </a:r>
          </a:p>
          <a:p>
            <a:r>
              <a:rPr lang="ru-RU" dirty="0"/>
              <a:t>Примеры (</a:t>
            </a:r>
            <a:r>
              <a:rPr lang="en-US" dirty="0"/>
              <a:t>Broadcast Receivers)</a:t>
            </a:r>
          </a:p>
          <a:p>
            <a:pPr lvl="1"/>
            <a:r>
              <a:rPr lang="en-US" dirty="0"/>
              <a:t>ACTION_TIMEZONE_CHANGED</a:t>
            </a:r>
          </a:p>
          <a:p>
            <a:pPr lvl="2"/>
            <a:r>
              <a:rPr lang="en-US" dirty="0"/>
              <a:t>“time-zone”:&lt;NEW_TIME_ZONE&gt;</a:t>
            </a:r>
          </a:p>
          <a:p>
            <a:pPr lvl="1"/>
            <a:r>
              <a:rPr lang="en-US" dirty="0"/>
              <a:t>ACTION_HEADSET_PLUG </a:t>
            </a:r>
          </a:p>
          <a:p>
            <a:pPr lvl="2"/>
            <a:r>
              <a:rPr lang="en-US" dirty="0"/>
              <a:t>“state”:&lt;plugged/unplugged&gt;</a:t>
            </a:r>
          </a:p>
          <a:p>
            <a:pPr lvl="2"/>
            <a:r>
              <a:rPr lang="en-US" dirty="0"/>
              <a:t>"name“:&lt;</a:t>
            </a:r>
            <a:r>
              <a:rPr lang="en-US" dirty="0" err="1"/>
              <a:t>headset_type</a:t>
            </a:r>
            <a:r>
              <a:rPr lang="en-US" dirty="0"/>
              <a:t>&gt;</a:t>
            </a:r>
          </a:p>
          <a:p>
            <a:pPr lvl="2"/>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Flags</a:t>
            </a:r>
            <a:br>
              <a:rPr lang="ru-RU" dirty="0"/>
            </a:br>
            <a:r>
              <a:rPr lang="ru-RU" dirty="0"/>
              <a:t>(не обязательно)</a:t>
            </a:r>
            <a:endParaRPr lang="en-US" dirty="0"/>
          </a:p>
        </p:txBody>
      </p:sp>
      <p:sp>
        <p:nvSpPr>
          <p:cNvPr id="3" name="Content Placeholder 2"/>
          <p:cNvSpPr>
            <a:spLocks noGrp="1"/>
          </p:cNvSpPr>
          <p:nvPr>
            <p:ph idx="1"/>
          </p:nvPr>
        </p:nvSpPr>
        <p:spPr/>
        <p:txBody>
          <a:bodyPr/>
          <a:lstStyle/>
          <a:p>
            <a:r>
              <a:rPr lang="ru-RU" dirty="0"/>
              <a:t>Указания операционной системе как запускать компонент</a:t>
            </a:r>
            <a:endParaRPr lang="en-US" dirty="0"/>
          </a:p>
          <a:p>
            <a:pPr lvl="1"/>
            <a:r>
              <a:rPr lang="ru-RU" dirty="0"/>
              <a:t>Если вас устраивает поведение компонента, флаги вам не нужны</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&amp; Intents (1)</a:t>
            </a:r>
            <a:br>
              <a:rPr lang="en-US" dirty="0"/>
            </a:br>
            <a:r>
              <a:rPr lang="ru-RU" dirty="0"/>
              <a:t>Методы класса </a:t>
            </a:r>
            <a:r>
              <a:rPr lang="en-US" dirty="0"/>
              <a:t>Activity</a:t>
            </a:r>
          </a:p>
        </p:txBody>
      </p:sp>
      <p:sp>
        <p:nvSpPr>
          <p:cNvPr id="3" name="Content Placeholder 2"/>
          <p:cNvSpPr>
            <a:spLocks noGrp="1"/>
          </p:cNvSpPr>
          <p:nvPr>
            <p:ph idx="1"/>
          </p:nvPr>
        </p:nvSpPr>
        <p:spPr/>
        <p:txBody>
          <a:bodyPr/>
          <a:lstStyle/>
          <a:p>
            <a:r>
              <a:rPr lang="en-US" dirty="0"/>
              <a:t>public void </a:t>
            </a:r>
            <a:r>
              <a:rPr lang="en-US" b="1" dirty="0" err="1"/>
              <a:t>startActivity</a:t>
            </a:r>
            <a:r>
              <a:rPr lang="en-US" b="1" dirty="0"/>
              <a:t> </a:t>
            </a:r>
            <a:r>
              <a:rPr lang="en-US" dirty="0"/>
              <a:t>(</a:t>
            </a:r>
            <a:r>
              <a:rPr lang="en-US" dirty="0">
                <a:hlinkClick r:id="rId2"/>
              </a:rPr>
              <a:t>Intent</a:t>
            </a:r>
            <a:r>
              <a:rPr lang="en-US" dirty="0"/>
              <a:t> </a:t>
            </a:r>
            <a:r>
              <a:rPr lang="en-US" dirty="0" err="1"/>
              <a:t>intent</a:t>
            </a:r>
            <a:r>
              <a:rPr lang="en-US" dirty="0"/>
              <a:t>) </a:t>
            </a:r>
          </a:p>
          <a:p>
            <a:r>
              <a:rPr lang="en-US" dirty="0"/>
              <a:t>public </a:t>
            </a:r>
            <a:r>
              <a:rPr lang="en-US" dirty="0">
                <a:hlinkClick r:id="rId2"/>
              </a:rPr>
              <a:t>Intent</a:t>
            </a:r>
            <a:r>
              <a:rPr lang="en-US" dirty="0"/>
              <a:t> </a:t>
            </a:r>
            <a:r>
              <a:rPr lang="en-US" b="1" dirty="0" err="1"/>
              <a:t>getIntent</a:t>
            </a:r>
            <a:r>
              <a:rPr lang="en-US" b="1" dirty="0"/>
              <a:t> </a:t>
            </a:r>
            <a:r>
              <a:rPr lang="en-US" dirty="0"/>
              <a:t>()</a:t>
            </a:r>
          </a:p>
          <a:p>
            <a:endParaRPr lang="en-US" b="1"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&amp; Intents (2)</a:t>
            </a:r>
            <a:br>
              <a:rPr lang="en-US" dirty="0"/>
            </a:br>
            <a:r>
              <a:rPr lang="ru-RU" dirty="0"/>
              <a:t>Методы класса </a:t>
            </a:r>
            <a:r>
              <a:rPr lang="en-US" dirty="0"/>
              <a:t>Activity</a:t>
            </a:r>
          </a:p>
        </p:txBody>
      </p:sp>
      <p:sp>
        <p:nvSpPr>
          <p:cNvPr id="3" name="Content Placeholder 2"/>
          <p:cNvSpPr>
            <a:spLocks noGrp="1"/>
          </p:cNvSpPr>
          <p:nvPr>
            <p:ph idx="1"/>
          </p:nvPr>
        </p:nvSpPr>
        <p:spPr/>
        <p:txBody>
          <a:bodyPr/>
          <a:lstStyle/>
          <a:p>
            <a:r>
              <a:rPr lang="en-US" dirty="0"/>
              <a:t>public void </a:t>
            </a:r>
            <a:r>
              <a:rPr lang="en-US" b="1" dirty="0" err="1"/>
              <a:t>startActivityForResult</a:t>
            </a:r>
            <a:r>
              <a:rPr lang="en-US" b="1" dirty="0"/>
              <a:t> </a:t>
            </a:r>
            <a:r>
              <a:rPr lang="en-US" dirty="0"/>
              <a:t>(</a:t>
            </a:r>
            <a:r>
              <a:rPr lang="en-US" dirty="0">
                <a:hlinkClick r:id="rId2"/>
              </a:rPr>
              <a:t>Intent</a:t>
            </a:r>
            <a:r>
              <a:rPr lang="en-US" dirty="0"/>
              <a:t> </a:t>
            </a:r>
            <a:r>
              <a:rPr lang="en-US" dirty="0" err="1"/>
              <a:t>intent</a:t>
            </a:r>
            <a:r>
              <a:rPr lang="en-US" dirty="0"/>
              <a:t>, </a:t>
            </a:r>
            <a:r>
              <a:rPr lang="en-US" dirty="0" err="1"/>
              <a:t>int</a:t>
            </a:r>
            <a:r>
              <a:rPr lang="en-US" dirty="0"/>
              <a:t> </a:t>
            </a:r>
            <a:r>
              <a:rPr lang="en-US" dirty="0" err="1"/>
              <a:t>requestCode</a:t>
            </a:r>
            <a:r>
              <a:rPr lang="en-US" dirty="0"/>
              <a:t>)</a:t>
            </a:r>
          </a:p>
          <a:p>
            <a:r>
              <a:rPr lang="en-US" dirty="0"/>
              <a:t>protected void </a:t>
            </a:r>
            <a:r>
              <a:rPr lang="en-US" b="1" dirty="0" err="1"/>
              <a:t>onActivityResult</a:t>
            </a:r>
            <a:r>
              <a:rPr lang="en-US" b="1" dirty="0"/>
              <a:t> </a:t>
            </a:r>
            <a:r>
              <a:rPr lang="en-US" dirty="0"/>
              <a:t>(</a:t>
            </a:r>
            <a:r>
              <a:rPr lang="en-US" dirty="0" err="1"/>
              <a:t>int</a:t>
            </a:r>
            <a:r>
              <a:rPr lang="en-US" dirty="0"/>
              <a:t> </a:t>
            </a:r>
            <a:r>
              <a:rPr lang="en-US" dirty="0" err="1"/>
              <a:t>requestCode</a:t>
            </a:r>
            <a:r>
              <a:rPr lang="en-US" dirty="0"/>
              <a:t>, </a:t>
            </a:r>
            <a:r>
              <a:rPr lang="en-US" dirty="0" err="1"/>
              <a:t>int</a:t>
            </a:r>
            <a:r>
              <a:rPr lang="en-US" dirty="0"/>
              <a:t> </a:t>
            </a:r>
            <a:r>
              <a:rPr lang="en-US" dirty="0" err="1"/>
              <a:t>resultCode</a:t>
            </a:r>
            <a:r>
              <a:rPr lang="en-US" dirty="0"/>
              <a:t>, </a:t>
            </a:r>
            <a:r>
              <a:rPr lang="en-US" dirty="0">
                <a:hlinkClick r:id="rId2"/>
              </a:rPr>
              <a:t>Intent</a:t>
            </a:r>
            <a:r>
              <a:rPr lang="en-US" dirty="0"/>
              <a:t> data)</a:t>
            </a:r>
          </a:p>
          <a:p>
            <a:r>
              <a:rPr lang="en-US" dirty="0"/>
              <a:t>public void </a:t>
            </a:r>
            <a:r>
              <a:rPr lang="en-US" b="1" dirty="0" err="1"/>
              <a:t>finishActivity</a:t>
            </a:r>
            <a:r>
              <a:rPr lang="en-US" b="1" dirty="0"/>
              <a:t> </a:t>
            </a:r>
            <a:r>
              <a:rPr lang="en-US" dirty="0"/>
              <a:t>(</a:t>
            </a:r>
            <a:r>
              <a:rPr lang="en-US" dirty="0" err="1"/>
              <a:t>int</a:t>
            </a:r>
            <a:r>
              <a:rPr lang="en-US" dirty="0"/>
              <a:t> </a:t>
            </a:r>
            <a:r>
              <a:rPr lang="en-US" dirty="0" err="1"/>
              <a:t>requestCode</a:t>
            </a:r>
            <a:r>
              <a:rPr lang="en-US" dirty="0"/>
              <a:t>)</a:t>
            </a:r>
            <a:endParaRPr lang="en-US" b="1" dirty="0"/>
          </a:p>
          <a:p>
            <a:endParaRPr lang="en-US" b="1"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&amp; Intents (3)</a:t>
            </a:r>
            <a:br>
              <a:rPr lang="en-US" dirty="0"/>
            </a:br>
            <a:r>
              <a:rPr lang="ru-RU" dirty="0"/>
              <a:t>Методы класса </a:t>
            </a:r>
            <a:r>
              <a:rPr lang="en-US" dirty="0"/>
              <a:t>Activity</a:t>
            </a:r>
          </a:p>
        </p:txBody>
      </p:sp>
      <p:sp>
        <p:nvSpPr>
          <p:cNvPr id="3" name="Content Placeholder 2"/>
          <p:cNvSpPr>
            <a:spLocks noGrp="1"/>
          </p:cNvSpPr>
          <p:nvPr>
            <p:ph idx="1"/>
          </p:nvPr>
        </p:nvSpPr>
        <p:spPr/>
        <p:txBody>
          <a:bodyPr/>
          <a:lstStyle/>
          <a:p>
            <a:r>
              <a:rPr lang="en-US" dirty="0"/>
              <a:t>public void </a:t>
            </a:r>
            <a:r>
              <a:rPr lang="en-US" b="1" dirty="0"/>
              <a:t>finish </a:t>
            </a:r>
            <a:r>
              <a:rPr lang="en-US" dirty="0"/>
              <a:t>()</a:t>
            </a:r>
            <a:endParaRPr lang="en-US" b="1" dirty="0"/>
          </a:p>
          <a:p>
            <a:r>
              <a:rPr lang="en-US" dirty="0"/>
              <a:t>public void </a:t>
            </a:r>
            <a:r>
              <a:rPr lang="en-US" b="1" dirty="0" err="1"/>
              <a:t>finishActivity</a:t>
            </a:r>
            <a:r>
              <a:rPr lang="en-US" b="1" dirty="0"/>
              <a:t> </a:t>
            </a:r>
            <a:r>
              <a:rPr lang="en-US" dirty="0"/>
              <a:t>(</a:t>
            </a:r>
            <a:r>
              <a:rPr lang="en-US" dirty="0" err="1"/>
              <a:t>int</a:t>
            </a:r>
            <a:r>
              <a:rPr lang="en-US" dirty="0"/>
              <a:t> </a:t>
            </a:r>
            <a:r>
              <a:rPr lang="en-US" dirty="0" err="1"/>
              <a:t>requestCode</a:t>
            </a:r>
            <a:r>
              <a:rPr lang="en-US" dirty="0"/>
              <a:t>)</a:t>
            </a:r>
            <a:endParaRPr lang="en-US" b="1" dirty="0"/>
          </a:p>
          <a:p>
            <a:r>
              <a:rPr lang="en-US" dirty="0"/>
              <a:t>public final void </a:t>
            </a:r>
            <a:r>
              <a:rPr lang="en-US" b="1" dirty="0" err="1"/>
              <a:t>setResult</a:t>
            </a:r>
            <a:r>
              <a:rPr lang="en-US" b="1" dirty="0"/>
              <a:t> </a:t>
            </a:r>
            <a:r>
              <a:rPr lang="en-US" dirty="0"/>
              <a:t>(</a:t>
            </a:r>
            <a:r>
              <a:rPr lang="en-US" dirty="0" err="1"/>
              <a:t>int</a:t>
            </a:r>
            <a:r>
              <a:rPr lang="en-US" dirty="0"/>
              <a:t> </a:t>
            </a:r>
            <a:r>
              <a:rPr lang="en-US" dirty="0" err="1"/>
              <a:t>resultCode</a:t>
            </a:r>
            <a:r>
              <a:rPr lang="en-US" dirty="0"/>
              <a:t>)</a:t>
            </a:r>
            <a:endParaRPr lang="en-US" b="1" dirty="0"/>
          </a:p>
          <a:p>
            <a:r>
              <a:rPr lang="en-US" dirty="0"/>
              <a:t>public final void </a:t>
            </a:r>
            <a:r>
              <a:rPr lang="en-US" b="1" dirty="0" err="1"/>
              <a:t>setResult</a:t>
            </a:r>
            <a:r>
              <a:rPr lang="en-US" b="1" dirty="0"/>
              <a:t> </a:t>
            </a:r>
            <a:r>
              <a:rPr lang="en-US" dirty="0"/>
              <a:t>(</a:t>
            </a:r>
            <a:r>
              <a:rPr lang="en-US" dirty="0" err="1"/>
              <a:t>int</a:t>
            </a:r>
            <a:r>
              <a:rPr lang="en-US" dirty="0"/>
              <a:t> </a:t>
            </a:r>
            <a:r>
              <a:rPr lang="en-US" dirty="0" err="1"/>
              <a:t>resultCode</a:t>
            </a:r>
            <a:r>
              <a:rPr lang="en-US" dirty="0"/>
              <a:t>, </a:t>
            </a:r>
            <a:r>
              <a:rPr lang="en-US" dirty="0">
                <a:hlinkClick r:id="rId2"/>
              </a:rPr>
              <a:t>Intent</a:t>
            </a:r>
            <a:r>
              <a:rPr lang="en-US" dirty="0"/>
              <a:t> data)</a:t>
            </a:r>
            <a:endParaRPr lang="en-US" b="1" dirty="0"/>
          </a:p>
          <a:p>
            <a:pPr lvl="1"/>
            <a:r>
              <a:rPr lang="en-US" dirty="0"/>
              <a:t>public static final </a:t>
            </a:r>
            <a:r>
              <a:rPr lang="en-US" dirty="0" err="1"/>
              <a:t>int</a:t>
            </a:r>
            <a:r>
              <a:rPr lang="en-US" dirty="0"/>
              <a:t> </a:t>
            </a:r>
            <a:r>
              <a:rPr lang="en-US" b="1" dirty="0"/>
              <a:t>RESULT_OK, RESULT_CANCELED</a:t>
            </a:r>
          </a:p>
          <a:p>
            <a:pPr lvl="1"/>
            <a:r>
              <a:rPr lang="en-US" dirty="0"/>
              <a:t>public static final </a:t>
            </a:r>
            <a:r>
              <a:rPr lang="en-US" dirty="0" err="1"/>
              <a:t>int</a:t>
            </a:r>
            <a:r>
              <a:rPr lang="en-US" dirty="0"/>
              <a:t> </a:t>
            </a:r>
            <a:r>
              <a:rPr lang="en-US" b="1" dirty="0"/>
              <a:t>RESULT_FIRST_USER</a:t>
            </a:r>
          </a:p>
          <a:p>
            <a:pPr lvl="1"/>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Implicit Intent Resolution</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F45BBBC6-597F-4216-A902-13F21A61EAB6}"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ru-RU"/>
              <a:t>В предыдущих лекциях...</a:t>
            </a:r>
            <a:endParaRPr lang="en-US"/>
          </a:p>
        </p:txBody>
      </p:sp>
      <p:sp>
        <p:nvSpPr>
          <p:cNvPr id="4"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a:t>Android Studio</a:t>
            </a:r>
          </a:p>
          <a:p>
            <a:pPr eaLnBrk="1" fontAlgn="auto" hangingPunct="1">
              <a:spcAft>
                <a:spcPts val="0"/>
              </a:spcAft>
              <a:buFont typeface="Arial" pitchFamily="34" charset="0"/>
              <a:buChar char="•"/>
              <a:defRPr/>
            </a:pPr>
            <a:r>
              <a:rPr lang="en-US" dirty="0"/>
              <a:t>Android SDK</a:t>
            </a:r>
          </a:p>
          <a:p>
            <a:pPr lvl="1" eaLnBrk="1" fontAlgn="auto" hangingPunct="1">
              <a:spcAft>
                <a:spcPts val="0"/>
              </a:spcAft>
              <a:buFont typeface="Arial" pitchFamily="34" charset="0"/>
              <a:buChar char="–"/>
              <a:defRPr/>
            </a:pPr>
            <a:r>
              <a:rPr lang="en-US" dirty="0">
                <a:hlinkClick r:id="rId2"/>
              </a:rPr>
              <a:t>http://developer.android.com/sdk/index.html</a:t>
            </a:r>
            <a:endParaRPr lang="en-US" dirty="0"/>
          </a:p>
          <a:p>
            <a:pPr eaLnBrk="1" fontAlgn="auto" hangingPunct="1">
              <a:spcAft>
                <a:spcPts val="0"/>
              </a:spcAft>
              <a:buFont typeface="Arial" pitchFamily="34" charset="0"/>
              <a:buChar char="•"/>
              <a:defRPr/>
            </a:pPr>
            <a:r>
              <a:rPr lang="en-US" dirty="0"/>
              <a:t>Eclipse IDE for Mobile Developers</a:t>
            </a:r>
          </a:p>
          <a:p>
            <a:pPr lvl="1" eaLnBrk="1" fontAlgn="auto" hangingPunct="1">
              <a:spcAft>
                <a:spcPts val="0"/>
              </a:spcAft>
              <a:buFont typeface="Arial" pitchFamily="34" charset="0"/>
              <a:buChar char="–"/>
              <a:defRPr/>
            </a:pPr>
            <a:r>
              <a:rPr lang="en-US" dirty="0">
                <a:hlinkClick r:id="rId3"/>
              </a:rPr>
              <a:t>http://eclipse.org/mobile/</a:t>
            </a:r>
            <a:r>
              <a:rPr lang="en-US" dirty="0"/>
              <a:t> </a:t>
            </a:r>
          </a:p>
          <a:p>
            <a:pPr eaLnBrk="1" fontAlgn="auto" hangingPunct="1">
              <a:spcAft>
                <a:spcPts val="0"/>
              </a:spcAft>
              <a:buFont typeface="Arial" pitchFamily="34" charset="0"/>
              <a:buChar char="•"/>
              <a:defRPr/>
            </a:pPr>
            <a:r>
              <a:rPr lang="en-US" dirty="0"/>
              <a:t>ADT </a:t>
            </a:r>
            <a:r>
              <a:rPr lang="en-US" dirty="0" err="1"/>
              <a:t>Plugin</a:t>
            </a:r>
            <a:r>
              <a:rPr lang="en-US" dirty="0"/>
              <a:t> </a:t>
            </a:r>
            <a:r>
              <a:rPr lang="ru-RU" dirty="0"/>
              <a:t>для </a:t>
            </a:r>
            <a:r>
              <a:rPr lang="en-US" dirty="0"/>
              <a:t>Eclipse</a:t>
            </a:r>
          </a:p>
          <a:p>
            <a:pPr lvl="1" eaLnBrk="1" fontAlgn="auto" hangingPunct="1">
              <a:spcAft>
                <a:spcPts val="0"/>
              </a:spcAft>
              <a:buFont typeface="Arial" pitchFamily="34" charset="0"/>
              <a:buChar char="–"/>
              <a:defRPr/>
            </a:pPr>
            <a:r>
              <a:rPr lang="en-US" dirty="0">
                <a:hlinkClick r:id="rId4"/>
              </a:rPr>
              <a:t>https://dl-ssl.google.com/android/eclipse/</a:t>
            </a:r>
            <a:r>
              <a:rPr lang="en-US" dirty="0"/>
              <a:t> </a:t>
            </a:r>
          </a:p>
          <a:p>
            <a:pPr eaLnBrk="1" fontAlgn="auto" hangingPunct="1">
              <a:spcAft>
                <a:spcPts val="0"/>
              </a:spcAft>
              <a:buFont typeface="Arial" pitchFamily="34" charset="0"/>
              <a:buChar char="•"/>
              <a:defRPr/>
            </a:pPr>
            <a:r>
              <a:rPr lang="en-US" dirty="0"/>
              <a:t>Java SE Development Kit 7</a:t>
            </a:r>
          </a:p>
          <a:p>
            <a:pPr lvl="1" eaLnBrk="1" fontAlgn="auto" hangingPunct="1">
              <a:spcAft>
                <a:spcPts val="0"/>
              </a:spcAft>
              <a:buFont typeface="Arial" pitchFamily="34" charset="0"/>
              <a:buChar char="–"/>
              <a:defRPr/>
            </a:pPr>
            <a:r>
              <a:rPr lang="en-US" dirty="0">
                <a:hlinkClick r:id="rId5"/>
              </a:rPr>
              <a:t>http://www.oracle.com/technetwork/java/javase/downloads/jdk7-downloads-1880260.html</a:t>
            </a:r>
            <a:r>
              <a:rPr lang="en-US" dirty="0"/>
              <a:t> </a:t>
            </a:r>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sp>
        <p:nvSpPr>
          <p:cNvPr id="5" name="Date Placeholder 4"/>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C707B74B-01B3-43C9-9D57-CA33AEC366A3}" type="slidenum">
              <a:rPr lang="en-US">
                <a:solidFill>
                  <a:prstClr val="black">
                    <a:tint val="75000"/>
                  </a:prstClr>
                </a:solidFill>
              </a:rPr>
              <a:pPr>
                <a:defRPr/>
              </a:pPr>
              <a:t>4</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Implicit Intents</a:t>
            </a:r>
            <a:br>
              <a:rPr lang="en-US" dirty="0"/>
            </a:br>
            <a:r>
              <a:rPr lang="ru-RU" dirty="0"/>
              <a:t>Назначение</a:t>
            </a:r>
            <a:endParaRPr lang="en-US" dirty="0"/>
          </a:p>
        </p:txBody>
      </p:sp>
      <p:sp>
        <p:nvSpPr>
          <p:cNvPr id="12" name="Content Placeholder 11"/>
          <p:cNvSpPr>
            <a:spLocks noGrp="1"/>
          </p:cNvSpPr>
          <p:nvPr>
            <p:ph sz="half" idx="1"/>
          </p:nvPr>
        </p:nvSpPr>
        <p:spPr/>
        <p:txBody>
          <a:bodyPr/>
          <a:lstStyle/>
          <a:p>
            <a:r>
              <a:rPr lang="ru-RU" dirty="0"/>
              <a:t>Имя компонента не</a:t>
            </a:r>
            <a:r>
              <a:rPr lang="en-US"/>
              <a:t> </a:t>
            </a:r>
            <a:r>
              <a:rPr lang="ru-RU"/>
              <a:t>известно</a:t>
            </a:r>
            <a:r>
              <a:rPr lang="ru-RU" dirty="0"/>
              <a:t>, но известно намерение пользователя, например</a:t>
            </a:r>
          </a:p>
          <a:p>
            <a:pPr lvl="1"/>
            <a:r>
              <a:rPr lang="ru-RU" dirty="0"/>
              <a:t>Открыть </a:t>
            </a:r>
            <a:r>
              <a:rPr lang="en-US" dirty="0"/>
              <a:t>URL </a:t>
            </a:r>
            <a:r>
              <a:rPr lang="ru-RU" dirty="0"/>
              <a:t>в браузере</a:t>
            </a:r>
          </a:p>
          <a:p>
            <a:pPr lvl="1"/>
            <a:r>
              <a:rPr lang="ru-RU" dirty="0"/>
              <a:t>Отправить письмо</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40</a:t>
            </a:fld>
            <a:endParaRPr lang="en-US"/>
          </a:p>
        </p:txBody>
      </p:sp>
      <p:pic>
        <p:nvPicPr>
          <p:cNvPr id="1028" name="Picture 4" descr="http://tsicilian.files.wordpress.com/2012/11/chooser.png"/>
          <p:cNvPicPr>
            <a:picLocks noGrp="1" noChangeAspect="1" noChangeArrowheads="1"/>
          </p:cNvPicPr>
          <p:nvPr>
            <p:ph sz="half" idx="2"/>
          </p:nvPr>
        </p:nvPicPr>
        <p:blipFill>
          <a:blip r:embed="rId2" cstate="print"/>
          <a:srcRect/>
          <a:stretch>
            <a:fillRect/>
          </a:stretch>
        </p:blipFill>
        <p:spPr bwMode="auto">
          <a:xfrm>
            <a:off x="5448300" y="2339181"/>
            <a:ext cx="2438400" cy="3048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Resolution: Implicit Intent</a:t>
            </a:r>
          </a:p>
        </p:txBody>
      </p:sp>
      <p:sp>
        <p:nvSpPr>
          <p:cNvPr id="3" name="Content Placeholder 2"/>
          <p:cNvSpPr>
            <a:spLocks noGrp="1"/>
          </p:cNvSpPr>
          <p:nvPr>
            <p:ph idx="1"/>
          </p:nvPr>
        </p:nvSpPr>
        <p:spPr/>
        <p:txBody>
          <a:bodyPr/>
          <a:lstStyle/>
          <a:p>
            <a:r>
              <a:rPr lang="ru-RU" dirty="0"/>
              <a:t>Используются только 3 поля:</a:t>
            </a:r>
          </a:p>
          <a:p>
            <a:pPr lvl="1"/>
            <a:r>
              <a:rPr lang="en-US" b="0" i="0" dirty="0">
                <a:solidFill>
                  <a:srgbClr val="222222"/>
                </a:solidFill>
                <a:latin typeface="Roboto"/>
              </a:rPr>
              <a:t>action</a:t>
            </a:r>
          </a:p>
          <a:p>
            <a:pPr lvl="1"/>
            <a:r>
              <a:rPr lang="en-US" b="0" i="0" dirty="0">
                <a:solidFill>
                  <a:srgbClr val="222222"/>
                </a:solidFill>
                <a:latin typeface="Roboto"/>
              </a:rPr>
              <a:t>category</a:t>
            </a:r>
          </a:p>
          <a:p>
            <a:pPr lvl="1"/>
            <a:r>
              <a:rPr lang="en-US" b="0" i="0" dirty="0">
                <a:solidFill>
                  <a:srgbClr val="222222"/>
                </a:solidFill>
                <a:latin typeface="Roboto"/>
              </a:rPr>
              <a:t>data </a:t>
            </a:r>
            <a:endParaRPr lang="ru-RU" b="0" i="0" dirty="0">
              <a:solidFill>
                <a:srgbClr val="222222"/>
              </a:solidFill>
              <a:latin typeface="Roboto"/>
            </a:endParaRP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Action</a:t>
            </a:r>
            <a:br>
              <a:rPr lang="ru-RU" dirty="0"/>
            </a:br>
            <a:r>
              <a:rPr lang="en-US" dirty="0"/>
              <a:t>Philosophy</a:t>
            </a:r>
          </a:p>
        </p:txBody>
      </p:sp>
      <p:sp>
        <p:nvSpPr>
          <p:cNvPr id="3" name="Content Placeholder 2"/>
          <p:cNvSpPr>
            <a:spLocks noGrp="1"/>
          </p:cNvSpPr>
          <p:nvPr>
            <p:ph idx="1"/>
          </p:nvPr>
        </p:nvSpPr>
        <p:spPr/>
        <p:txBody>
          <a:bodyPr/>
          <a:lstStyle/>
          <a:p>
            <a:r>
              <a:rPr lang="en-US" dirty="0"/>
              <a:t>The action largely determines how the rest of the intent is structured — particularly the </a:t>
            </a:r>
            <a:r>
              <a:rPr lang="en-US" dirty="0">
                <a:hlinkClick r:id="rId2"/>
              </a:rPr>
              <a:t>data</a:t>
            </a:r>
            <a:r>
              <a:rPr lang="en-US" dirty="0"/>
              <a:t> and </a:t>
            </a:r>
            <a:r>
              <a:rPr lang="en-US" dirty="0">
                <a:hlinkClick r:id="rId2"/>
              </a:rPr>
              <a:t>extras</a:t>
            </a:r>
            <a:r>
              <a:rPr lang="en-US" dirty="0"/>
              <a:t> fields — much as a method name determines a set of arguments and a return value.</a:t>
            </a:r>
          </a:p>
          <a:p>
            <a:r>
              <a:rPr lang="en-US" dirty="0"/>
              <a:t>Instead of defining an action in isolation, define an entire protocol for the Intent objects your components can handle.</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Action</a:t>
            </a:r>
            <a:br>
              <a:rPr lang="ru-RU" dirty="0"/>
            </a:br>
            <a:r>
              <a:rPr lang="ru-RU" dirty="0"/>
              <a:t>Философия</a:t>
            </a:r>
            <a:endParaRPr lang="en-US" dirty="0"/>
          </a:p>
        </p:txBody>
      </p:sp>
      <p:sp>
        <p:nvSpPr>
          <p:cNvPr id="3" name="Content Placeholder 2"/>
          <p:cNvSpPr>
            <a:spLocks noGrp="1"/>
          </p:cNvSpPr>
          <p:nvPr>
            <p:ph idx="1"/>
          </p:nvPr>
        </p:nvSpPr>
        <p:spPr/>
        <p:txBody>
          <a:bodyPr/>
          <a:lstStyle/>
          <a:p>
            <a:r>
              <a:rPr lang="en-US" dirty="0"/>
              <a:t>Action </a:t>
            </a:r>
            <a:r>
              <a:rPr lang="ru-RU" dirty="0"/>
              <a:t>во многом определяет остальную структуру </a:t>
            </a:r>
            <a:r>
              <a:rPr lang="en-US" dirty="0"/>
              <a:t>Intent, </a:t>
            </a:r>
            <a:r>
              <a:rPr lang="ru-RU" dirty="0"/>
              <a:t>в частности содержимое полей </a:t>
            </a:r>
            <a:r>
              <a:rPr lang="en-US" dirty="0">
                <a:hlinkClick r:id="rId2"/>
              </a:rPr>
              <a:t>data</a:t>
            </a:r>
            <a:r>
              <a:rPr lang="en-US" dirty="0"/>
              <a:t> </a:t>
            </a:r>
            <a:r>
              <a:rPr lang="ru-RU" dirty="0"/>
              <a:t>и</a:t>
            </a:r>
            <a:r>
              <a:rPr lang="en-US" dirty="0"/>
              <a:t> </a:t>
            </a:r>
            <a:r>
              <a:rPr lang="en-US" dirty="0">
                <a:hlinkClick r:id="rId2"/>
              </a:rPr>
              <a:t>extras</a:t>
            </a:r>
            <a:r>
              <a:rPr lang="ru-RU" dirty="0"/>
              <a:t>. </a:t>
            </a:r>
          </a:p>
          <a:p>
            <a:pPr lvl="1"/>
            <a:r>
              <a:rPr lang="ru-RU" dirty="0"/>
              <a:t>Можно провести аналогию с именем метода класса, определяющим набор аргументов и возвращаемое значение</a:t>
            </a:r>
            <a:r>
              <a:rPr lang="en-US" dirty="0"/>
              <a:t>.</a:t>
            </a:r>
          </a:p>
          <a:p>
            <a:r>
              <a:rPr lang="ru-RU" dirty="0"/>
              <a:t>Рекомендуется определять не только </a:t>
            </a:r>
            <a:r>
              <a:rPr lang="en-US" dirty="0"/>
              <a:t>Action</a:t>
            </a:r>
            <a:r>
              <a:rPr lang="ru-RU" dirty="0"/>
              <a:t>, а полностью протокол взаимодействия с компонентом.</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Action</a:t>
            </a:r>
          </a:p>
        </p:txBody>
      </p:sp>
      <p:sp>
        <p:nvSpPr>
          <p:cNvPr id="3" name="Content Placeholder 2"/>
          <p:cNvSpPr>
            <a:spLocks noGrp="1"/>
          </p:cNvSpPr>
          <p:nvPr>
            <p:ph idx="1"/>
          </p:nvPr>
        </p:nvSpPr>
        <p:spPr/>
        <p:txBody>
          <a:bodyPr/>
          <a:lstStyle/>
          <a:p>
            <a:r>
              <a:rPr lang="ru-RU" dirty="0"/>
              <a:t>Строка (</a:t>
            </a:r>
            <a:r>
              <a:rPr lang="en-US" dirty="0"/>
              <a:t>String)</a:t>
            </a:r>
          </a:p>
          <a:p>
            <a:r>
              <a:rPr lang="ru-RU" dirty="0"/>
              <a:t>Имя действия (или имя события для </a:t>
            </a:r>
            <a:r>
              <a:rPr lang="en-US" dirty="0"/>
              <a:t>Broadcast Receivers)</a:t>
            </a:r>
          </a:p>
          <a:p>
            <a:r>
              <a:rPr lang="ru-RU" dirty="0"/>
              <a:t>Значение</a:t>
            </a:r>
          </a:p>
          <a:p>
            <a:pPr lvl="1"/>
            <a:r>
              <a:rPr lang="ru-RU" dirty="0"/>
              <a:t>Одно из стандартных</a:t>
            </a:r>
          </a:p>
          <a:p>
            <a:pPr lvl="1"/>
            <a:r>
              <a:rPr lang="ru-RU" dirty="0"/>
              <a:t>Можно объявить собственное (просто строка!)</a:t>
            </a:r>
            <a:endParaRPr lang="en-US" dirty="0"/>
          </a:p>
          <a:p>
            <a:pPr lvl="2"/>
            <a:r>
              <a:rPr lang="ru-RU" dirty="0"/>
              <a:t>Пример: </a:t>
            </a:r>
            <a:r>
              <a:rPr lang="en-US" dirty="0"/>
              <a:t>“</a:t>
            </a:r>
            <a:r>
              <a:rPr lang="en-US" dirty="0" err="1"/>
              <a:t>com.example.project.SHOW_COLOR</a:t>
            </a:r>
            <a:r>
              <a:rPr lang="en-US" dirty="0"/>
              <a:t>”</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Action</a:t>
            </a:r>
            <a:br>
              <a:rPr lang="en-US" dirty="0"/>
            </a:br>
            <a:r>
              <a:rPr lang="en-US" dirty="0"/>
              <a:t>Some Standard Actions</a:t>
            </a:r>
          </a:p>
        </p:txBody>
      </p:sp>
      <p:graphicFrame>
        <p:nvGraphicFramePr>
          <p:cNvPr id="8" name="Content Placeholder 7"/>
          <p:cNvGraphicFramePr>
            <a:graphicFrameLocks noGrp="1"/>
          </p:cNvGraphicFramePr>
          <p:nvPr>
            <p:ph idx="1"/>
          </p:nvPr>
        </p:nvGraphicFramePr>
        <p:xfrm>
          <a:off x="457200" y="1600200"/>
          <a:ext cx="8229600" cy="4627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194766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l" fontAlgn="t"/>
                      <a:r>
                        <a:rPr lang="en-US" b="0" dirty="0">
                          <a:solidFill>
                            <a:srgbClr val="FFFFFF"/>
                          </a:solidFill>
                        </a:rPr>
                        <a:t>Constant</a:t>
                      </a:r>
                    </a:p>
                  </a:txBody>
                  <a:tcPr marL="114300" marR="114300" marT="38100" marB="38100"/>
                </a:tc>
                <a:tc>
                  <a:txBody>
                    <a:bodyPr/>
                    <a:lstStyle/>
                    <a:p>
                      <a:pPr algn="l" fontAlgn="t"/>
                      <a:r>
                        <a:rPr lang="en-US" b="0">
                          <a:solidFill>
                            <a:srgbClr val="FFFFFF"/>
                          </a:solidFill>
                        </a:rPr>
                        <a:t>Target component</a:t>
                      </a:r>
                    </a:p>
                  </a:txBody>
                  <a:tcPr marL="114300" marR="114300" marT="38100" marB="38100"/>
                </a:tc>
                <a:tc>
                  <a:txBody>
                    <a:bodyPr/>
                    <a:lstStyle/>
                    <a:p>
                      <a:pPr algn="l" fontAlgn="t"/>
                      <a:r>
                        <a:rPr lang="en-US" b="0" dirty="0">
                          <a:solidFill>
                            <a:srgbClr val="FFFFFF"/>
                          </a:solidFill>
                        </a:rPr>
                        <a:t>Action</a:t>
                      </a:r>
                    </a:p>
                  </a:txBody>
                  <a:tcPr marL="114300" marR="114300" marT="38100" marB="38100"/>
                </a:tc>
                <a:extLst>
                  <a:ext uri="{0D108BD9-81ED-4DB2-BD59-A6C34878D82A}">
                    <a16:rowId xmlns:a16="http://schemas.microsoft.com/office/drawing/2014/main" val="10000"/>
                  </a:ext>
                </a:extLst>
              </a:tr>
              <a:tr h="370840">
                <a:tc>
                  <a:txBody>
                    <a:bodyPr/>
                    <a:lstStyle/>
                    <a:p>
                      <a:pPr algn="l" fontAlgn="t"/>
                      <a:r>
                        <a:rPr lang="en-US"/>
                        <a:t>ACTION_CALL</a:t>
                      </a:r>
                    </a:p>
                  </a:txBody>
                  <a:tcPr marL="114300" marR="114300" marT="38100" marB="38100"/>
                </a:tc>
                <a:tc>
                  <a:txBody>
                    <a:bodyPr/>
                    <a:lstStyle/>
                    <a:p>
                      <a:pPr algn="l" fontAlgn="t"/>
                      <a:r>
                        <a:rPr lang="en-US"/>
                        <a:t>activity</a:t>
                      </a:r>
                    </a:p>
                  </a:txBody>
                  <a:tcPr marL="114300" marR="114300" marT="38100" marB="38100"/>
                </a:tc>
                <a:tc>
                  <a:txBody>
                    <a:bodyPr/>
                    <a:lstStyle/>
                    <a:p>
                      <a:pPr algn="l" fontAlgn="t"/>
                      <a:r>
                        <a:rPr lang="en-US"/>
                        <a:t>Initiate a phone call.</a:t>
                      </a:r>
                    </a:p>
                  </a:txBody>
                  <a:tcPr marL="114300" marR="114300" marT="38100" marB="38100"/>
                </a:tc>
                <a:extLst>
                  <a:ext uri="{0D108BD9-81ED-4DB2-BD59-A6C34878D82A}">
                    <a16:rowId xmlns:a16="http://schemas.microsoft.com/office/drawing/2014/main" val="10001"/>
                  </a:ext>
                </a:extLst>
              </a:tr>
              <a:tr h="370840">
                <a:tc>
                  <a:txBody>
                    <a:bodyPr/>
                    <a:lstStyle/>
                    <a:p>
                      <a:pPr algn="l" fontAlgn="t"/>
                      <a:r>
                        <a:rPr lang="en-US"/>
                        <a:t>ACTION_EDIT</a:t>
                      </a:r>
                    </a:p>
                  </a:txBody>
                  <a:tcPr marL="114300" marR="114300" marT="38100" marB="38100"/>
                </a:tc>
                <a:tc>
                  <a:txBody>
                    <a:bodyPr/>
                    <a:lstStyle/>
                    <a:p>
                      <a:pPr algn="l" fontAlgn="t"/>
                      <a:r>
                        <a:rPr lang="en-US"/>
                        <a:t>activity</a:t>
                      </a:r>
                    </a:p>
                  </a:txBody>
                  <a:tcPr marL="114300" marR="114300" marT="38100" marB="38100"/>
                </a:tc>
                <a:tc>
                  <a:txBody>
                    <a:bodyPr/>
                    <a:lstStyle/>
                    <a:p>
                      <a:pPr algn="l" fontAlgn="t"/>
                      <a:r>
                        <a:rPr lang="en-US"/>
                        <a:t>Display data for the user to edit.</a:t>
                      </a:r>
                    </a:p>
                  </a:txBody>
                  <a:tcPr marL="114300" marR="114300" marT="38100" marB="38100"/>
                </a:tc>
                <a:extLst>
                  <a:ext uri="{0D108BD9-81ED-4DB2-BD59-A6C34878D82A}">
                    <a16:rowId xmlns:a16="http://schemas.microsoft.com/office/drawing/2014/main" val="10002"/>
                  </a:ext>
                </a:extLst>
              </a:tr>
              <a:tr h="370840">
                <a:tc>
                  <a:txBody>
                    <a:bodyPr/>
                    <a:lstStyle/>
                    <a:p>
                      <a:pPr algn="l" fontAlgn="t"/>
                      <a:r>
                        <a:rPr lang="en-US"/>
                        <a:t>ACTION_MAIN</a:t>
                      </a:r>
                    </a:p>
                  </a:txBody>
                  <a:tcPr marL="114300" marR="114300" marT="38100" marB="38100"/>
                </a:tc>
                <a:tc>
                  <a:txBody>
                    <a:bodyPr/>
                    <a:lstStyle/>
                    <a:p>
                      <a:pPr algn="l" fontAlgn="t"/>
                      <a:r>
                        <a:rPr lang="en-US"/>
                        <a:t>activity</a:t>
                      </a:r>
                    </a:p>
                  </a:txBody>
                  <a:tcPr marL="114300" marR="114300" marT="38100" marB="38100"/>
                </a:tc>
                <a:tc>
                  <a:txBody>
                    <a:bodyPr/>
                    <a:lstStyle/>
                    <a:p>
                      <a:pPr algn="l" fontAlgn="t"/>
                      <a:r>
                        <a:rPr lang="en-US"/>
                        <a:t>Start up as the initial activity of a task, with no data input and no returned output.</a:t>
                      </a:r>
                    </a:p>
                  </a:txBody>
                  <a:tcPr marL="114300" marR="114300" marT="38100" marB="38100"/>
                </a:tc>
                <a:extLst>
                  <a:ext uri="{0D108BD9-81ED-4DB2-BD59-A6C34878D82A}">
                    <a16:rowId xmlns:a16="http://schemas.microsoft.com/office/drawing/2014/main" val="10003"/>
                  </a:ext>
                </a:extLst>
              </a:tr>
              <a:tr h="370840">
                <a:tc>
                  <a:txBody>
                    <a:bodyPr/>
                    <a:lstStyle/>
                    <a:p>
                      <a:pPr algn="l" fontAlgn="t"/>
                      <a:r>
                        <a:rPr lang="en-US"/>
                        <a:t>ACTION_SYNC</a:t>
                      </a:r>
                    </a:p>
                  </a:txBody>
                  <a:tcPr marL="114300" marR="114300" marT="38100" marB="38100"/>
                </a:tc>
                <a:tc>
                  <a:txBody>
                    <a:bodyPr/>
                    <a:lstStyle/>
                    <a:p>
                      <a:pPr algn="l" fontAlgn="t"/>
                      <a:r>
                        <a:rPr lang="en-US"/>
                        <a:t>activity</a:t>
                      </a:r>
                    </a:p>
                  </a:txBody>
                  <a:tcPr marL="114300" marR="114300" marT="38100" marB="38100"/>
                </a:tc>
                <a:tc>
                  <a:txBody>
                    <a:bodyPr/>
                    <a:lstStyle/>
                    <a:p>
                      <a:pPr algn="l" fontAlgn="t"/>
                      <a:r>
                        <a:rPr lang="en-US"/>
                        <a:t>Synchronize data on a server with data on the mobile device.</a:t>
                      </a:r>
                    </a:p>
                  </a:txBody>
                  <a:tcPr marL="114300" marR="114300" marT="38100" marB="38100"/>
                </a:tc>
                <a:extLst>
                  <a:ext uri="{0D108BD9-81ED-4DB2-BD59-A6C34878D82A}">
                    <a16:rowId xmlns:a16="http://schemas.microsoft.com/office/drawing/2014/main" val="10004"/>
                  </a:ext>
                </a:extLst>
              </a:tr>
              <a:tr h="370840">
                <a:tc>
                  <a:txBody>
                    <a:bodyPr/>
                    <a:lstStyle/>
                    <a:p>
                      <a:pPr algn="l" fontAlgn="t"/>
                      <a:r>
                        <a:rPr lang="en-US"/>
                        <a:t>ACTION_BATTERY_LOW</a:t>
                      </a:r>
                    </a:p>
                  </a:txBody>
                  <a:tcPr marL="114300" marR="114300" marT="38100" marB="38100"/>
                </a:tc>
                <a:tc>
                  <a:txBody>
                    <a:bodyPr/>
                    <a:lstStyle/>
                    <a:p>
                      <a:pPr algn="l" fontAlgn="t"/>
                      <a:r>
                        <a:rPr lang="en-US"/>
                        <a:t>broadcast receiver</a:t>
                      </a:r>
                    </a:p>
                  </a:txBody>
                  <a:tcPr marL="114300" marR="114300" marT="38100" marB="38100"/>
                </a:tc>
                <a:tc>
                  <a:txBody>
                    <a:bodyPr/>
                    <a:lstStyle/>
                    <a:p>
                      <a:pPr algn="l" fontAlgn="t"/>
                      <a:r>
                        <a:rPr lang="en-US"/>
                        <a:t>A warning that the battery is low.</a:t>
                      </a:r>
                    </a:p>
                  </a:txBody>
                  <a:tcPr marL="114300" marR="114300" marT="38100" marB="38100"/>
                </a:tc>
                <a:extLst>
                  <a:ext uri="{0D108BD9-81ED-4DB2-BD59-A6C34878D82A}">
                    <a16:rowId xmlns:a16="http://schemas.microsoft.com/office/drawing/2014/main" val="10005"/>
                  </a:ext>
                </a:extLst>
              </a:tr>
              <a:tr h="370840">
                <a:tc>
                  <a:txBody>
                    <a:bodyPr/>
                    <a:lstStyle/>
                    <a:p>
                      <a:pPr algn="l" fontAlgn="t"/>
                      <a:r>
                        <a:rPr lang="en-US"/>
                        <a:t>ACTION_HEADSET_PLUG</a:t>
                      </a:r>
                    </a:p>
                  </a:txBody>
                  <a:tcPr marL="114300" marR="114300" marT="38100" marB="38100"/>
                </a:tc>
                <a:tc>
                  <a:txBody>
                    <a:bodyPr/>
                    <a:lstStyle/>
                    <a:p>
                      <a:pPr algn="l" fontAlgn="t"/>
                      <a:r>
                        <a:rPr lang="en-US"/>
                        <a:t>broadcast receiver</a:t>
                      </a:r>
                    </a:p>
                  </a:txBody>
                  <a:tcPr marL="114300" marR="114300" marT="38100" marB="38100"/>
                </a:tc>
                <a:tc>
                  <a:txBody>
                    <a:bodyPr/>
                    <a:lstStyle/>
                    <a:p>
                      <a:pPr algn="l" fontAlgn="t"/>
                      <a:r>
                        <a:rPr lang="en-US"/>
                        <a:t>A headset has been plugged into the device, or unplugged from it.</a:t>
                      </a:r>
                    </a:p>
                  </a:txBody>
                  <a:tcPr marL="114300" marR="114300" marT="38100" marB="38100"/>
                </a:tc>
                <a:extLst>
                  <a:ext uri="{0D108BD9-81ED-4DB2-BD59-A6C34878D82A}">
                    <a16:rowId xmlns:a16="http://schemas.microsoft.com/office/drawing/2014/main" val="10006"/>
                  </a:ext>
                </a:extLst>
              </a:tr>
              <a:tr h="370840">
                <a:tc>
                  <a:txBody>
                    <a:bodyPr/>
                    <a:lstStyle/>
                    <a:p>
                      <a:pPr algn="l" fontAlgn="t"/>
                      <a:r>
                        <a:rPr lang="en-US"/>
                        <a:t>ACTION_SCREEN_ON</a:t>
                      </a:r>
                    </a:p>
                  </a:txBody>
                  <a:tcPr marL="114300" marR="114300" marT="38100" marB="38100"/>
                </a:tc>
                <a:tc>
                  <a:txBody>
                    <a:bodyPr/>
                    <a:lstStyle/>
                    <a:p>
                      <a:pPr algn="l" fontAlgn="t"/>
                      <a:r>
                        <a:rPr lang="en-US"/>
                        <a:t>broadcast receiver</a:t>
                      </a:r>
                    </a:p>
                  </a:txBody>
                  <a:tcPr marL="114300" marR="114300" marT="38100" marB="38100"/>
                </a:tc>
                <a:tc>
                  <a:txBody>
                    <a:bodyPr/>
                    <a:lstStyle/>
                    <a:p>
                      <a:pPr algn="l" fontAlgn="t"/>
                      <a:r>
                        <a:rPr lang="en-US"/>
                        <a:t>The screen has been turned on.</a:t>
                      </a:r>
                    </a:p>
                  </a:txBody>
                  <a:tcPr marL="114300" marR="114300" marT="38100" marB="38100"/>
                </a:tc>
                <a:extLst>
                  <a:ext uri="{0D108BD9-81ED-4DB2-BD59-A6C34878D82A}">
                    <a16:rowId xmlns:a16="http://schemas.microsoft.com/office/drawing/2014/main" val="10007"/>
                  </a:ext>
                </a:extLst>
              </a:tr>
              <a:tr h="370840">
                <a:tc>
                  <a:txBody>
                    <a:bodyPr/>
                    <a:lstStyle/>
                    <a:p>
                      <a:pPr algn="l" fontAlgn="t"/>
                      <a:r>
                        <a:rPr lang="en-US"/>
                        <a:t>ACTION_TIMEZONE_CHANGED</a:t>
                      </a:r>
                    </a:p>
                  </a:txBody>
                  <a:tcPr marL="114300" marR="114300" marT="38100" marB="38100"/>
                </a:tc>
                <a:tc>
                  <a:txBody>
                    <a:bodyPr/>
                    <a:lstStyle/>
                    <a:p>
                      <a:pPr algn="l" fontAlgn="t"/>
                      <a:r>
                        <a:rPr lang="en-US"/>
                        <a:t>broadcast receiver</a:t>
                      </a:r>
                    </a:p>
                  </a:txBody>
                  <a:tcPr marL="114300" marR="114300" marT="38100" marB="38100"/>
                </a:tc>
                <a:tc>
                  <a:txBody>
                    <a:bodyPr/>
                    <a:lstStyle/>
                    <a:p>
                      <a:pPr algn="l" fontAlgn="t"/>
                      <a:r>
                        <a:rPr lang="en-US" dirty="0"/>
                        <a:t>The setting for the time zone has changed.</a:t>
                      </a:r>
                    </a:p>
                  </a:txBody>
                  <a:tcPr marL="114300" marR="114300" marT="38100" marB="38100"/>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Category</a:t>
            </a:r>
          </a:p>
        </p:txBody>
      </p:sp>
      <p:sp>
        <p:nvSpPr>
          <p:cNvPr id="3" name="Content Placeholder 2"/>
          <p:cNvSpPr>
            <a:spLocks noGrp="1"/>
          </p:cNvSpPr>
          <p:nvPr>
            <p:ph idx="1"/>
          </p:nvPr>
        </p:nvSpPr>
        <p:spPr/>
        <p:txBody>
          <a:bodyPr/>
          <a:lstStyle/>
          <a:p>
            <a:r>
              <a:rPr lang="ru-RU" dirty="0"/>
              <a:t>Строка (</a:t>
            </a:r>
            <a:r>
              <a:rPr lang="en-US" dirty="0"/>
              <a:t>String)</a:t>
            </a:r>
          </a:p>
          <a:p>
            <a:r>
              <a:rPr lang="ru-RU" dirty="0"/>
              <a:t>Доп. информация о типе компонента, на который направлено действие</a:t>
            </a:r>
            <a:endParaRPr lang="en-US" dirty="0"/>
          </a:p>
          <a:p>
            <a:r>
              <a:rPr lang="ru-RU" dirty="0"/>
              <a:t>Значение</a:t>
            </a:r>
          </a:p>
          <a:p>
            <a:pPr lvl="1"/>
            <a:r>
              <a:rPr lang="ru-RU" dirty="0"/>
              <a:t>Одно из стандартных</a:t>
            </a:r>
          </a:p>
          <a:p>
            <a:pPr lvl="1"/>
            <a:r>
              <a:rPr lang="ru-RU" dirty="0"/>
              <a:t>Можно объявить собственное (просто строка!)</a:t>
            </a:r>
            <a:endParaRPr lang="en-US" dirty="0"/>
          </a:p>
          <a:p>
            <a:pPr lvl="2"/>
            <a:r>
              <a:rPr lang="ru-RU" dirty="0"/>
              <a:t>Пример: </a:t>
            </a:r>
            <a:r>
              <a:rPr lang="en-US" dirty="0"/>
              <a:t>“</a:t>
            </a:r>
            <a:r>
              <a:rPr lang="en-US" dirty="0" err="1"/>
              <a:t>com.example.project.MY_CATEGORY</a:t>
            </a:r>
            <a:r>
              <a:rPr lang="en-US" dirty="0"/>
              <a:t>”</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Category</a:t>
            </a:r>
            <a:br>
              <a:rPr lang="en-US" dirty="0"/>
            </a:br>
            <a:r>
              <a:rPr lang="en-US" dirty="0"/>
              <a:t>Some Standard Categories</a:t>
            </a:r>
          </a:p>
        </p:txBody>
      </p:sp>
      <p:graphicFrame>
        <p:nvGraphicFramePr>
          <p:cNvPr id="7" name="Content Placeholder 6"/>
          <p:cNvGraphicFramePr>
            <a:graphicFrameLocks noGrp="1"/>
          </p:cNvGraphicFramePr>
          <p:nvPr>
            <p:ph idx="1"/>
          </p:nvPr>
        </p:nvGraphicFramePr>
        <p:xfrm>
          <a:off x="457200" y="1600200"/>
          <a:ext cx="8229600" cy="3439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t"/>
                      <a:r>
                        <a:rPr lang="en-US" b="0" dirty="0">
                          <a:solidFill>
                            <a:srgbClr val="FFFFFF"/>
                          </a:solidFill>
                        </a:rPr>
                        <a:t>Constant</a:t>
                      </a:r>
                    </a:p>
                  </a:txBody>
                  <a:tcPr marL="114300" marR="114300" marT="38100" marB="38100"/>
                </a:tc>
                <a:tc>
                  <a:txBody>
                    <a:bodyPr/>
                    <a:lstStyle/>
                    <a:p>
                      <a:pPr algn="l" fontAlgn="t"/>
                      <a:r>
                        <a:rPr lang="en-US" b="0">
                          <a:solidFill>
                            <a:srgbClr val="FFFFFF"/>
                          </a:solidFill>
                        </a:rPr>
                        <a:t>Meaning</a:t>
                      </a:r>
                    </a:p>
                  </a:txBody>
                  <a:tcPr marL="114300" marR="114300" marT="38100" marB="38100"/>
                </a:tc>
                <a:extLst>
                  <a:ext uri="{0D108BD9-81ED-4DB2-BD59-A6C34878D82A}">
                    <a16:rowId xmlns:a16="http://schemas.microsoft.com/office/drawing/2014/main" val="10000"/>
                  </a:ext>
                </a:extLst>
              </a:tr>
              <a:tr h="370840">
                <a:tc>
                  <a:txBody>
                    <a:bodyPr/>
                    <a:lstStyle/>
                    <a:p>
                      <a:pPr algn="l" fontAlgn="t"/>
                      <a:r>
                        <a:rPr lang="en-US"/>
                        <a:t>CATEGORY_BROWSABLE</a:t>
                      </a:r>
                    </a:p>
                  </a:txBody>
                  <a:tcPr marL="114300" marR="114300" marT="38100" marB="38100"/>
                </a:tc>
                <a:tc>
                  <a:txBody>
                    <a:bodyPr/>
                    <a:lstStyle/>
                    <a:p>
                      <a:pPr algn="l" fontAlgn="t"/>
                      <a:r>
                        <a:rPr lang="en-US"/>
                        <a:t>The target activity can be safely invoked by the browser to display data referenced by a link — for example, an image or an e-mail message.</a:t>
                      </a:r>
                    </a:p>
                  </a:txBody>
                  <a:tcPr marL="114300" marR="114300" marT="38100" marB="38100"/>
                </a:tc>
                <a:extLst>
                  <a:ext uri="{0D108BD9-81ED-4DB2-BD59-A6C34878D82A}">
                    <a16:rowId xmlns:a16="http://schemas.microsoft.com/office/drawing/2014/main" val="10001"/>
                  </a:ext>
                </a:extLst>
              </a:tr>
              <a:tr h="370840">
                <a:tc>
                  <a:txBody>
                    <a:bodyPr/>
                    <a:lstStyle/>
                    <a:p>
                      <a:pPr algn="l" fontAlgn="t"/>
                      <a:r>
                        <a:rPr lang="en-US"/>
                        <a:t>CATEGORY_GADGET</a:t>
                      </a:r>
                    </a:p>
                  </a:txBody>
                  <a:tcPr marL="114300" marR="114300" marT="38100" marB="38100"/>
                </a:tc>
                <a:tc>
                  <a:txBody>
                    <a:bodyPr/>
                    <a:lstStyle/>
                    <a:p>
                      <a:pPr algn="l" fontAlgn="t"/>
                      <a:r>
                        <a:rPr lang="en-US"/>
                        <a:t>The activity can be embedded inside of another activity that hosts gadgets.</a:t>
                      </a:r>
                    </a:p>
                  </a:txBody>
                  <a:tcPr marL="114300" marR="114300" marT="38100" marB="38100"/>
                </a:tc>
                <a:extLst>
                  <a:ext uri="{0D108BD9-81ED-4DB2-BD59-A6C34878D82A}">
                    <a16:rowId xmlns:a16="http://schemas.microsoft.com/office/drawing/2014/main" val="10002"/>
                  </a:ext>
                </a:extLst>
              </a:tr>
              <a:tr h="370840">
                <a:tc>
                  <a:txBody>
                    <a:bodyPr/>
                    <a:lstStyle/>
                    <a:p>
                      <a:pPr algn="l" fontAlgn="t"/>
                      <a:r>
                        <a:rPr lang="en-US" dirty="0"/>
                        <a:t>CATEGORY_LAUNCHER</a:t>
                      </a:r>
                    </a:p>
                  </a:txBody>
                  <a:tcPr marL="114300" marR="114300" marT="38100" marB="38100"/>
                </a:tc>
                <a:tc>
                  <a:txBody>
                    <a:bodyPr/>
                    <a:lstStyle/>
                    <a:p>
                      <a:pPr algn="l" fontAlgn="t"/>
                      <a:r>
                        <a:rPr lang="en-US"/>
                        <a:t>The activity can be the initial activity of a task and is listed in the top-level application launcher.</a:t>
                      </a:r>
                    </a:p>
                  </a:txBody>
                  <a:tcPr marL="114300" marR="114300" marT="38100" marB="38100"/>
                </a:tc>
                <a:extLst>
                  <a:ext uri="{0D108BD9-81ED-4DB2-BD59-A6C34878D82A}">
                    <a16:rowId xmlns:a16="http://schemas.microsoft.com/office/drawing/2014/main" val="10003"/>
                  </a:ext>
                </a:extLst>
              </a:tr>
              <a:tr h="370840">
                <a:tc>
                  <a:txBody>
                    <a:bodyPr/>
                    <a:lstStyle/>
                    <a:p>
                      <a:pPr algn="l" fontAlgn="t"/>
                      <a:r>
                        <a:rPr lang="en-US"/>
                        <a:t>CATEGORY_PREFERENCE</a:t>
                      </a:r>
                    </a:p>
                  </a:txBody>
                  <a:tcPr marL="114300" marR="114300" marT="38100" marB="38100"/>
                </a:tc>
                <a:tc>
                  <a:txBody>
                    <a:bodyPr/>
                    <a:lstStyle/>
                    <a:p>
                      <a:pPr algn="l" fontAlgn="t"/>
                      <a:r>
                        <a:rPr lang="en-US" dirty="0"/>
                        <a:t>The target activity is a preference panel.</a:t>
                      </a:r>
                    </a:p>
                  </a:txBody>
                  <a:tcPr marL="114300" marR="114300" marT="38100" marB="38100"/>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AndroidManifest.xml</a:t>
            </a:r>
            <a:br>
              <a:rPr lang="ru-RU" dirty="0"/>
            </a:br>
            <a:r>
              <a:rPr lang="ru-RU" dirty="0"/>
              <a:t>(напоминание)</a:t>
            </a:r>
            <a:endParaRPr lang="en-US" dirty="0"/>
          </a:p>
        </p:txBody>
      </p:sp>
      <p:sp>
        <p:nvSpPr>
          <p:cNvPr id="8" name="Content Placeholder 7"/>
          <p:cNvSpPr>
            <a:spLocks noGrp="1"/>
          </p:cNvSpPr>
          <p:nvPr>
            <p:ph sz="half" idx="1"/>
          </p:nvPr>
        </p:nvSpPr>
        <p:spPr/>
        <p:txBody>
          <a:bodyPr/>
          <a:lstStyle/>
          <a:p>
            <a:pPr>
              <a:buNone/>
            </a:pPr>
            <a:r>
              <a:rPr lang="ru-RU" sz="1400" dirty="0"/>
              <a:t>	</a:t>
            </a:r>
            <a:r>
              <a:rPr lang="en-US" sz="1400" dirty="0"/>
              <a:t>&lt;manifest&gt;</a:t>
            </a:r>
            <a:br>
              <a:rPr lang="en-US" sz="1400" dirty="0"/>
            </a:br>
            <a:br>
              <a:rPr lang="en-US" sz="1400" dirty="0"/>
            </a:br>
            <a:r>
              <a:rPr lang="en-US" sz="1400" dirty="0"/>
              <a:t>    &lt;uses-permission /&gt;</a:t>
            </a:r>
            <a:br>
              <a:rPr lang="en-US" sz="1400" dirty="0"/>
            </a:br>
            <a:r>
              <a:rPr lang="en-US" sz="1400" dirty="0"/>
              <a:t>    &lt;uses-</a:t>
            </a:r>
            <a:r>
              <a:rPr lang="en-US" sz="1400" dirty="0" err="1"/>
              <a:t>sdk</a:t>
            </a:r>
            <a:r>
              <a:rPr lang="en-US" sz="1400" dirty="0"/>
              <a:t> /&gt;</a:t>
            </a:r>
            <a:br>
              <a:rPr lang="en-US" sz="1400" dirty="0"/>
            </a:br>
            <a:r>
              <a:rPr lang="en-US" sz="1400" dirty="0"/>
              <a:t>    &lt;uses-configuration /&gt;</a:t>
            </a:r>
            <a:br>
              <a:rPr lang="en-US" sz="1400" dirty="0"/>
            </a:br>
            <a:r>
              <a:rPr lang="en-US" sz="1400" dirty="0"/>
              <a:t>    &lt;uses-feature /&gt;</a:t>
            </a:r>
            <a:br>
              <a:rPr lang="en-US" sz="1400" dirty="0"/>
            </a:br>
            <a:br>
              <a:rPr lang="en-US" sz="1400" dirty="0"/>
            </a:br>
            <a:r>
              <a:rPr lang="en-US" sz="1400" dirty="0"/>
              <a:t>    &lt;application&gt;</a:t>
            </a:r>
            <a:br>
              <a:rPr lang="en-US" sz="1400" dirty="0"/>
            </a:br>
            <a:br>
              <a:rPr lang="en-US" sz="1400" dirty="0"/>
            </a:br>
            <a:r>
              <a:rPr lang="en-US" sz="1400" dirty="0"/>
              <a:t>        &lt;activity&gt;</a:t>
            </a:r>
            <a:br>
              <a:rPr lang="en-US" sz="1400" dirty="0"/>
            </a:br>
            <a:r>
              <a:rPr lang="en-US" sz="1400" dirty="0"/>
              <a:t>           </a:t>
            </a:r>
            <a:r>
              <a:rPr lang="en-US" sz="1400" b="1" dirty="0"/>
              <a:t> &lt;intent-filter&gt;</a:t>
            </a:r>
            <a:br>
              <a:rPr lang="en-US" sz="1400" b="1" dirty="0"/>
            </a:br>
            <a:r>
              <a:rPr lang="en-US" sz="1400" b="1" dirty="0"/>
              <a:t>                &lt;action /&gt;</a:t>
            </a:r>
            <a:br>
              <a:rPr lang="en-US" sz="1400" b="1" dirty="0"/>
            </a:br>
            <a:r>
              <a:rPr lang="en-US" sz="1400" b="1" dirty="0"/>
              <a:t>                &lt;category /&gt;</a:t>
            </a:r>
            <a:br>
              <a:rPr lang="en-US" sz="1400" b="1" dirty="0"/>
            </a:br>
            <a:r>
              <a:rPr lang="en-US" sz="1400" b="1" dirty="0"/>
              <a:t>                &lt;data /&gt;</a:t>
            </a:r>
            <a:br>
              <a:rPr lang="en-US" sz="1400" b="1" dirty="0"/>
            </a:br>
            <a:r>
              <a:rPr lang="en-US" sz="1400" b="1" dirty="0"/>
              <a:t>            &lt;/intent-filter&gt;</a:t>
            </a:r>
            <a:br>
              <a:rPr lang="en-US" sz="1400" dirty="0"/>
            </a:br>
            <a:r>
              <a:rPr lang="en-US" sz="1400" dirty="0"/>
              <a:t>            &lt;meta-data /&gt;</a:t>
            </a:r>
            <a:br>
              <a:rPr lang="en-US" sz="1400" dirty="0"/>
            </a:br>
            <a:r>
              <a:rPr lang="en-US" sz="1400" dirty="0"/>
              <a:t>        &lt;/activity&gt;</a:t>
            </a:r>
            <a:br>
              <a:rPr lang="en-US" sz="1400" dirty="0"/>
            </a:br>
            <a:br>
              <a:rPr lang="en-US" sz="1400" dirty="0"/>
            </a:br>
            <a:r>
              <a:rPr lang="en-US" sz="1400" dirty="0"/>
              <a:t>       </a:t>
            </a:r>
          </a:p>
        </p:txBody>
      </p:sp>
      <p:sp>
        <p:nvSpPr>
          <p:cNvPr id="10" name="Content Placeholder 9"/>
          <p:cNvSpPr>
            <a:spLocks noGrp="1"/>
          </p:cNvSpPr>
          <p:nvPr>
            <p:ph sz="half" idx="2"/>
          </p:nvPr>
        </p:nvSpPr>
        <p:spPr/>
        <p:txBody>
          <a:bodyPr/>
          <a:lstStyle/>
          <a:p>
            <a:pPr>
              <a:buNone/>
            </a:pPr>
            <a:r>
              <a:rPr lang="ru-RU" sz="1400" dirty="0"/>
              <a:t>	  </a:t>
            </a:r>
            <a:r>
              <a:rPr lang="en-US" sz="1400" dirty="0"/>
              <a:t>     </a:t>
            </a:r>
            <a:br>
              <a:rPr lang="en-US" sz="1400" dirty="0"/>
            </a:br>
            <a:r>
              <a:rPr lang="en-US" sz="1400" dirty="0"/>
              <a:t>        &lt;service&gt;</a:t>
            </a:r>
            <a:br>
              <a:rPr lang="en-US" sz="1400" dirty="0"/>
            </a:br>
            <a:r>
              <a:rPr lang="en-US" sz="1400" b="1" dirty="0"/>
              <a:t>            &lt;intent-filter&gt; . . . &lt;/intent-filter&gt;</a:t>
            </a:r>
            <a:br>
              <a:rPr lang="en-US" sz="1400" dirty="0"/>
            </a:br>
            <a:r>
              <a:rPr lang="en-US" sz="1400" dirty="0"/>
              <a:t>            &lt;meta-data/&gt;</a:t>
            </a:r>
            <a:br>
              <a:rPr lang="en-US" sz="1400" dirty="0"/>
            </a:br>
            <a:r>
              <a:rPr lang="en-US" sz="1400" dirty="0"/>
              <a:t>        &lt;/service&gt;</a:t>
            </a:r>
            <a:br>
              <a:rPr lang="en-US" sz="1400" dirty="0"/>
            </a:br>
            <a:br>
              <a:rPr lang="en-US" sz="1400" dirty="0"/>
            </a:br>
            <a:r>
              <a:rPr lang="en-US" sz="1400" dirty="0"/>
              <a:t>        &lt;receiver&gt;</a:t>
            </a:r>
            <a:br>
              <a:rPr lang="en-US" sz="1400" dirty="0"/>
            </a:br>
            <a:r>
              <a:rPr lang="en-US" sz="1400" b="1" dirty="0"/>
              <a:t>            &lt;intent-filter&gt; . . . &lt;/intent-filter&gt;</a:t>
            </a:r>
            <a:br>
              <a:rPr lang="en-US" sz="1400" dirty="0"/>
            </a:br>
            <a:r>
              <a:rPr lang="en-US" sz="1400" dirty="0"/>
              <a:t>            &lt;meta-data /&gt;</a:t>
            </a:r>
            <a:br>
              <a:rPr lang="en-US" sz="1400" dirty="0"/>
            </a:br>
            <a:r>
              <a:rPr lang="en-US" sz="1400" dirty="0"/>
              <a:t>        &lt;/receiver&gt;</a:t>
            </a:r>
            <a:br>
              <a:rPr lang="en-US" sz="1400" dirty="0"/>
            </a:br>
            <a:br>
              <a:rPr lang="en-US" sz="1400" dirty="0"/>
            </a:br>
            <a:r>
              <a:rPr lang="en-US" sz="1400" dirty="0"/>
              <a:t>        &lt;provider&gt;</a:t>
            </a:r>
            <a:br>
              <a:rPr lang="en-US" sz="1400" dirty="0"/>
            </a:br>
            <a:r>
              <a:rPr lang="en-US" sz="1400" dirty="0"/>
              <a:t>            &lt;grant-</a:t>
            </a:r>
            <a:r>
              <a:rPr lang="en-US" sz="1400" dirty="0" err="1"/>
              <a:t>uri</a:t>
            </a:r>
            <a:r>
              <a:rPr lang="en-US" sz="1400" dirty="0"/>
              <a:t>-permission /&gt;</a:t>
            </a:r>
            <a:br>
              <a:rPr lang="en-US" sz="1400" dirty="0"/>
            </a:br>
            <a:r>
              <a:rPr lang="en-US" sz="1400" dirty="0"/>
              <a:t>            &lt;meta-data /&gt;</a:t>
            </a:r>
            <a:br>
              <a:rPr lang="en-US" sz="1400" dirty="0"/>
            </a:br>
            <a:r>
              <a:rPr lang="en-US" sz="1400" dirty="0"/>
              <a:t>            &lt;path-permission /&gt;</a:t>
            </a:r>
            <a:br>
              <a:rPr lang="en-US" sz="1400" dirty="0"/>
            </a:br>
            <a:r>
              <a:rPr lang="en-US" sz="1400" dirty="0"/>
              <a:t>        &lt;/provider&gt;</a:t>
            </a:r>
            <a:br>
              <a:rPr lang="en-US" sz="1400" dirty="0"/>
            </a:br>
            <a:br>
              <a:rPr lang="en-US" sz="1400" dirty="0"/>
            </a:br>
            <a:r>
              <a:rPr lang="en-US" sz="1400" dirty="0"/>
              <a:t>    &lt;/application&gt;</a:t>
            </a:r>
            <a:br>
              <a:rPr lang="en-US" sz="1400" dirty="0"/>
            </a:br>
            <a:br>
              <a:rPr lang="en-US" sz="1400" dirty="0"/>
            </a:br>
            <a:r>
              <a:rPr lang="en-US" sz="1400" dirty="0"/>
              <a:t>&lt;/manifest&gt;</a:t>
            </a:r>
            <a:endParaRPr lang="en-US" sz="54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Slide Number Placeholder 6"/>
          <p:cNvSpPr>
            <a:spLocks noGrp="1"/>
          </p:cNvSpPr>
          <p:nvPr>
            <p:ph type="sldNum" sz="quarter" idx="12"/>
          </p:nvPr>
        </p:nvSpPr>
        <p:spPr/>
        <p:txBody>
          <a:bodyPr/>
          <a:lstStyle/>
          <a:p>
            <a:pPr>
              <a:defRPr/>
            </a:pPr>
            <a:fld id="{FA40418B-A026-49E3-A424-FCCBFB9ACA3C}" type="slidenum">
              <a:rPr lang="en-US" smtClean="0">
                <a:solidFill>
                  <a:prstClr val="black">
                    <a:tint val="75000"/>
                  </a:prstClr>
                </a:solidFill>
              </a:rPr>
              <a:pPr>
                <a:defRPr/>
              </a:pPr>
              <a:t>49</a:t>
            </a:fld>
            <a:endParaRPr lang="en-US">
              <a:solidFill>
                <a:prstClr val="black">
                  <a:tint val="75000"/>
                </a:prstClr>
              </a:solidFill>
            </a:endParaRPr>
          </a:p>
        </p:txBody>
      </p:sp>
      <p:pic>
        <p:nvPicPr>
          <p:cNvPr id="121859" name="Picture 3"/>
          <p:cNvPicPr>
            <a:picLocks noGrp="1" noChangeAspect="1" noChangeArrowheads="1"/>
          </p:cNvPicPr>
          <p:nvPr>
            <p:ph idx="4294967295"/>
          </p:nvPr>
        </p:nvPicPr>
        <p:blipFill>
          <a:blip r:embed="rId2" cstate="print"/>
          <a:srcRect/>
          <a:stretch>
            <a:fillRect/>
          </a:stretch>
        </p:blipFill>
        <p:spPr bwMode="auto">
          <a:xfrm>
            <a:off x="0" y="0"/>
            <a:ext cx="9144000" cy="618641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a:t>В предыдущих лекциях...</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Activities</a:t>
            </a:r>
          </a:p>
          <a:p>
            <a:pPr eaLnBrk="1" fontAlgn="auto" hangingPunct="1">
              <a:spcAft>
                <a:spcPts val="0"/>
              </a:spcAft>
              <a:buFont typeface="Arial" pitchFamily="34" charset="0"/>
              <a:buChar char="•"/>
              <a:defRPr/>
            </a:pPr>
            <a:r>
              <a:rPr lang="en-US" dirty="0"/>
              <a:t>Services</a:t>
            </a:r>
          </a:p>
          <a:p>
            <a:pPr eaLnBrk="1" fontAlgn="auto" hangingPunct="1">
              <a:spcAft>
                <a:spcPts val="0"/>
              </a:spcAft>
              <a:buFont typeface="Arial" pitchFamily="34" charset="0"/>
              <a:buChar char="•"/>
              <a:defRPr/>
            </a:pPr>
            <a:r>
              <a:rPr lang="en-US" dirty="0"/>
              <a:t>Content Providers</a:t>
            </a:r>
          </a:p>
          <a:p>
            <a:pPr eaLnBrk="1" fontAlgn="auto" hangingPunct="1">
              <a:spcAft>
                <a:spcPts val="0"/>
              </a:spcAft>
              <a:buFont typeface="Arial" pitchFamily="34" charset="0"/>
              <a:buChar char="•"/>
              <a:defRPr/>
            </a:pPr>
            <a:r>
              <a:rPr lang="en-US" dirty="0"/>
              <a:t>Broadcast Receivers</a:t>
            </a:r>
          </a:p>
          <a:p>
            <a:pPr eaLnBrk="1" fontAlgn="auto" hangingPunct="1">
              <a:spcAft>
                <a:spcPts val="0"/>
              </a:spcAft>
              <a:buFont typeface="Arial" pitchFamily="34" charset="0"/>
              <a:buChar char="•"/>
              <a:defRPr/>
            </a:pPr>
            <a:endParaRPr lang="en-US" dirty="0"/>
          </a:p>
          <a:p>
            <a:pPr eaLnBrk="1" fontAlgn="auto" hangingPunct="1">
              <a:spcAft>
                <a:spcPts val="0"/>
              </a:spcAft>
              <a:buFont typeface="Arial" charset="0"/>
              <a:buNone/>
              <a:defRPr/>
            </a:pPr>
            <a:r>
              <a:rPr lang="en-US" dirty="0"/>
              <a:t>As a developer we need only to call and extend these already defined classes to use in our application. </a:t>
            </a:r>
          </a:p>
          <a:p>
            <a:pPr eaLnBrk="1" fontAlgn="auto" hangingPunct="1">
              <a:spcAft>
                <a:spcPts val="0"/>
              </a:spcAft>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p>
        </p:txBody>
      </p:sp>
      <p:sp>
        <p:nvSpPr>
          <p:cNvPr id="3" name="Content Placeholder 2"/>
          <p:cNvSpPr>
            <a:spLocks noGrp="1"/>
          </p:cNvSpPr>
          <p:nvPr>
            <p:ph idx="1"/>
          </p:nvPr>
        </p:nvSpPr>
        <p:spPr/>
        <p:txBody>
          <a:bodyPr/>
          <a:lstStyle/>
          <a:p>
            <a:r>
              <a:rPr lang="ru-RU" dirty="0"/>
              <a:t>См. </a:t>
            </a:r>
            <a:r>
              <a:rPr lang="en-US" dirty="0"/>
              <a:t>AndroidManifest.xml</a:t>
            </a:r>
          </a:p>
          <a:p>
            <a:r>
              <a:rPr lang="ru-RU" dirty="0"/>
              <a:t>Сообщает ОС какие неявные </a:t>
            </a:r>
            <a:r>
              <a:rPr lang="en-US" dirty="0"/>
              <a:t>intent</a:t>
            </a:r>
            <a:r>
              <a:rPr lang="ru-RU" dirty="0"/>
              <a:t> может обрабатывать компонент</a:t>
            </a:r>
            <a:r>
              <a:rPr lang="en-US" dirty="0"/>
              <a:t>.</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br>
              <a:rPr lang="en-US" dirty="0"/>
            </a:br>
            <a:r>
              <a:rPr lang="ru-RU" dirty="0"/>
              <a:t>Пример фильтра </a:t>
            </a:r>
            <a:r>
              <a:rPr lang="en-US" dirty="0"/>
              <a:t>Action</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51</a:t>
            </a:fld>
            <a:endParaRPr lang="en-US"/>
          </a:p>
        </p:txBody>
      </p:sp>
      <p:sp>
        <p:nvSpPr>
          <p:cNvPr id="99329" name="Rectangle 1"/>
          <p:cNvSpPr>
            <a:spLocks noChangeArrowheads="1"/>
          </p:cNvSpPr>
          <p:nvPr/>
        </p:nvSpPr>
        <p:spPr bwMode="auto">
          <a:xfrm>
            <a:off x="467544" y="2204864"/>
            <a:ext cx="8399735" cy="182224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88"/>
                </a:solidFill>
                <a:effectLst/>
                <a:latin typeface="Courier New" pitchFamily="49" charset="0"/>
                <a:cs typeface="Arial" pitchFamily="34" charset="0"/>
              </a:rPr>
              <a:t>&lt;intent-filter</a:t>
            </a:r>
            <a:r>
              <a:rPr kumimoji="0" lang="en-US" b="0" i="0" u="none" strike="noStrike" cap="none" normalizeH="0" baseline="0" dirty="0">
                <a:ln>
                  <a:noFill/>
                </a:ln>
                <a:solidFill>
                  <a:srgbClr val="000000"/>
                </a:solidFill>
                <a:effectLst/>
                <a:latin typeface="Courier New" pitchFamily="49" charset="0"/>
                <a:cs typeface="Arial" pitchFamily="34" charset="0"/>
              </a:rPr>
              <a:t> . . .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&lt;action</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err="1">
                <a:ln>
                  <a:noFill/>
                </a:ln>
                <a:solidFill>
                  <a:srgbClr val="882288"/>
                </a:solidFill>
                <a:effectLst/>
                <a:latin typeface="Courier New" pitchFamily="49" charset="0"/>
                <a:cs typeface="Arial" pitchFamily="34" charset="0"/>
              </a:rPr>
              <a:t>android:name</a:t>
            </a:r>
            <a:r>
              <a:rPr kumimoji="0" lang="en-US" b="0" i="0" u="none" strike="noStrike" cap="none" normalizeH="0" baseline="0" dirty="0">
                <a:ln>
                  <a:noFill/>
                </a:ln>
                <a:solidFill>
                  <a:srgbClr val="666600"/>
                </a:solidFill>
                <a:effectLst/>
                <a:latin typeface="Courier New" pitchFamily="49" charset="0"/>
                <a:cs typeface="Arial" pitchFamily="34" charset="0"/>
              </a:rPr>
              <a: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err="1">
                <a:ln>
                  <a:noFill/>
                </a:ln>
                <a:solidFill>
                  <a:srgbClr val="008800"/>
                </a:solidFill>
                <a:effectLst/>
                <a:latin typeface="Courier New" pitchFamily="49" charset="0"/>
                <a:cs typeface="Arial" pitchFamily="34" charset="0"/>
              </a:rPr>
              <a:t>com.example.project.SHOW_CURRENT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&lt;action</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err="1">
                <a:ln>
                  <a:noFill/>
                </a:ln>
                <a:solidFill>
                  <a:srgbClr val="882288"/>
                </a:solidFill>
                <a:effectLst/>
                <a:latin typeface="Courier New" pitchFamily="49" charset="0"/>
                <a:cs typeface="Arial" pitchFamily="34" charset="0"/>
              </a:rPr>
              <a:t>android:name</a:t>
            </a:r>
            <a:r>
              <a:rPr kumimoji="0" lang="en-US" b="0" i="0" u="none" strike="noStrike" cap="none" normalizeH="0" baseline="0" dirty="0">
                <a:ln>
                  <a:noFill/>
                </a:ln>
                <a:solidFill>
                  <a:srgbClr val="666600"/>
                </a:solidFill>
                <a:effectLst/>
                <a:latin typeface="Courier New" pitchFamily="49" charset="0"/>
                <a:cs typeface="Arial" pitchFamily="34" charset="0"/>
              </a:rPr>
              <a: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err="1">
                <a:ln>
                  <a:noFill/>
                </a:ln>
                <a:solidFill>
                  <a:srgbClr val="008800"/>
                </a:solidFill>
                <a:effectLst/>
                <a:latin typeface="Courier New" pitchFamily="49" charset="0"/>
                <a:cs typeface="Arial" pitchFamily="34" charset="0"/>
              </a:rPr>
              <a:t>com.example.project.SHOW_RECENT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&lt;action</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err="1">
                <a:ln>
                  <a:noFill/>
                </a:ln>
                <a:solidFill>
                  <a:srgbClr val="882288"/>
                </a:solidFill>
                <a:effectLst/>
                <a:latin typeface="Courier New" pitchFamily="49" charset="0"/>
                <a:cs typeface="Arial" pitchFamily="34" charset="0"/>
              </a:rPr>
              <a:t>android:name</a:t>
            </a:r>
            <a:r>
              <a:rPr kumimoji="0" lang="en-US" b="0" i="0" u="none" strike="noStrike" cap="none" normalizeH="0" baseline="0" dirty="0">
                <a:ln>
                  <a:noFill/>
                </a:ln>
                <a:solidFill>
                  <a:srgbClr val="666600"/>
                </a:solidFill>
                <a:effectLst/>
                <a:latin typeface="Courier New" pitchFamily="49" charset="0"/>
                <a:cs typeface="Arial" pitchFamily="34" charset="0"/>
              </a:rPr>
              <a: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err="1">
                <a:ln>
                  <a:noFill/>
                </a:ln>
                <a:solidFill>
                  <a:srgbClr val="008800"/>
                </a:solidFill>
                <a:effectLst/>
                <a:latin typeface="Courier New" pitchFamily="49" charset="0"/>
                <a:cs typeface="Arial" pitchFamily="34" charset="0"/>
              </a:rPr>
              <a:t>com.example.project.SHOW_PENDING</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 . .</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88"/>
                </a:solidFill>
                <a:effectLst/>
                <a:latin typeface="Courier New" pitchFamily="49" charset="0"/>
                <a:cs typeface="Arial" pitchFamily="34" charset="0"/>
              </a:rPr>
              <a:t>&lt;/intent-filter&gt;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971600" y="4581128"/>
            <a:ext cx="7411516" cy="1569660"/>
          </a:xfrm>
          <a:prstGeom prst="rect">
            <a:avLst/>
          </a:prstGeom>
          <a:noFill/>
        </p:spPr>
        <p:txBody>
          <a:bodyPr wrap="none" rtlCol="0">
            <a:spAutoFit/>
          </a:bodyPr>
          <a:lstStyle/>
          <a:p>
            <a:pPr>
              <a:buFont typeface="Arial" pitchFamily="34" charset="0"/>
              <a:buChar char="•"/>
            </a:pPr>
            <a:r>
              <a:rPr lang="ru-RU" sz="2400" dirty="0"/>
              <a:t>Список не может быть пустым</a:t>
            </a:r>
          </a:p>
          <a:p>
            <a:pPr>
              <a:buFont typeface="Arial" pitchFamily="34" charset="0"/>
              <a:buChar char="•"/>
            </a:pPr>
            <a:r>
              <a:rPr lang="ru-RU" sz="2400" dirty="0"/>
              <a:t>Чтобы фильтр сработал в </a:t>
            </a:r>
            <a:r>
              <a:rPr lang="en-US" sz="2400" dirty="0"/>
              <a:t>Intent </a:t>
            </a:r>
            <a:r>
              <a:rPr lang="ru-RU" sz="2400" dirty="0"/>
              <a:t>должен быть </a:t>
            </a:r>
            <a:br>
              <a:rPr lang="ru-RU" sz="2400" dirty="0"/>
            </a:br>
            <a:r>
              <a:rPr lang="ru-RU" sz="2400" dirty="0"/>
              <a:t>указан один из </a:t>
            </a:r>
            <a:r>
              <a:rPr lang="en-US" sz="2400" dirty="0"/>
              <a:t>Actions,</a:t>
            </a:r>
            <a:r>
              <a:rPr lang="ru-RU" sz="2400" dirty="0"/>
              <a:t> объявленных в манифесте</a:t>
            </a:r>
            <a:br>
              <a:rPr lang="en-US" sz="2400" dirty="0"/>
            </a:b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br>
              <a:rPr lang="en-US" dirty="0"/>
            </a:br>
            <a:r>
              <a:rPr lang="ru-RU" dirty="0"/>
              <a:t>Пример фильтра </a:t>
            </a:r>
            <a:r>
              <a:rPr lang="en-US" dirty="0"/>
              <a:t>Category</a:t>
            </a:r>
            <a:r>
              <a:rPr lang="ru-RU" dirty="0"/>
              <a:t> </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52</a:t>
            </a:fld>
            <a:endParaRPr lang="en-US"/>
          </a:p>
        </p:txBody>
      </p:sp>
      <p:sp>
        <p:nvSpPr>
          <p:cNvPr id="9" name="TextBox 8"/>
          <p:cNvSpPr txBox="1"/>
          <p:nvPr/>
        </p:nvSpPr>
        <p:spPr>
          <a:xfrm>
            <a:off x="971600" y="4149080"/>
            <a:ext cx="7500195" cy="1938992"/>
          </a:xfrm>
          <a:prstGeom prst="rect">
            <a:avLst/>
          </a:prstGeom>
          <a:noFill/>
        </p:spPr>
        <p:txBody>
          <a:bodyPr wrap="none" rtlCol="0">
            <a:spAutoFit/>
          </a:bodyPr>
          <a:lstStyle/>
          <a:p>
            <a:pPr>
              <a:buFont typeface="Arial" pitchFamily="34" charset="0"/>
              <a:buChar char="•"/>
            </a:pPr>
            <a:r>
              <a:rPr lang="ru-RU" sz="2400" dirty="0"/>
              <a:t>Чтобы фильтр сработал</a:t>
            </a:r>
            <a:r>
              <a:rPr lang="en-US" sz="2400" dirty="0"/>
              <a:t> </a:t>
            </a:r>
            <a:r>
              <a:rPr lang="ru-RU" sz="2400" dirty="0"/>
              <a:t>в манифесте должны </a:t>
            </a:r>
            <a:br>
              <a:rPr lang="ru-RU" sz="2400" dirty="0"/>
            </a:br>
            <a:r>
              <a:rPr lang="ru-RU" sz="2400" dirty="0"/>
              <a:t>быть перечислены, как минимум,</a:t>
            </a:r>
            <a:r>
              <a:rPr lang="en-US" sz="2400" dirty="0"/>
              <a:t> </a:t>
            </a:r>
            <a:r>
              <a:rPr lang="ru-RU" sz="2400" dirty="0"/>
              <a:t>все категории,</a:t>
            </a:r>
            <a:br>
              <a:rPr lang="ru-RU" sz="2400" dirty="0"/>
            </a:br>
            <a:r>
              <a:rPr lang="ru-RU" sz="2400" dirty="0"/>
              <a:t>указанные в </a:t>
            </a:r>
            <a:r>
              <a:rPr lang="en-US" sz="2400" dirty="0"/>
              <a:t>Intent</a:t>
            </a:r>
            <a:endParaRPr lang="ru-RU" sz="2400" dirty="0"/>
          </a:p>
          <a:p>
            <a:pPr>
              <a:buFont typeface="Arial" pitchFamily="34" charset="0"/>
              <a:buChar char="•"/>
            </a:pPr>
            <a:r>
              <a:rPr lang="ru-RU" sz="2400" dirty="0"/>
              <a:t>Все </a:t>
            </a:r>
            <a:r>
              <a:rPr lang="en-US" sz="2400" dirty="0"/>
              <a:t>Implicit Intents</a:t>
            </a:r>
            <a:r>
              <a:rPr lang="ru-RU" sz="2400" dirty="0"/>
              <a:t>,</a:t>
            </a:r>
            <a:r>
              <a:rPr lang="en-US" sz="2400" dirty="0"/>
              <a:t> </a:t>
            </a:r>
            <a:r>
              <a:rPr lang="ru-RU" sz="2400" dirty="0"/>
              <a:t>как минимум, имеют категорию</a:t>
            </a:r>
            <a:br>
              <a:rPr lang="ru-RU" sz="2400" dirty="0"/>
            </a:br>
            <a:r>
              <a:rPr lang="en-US" sz="2400" dirty="0" err="1"/>
              <a:t>android.intent.category.DEFAULT</a:t>
            </a:r>
            <a:endParaRPr lang="en-US" sz="2400" dirty="0"/>
          </a:p>
        </p:txBody>
      </p:sp>
      <p:sp>
        <p:nvSpPr>
          <p:cNvPr id="99330" name="Rectangle 2"/>
          <p:cNvSpPr>
            <a:spLocks noChangeArrowheads="1"/>
          </p:cNvSpPr>
          <p:nvPr/>
        </p:nvSpPr>
        <p:spPr bwMode="auto">
          <a:xfrm>
            <a:off x="179512" y="2204864"/>
            <a:ext cx="8813310" cy="1545244"/>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88"/>
                </a:solidFill>
                <a:effectLst/>
                <a:latin typeface="Courier New" pitchFamily="49" charset="0"/>
                <a:cs typeface="Arial" pitchFamily="34" charset="0"/>
              </a:rPr>
              <a:t>&lt;intent-filter</a:t>
            </a:r>
            <a:r>
              <a:rPr kumimoji="0" lang="en-US" b="0" i="0" u="none" strike="noStrike" cap="none" normalizeH="0" baseline="0" dirty="0">
                <a:ln>
                  <a:noFill/>
                </a:ln>
                <a:solidFill>
                  <a:srgbClr val="000000"/>
                </a:solidFill>
                <a:effectLst/>
                <a:latin typeface="Courier New" pitchFamily="49" charset="0"/>
                <a:cs typeface="Arial" pitchFamily="34" charset="0"/>
              </a:rPr>
              <a:t> . . .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&lt;category</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err="1">
                <a:ln>
                  <a:noFill/>
                </a:ln>
                <a:solidFill>
                  <a:srgbClr val="882288"/>
                </a:solidFill>
                <a:effectLst/>
                <a:latin typeface="Courier New" pitchFamily="49" charset="0"/>
                <a:cs typeface="Arial" pitchFamily="34" charset="0"/>
              </a:rPr>
              <a:t>android:name</a:t>
            </a:r>
            <a:r>
              <a:rPr kumimoji="0" lang="en-US" b="0" i="0" u="none" strike="noStrike" cap="none" normalizeH="0" baseline="0" dirty="0">
                <a:ln>
                  <a:noFill/>
                </a:ln>
                <a:solidFill>
                  <a:srgbClr val="666600"/>
                </a:solidFill>
                <a:effectLst/>
                <a:latin typeface="Courier New" pitchFamily="49" charset="0"/>
                <a:cs typeface="Arial" pitchFamily="34" charset="0"/>
              </a:rPr>
              <a: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err="1">
                <a:ln>
                  <a:noFill/>
                </a:ln>
                <a:solidFill>
                  <a:srgbClr val="008800"/>
                </a:solidFill>
                <a:effectLst/>
                <a:latin typeface="Courier New" pitchFamily="49" charset="0"/>
                <a:cs typeface="Arial" pitchFamily="34" charset="0"/>
              </a:rPr>
              <a:t>android.intent.category.DEFAULT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&lt;category</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err="1">
                <a:ln>
                  <a:noFill/>
                </a:ln>
                <a:solidFill>
                  <a:srgbClr val="882288"/>
                </a:solidFill>
                <a:effectLst/>
                <a:latin typeface="Courier New" pitchFamily="49" charset="0"/>
                <a:cs typeface="Arial" pitchFamily="34" charset="0"/>
              </a:rPr>
              <a:t>android:name</a:t>
            </a:r>
            <a:r>
              <a:rPr kumimoji="0" lang="en-US" b="0" i="0" u="none" strike="noStrike" cap="none" normalizeH="0" baseline="0" dirty="0">
                <a:ln>
                  <a:noFill/>
                </a:ln>
                <a:solidFill>
                  <a:srgbClr val="666600"/>
                </a:solidFill>
                <a:effectLst/>
                <a:latin typeface="Courier New" pitchFamily="49" charset="0"/>
                <a:cs typeface="Arial" pitchFamily="34" charset="0"/>
              </a:rPr>
              <a:t>=</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err="1">
                <a:ln>
                  <a:noFill/>
                </a:ln>
                <a:solidFill>
                  <a:srgbClr val="008800"/>
                </a:solidFill>
                <a:effectLst/>
                <a:latin typeface="Courier New" pitchFamily="49" charset="0"/>
                <a:cs typeface="Arial" pitchFamily="34" charset="0"/>
              </a:rPr>
              <a:t>android.intent.category.BROWSABLE</a:t>
            </a:r>
            <a:r>
              <a:rPr kumimoji="0" lang="en-US" b="0" i="0" u="none" strike="noStrike" cap="none" normalizeH="0" baseline="0" dirty="0">
                <a:ln>
                  <a:noFill/>
                </a:ln>
                <a:solidFill>
                  <a:srgbClr val="008800"/>
                </a:solidFill>
                <a:effectLst/>
                <a:latin typeface="Courier New" pitchFamily="49" charset="0"/>
                <a:cs typeface="Arial" pitchFamily="34" charset="0"/>
              </a:rPr>
              <a:t>"</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88"/>
                </a:solidFill>
                <a:effectLst/>
                <a:latin typeface="Courier New" pitchFamily="49" charset="0"/>
                <a:cs typeface="Arial" pitchFamily="34" charset="0"/>
              </a:rPr>
              <a:t>/&gt;</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a:t>
            </a:r>
            <a:r>
              <a:rPr kumimoji="0" lang="en-US" b="0" i="0" u="none" strike="noStrike" cap="none" normalizeH="0" baseline="0" dirty="0">
                <a:ln>
                  <a:noFill/>
                </a:ln>
                <a:solidFill>
                  <a:srgbClr val="000000"/>
                </a:solidFill>
                <a:effectLst/>
                <a:latin typeface="Arial"/>
                <a:cs typeface="Arial" pitchFamily="34" charset="0"/>
              </a:rPr>
              <a:t> </a:t>
            </a:r>
            <a:r>
              <a:rPr kumimoji="0" lang="en-US" b="0" i="0" u="none" strike="noStrike" cap="none" normalizeH="0" baseline="0" dirty="0">
                <a:ln>
                  <a:noFill/>
                </a:ln>
                <a:solidFill>
                  <a:srgbClr val="000000"/>
                </a:solidFill>
                <a:effectLst/>
                <a:latin typeface="Courier New" pitchFamily="49" charset="0"/>
                <a:cs typeface="Arial" pitchFamily="34" charset="0"/>
              </a:rPr>
              <a:t> . . .</a:t>
            </a:r>
            <a:br>
              <a:rPr kumimoji="0" lang="en-US" b="0" i="0" u="none" strike="noStrike" cap="none" normalizeH="0" baseline="0" dirty="0">
                <a:ln>
                  <a:noFill/>
                </a:ln>
                <a:solidFill>
                  <a:srgbClr val="000000"/>
                </a:solidFill>
                <a:effectLst/>
                <a:latin typeface="Courier New" pitchFamily="49" charset="0"/>
                <a:cs typeface="Arial" pitchFamily="34" charset="0"/>
              </a:rPr>
            </a:br>
            <a:r>
              <a:rPr kumimoji="0" lang="en-US" b="0" i="0" u="none" strike="noStrike" cap="none" normalizeH="0" baseline="0" dirty="0">
                <a:ln>
                  <a:noFill/>
                </a:ln>
                <a:solidFill>
                  <a:srgbClr val="000088"/>
                </a:solidFill>
                <a:effectLst/>
                <a:latin typeface="Courier New" pitchFamily="49" charset="0"/>
                <a:cs typeface="Arial" pitchFamily="34" charset="0"/>
              </a:rPr>
              <a:t>&lt;/intent-filter&gt;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Data</a:t>
            </a:r>
          </a:p>
        </p:txBody>
      </p:sp>
      <p:sp>
        <p:nvSpPr>
          <p:cNvPr id="3" name="Content Placeholder 2"/>
          <p:cNvSpPr>
            <a:spLocks noGrp="1"/>
          </p:cNvSpPr>
          <p:nvPr>
            <p:ph idx="1"/>
          </p:nvPr>
        </p:nvSpPr>
        <p:spPr/>
        <p:txBody>
          <a:bodyPr/>
          <a:lstStyle/>
          <a:p>
            <a:r>
              <a:rPr lang="en-US" dirty="0"/>
              <a:t>URI </a:t>
            </a:r>
            <a:r>
              <a:rPr lang="ru-RU" dirty="0"/>
              <a:t>данных, над которыми производится действие и </a:t>
            </a:r>
            <a:r>
              <a:rPr lang="en-US" dirty="0"/>
              <a:t>MIME </a:t>
            </a:r>
            <a:r>
              <a:rPr lang="ru-RU" dirty="0"/>
              <a:t>этих данных</a:t>
            </a:r>
          </a:p>
          <a:p>
            <a:pPr lvl="1"/>
            <a:r>
              <a:rPr lang="ru-RU" dirty="0"/>
              <a:t>Например, контакт в телефонной книжке</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Data</a:t>
            </a:r>
          </a:p>
        </p:txBody>
      </p:sp>
      <p:sp>
        <p:nvSpPr>
          <p:cNvPr id="8" name="Content Placeholder 7"/>
          <p:cNvSpPr>
            <a:spLocks noGrp="1"/>
          </p:cNvSpPr>
          <p:nvPr>
            <p:ph idx="1"/>
          </p:nvPr>
        </p:nvSpPr>
        <p:spPr/>
        <p:txBody>
          <a:bodyPr/>
          <a:lstStyle/>
          <a:p>
            <a:r>
              <a:rPr lang="en-US" dirty="0"/>
              <a:t>Data = URI + MIME</a:t>
            </a:r>
          </a:p>
          <a:p>
            <a:r>
              <a:rPr lang="en-US" dirty="0"/>
              <a:t>URI= scheme://host:port/path</a:t>
            </a:r>
          </a:p>
          <a:p>
            <a:pPr lvl="1"/>
            <a:r>
              <a:rPr lang="en-US" dirty="0"/>
              <a:t>content://com.example.project:200/folder/subfolder/etc</a:t>
            </a:r>
          </a:p>
          <a:p>
            <a:r>
              <a:rPr lang="en-US" dirty="0"/>
              <a:t>URI </a:t>
            </a:r>
            <a:r>
              <a:rPr lang="en-US" i="1" dirty="0"/>
              <a:t>authority = </a:t>
            </a:r>
            <a:r>
              <a:rPr lang="en-US" dirty="0" err="1"/>
              <a:t>host:port</a:t>
            </a:r>
            <a:endParaRPr lang="en-US" dirty="0"/>
          </a:p>
          <a:p>
            <a:r>
              <a:rPr lang="en-US" dirty="0"/>
              <a:t>MIME (</a:t>
            </a:r>
            <a:r>
              <a:rPr lang="fr-FR" dirty="0"/>
              <a:t>Multipurpose Internet Mail Extensions)</a:t>
            </a:r>
          </a:p>
          <a:p>
            <a:pPr lvl="1"/>
            <a:r>
              <a:rPr lang="en-US" dirty="0"/>
              <a:t>text/plain</a:t>
            </a:r>
          </a:p>
          <a:p>
            <a:pPr lvl="1"/>
            <a:r>
              <a:rPr lang="en-US" dirty="0"/>
              <a:t>audio/mpeg</a:t>
            </a:r>
          </a:p>
          <a:p>
            <a:pPr lvl="1"/>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br>
              <a:rPr lang="en-US" dirty="0"/>
            </a:br>
            <a:r>
              <a:rPr lang="ru-RU" dirty="0"/>
              <a:t>Синтаксис фильтра </a:t>
            </a:r>
            <a:r>
              <a:rPr lang="en-US" dirty="0"/>
              <a:t>Data</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55</a:t>
            </a:fld>
            <a:endParaRPr lang="en-US"/>
          </a:p>
        </p:txBody>
      </p:sp>
      <p:sp>
        <p:nvSpPr>
          <p:cNvPr id="130049" name="Rectangle 1"/>
          <p:cNvSpPr>
            <a:spLocks noChangeArrowheads="1"/>
          </p:cNvSpPr>
          <p:nvPr/>
        </p:nvSpPr>
        <p:spPr bwMode="auto">
          <a:xfrm>
            <a:off x="2339752" y="2132856"/>
            <a:ext cx="4196662" cy="262246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Arial" pitchFamily="34" charset="0"/>
              </a:rPr>
              <a:t>&lt;intent-filter</a:t>
            </a:r>
            <a:r>
              <a:rPr kumimoji="0" lang="en-US" sz="1600" b="0" i="0" u="none" strike="noStrike" cap="none" normalizeH="0" baseline="0" dirty="0">
                <a:ln>
                  <a:noFill/>
                </a:ln>
                <a:solidFill>
                  <a:srgbClr val="000000"/>
                </a:solidFill>
                <a:effectLst/>
                <a:latin typeface="Courier New" pitchFamily="49" charset="0"/>
                <a:cs typeface="Arial" pitchFamily="34" charset="0"/>
              </a:rPr>
              <a:t> . . . </a:t>
            </a:r>
            <a:r>
              <a:rPr kumimoji="0" lang="en-US" sz="1600" b="0" i="0" u="none" strike="noStrike" cap="none" normalizeH="0" baseline="0" dirty="0">
                <a:ln>
                  <a:noFill/>
                </a:ln>
                <a:solidFill>
                  <a:srgbClr val="000088"/>
                </a:solidFill>
                <a:effectLst/>
                <a:latin typeface="Courier New" pitchFamily="49" charset="0"/>
                <a:cs typeface="Arial" pitchFamily="34" charset="0"/>
              </a:rPr>
              <a:t>&gt;</a:t>
            </a:r>
          </a:p>
          <a:p>
            <a:pPr eaLnBrk="0" hangingPunct="0"/>
            <a:r>
              <a:rPr lang="en-US" sz="1600" dirty="0">
                <a:solidFill>
                  <a:srgbClr val="000088"/>
                </a:solidFill>
                <a:latin typeface="Courier New" pitchFamily="49" charset="0"/>
                <a:cs typeface="Courier New" pitchFamily="49" charset="0"/>
              </a:rPr>
              <a:t>&lt;data</a:t>
            </a: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scheme</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host</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port</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path</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pathPattern</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pathPrefix</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882288"/>
                </a:solidFill>
                <a:latin typeface="Courier New" pitchFamily="49" charset="0"/>
                <a:cs typeface="Courier New" pitchFamily="49" charset="0"/>
              </a:rPr>
              <a:t>android:</a:t>
            </a:r>
            <a:r>
              <a:rPr lang="en-US" sz="1600" dirty="0" err="1">
                <a:solidFill>
                  <a:srgbClr val="882288"/>
                </a:solidFill>
                <a:latin typeface="Courier New" pitchFamily="49" charset="0"/>
                <a:cs typeface="Courier New" pitchFamily="49" charset="0"/>
                <a:hlinkClick r:id="rId2"/>
              </a:rPr>
              <a:t>mimeType</a:t>
            </a:r>
            <a:r>
              <a:rPr lang="en-US" sz="1600" dirty="0">
                <a:solidFill>
                  <a:srgbClr val="666600"/>
                </a:solidFill>
                <a:latin typeface="Courier New" pitchFamily="49" charset="0"/>
                <a:cs typeface="Courier New" pitchFamily="49" charset="0"/>
              </a:rPr>
              <a:t>=</a:t>
            </a:r>
            <a:r>
              <a:rPr lang="en-US" sz="1600" dirty="0">
                <a:solidFill>
                  <a:srgbClr val="880000"/>
                </a:solidFill>
                <a:latin typeface="Courier New" pitchFamily="49" charset="0"/>
                <a:cs typeface="Courier New" pitchFamily="49" charset="0"/>
              </a:rPr>
              <a:t>"</a:t>
            </a:r>
            <a:r>
              <a:rPr lang="en-US" sz="1600" i="1" dirty="0">
                <a:solidFill>
                  <a:srgbClr val="880000"/>
                </a:solidFill>
                <a:latin typeface="Courier New" pitchFamily="49" charset="0"/>
                <a:cs typeface="Courier New" pitchFamily="49" charset="0"/>
              </a:rPr>
              <a:t>string</a:t>
            </a:r>
            <a:r>
              <a:rPr lang="en-US" sz="1600" dirty="0">
                <a:solidFill>
                  <a:srgbClr val="88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/&gt;</a:t>
            </a:r>
            <a:br>
              <a:rPr kumimoji="0" lang="en-US" sz="1600" b="0" i="0" u="none" strike="noStrike" cap="none" normalizeH="0" baseline="0" dirty="0">
                <a:ln>
                  <a:noFill/>
                </a:ln>
                <a:solidFill>
                  <a:srgbClr val="000000"/>
                </a:solidFill>
                <a:effectLst/>
                <a:latin typeface="Courier New" pitchFamily="49" charset="0"/>
                <a:cs typeface="Arial" pitchFamily="34" charset="0"/>
              </a:rPr>
            </a:br>
            <a:r>
              <a:rPr kumimoji="0" lang="en-US" sz="1600" b="0" i="0" u="none" strike="noStrike" cap="none" normalizeH="0" baseline="0" dirty="0">
                <a:ln>
                  <a:noFill/>
                </a:ln>
                <a:solidFill>
                  <a:srgbClr val="000000"/>
                </a:solidFill>
                <a:effectLst/>
                <a:latin typeface="Arial"/>
                <a:cs typeface="Arial" pitchFamily="34" charset="0"/>
              </a:rPr>
              <a:t> </a:t>
            </a:r>
            <a:r>
              <a:rPr kumimoji="0" lang="en-US" sz="1600" b="0" i="0" u="none" strike="noStrike" cap="none" normalizeH="0" baseline="0" dirty="0">
                <a:ln>
                  <a:noFill/>
                </a:ln>
                <a:solidFill>
                  <a:srgbClr val="000000"/>
                </a:solidFill>
                <a:effectLst/>
                <a:latin typeface="Courier New" pitchFamily="49" charset="0"/>
                <a:cs typeface="Arial" pitchFamily="34" charset="0"/>
              </a:rPr>
              <a:t> </a:t>
            </a:r>
            <a:r>
              <a:rPr kumimoji="0" lang="en-US" sz="1600" b="0" i="0" u="none" strike="noStrike" cap="none" normalizeH="0" baseline="0" dirty="0">
                <a:ln>
                  <a:noFill/>
                </a:ln>
                <a:solidFill>
                  <a:srgbClr val="000000"/>
                </a:solidFill>
                <a:effectLst/>
                <a:latin typeface="Arial"/>
                <a:cs typeface="Arial" pitchFamily="34" charset="0"/>
              </a:rPr>
              <a:t> </a:t>
            </a:r>
            <a:r>
              <a:rPr kumimoji="0" lang="en-US" sz="1600" b="0" i="0" u="none" strike="noStrike" cap="none" normalizeH="0" baseline="0" dirty="0">
                <a:ln>
                  <a:noFill/>
                </a:ln>
                <a:solidFill>
                  <a:srgbClr val="000000"/>
                </a:solidFill>
                <a:effectLst/>
                <a:latin typeface="Courier New" pitchFamily="49" charset="0"/>
                <a:cs typeface="Arial" pitchFamily="34" charset="0"/>
              </a:rPr>
              <a:t> . . .</a:t>
            </a:r>
            <a:br>
              <a:rPr kumimoji="0" lang="en-US" sz="1600" b="0" i="0" u="none" strike="noStrike" cap="none" normalizeH="0" baseline="0" dirty="0">
                <a:ln>
                  <a:noFill/>
                </a:ln>
                <a:solidFill>
                  <a:srgbClr val="000000"/>
                </a:solidFill>
                <a:effectLst/>
                <a:latin typeface="Courier New" pitchFamily="49" charset="0"/>
                <a:cs typeface="Arial" pitchFamily="34" charset="0"/>
              </a:rPr>
            </a:br>
            <a:r>
              <a:rPr kumimoji="0" lang="en-US" sz="1600" b="0" i="0" u="none" strike="noStrike" cap="none" normalizeH="0" baseline="0" dirty="0">
                <a:ln>
                  <a:noFill/>
                </a:ln>
                <a:solidFill>
                  <a:srgbClr val="000088"/>
                </a:solidFill>
                <a:effectLst/>
                <a:latin typeface="Courier New" pitchFamily="49" charset="0"/>
                <a:cs typeface="Arial" pitchFamily="34" charset="0"/>
              </a:rPr>
              <a:t>&lt;/intent-filter&gt;</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323528" y="5085184"/>
            <a:ext cx="8496944" cy="369332"/>
          </a:xfrm>
          <a:prstGeom prst="rect">
            <a:avLst/>
          </a:prstGeom>
        </p:spPr>
        <p:txBody>
          <a:bodyPr wrap="square">
            <a:spAutoFit/>
          </a:bodyPr>
          <a:lstStyle/>
          <a:p>
            <a:r>
              <a:rPr lang="en-US" dirty="0">
                <a:solidFill>
                  <a:srgbClr val="006600"/>
                </a:solidFill>
                <a:latin typeface="Courier New"/>
              </a:rPr>
              <a:t>&lt;scheme&gt;://&lt;host&gt;:&lt;port&gt;/[&lt;path&gt;|&lt;</a:t>
            </a:r>
            <a:r>
              <a:rPr lang="en-US" dirty="0" err="1">
                <a:solidFill>
                  <a:srgbClr val="006600"/>
                </a:solidFill>
                <a:latin typeface="Courier New"/>
              </a:rPr>
              <a:t>pathPrefix</a:t>
            </a:r>
            <a:r>
              <a:rPr lang="en-US" dirty="0">
                <a:solidFill>
                  <a:srgbClr val="006600"/>
                </a:solidFill>
                <a:latin typeface="Courier New"/>
              </a:rPr>
              <a:t>&gt;|&lt;</a:t>
            </a:r>
            <a:r>
              <a:rPr lang="en-US" dirty="0" err="1">
                <a:solidFill>
                  <a:srgbClr val="006600"/>
                </a:solidFill>
                <a:latin typeface="Courier New"/>
              </a:rPr>
              <a:t>pathPattern</a:t>
            </a:r>
            <a:r>
              <a:rPr lang="en-US" dirty="0">
                <a:solidFill>
                  <a:srgbClr val="006600"/>
                </a:solidFill>
                <a:latin typeface="Courier New"/>
              </a:rPr>
              <a:t>&gt;]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br>
              <a:rPr lang="en-US" dirty="0"/>
            </a:br>
            <a:r>
              <a:rPr lang="en-US" dirty="0"/>
              <a:t>Data Test</a:t>
            </a:r>
          </a:p>
        </p:txBody>
      </p:sp>
      <p:sp>
        <p:nvSpPr>
          <p:cNvPr id="9" name="Text Placeholder 8"/>
          <p:cNvSpPr>
            <a:spLocks noGrp="1"/>
          </p:cNvSpPr>
          <p:nvPr>
            <p:ph type="body" idx="1"/>
          </p:nvPr>
        </p:nvSpPr>
        <p:spPr/>
        <p:txBody>
          <a:bodyPr/>
          <a:lstStyle/>
          <a:p>
            <a:r>
              <a:rPr lang="en-US" dirty="0"/>
              <a:t>Intent</a:t>
            </a:r>
          </a:p>
        </p:txBody>
      </p:sp>
      <p:sp>
        <p:nvSpPr>
          <p:cNvPr id="8" name="Content Placeholder 7"/>
          <p:cNvSpPr>
            <a:spLocks noGrp="1"/>
          </p:cNvSpPr>
          <p:nvPr>
            <p:ph sz="half" idx="2"/>
          </p:nvPr>
        </p:nvSpPr>
        <p:spPr/>
        <p:txBody>
          <a:bodyPr/>
          <a:lstStyle/>
          <a:p>
            <a:r>
              <a:rPr lang="ru-RU" dirty="0"/>
              <a:t>Нет </a:t>
            </a:r>
            <a:r>
              <a:rPr lang="en-US" dirty="0"/>
              <a:t>URI, </a:t>
            </a:r>
            <a:r>
              <a:rPr lang="ru-RU" dirty="0"/>
              <a:t>нет </a:t>
            </a:r>
            <a:r>
              <a:rPr lang="en-US" dirty="0"/>
              <a:t>MIME</a:t>
            </a:r>
          </a:p>
          <a:p>
            <a:r>
              <a:rPr lang="ru-RU" dirty="0"/>
              <a:t>Есть </a:t>
            </a:r>
            <a:r>
              <a:rPr lang="en-US" dirty="0"/>
              <a:t>URI, </a:t>
            </a:r>
            <a:r>
              <a:rPr lang="ru-RU" dirty="0"/>
              <a:t>нет</a:t>
            </a:r>
            <a:r>
              <a:rPr lang="en-US" dirty="0"/>
              <a:t> MIME. MIME </a:t>
            </a:r>
            <a:r>
              <a:rPr lang="ru-RU" dirty="0"/>
              <a:t>не вычисляем из </a:t>
            </a:r>
            <a:r>
              <a:rPr lang="en-US" dirty="0"/>
              <a:t>URI</a:t>
            </a:r>
          </a:p>
          <a:p>
            <a:r>
              <a:rPr lang="ru-RU" dirty="0"/>
              <a:t>Нет </a:t>
            </a:r>
            <a:r>
              <a:rPr lang="en-US" dirty="0"/>
              <a:t>URI, </a:t>
            </a:r>
            <a:r>
              <a:rPr lang="ru-RU" dirty="0"/>
              <a:t>есть</a:t>
            </a:r>
            <a:r>
              <a:rPr lang="en-US" dirty="0"/>
              <a:t> MIME</a:t>
            </a:r>
            <a:endParaRPr lang="ru-RU" dirty="0"/>
          </a:p>
          <a:p>
            <a:r>
              <a:rPr lang="ru-RU" dirty="0"/>
              <a:t>Есть </a:t>
            </a:r>
            <a:r>
              <a:rPr lang="en-US" dirty="0"/>
              <a:t>URI, </a:t>
            </a:r>
            <a:r>
              <a:rPr lang="ru-RU" dirty="0"/>
              <a:t>есть </a:t>
            </a:r>
            <a:r>
              <a:rPr lang="en-US" dirty="0"/>
              <a:t>MIME</a:t>
            </a:r>
          </a:p>
        </p:txBody>
      </p:sp>
      <p:sp>
        <p:nvSpPr>
          <p:cNvPr id="10" name="Text Placeholder 9"/>
          <p:cNvSpPr>
            <a:spLocks noGrp="1"/>
          </p:cNvSpPr>
          <p:nvPr>
            <p:ph type="body" sz="quarter" idx="3"/>
          </p:nvPr>
        </p:nvSpPr>
        <p:spPr/>
        <p:txBody>
          <a:bodyPr/>
          <a:lstStyle/>
          <a:p>
            <a:r>
              <a:rPr lang="en-US" dirty="0"/>
              <a:t>Filter</a:t>
            </a:r>
          </a:p>
        </p:txBody>
      </p:sp>
      <p:sp>
        <p:nvSpPr>
          <p:cNvPr id="11" name="Content Placeholder 10"/>
          <p:cNvSpPr>
            <a:spLocks noGrp="1"/>
          </p:cNvSpPr>
          <p:nvPr>
            <p:ph sz="quarter" idx="4"/>
          </p:nvPr>
        </p:nvSpPr>
        <p:spPr/>
        <p:txBody>
          <a:bodyPr/>
          <a:lstStyle/>
          <a:p>
            <a:r>
              <a:rPr lang="ru-RU" dirty="0"/>
              <a:t>Нет </a:t>
            </a:r>
            <a:r>
              <a:rPr lang="en-US" dirty="0"/>
              <a:t>URI, </a:t>
            </a:r>
            <a:r>
              <a:rPr lang="ru-RU" dirty="0"/>
              <a:t>нет </a:t>
            </a:r>
            <a:r>
              <a:rPr lang="en-US" dirty="0"/>
              <a:t>MIME</a:t>
            </a:r>
          </a:p>
          <a:p>
            <a:r>
              <a:rPr lang="en-US" dirty="0"/>
              <a:t>URI </a:t>
            </a:r>
            <a:r>
              <a:rPr lang="ru-RU" dirty="0"/>
              <a:t>совпадает, нет </a:t>
            </a:r>
            <a:r>
              <a:rPr lang="en-US" dirty="0"/>
              <a:t>MIME</a:t>
            </a:r>
          </a:p>
          <a:p>
            <a:pPr lvl="1"/>
            <a:endParaRPr lang="ru-RU" dirty="0"/>
          </a:p>
          <a:p>
            <a:r>
              <a:rPr lang="ru-RU" dirty="0"/>
              <a:t>Нет </a:t>
            </a:r>
            <a:r>
              <a:rPr lang="en-US" dirty="0"/>
              <a:t>URI, MIME</a:t>
            </a:r>
            <a:r>
              <a:rPr lang="ru-RU" dirty="0"/>
              <a:t> совпадает</a:t>
            </a:r>
            <a:endParaRPr lang="en-US" dirty="0"/>
          </a:p>
          <a:p>
            <a:r>
              <a:rPr lang="en-US" dirty="0"/>
              <a:t>MIME </a:t>
            </a:r>
            <a:r>
              <a:rPr lang="ru-RU" dirty="0"/>
              <a:t>совпадает и </a:t>
            </a:r>
            <a:r>
              <a:rPr lang="en-US" dirty="0"/>
              <a:t>(</a:t>
            </a:r>
            <a:r>
              <a:rPr lang="ru-RU" dirty="0"/>
              <a:t>одно из двух):</a:t>
            </a:r>
          </a:p>
          <a:p>
            <a:pPr lvl="1"/>
            <a:r>
              <a:rPr lang="en-US" dirty="0"/>
              <a:t>URI </a:t>
            </a:r>
            <a:r>
              <a:rPr lang="ru-RU" dirty="0"/>
              <a:t>совпадает, или </a:t>
            </a:r>
          </a:p>
          <a:p>
            <a:pPr lvl="1"/>
            <a:r>
              <a:rPr lang="ru-RU" dirty="0"/>
              <a:t>нет </a:t>
            </a:r>
            <a:r>
              <a:rPr lang="en-US" dirty="0"/>
              <a:t>URI</a:t>
            </a:r>
            <a:r>
              <a:rPr lang="ru-RU" dirty="0"/>
              <a:t> и в запросе схема </a:t>
            </a:r>
            <a:r>
              <a:rPr lang="en-US" dirty="0"/>
              <a:t>content</a:t>
            </a:r>
            <a:r>
              <a:rPr lang="ru-RU" dirty="0"/>
              <a:t>: или </a:t>
            </a:r>
            <a:r>
              <a:rPr lang="en-US" dirty="0"/>
              <a:t>file:</a:t>
            </a:r>
            <a:endParaRPr lang="ru-RU"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Filters</a:t>
            </a:r>
            <a:br>
              <a:rPr lang="en-US" dirty="0"/>
            </a:br>
            <a:r>
              <a:rPr lang="en-US" dirty="0"/>
              <a:t>Data Test</a:t>
            </a:r>
            <a:r>
              <a:rPr lang="ru-RU" dirty="0"/>
              <a:t>. Уточнения</a:t>
            </a:r>
            <a:endParaRPr lang="en-US" dirty="0"/>
          </a:p>
        </p:txBody>
      </p:sp>
      <p:sp>
        <p:nvSpPr>
          <p:cNvPr id="10" name="Content Placeholder 9"/>
          <p:cNvSpPr>
            <a:spLocks noGrp="1"/>
          </p:cNvSpPr>
          <p:nvPr>
            <p:ph idx="1"/>
          </p:nvPr>
        </p:nvSpPr>
        <p:spPr/>
        <p:txBody>
          <a:bodyPr/>
          <a:lstStyle/>
          <a:p>
            <a:r>
              <a:rPr lang="en-US" dirty="0"/>
              <a:t>MIME</a:t>
            </a:r>
          </a:p>
          <a:p>
            <a:pPr lvl="1"/>
            <a:r>
              <a:rPr lang="ru-RU" dirty="0"/>
              <a:t>В фильтре может использоваться маска</a:t>
            </a:r>
          </a:p>
          <a:p>
            <a:pPr lvl="2"/>
            <a:r>
              <a:rPr lang="en-US" dirty="0"/>
              <a:t>image/*</a:t>
            </a:r>
            <a:endParaRPr lang="ru-RU" dirty="0"/>
          </a:p>
          <a:p>
            <a:r>
              <a:rPr lang="en-US" dirty="0"/>
              <a:t>URI</a:t>
            </a:r>
          </a:p>
          <a:p>
            <a:pPr lvl="1"/>
            <a:r>
              <a:rPr lang="ru-RU" dirty="0"/>
              <a:t>В сравнении участвуют только части </a:t>
            </a:r>
            <a:r>
              <a:rPr lang="en-US" dirty="0"/>
              <a:t>URI</a:t>
            </a:r>
            <a:r>
              <a:rPr lang="ru-RU" dirty="0"/>
              <a:t>, указанные в </a:t>
            </a:r>
            <a:r>
              <a:rPr lang="ru-RU" b="1" dirty="0"/>
              <a:t>фильтре</a:t>
            </a:r>
            <a:endParaRPr lang="en-US" b="1" dirty="0"/>
          </a:p>
          <a:p>
            <a:pPr lvl="2"/>
            <a:r>
              <a:rPr lang="ru-RU" dirty="0"/>
              <a:t>Если в фильтре не указан путь, </a:t>
            </a:r>
            <a:r>
              <a:rPr lang="en-US" dirty="0"/>
              <a:t>URI </a:t>
            </a:r>
            <a:r>
              <a:rPr lang="ru-RU" dirty="0"/>
              <a:t>из </a:t>
            </a:r>
            <a:r>
              <a:rPr lang="en-US" dirty="0"/>
              <a:t>Intent </a:t>
            </a:r>
            <a:r>
              <a:rPr lang="ru-RU" dirty="0"/>
              <a:t>считается совпадающим, если совпала схема и </a:t>
            </a:r>
            <a:r>
              <a:rPr lang="en-US" dirty="0"/>
              <a:t>authority.</a:t>
            </a:r>
          </a:p>
        </p:txBody>
      </p:sp>
      <p:sp>
        <p:nvSpPr>
          <p:cNvPr id="7" name="Date Placeholder 6"/>
          <p:cNvSpPr>
            <a:spLocks noGrp="1"/>
          </p:cNvSpPr>
          <p:nvPr>
            <p:ph type="dt" sz="half" idx="10"/>
          </p:nvPr>
        </p:nvSpPr>
        <p:spPr/>
        <p:txBody>
          <a:bodyPr/>
          <a:lstStyle/>
          <a:p>
            <a:pPr>
              <a:defRPr/>
            </a:pPr>
            <a:r>
              <a:rPr lang="ru-RU"/>
              <a:t>04.10.2018</a:t>
            </a:r>
            <a:endParaRPr lang="en-US"/>
          </a:p>
        </p:txBody>
      </p:sp>
      <p:sp>
        <p:nvSpPr>
          <p:cNvPr id="8" name="Footer Placeholder 7"/>
          <p:cNvSpPr>
            <a:spLocks noGrp="1"/>
          </p:cNvSpPr>
          <p:nvPr>
            <p:ph type="ftr" sz="quarter" idx="11"/>
          </p:nvPr>
        </p:nvSpPr>
        <p:spPr/>
        <p:txBody>
          <a:bodyPr/>
          <a:lstStyle/>
          <a:p>
            <a:pPr>
              <a:defRPr/>
            </a:pPr>
            <a:r>
              <a:rPr lang="en-US"/>
              <a:t>Creative Commons Attribution-ShareAlike 3.0</a:t>
            </a:r>
          </a:p>
        </p:txBody>
      </p:sp>
      <p:sp>
        <p:nvSpPr>
          <p:cNvPr id="9" name="Slide Number Placeholder 8"/>
          <p:cNvSpPr>
            <a:spLocks noGrp="1"/>
          </p:cNvSpPr>
          <p:nvPr>
            <p:ph type="sldNum" sz="quarter" idx="12"/>
          </p:nvPr>
        </p:nvSpPr>
        <p:spPr/>
        <p:txBody>
          <a:bodyPr/>
          <a:lstStyle/>
          <a:p>
            <a:pPr>
              <a:defRPr/>
            </a:pPr>
            <a:fld id="{D4A2B4F2-D1BA-4464-8B34-4E40C89C1481}"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Примеры комбинаций </a:t>
            </a:r>
            <a:r>
              <a:rPr lang="en-US" dirty="0"/>
              <a:t>Action/Data</a:t>
            </a:r>
            <a:r>
              <a:rPr lang="ru-RU" dirty="0"/>
              <a:t> </a:t>
            </a:r>
            <a:endParaRPr lang="en-US" dirty="0"/>
          </a:p>
        </p:txBody>
      </p:sp>
      <p:sp>
        <p:nvSpPr>
          <p:cNvPr id="3" name="Content Placeholder 2"/>
          <p:cNvSpPr>
            <a:spLocks noGrp="1"/>
          </p:cNvSpPr>
          <p:nvPr>
            <p:ph idx="1"/>
          </p:nvPr>
        </p:nvSpPr>
        <p:spPr>
          <a:xfrm>
            <a:off x="457200" y="1600200"/>
            <a:ext cx="8507288" cy="4525963"/>
          </a:xfrm>
        </p:spPr>
        <p:txBody>
          <a:bodyPr/>
          <a:lstStyle/>
          <a:p>
            <a:r>
              <a:rPr lang="en-US" sz="2800" b="1" dirty="0">
                <a:hlinkClick r:id="rId2"/>
              </a:rPr>
              <a:t>ACTION_VIEW</a:t>
            </a:r>
            <a:r>
              <a:rPr lang="en-US" sz="2800" b="1" dirty="0"/>
              <a:t> </a:t>
            </a:r>
            <a:r>
              <a:rPr lang="en-US" sz="2800" b="1" i="1" dirty="0"/>
              <a:t>content://contacts/people/1</a:t>
            </a:r>
            <a:r>
              <a:rPr lang="en-US" sz="2800" dirty="0"/>
              <a:t> -- Display information about the person whose identifier is "1".</a:t>
            </a:r>
          </a:p>
          <a:p>
            <a:r>
              <a:rPr lang="en-US" sz="2800" b="1" dirty="0">
                <a:hlinkClick r:id="rId2"/>
              </a:rPr>
              <a:t>ACTION_DIAL</a:t>
            </a:r>
            <a:r>
              <a:rPr lang="en-US" sz="2800" b="1" dirty="0"/>
              <a:t> </a:t>
            </a:r>
            <a:r>
              <a:rPr lang="en-US" sz="2800" b="1" i="1" dirty="0"/>
              <a:t>content://contacts/people/1</a:t>
            </a:r>
            <a:r>
              <a:rPr lang="en-US" sz="2800" dirty="0"/>
              <a:t> -- Display the phone dialer with the person filled in.</a:t>
            </a:r>
          </a:p>
          <a:p>
            <a:r>
              <a:rPr lang="en-US" sz="2800" b="1" dirty="0">
                <a:hlinkClick r:id="rId2"/>
              </a:rPr>
              <a:t>ACTION_VIEW</a:t>
            </a:r>
            <a:r>
              <a:rPr lang="en-US" sz="2800" b="1" dirty="0"/>
              <a:t> </a:t>
            </a:r>
            <a:r>
              <a:rPr lang="en-US" sz="2800" b="1" i="1" dirty="0"/>
              <a:t>tel:123</a:t>
            </a:r>
            <a:r>
              <a:rPr lang="en-US" sz="2800" dirty="0"/>
              <a:t> -- Display the phone dialer with the given number filled in. Note how the VIEW action does what is considered the most reasonable thing for a particular URI.</a:t>
            </a:r>
          </a:p>
          <a:p>
            <a:r>
              <a:rPr lang="en-US" sz="2800" b="1" dirty="0">
                <a:hlinkClick r:id="rId2"/>
              </a:rPr>
              <a:t>ACTION_DIAL</a:t>
            </a:r>
            <a:r>
              <a:rPr lang="en-US" sz="2800" b="1" dirty="0"/>
              <a:t> </a:t>
            </a:r>
            <a:r>
              <a:rPr lang="en-US" sz="2800" b="1" i="1" dirty="0"/>
              <a:t>tel:123</a:t>
            </a:r>
            <a:r>
              <a:rPr lang="en-US" sz="2800" dirty="0"/>
              <a:t> -- Display the phone dialer with the given number filled in.</a:t>
            </a:r>
          </a:p>
        </p:txBody>
      </p:sp>
      <p:sp>
        <p:nvSpPr>
          <p:cNvPr id="4" name="Date Placeholder 3"/>
          <p:cNvSpPr>
            <a:spLocks noGrp="1"/>
          </p:cNvSpPr>
          <p:nvPr>
            <p:ph type="dt" sz="half" idx="10"/>
          </p:nvPr>
        </p:nvSpPr>
        <p:spPr/>
        <p:txBody>
          <a:bodyPr/>
          <a:lstStyle/>
          <a:p>
            <a:pPr>
              <a:defRPr/>
            </a:pPr>
            <a:r>
              <a:rPr lang="ru-RU"/>
              <a:t>04.10.2018</a:t>
            </a:r>
            <a:endParaRPr lang="en-US" dirty="0"/>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Примеры комбинаций </a:t>
            </a:r>
            <a:r>
              <a:rPr lang="en-US" dirty="0"/>
              <a:t>Action/Data</a:t>
            </a:r>
            <a:r>
              <a:rPr lang="ru-RU" dirty="0"/>
              <a:t> </a:t>
            </a:r>
            <a:endParaRPr lang="en-US" dirty="0"/>
          </a:p>
        </p:txBody>
      </p:sp>
      <p:sp>
        <p:nvSpPr>
          <p:cNvPr id="3" name="Content Placeholder 2"/>
          <p:cNvSpPr>
            <a:spLocks noGrp="1"/>
          </p:cNvSpPr>
          <p:nvPr>
            <p:ph idx="1"/>
          </p:nvPr>
        </p:nvSpPr>
        <p:spPr>
          <a:xfrm>
            <a:off x="457200" y="1600200"/>
            <a:ext cx="8507288" cy="4525963"/>
          </a:xfrm>
        </p:spPr>
        <p:txBody>
          <a:bodyPr/>
          <a:lstStyle/>
          <a:p>
            <a:r>
              <a:rPr lang="en-US" sz="2800" b="1" dirty="0">
                <a:hlinkClick r:id="rId2"/>
              </a:rPr>
              <a:t>ACTION_EDIT</a:t>
            </a:r>
            <a:r>
              <a:rPr lang="en-US" sz="2800" b="1" dirty="0"/>
              <a:t> </a:t>
            </a:r>
            <a:r>
              <a:rPr lang="en-US" sz="2800" b="1" i="1" dirty="0"/>
              <a:t>content://contacts/people/1</a:t>
            </a:r>
            <a:r>
              <a:rPr lang="en-US" sz="2800" dirty="0"/>
              <a:t> -- Edit information about the person whose identifier is "1".</a:t>
            </a:r>
          </a:p>
          <a:p>
            <a:r>
              <a:rPr lang="en-US" sz="2800" b="1" dirty="0">
                <a:hlinkClick r:id="rId2"/>
              </a:rPr>
              <a:t>ACTION_VIEW</a:t>
            </a:r>
            <a:r>
              <a:rPr lang="en-US" sz="2800" b="1" dirty="0"/>
              <a:t> </a:t>
            </a:r>
            <a:r>
              <a:rPr lang="en-US" sz="2800" b="1" i="1" dirty="0"/>
              <a:t>content://contacts/people/</a:t>
            </a:r>
            <a:r>
              <a:rPr lang="en-US" sz="2800" dirty="0"/>
              <a:t> -- Display a list of people, which the user can browse through. This example is a typical top-level entry into the Contacts application, showing you the list of people. Selecting a particular person to view would result in a new intent { </a:t>
            </a:r>
            <a:r>
              <a:rPr lang="en-US" sz="2800" b="1" dirty="0">
                <a:hlinkClick r:id="rId2"/>
              </a:rPr>
              <a:t>ACTION_VIEW</a:t>
            </a:r>
            <a:r>
              <a:rPr lang="en-US" sz="2800" b="1" dirty="0"/>
              <a:t> </a:t>
            </a:r>
            <a:r>
              <a:rPr lang="en-US" sz="2800" b="1" i="1" dirty="0"/>
              <a:t>content://contacts/N</a:t>
            </a:r>
            <a:r>
              <a:rPr lang="en-US" sz="2800" dirty="0"/>
              <a:t> } being used to start an activity to display that person.</a:t>
            </a:r>
          </a:p>
          <a:p>
            <a:pPr>
              <a:buNone/>
            </a:pPr>
            <a:endParaRPr lang="en-US"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6</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055813" y="1600200"/>
            <a:ext cx="5032375" cy="4525963"/>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API</a:t>
            </a:r>
            <a:br>
              <a:rPr lang="en-US" dirty="0"/>
            </a:br>
            <a:r>
              <a:rPr lang="ru-RU" dirty="0"/>
              <a:t>Конструкторы класса</a:t>
            </a:r>
            <a:endParaRPr lang="en-US" dirty="0"/>
          </a:p>
        </p:txBody>
      </p:sp>
      <p:sp>
        <p:nvSpPr>
          <p:cNvPr id="3" name="Content Placeholder 2"/>
          <p:cNvSpPr>
            <a:spLocks noGrp="1"/>
          </p:cNvSpPr>
          <p:nvPr>
            <p:ph idx="1"/>
          </p:nvPr>
        </p:nvSpPr>
        <p:spPr/>
        <p:txBody>
          <a:bodyPr/>
          <a:lstStyle/>
          <a:p>
            <a:r>
              <a:rPr lang="en-US" dirty="0">
                <a:hlinkClick r:id="rId2"/>
              </a:rPr>
              <a:t>Intent</a:t>
            </a:r>
            <a:r>
              <a:rPr lang="en-US" dirty="0"/>
              <a:t>()</a:t>
            </a:r>
            <a:endParaRPr lang="ru-RU" dirty="0"/>
          </a:p>
          <a:p>
            <a:r>
              <a:rPr lang="en-US" dirty="0">
                <a:hlinkClick r:id="rId2"/>
              </a:rPr>
              <a:t>Intent</a:t>
            </a:r>
            <a:r>
              <a:rPr lang="en-US" dirty="0"/>
              <a:t>(</a:t>
            </a:r>
            <a:r>
              <a:rPr lang="en-US" dirty="0">
                <a:hlinkClick r:id="rId2"/>
              </a:rPr>
              <a:t>Intent</a:t>
            </a:r>
            <a:r>
              <a:rPr lang="en-US" dirty="0"/>
              <a:t> o)</a:t>
            </a:r>
            <a:endParaRPr lang="ru-RU" dirty="0"/>
          </a:p>
          <a:p>
            <a:r>
              <a:rPr lang="en-US" dirty="0">
                <a:hlinkClick r:id="rId2"/>
              </a:rPr>
              <a:t>Intent</a:t>
            </a:r>
            <a:r>
              <a:rPr lang="en-US" dirty="0"/>
              <a:t>(</a:t>
            </a:r>
            <a:r>
              <a:rPr lang="en-US" dirty="0">
                <a:hlinkClick r:id="rId3"/>
              </a:rPr>
              <a:t>String</a:t>
            </a:r>
            <a:r>
              <a:rPr lang="en-US" dirty="0"/>
              <a:t> action)</a:t>
            </a:r>
            <a:endParaRPr lang="ru-RU" dirty="0"/>
          </a:p>
          <a:p>
            <a:r>
              <a:rPr lang="en-US" dirty="0">
                <a:hlinkClick r:id="rId2"/>
              </a:rPr>
              <a:t>Intent</a:t>
            </a:r>
            <a:r>
              <a:rPr lang="en-US" dirty="0"/>
              <a:t>(</a:t>
            </a:r>
            <a:r>
              <a:rPr lang="en-US" dirty="0">
                <a:hlinkClick r:id="rId3"/>
              </a:rPr>
              <a:t>String</a:t>
            </a:r>
            <a:r>
              <a:rPr lang="en-US" dirty="0"/>
              <a:t> action, </a:t>
            </a:r>
            <a:r>
              <a:rPr lang="en-US" dirty="0">
                <a:hlinkClick r:id="rId4"/>
              </a:rPr>
              <a:t>Uri</a:t>
            </a:r>
            <a:r>
              <a:rPr lang="en-US" dirty="0"/>
              <a:t> </a:t>
            </a:r>
            <a:r>
              <a:rPr lang="en-US" dirty="0" err="1"/>
              <a:t>uri</a:t>
            </a:r>
            <a:r>
              <a:rPr lang="en-US" dirty="0"/>
              <a:t>)</a:t>
            </a:r>
            <a:endParaRPr lang="ru-RU" dirty="0"/>
          </a:p>
          <a:p>
            <a:r>
              <a:rPr lang="en-US" dirty="0">
                <a:hlinkClick r:id="rId2"/>
              </a:rPr>
              <a:t>Intent</a:t>
            </a:r>
            <a:r>
              <a:rPr lang="en-US" dirty="0"/>
              <a:t>(</a:t>
            </a:r>
            <a:r>
              <a:rPr lang="en-US" dirty="0">
                <a:hlinkClick r:id="rId5"/>
              </a:rPr>
              <a:t>Context</a:t>
            </a:r>
            <a:r>
              <a:rPr lang="en-US" dirty="0"/>
              <a:t> </a:t>
            </a:r>
            <a:r>
              <a:rPr lang="en-US" dirty="0" err="1"/>
              <a:t>packageContext</a:t>
            </a:r>
            <a:r>
              <a:rPr lang="en-US" dirty="0"/>
              <a:t>, </a:t>
            </a:r>
            <a:r>
              <a:rPr lang="en-US" dirty="0">
                <a:hlinkClick r:id="rId6"/>
              </a:rPr>
              <a:t>Class</a:t>
            </a:r>
            <a:r>
              <a:rPr lang="en-US" dirty="0"/>
              <a:t>&lt;?&gt; </a:t>
            </a:r>
            <a:r>
              <a:rPr lang="en-US" dirty="0" err="1"/>
              <a:t>cls</a:t>
            </a:r>
            <a:r>
              <a:rPr lang="en-US" dirty="0"/>
              <a:t>)</a:t>
            </a:r>
            <a:endParaRPr lang="ru-RU" dirty="0"/>
          </a:p>
          <a:p>
            <a:r>
              <a:rPr lang="en-US" dirty="0">
                <a:hlinkClick r:id="rId2"/>
              </a:rPr>
              <a:t>Intent</a:t>
            </a:r>
            <a:r>
              <a:rPr lang="en-US" dirty="0"/>
              <a:t>(</a:t>
            </a:r>
            <a:r>
              <a:rPr lang="en-US" dirty="0">
                <a:hlinkClick r:id="rId3"/>
              </a:rPr>
              <a:t>String</a:t>
            </a:r>
            <a:r>
              <a:rPr lang="en-US" dirty="0"/>
              <a:t> action, </a:t>
            </a:r>
            <a:r>
              <a:rPr lang="en-US" dirty="0">
                <a:hlinkClick r:id="rId4"/>
              </a:rPr>
              <a:t>Uri</a:t>
            </a:r>
            <a:r>
              <a:rPr lang="en-US" dirty="0"/>
              <a:t> </a:t>
            </a:r>
            <a:r>
              <a:rPr lang="en-US" dirty="0" err="1"/>
              <a:t>uri</a:t>
            </a:r>
            <a:r>
              <a:rPr lang="en-US" dirty="0"/>
              <a:t>, </a:t>
            </a:r>
            <a:r>
              <a:rPr lang="en-US" dirty="0">
                <a:hlinkClick r:id="rId5"/>
              </a:rPr>
              <a:t>Context</a:t>
            </a:r>
            <a:r>
              <a:rPr lang="en-US" dirty="0"/>
              <a:t> </a:t>
            </a:r>
            <a:r>
              <a:rPr lang="en-US" dirty="0" err="1"/>
              <a:t>packageContext</a:t>
            </a:r>
            <a:r>
              <a:rPr lang="en-US" dirty="0"/>
              <a:t>, </a:t>
            </a:r>
            <a:r>
              <a:rPr lang="en-US" dirty="0">
                <a:hlinkClick r:id="rId6"/>
              </a:rPr>
              <a:t>Class</a:t>
            </a:r>
            <a:r>
              <a:rPr lang="en-US" dirty="0"/>
              <a:t>&lt;?&gt; </a:t>
            </a:r>
            <a:r>
              <a:rPr lang="en-US" dirty="0" err="1"/>
              <a:t>cls</a:t>
            </a:r>
            <a:r>
              <a:rPr lang="en-US" dirty="0"/>
              <a:t>)</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API</a:t>
            </a:r>
            <a:br>
              <a:rPr lang="en-US" dirty="0"/>
            </a:br>
            <a:r>
              <a:rPr lang="ru-RU" dirty="0"/>
              <a:t>Некоторые методы</a:t>
            </a:r>
            <a:r>
              <a:rPr lang="en-US" dirty="0"/>
              <a:t> (Explicit)</a:t>
            </a:r>
          </a:p>
        </p:txBody>
      </p:sp>
      <p:sp>
        <p:nvSpPr>
          <p:cNvPr id="3" name="Content Placeholder 2"/>
          <p:cNvSpPr>
            <a:spLocks noGrp="1"/>
          </p:cNvSpPr>
          <p:nvPr>
            <p:ph idx="1"/>
          </p:nvPr>
        </p:nvSpPr>
        <p:spPr/>
        <p:txBody>
          <a:bodyPr>
            <a:normAutofit/>
          </a:bodyPr>
          <a:lstStyle/>
          <a:p>
            <a:r>
              <a:rPr lang="en-US" dirty="0"/>
              <a:t>public </a:t>
            </a:r>
            <a:r>
              <a:rPr lang="en-US" dirty="0">
                <a:hlinkClick r:id="rId2"/>
              </a:rPr>
              <a:t>Intent</a:t>
            </a:r>
            <a:r>
              <a:rPr lang="en-US" dirty="0"/>
              <a:t> </a:t>
            </a:r>
            <a:r>
              <a:rPr lang="en-US" dirty="0" err="1"/>
              <a:t>setComponent</a:t>
            </a:r>
            <a:r>
              <a:rPr lang="en-US" dirty="0"/>
              <a:t> (</a:t>
            </a:r>
            <a:r>
              <a:rPr lang="en-US" dirty="0" err="1">
                <a:hlinkClick r:id="rId3"/>
              </a:rPr>
              <a:t>ComponentName</a:t>
            </a:r>
            <a:r>
              <a:rPr lang="en-US" dirty="0"/>
              <a:t> component)</a:t>
            </a:r>
            <a:endParaRPr lang="ru-RU" dirty="0"/>
          </a:p>
          <a:p>
            <a:pPr lvl="1"/>
            <a:r>
              <a:rPr lang="en-US" dirty="0" err="1">
                <a:hlinkClick r:id="rId3"/>
              </a:rPr>
              <a:t>ComponentName</a:t>
            </a:r>
            <a:r>
              <a:rPr lang="en-US" dirty="0"/>
              <a:t>(</a:t>
            </a:r>
            <a:r>
              <a:rPr lang="en-US" dirty="0">
                <a:hlinkClick r:id="rId4"/>
              </a:rPr>
              <a:t>String</a:t>
            </a:r>
            <a:r>
              <a:rPr lang="en-US" dirty="0"/>
              <a:t> </a:t>
            </a:r>
            <a:r>
              <a:rPr lang="en-US" dirty="0" err="1"/>
              <a:t>pkg</a:t>
            </a:r>
            <a:r>
              <a:rPr lang="en-US" dirty="0"/>
              <a:t>, </a:t>
            </a:r>
            <a:r>
              <a:rPr lang="en-US" dirty="0">
                <a:hlinkClick r:id="rId4"/>
              </a:rPr>
              <a:t>String</a:t>
            </a:r>
            <a:r>
              <a:rPr lang="en-US" dirty="0"/>
              <a:t> </a:t>
            </a:r>
            <a:r>
              <a:rPr lang="en-US" dirty="0" err="1"/>
              <a:t>cls</a:t>
            </a:r>
            <a:r>
              <a:rPr lang="en-US" dirty="0"/>
              <a:t>)</a:t>
            </a:r>
          </a:p>
          <a:p>
            <a:r>
              <a:rPr lang="en-US" dirty="0"/>
              <a:t>public </a:t>
            </a:r>
            <a:r>
              <a:rPr lang="en-US" dirty="0">
                <a:hlinkClick r:id="rId2"/>
              </a:rPr>
              <a:t>Intent</a:t>
            </a:r>
            <a:r>
              <a:rPr lang="en-US" dirty="0"/>
              <a:t> </a:t>
            </a:r>
            <a:r>
              <a:rPr lang="en-US" dirty="0" err="1"/>
              <a:t>setClass</a:t>
            </a:r>
            <a:r>
              <a:rPr lang="en-US" dirty="0"/>
              <a:t> (</a:t>
            </a:r>
            <a:r>
              <a:rPr lang="en-US" dirty="0">
                <a:hlinkClick r:id="rId5"/>
              </a:rPr>
              <a:t>Context</a:t>
            </a:r>
            <a:r>
              <a:rPr lang="en-US" dirty="0"/>
              <a:t> </a:t>
            </a:r>
            <a:r>
              <a:rPr lang="en-US" dirty="0" err="1"/>
              <a:t>packageContext</a:t>
            </a:r>
            <a:r>
              <a:rPr lang="en-US" dirty="0"/>
              <a:t>, </a:t>
            </a:r>
            <a:r>
              <a:rPr lang="en-US" dirty="0">
                <a:hlinkClick r:id="rId6"/>
              </a:rPr>
              <a:t>Class</a:t>
            </a:r>
            <a:r>
              <a:rPr lang="en-US" dirty="0"/>
              <a:t>&lt;?&gt; </a:t>
            </a:r>
            <a:r>
              <a:rPr lang="en-US" dirty="0" err="1"/>
              <a:t>cls</a:t>
            </a:r>
            <a:r>
              <a:rPr lang="en-US" dirty="0"/>
              <a:t>)</a:t>
            </a:r>
          </a:p>
          <a:p>
            <a:r>
              <a:rPr lang="en-US" dirty="0"/>
              <a:t>public </a:t>
            </a:r>
            <a:r>
              <a:rPr lang="en-US" dirty="0">
                <a:hlinkClick r:id="rId2"/>
              </a:rPr>
              <a:t>Intent</a:t>
            </a:r>
            <a:r>
              <a:rPr lang="en-US" dirty="0"/>
              <a:t> </a:t>
            </a:r>
            <a:r>
              <a:rPr lang="en-US" dirty="0" err="1"/>
              <a:t>setClassName</a:t>
            </a:r>
            <a:r>
              <a:rPr lang="en-US" dirty="0"/>
              <a:t> (</a:t>
            </a:r>
            <a:r>
              <a:rPr lang="en-US" dirty="0">
                <a:hlinkClick r:id="rId5"/>
              </a:rPr>
              <a:t>Context</a:t>
            </a:r>
            <a:r>
              <a:rPr lang="en-US" dirty="0"/>
              <a:t> </a:t>
            </a:r>
            <a:r>
              <a:rPr lang="en-US" dirty="0" err="1"/>
              <a:t>packageContext</a:t>
            </a:r>
            <a:r>
              <a:rPr lang="en-US" dirty="0"/>
              <a:t>, </a:t>
            </a:r>
            <a:r>
              <a:rPr lang="en-US" dirty="0">
                <a:hlinkClick r:id="rId4"/>
              </a:rPr>
              <a:t>String</a:t>
            </a:r>
            <a:r>
              <a:rPr lang="en-US" dirty="0"/>
              <a:t> </a:t>
            </a:r>
            <a:r>
              <a:rPr lang="en-US" dirty="0" err="1"/>
              <a:t>className</a:t>
            </a:r>
            <a:r>
              <a:rPr lang="en-US" dirty="0"/>
              <a:t>)</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API</a:t>
            </a:r>
            <a:br>
              <a:rPr lang="en-US" dirty="0"/>
            </a:br>
            <a:r>
              <a:rPr lang="ru-RU" dirty="0"/>
              <a:t>Некоторые методы</a:t>
            </a:r>
            <a:r>
              <a:rPr lang="en-US" dirty="0"/>
              <a:t> (Implicit)</a:t>
            </a:r>
          </a:p>
        </p:txBody>
      </p:sp>
      <p:sp>
        <p:nvSpPr>
          <p:cNvPr id="3" name="Content Placeholder 2"/>
          <p:cNvSpPr>
            <a:spLocks noGrp="1"/>
          </p:cNvSpPr>
          <p:nvPr>
            <p:ph idx="1"/>
          </p:nvPr>
        </p:nvSpPr>
        <p:spPr/>
        <p:txBody>
          <a:bodyPr>
            <a:normAutofit/>
          </a:bodyPr>
          <a:lstStyle/>
          <a:p>
            <a:r>
              <a:rPr lang="en-US" dirty="0"/>
              <a:t>public </a:t>
            </a:r>
            <a:r>
              <a:rPr lang="en-US" dirty="0">
                <a:hlinkClick r:id="rId2"/>
              </a:rPr>
              <a:t>Intent</a:t>
            </a:r>
            <a:r>
              <a:rPr lang="en-US" dirty="0"/>
              <a:t> </a:t>
            </a:r>
            <a:r>
              <a:rPr lang="en-US" dirty="0" err="1"/>
              <a:t>setAction</a:t>
            </a:r>
            <a:r>
              <a:rPr lang="en-US" dirty="0"/>
              <a:t> (</a:t>
            </a:r>
            <a:r>
              <a:rPr lang="en-US" dirty="0">
                <a:hlinkClick r:id="rId3"/>
              </a:rPr>
              <a:t>String</a:t>
            </a:r>
            <a:r>
              <a:rPr lang="en-US" dirty="0"/>
              <a:t> action)</a:t>
            </a:r>
          </a:p>
          <a:p>
            <a:r>
              <a:rPr lang="en-US" dirty="0"/>
              <a:t>public </a:t>
            </a:r>
            <a:r>
              <a:rPr lang="en-US" dirty="0">
                <a:hlinkClick r:id="rId2"/>
              </a:rPr>
              <a:t>Intent</a:t>
            </a:r>
            <a:r>
              <a:rPr lang="en-US" dirty="0"/>
              <a:t> </a:t>
            </a:r>
            <a:r>
              <a:rPr lang="en-US" dirty="0" err="1"/>
              <a:t>addCategory</a:t>
            </a:r>
            <a:r>
              <a:rPr lang="en-US" dirty="0"/>
              <a:t> (</a:t>
            </a:r>
            <a:r>
              <a:rPr lang="en-US" dirty="0">
                <a:hlinkClick r:id="rId3"/>
              </a:rPr>
              <a:t>String</a:t>
            </a:r>
            <a:r>
              <a:rPr lang="en-US" dirty="0"/>
              <a:t> category)</a:t>
            </a:r>
          </a:p>
          <a:p>
            <a:r>
              <a:rPr lang="en-US" dirty="0"/>
              <a:t>public void </a:t>
            </a:r>
            <a:r>
              <a:rPr lang="en-US" dirty="0" err="1"/>
              <a:t>removeCategory</a:t>
            </a:r>
            <a:r>
              <a:rPr lang="en-US" dirty="0"/>
              <a:t> (</a:t>
            </a:r>
            <a:r>
              <a:rPr lang="en-US" dirty="0">
                <a:hlinkClick r:id="rId3"/>
              </a:rPr>
              <a:t>String</a:t>
            </a:r>
            <a:r>
              <a:rPr lang="en-US" dirty="0"/>
              <a:t> category)</a:t>
            </a:r>
            <a:endParaRPr lang="ru-RU" dirty="0"/>
          </a:p>
          <a:p>
            <a:r>
              <a:rPr lang="en-US" dirty="0"/>
              <a:t>public </a:t>
            </a:r>
            <a:r>
              <a:rPr lang="en-US" dirty="0">
                <a:hlinkClick r:id="rId2"/>
              </a:rPr>
              <a:t>Intent</a:t>
            </a:r>
            <a:r>
              <a:rPr lang="en-US" dirty="0"/>
              <a:t> </a:t>
            </a:r>
            <a:r>
              <a:rPr lang="en-US" dirty="0" err="1"/>
              <a:t>setData</a:t>
            </a:r>
            <a:r>
              <a:rPr lang="en-US" dirty="0"/>
              <a:t> (</a:t>
            </a:r>
            <a:r>
              <a:rPr lang="en-US" dirty="0">
                <a:hlinkClick r:id="rId4"/>
              </a:rPr>
              <a:t>Uri</a:t>
            </a:r>
            <a:r>
              <a:rPr lang="en-US" dirty="0"/>
              <a:t> data)</a:t>
            </a:r>
          </a:p>
          <a:p>
            <a:r>
              <a:rPr lang="en-US" dirty="0"/>
              <a:t>public </a:t>
            </a:r>
            <a:r>
              <a:rPr lang="en-US" dirty="0">
                <a:hlinkClick r:id="rId2"/>
              </a:rPr>
              <a:t>Intent</a:t>
            </a:r>
            <a:r>
              <a:rPr lang="en-US" dirty="0"/>
              <a:t> </a:t>
            </a:r>
            <a:r>
              <a:rPr lang="en-US" dirty="0" err="1"/>
              <a:t>setDataAndType</a:t>
            </a:r>
            <a:r>
              <a:rPr lang="en-US" dirty="0"/>
              <a:t> (</a:t>
            </a:r>
            <a:r>
              <a:rPr lang="en-US" dirty="0">
                <a:hlinkClick r:id="rId4"/>
              </a:rPr>
              <a:t>Uri</a:t>
            </a:r>
            <a:r>
              <a:rPr lang="en-US" dirty="0"/>
              <a:t> data, </a:t>
            </a:r>
            <a:r>
              <a:rPr lang="en-US" dirty="0">
                <a:hlinkClick r:id="rId3"/>
              </a:rPr>
              <a:t>String</a:t>
            </a:r>
            <a:r>
              <a:rPr lang="en-US" dirty="0"/>
              <a:t> type)</a:t>
            </a:r>
          </a:p>
          <a:p>
            <a:r>
              <a:rPr lang="en-US" dirty="0"/>
              <a:t>public </a:t>
            </a:r>
            <a:r>
              <a:rPr lang="en-US" dirty="0">
                <a:hlinkClick r:id="rId2"/>
              </a:rPr>
              <a:t>Intent</a:t>
            </a:r>
            <a:r>
              <a:rPr lang="en-US" dirty="0"/>
              <a:t> </a:t>
            </a:r>
            <a:r>
              <a:rPr lang="en-US" dirty="0" err="1"/>
              <a:t>setType</a:t>
            </a:r>
            <a:r>
              <a:rPr lang="en-US" dirty="0"/>
              <a:t> (</a:t>
            </a:r>
            <a:r>
              <a:rPr lang="en-US" dirty="0">
                <a:hlinkClick r:id="rId3"/>
              </a:rPr>
              <a:t>String</a:t>
            </a:r>
            <a:r>
              <a:rPr lang="en-US" dirty="0"/>
              <a:t> type)</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API</a:t>
            </a:r>
            <a:br>
              <a:rPr lang="en-US" dirty="0"/>
            </a:br>
            <a:r>
              <a:rPr lang="ru-RU" dirty="0"/>
              <a:t>Некоторые методы (</a:t>
            </a:r>
            <a:r>
              <a:rPr lang="en-US" dirty="0"/>
              <a:t>Extras)</a:t>
            </a:r>
          </a:p>
        </p:txBody>
      </p:sp>
      <p:sp>
        <p:nvSpPr>
          <p:cNvPr id="3" name="Content Placeholder 2"/>
          <p:cNvSpPr>
            <a:spLocks noGrp="1"/>
          </p:cNvSpPr>
          <p:nvPr>
            <p:ph idx="1"/>
          </p:nvPr>
        </p:nvSpPr>
        <p:spPr/>
        <p:txBody>
          <a:bodyPr>
            <a:normAutofit fontScale="77500" lnSpcReduction="20000"/>
          </a:bodyPr>
          <a:lstStyle/>
          <a:p>
            <a:r>
              <a:rPr lang="en-US" dirty="0"/>
              <a:t>public </a:t>
            </a:r>
            <a:r>
              <a:rPr lang="en-US" dirty="0">
                <a:hlinkClick r:id="rId2"/>
              </a:rPr>
              <a:t>Intent</a:t>
            </a:r>
            <a:r>
              <a:rPr lang="en-US" dirty="0"/>
              <a:t> </a:t>
            </a:r>
            <a:r>
              <a:rPr lang="en-US" dirty="0" err="1"/>
              <a:t>putExtra</a:t>
            </a:r>
            <a:r>
              <a:rPr lang="en-US" dirty="0"/>
              <a:t> (</a:t>
            </a:r>
            <a:r>
              <a:rPr lang="en-US" dirty="0">
                <a:hlinkClick r:id="rId3"/>
              </a:rPr>
              <a:t>String</a:t>
            </a:r>
            <a:r>
              <a:rPr lang="en-US" dirty="0"/>
              <a:t> name, </a:t>
            </a:r>
            <a:r>
              <a:rPr lang="en-US" dirty="0">
                <a:hlinkClick r:id="rId4"/>
              </a:rPr>
              <a:t>Bundle</a:t>
            </a:r>
            <a:r>
              <a:rPr lang="en-US" dirty="0"/>
              <a:t> value)</a:t>
            </a:r>
            <a:endParaRPr lang="ru-RU" dirty="0"/>
          </a:p>
          <a:p>
            <a:r>
              <a:rPr lang="en-US" dirty="0"/>
              <a:t>public </a:t>
            </a:r>
            <a:r>
              <a:rPr lang="en-US" dirty="0">
                <a:hlinkClick r:id="rId4"/>
              </a:rPr>
              <a:t>Bundle</a:t>
            </a:r>
            <a:r>
              <a:rPr lang="en-US" dirty="0"/>
              <a:t> </a:t>
            </a:r>
            <a:r>
              <a:rPr lang="en-US" dirty="0" err="1"/>
              <a:t>getExtras</a:t>
            </a:r>
            <a:r>
              <a:rPr lang="en-US" dirty="0"/>
              <a:t> ()</a:t>
            </a:r>
            <a:endParaRPr lang="ru-RU" dirty="0"/>
          </a:p>
          <a:p>
            <a:endParaRPr lang="ru-RU" dirty="0"/>
          </a:p>
          <a:p>
            <a:r>
              <a:rPr lang="en-US" dirty="0"/>
              <a:t>public </a:t>
            </a:r>
            <a:r>
              <a:rPr lang="en-US" dirty="0">
                <a:hlinkClick r:id="rId2"/>
              </a:rPr>
              <a:t>Intent</a:t>
            </a:r>
            <a:r>
              <a:rPr lang="en-US" dirty="0"/>
              <a:t> </a:t>
            </a:r>
            <a:r>
              <a:rPr lang="en-US" dirty="0" err="1"/>
              <a:t>putExtra</a:t>
            </a:r>
            <a:r>
              <a:rPr lang="en-US" dirty="0"/>
              <a:t> (</a:t>
            </a:r>
            <a:r>
              <a:rPr lang="en-US" dirty="0">
                <a:hlinkClick r:id="rId3"/>
              </a:rPr>
              <a:t>String</a:t>
            </a:r>
            <a:r>
              <a:rPr lang="en-US" dirty="0"/>
              <a:t> name, </a:t>
            </a:r>
            <a:r>
              <a:rPr lang="en-US" dirty="0" err="1"/>
              <a:t>int</a:t>
            </a:r>
            <a:r>
              <a:rPr lang="en-US" dirty="0"/>
              <a:t> value)</a:t>
            </a:r>
            <a:endParaRPr lang="ru-RU" dirty="0"/>
          </a:p>
          <a:p>
            <a:r>
              <a:rPr lang="en-US" dirty="0"/>
              <a:t>public </a:t>
            </a:r>
            <a:r>
              <a:rPr lang="en-US" dirty="0" err="1"/>
              <a:t>int</a:t>
            </a:r>
            <a:r>
              <a:rPr lang="en-US" dirty="0"/>
              <a:t> </a:t>
            </a:r>
            <a:r>
              <a:rPr lang="en-US" dirty="0" err="1"/>
              <a:t>getIntExtra</a:t>
            </a:r>
            <a:r>
              <a:rPr lang="en-US" dirty="0"/>
              <a:t> (</a:t>
            </a:r>
            <a:r>
              <a:rPr lang="en-US" dirty="0">
                <a:hlinkClick r:id="rId3"/>
              </a:rPr>
              <a:t>String</a:t>
            </a:r>
            <a:r>
              <a:rPr lang="en-US" dirty="0"/>
              <a:t> name, </a:t>
            </a:r>
            <a:r>
              <a:rPr lang="en-US" dirty="0" err="1"/>
              <a:t>int</a:t>
            </a:r>
            <a:r>
              <a:rPr lang="en-US" dirty="0"/>
              <a:t> </a:t>
            </a:r>
            <a:r>
              <a:rPr lang="en-US" dirty="0" err="1"/>
              <a:t>defaultValue</a:t>
            </a:r>
            <a:r>
              <a:rPr lang="en-US" dirty="0"/>
              <a:t>)</a:t>
            </a:r>
            <a:endParaRPr lang="ru-RU" dirty="0"/>
          </a:p>
          <a:p>
            <a:endParaRPr lang="en-US" dirty="0"/>
          </a:p>
          <a:p>
            <a:r>
              <a:rPr lang="en-US" dirty="0"/>
              <a:t>public </a:t>
            </a:r>
            <a:r>
              <a:rPr lang="en-US" dirty="0">
                <a:hlinkClick r:id="rId2"/>
              </a:rPr>
              <a:t>Intent</a:t>
            </a:r>
            <a:r>
              <a:rPr lang="en-US" dirty="0"/>
              <a:t> </a:t>
            </a:r>
            <a:r>
              <a:rPr lang="en-US" dirty="0" err="1"/>
              <a:t>putExtra</a:t>
            </a:r>
            <a:r>
              <a:rPr lang="en-US" dirty="0"/>
              <a:t> (</a:t>
            </a:r>
            <a:r>
              <a:rPr lang="en-US" dirty="0">
                <a:hlinkClick r:id="rId3"/>
              </a:rPr>
              <a:t>String</a:t>
            </a:r>
            <a:r>
              <a:rPr lang="en-US" dirty="0"/>
              <a:t> name, </a:t>
            </a:r>
            <a:r>
              <a:rPr lang="en-US" dirty="0" err="1">
                <a:hlinkClick r:id="rId5"/>
              </a:rPr>
              <a:t>CharSequence</a:t>
            </a:r>
            <a:r>
              <a:rPr lang="en-US" dirty="0"/>
              <a:t> value)</a:t>
            </a:r>
            <a:endParaRPr lang="ru-RU" dirty="0"/>
          </a:p>
          <a:p>
            <a:r>
              <a:rPr lang="en-US" dirty="0"/>
              <a:t>public </a:t>
            </a:r>
            <a:r>
              <a:rPr lang="en-US" dirty="0">
                <a:hlinkClick r:id="rId3"/>
              </a:rPr>
              <a:t>String</a:t>
            </a:r>
            <a:r>
              <a:rPr lang="en-US" dirty="0"/>
              <a:t> </a:t>
            </a:r>
            <a:r>
              <a:rPr lang="en-US" dirty="0" err="1"/>
              <a:t>getStringExtra</a:t>
            </a:r>
            <a:r>
              <a:rPr lang="en-US" dirty="0"/>
              <a:t> (</a:t>
            </a:r>
            <a:r>
              <a:rPr lang="en-US" dirty="0">
                <a:hlinkClick r:id="rId3"/>
              </a:rPr>
              <a:t>String</a:t>
            </a:r>
            <a:r>
              <a:rPr lang="en-US" dirty="0"/>
              <a:t> name)</a:t>
            </a:r>
            <a:endParaRPr lang="ru-RU" dirty="0"/>
          </a:p>
          <a:p>
            <a:r>
              <a:rPr lang="ru-RU" dirty="0"/>
              <a:t>и т.п.</a:t>
            </a:r>
          </a:p>
          <a:p>
            <a:endParaRPr lang="ru-RU" dirty="0"/>
          </a:p>
          <a:p>
            <a:r>
              <a:rPr lang="en-US" dirty="0"/>
              <a:t>public void </a:t>
            </a:r>
            <a:r>
              <a:rPr lang="en-US" dirty="0" err="1"/>
              <a:t>removeExtra</a:t>
            </a:r>
            <a:r>
              <a:rPr lang="en-US" dirty="0"/>
              <a:t> (</a:t>
            </a:r>
            <a:r>
              <a:rPr lang="en-US" dirty="0">
                <a:hlinkClick r:id="rId3"/>
              </a:rPr>
              <a:t>String</a:t>
            </a:r>
            <a:r>
              <a:rPr lang="en-US" dirty="0"/>
              <a:t> name)</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API</a:t>
            </a:r>
            <a:br>
              <a:rPr lang="en-US" dirty="0"/>
            </a:br>
            <a:r>
              <a:rPr lang="ru-RU" dirty="0"/>
              <a:t>Некоторые методы (</a:t>
            </a:r>
            <a:r>
              <a:rPr lang="en-US" dirty="0"/>
              <a:t>Flags)</a:t>
            </a:r>
          </a:p>
        </p:txBody>
      </p:sp>
      <p:sp>
        <p:nvSpPr>
          <p:cNvPr id="3" name="Content Placeholder 2"/>
          <p:cNvSpPr>
            <a:spLocks noGrp="1"/>
          </p:cNvSpPr>
          <p:nvPr>
            <p:ph idx="1"/>
          </p:nvPr>
        </p:nvSpPr>
        <p:spPr/>
        <p:txBody>
          <a:bodyPr>
            <a:normAutofit/>
          </a:bodyPr>
          <a:lstStyle/>
          <a:p>
            <a:r>
              <a:rPr lang="en-US" dirty="0"/>
              <a:t>public </a:t>
            </a:r>
            <a:r>
              <a:rPr lang="en-US" dirty="0">
                <a:hlinkClick r:id="rId2"/>
              </a:rPr>
              <a:t>Intent</a:t>
            </a:r>
            <a:r>
              <a:rPr lang="en-US" dirty="0"/>
              <a:t> </a:t>
            </a:r>
            <a:r>
              <a:rPr lang="en-US" dirty="0" err="1"/>
              <a:t>setFlags</a:t>
            </a:r>
            <a:r>
              <a:rPr lang="en-US" dirty="0"/>
              <a:t> (</a:t>
            </a:r>
            <a:r>
              <a:rPr lang="en-US" dirty="0" err="1"/>
              <a:t>int</a:t>
            </a:r>
            <a:r>
              <a:rPr lang="en-US" dirty="0"/>
              <a:t> flags)</a:t>
            </a:r>
          </a:p>
          <a:p>
            <a:r>
              <a:rPr lang="en-US" dirty="0"/>
              <a:t>public </a:t>
            </a:r>
            <a:r>
              <a:rPr lang="en-US" dirty="0">
                <a:hlinkClick r:id="rId2"/>
              </a:rPr>
              <a:t>Intent</a:t>
            </a:r>
            <a:r>
              <a:rPr lang="en-US" dirty="0"/>
              <a:t> </a:t>
            </a:r>
            <a:r>
              <a:rPr lang="en-US" dirty="0" err="1"/>
              <a:t>addFlags</a:t>
            </a:r>
            <a:r>
              <a:rPr lang="en-US" dirty="0"/>
              <a:t> (</a:t>
            </a:r>
            <a:r>
              <a:rPr lang="en-US" dirty="0" err="1"/>
              <a:t>int</a:t>
            </a:r>
            <a:r>
              <a:rPr lang="en-US" dirty="0"/>
              <a:t> flags)</a:t>
            </a:r>
          </a:p>
          <a:p>
            <a:r>
              <a:rPr lang="en-US" dirty="0"/>
              <a:t>public </a:t>
            </a:r>
            <a:r>
              <a:rPr lang="en-US" dirty="0" err="1"/>
              <a:t>int</a:t>
            </a:r>
            <a:r>
              <a:rPr lang="en-US" dirty="0"/>
              <a:t> </a:t>
            </a:r>
            <a:r>
              <a:rPr lang="en-US" dirty="0" err="1"/>
              <a:t>getFlags</a:t>
            </a:r>
            <a:r>
              <a:rPr lang="en-US" dirty="0"/>
              <a:t> ()</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Intent Matching</a:t>
            </a:r>
          </a:p>
        </p:txBody>
      </p:sp>
      <p:sp>
        <p:nvSpPr>
          <p:cNvPr id="3" name="Content Placeholder 2"/>
          <p:cNvSpPr>
            <a:spLocks noGrp="1"/>
          </p:cNvSpPr>
          <p:nvPr>
            <p:ph idx="1"/>
          </p:nvPr>
        </p:nvSpPr>
        <p:spPr/>
        <p:txBody>
          <a:bodyPr/>
          <a:lstStyle/>
          <a:p>
            <a:r>
              <a:rPr lang="en-US" dirty="0"/>
              <a:t> </a:t>
            </a:r>
            <a:r>
              <a:rPr lang="en-US" dirty="0" err="1">
                <a:hlinkClick r:id="rId2"/>
              </a:rPr>
              <a:t>PackageManager</a:t>
            </a:r>
            <a:r>
              <a:rPr lang="en-US" dirty="0"/>
              <a:t> has a set of query...()</a:t>
            </a:r>
          </a:p>
          <a:p>
            <a:pPr lvl="1"/>
            <a:r>
              <a:rPr lang="en-US" dirty="0"/>
              <a:t>all components that can accept a particular intent</a:t>
            </a:r>
          </a:p>
          <a:p>
            <a:pPr lvl="2"/>
            <a:r>
              <a:rPr lang="en-US" dirty="0" err="1"/>
              <a:t>queryIntentActivities</a:t>
            </a:r>
            <a:r>
              <a:rPr lang="en-US" dirty="0"/>
              <a:t>()</a:t>
            </a:r>
          </a:p>
          <a:p>
            <a:pPr lvl="2"/>
            <a:r>
              <a:rPr lang="en-US" dirty="0" err="1"/>
              <a:t>queryIntentServices</a:t>
            </a:r>
            <a:r>
              <a:rPr lang="en-US" dirty="0"/>
              <a:t>()</a:t>
            </a:r>
          </a:p>
          <a:p>
            <a:pPr lvl="2"/>
            <a:r>
              <a:rPr lang="en-US" dirty="0"/>
              <a:t>…</a:t>
            </a:r>
          </a:p>
          <a:p>
            <a:r>
              <a:rPr lang="en-US" dirty="0" err="1">
                <a:hlinkClick r:id="rId2"/>
              </a:rPr>
              <a:t>PackageManager</a:t>
            </a:r>
            <a:r>
              <a:rPr lang="en-US" dirty="0"/>
              <a:t> has a set of resolve...()</a:t>
            </a:r>
          </a:p>
          <a:p>
            <a:pPr lvl="1"/>
            <a:r>
              <a:rPr lang="en-US" dirty="0"/>
              <a:t>the best component to respond to an intent</a:t>
            </a:r>
          </a:p>
          <a:p>
            <a:pPr lvl="2"/>
            <a:r>
              <a:rPr lang="en-US" dirty="0" err="1"/>
              <a:t>resolveActivity</a:t>
            </a:r>
            <a:r>
              <a:rPr lang="en-US" dirty="0"/>
              <a:t>()</a:t>
            </a:r>
          </a:p>
          <a:p>
            <a:pPr lvl="2"/>
            <a:r>
              <a:rPr lang="en-US" dirty="0" err="1"/>
              <a:t>resolveServices</a:t>
            </a:r>
            <a:r>
              <a:rPr lang="en-US" dirty="0"/>
              <a:t>()</a:t>
            </a:r>
          </a:p>
          <a:p>
            <a:pPr lvl="2"/>
            <a:r>
              <a:rPr lang="en-US" dirty="0"/>
              <a:t>…</a:t>
            </a:r>
          </a:p>
          <a:p>
            <a:pPr lvl="2"/>
            <a:endParaRPr lang="en-US" dirty="0"/>
          </a:p>
        </p:txBody>
      </p:sp>
      <p:sp>
        <p:nvSpPr>
          <p:cNvPr id="4" name="Date Placeholder 3"/>
          <p:cNvSpPr>
            <a:spLocks noGrp="1"/>
          </p:cNvSpPr>
          <p:nvPr>
            <p:ph type="dt" sz="half" idx="10"/>
          </p:nvPr>
        </p:nvSpPr>
        <p:spPr/>
        <p:txBody>
          <a:bodyPr/>
          <a:lstStyle/>
          <a:p>
            <a:pPr>
              <a:defRPr/>
            </a:pPr>
            <a:r>
              <a:rPr lang="ru-RU"/>
              <a:t>04.10.2018</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Threads and Processes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66</a:t>
            </a:fld>
            <a:endParaRPr lang="en-US"/>
          </a:p>
        </p:txBody>
      </p:sp>
      <p:sp>
        <p:nvSpPr>
          <p:cNvPr id="7" name="Rectangle 6"/>
          <p:cNvSpPr/>
          <p:nvPr/>
        </p:nvSpPr>
        <p:spPr>
          <a:xfrm>
            <a:off x="467544" y="5733256"/>
            <a:ext cx="8424936" cy="369332"/>
          </a:xfrm>
          <a:prstGeom prst="rect">
            <a:avLst/>
          </a:prstGeom>
        </p:spPr>
        <p:txBody>
          <a:bodyPr wrap="square">
            <a:spAutoFit/>
          </a:bodyPr>
          <a:lstStyle/>
          <a:p>
            <a:r>
              <a:rPr lang="en-US" dirty="0">
                <a:hlinkClick r:id="rId2"/>
              </a:rPr>
              <a:t>http://developer.android.com/guide/components/processes-and-threads.html</a:t>
            </a:r>
            <a:r>
              <a:rPr lang="en-US"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Процессы и Потоки</a:t>
            </a:r>
            <a:endParaRPr lang="en-US" dirty="0"/>
          </a:p>
        </p:txBody>
      </p:sp>
      <p:sp>
        <p:nvSpPr>
          <p:cNvPr id="8" name="Content Placeholder 7"/>
          <p:cNvSpPr>
            <a:spLocks noGrp="1"/>
          </p:cNvSpPr>
          <p:nvPr>
            <p:ph idx="1"/>
          </p:nvPr>
        </p:nvSpPr>
        <p:spPr/>
        <p:txBody>
          <a:bodyPr/>
          <a:lstStyle/>
          <a:p>
            <a:r>
              <a:rPr lang="ru-RU" dirty="0">
                <a:solidFill>
                  <a:srgbClr val="FF0000"/>
                </a:solidFill>
              </a:rPr>
              <a:t>По умолчанию </a:t>
            </a:r>
            <a:r>
              <a:rPr lang="ru-RU" dirty="0"/>
              <a:t>все компоненты одного приложения работают в одном процессе</a:t>
            </a:r>
          </a:p>
          <a:p>
            <a:pPr lvl="1"/>
            <a:r>
              <a:rPr lang="ru-RU" dirty="0"/>
              <a:t>М.б. изменено с помощью </a:t>
            </a:r>
            <a:r>
              <a:rPr lang="en-US" dirty="0"/>
              <a:t>AndroidManifest.xml</a:t>
            </a:r>
          </a:p>
          <a:p>
            <a:pPr lvl="2"/>
            <a:r>
              <a:rPr lang="en-US" dirty="0" err="1"/>
              <a:t>android:process</a:t>
            </a:r>
            <a:endParaRPr lang="en-US" dirty="0"/>
          </a:p>
          <a:p>
            <a:r>
              <a:rPr lang="ru-RU" dirty="0">
                <a:solidFill>
                  <a:srgbClr val="FF0000"/>
                </a:solidFill>
              </a:rPr>
              <a:t>По умолчанию </a:t>
            </a:r>
            <a:r>
              <a:rPr lang="ru-RU" dirty="0"/>
              <a:t>все компоненты одного приложения работают в одном потоке </a:t>
            </a:r>
          </a:p>
          <a:p>
            <a:pPr lvl="1"/>
            <a:r>
              <a:rPr lang="ru-RU" dirty="0">
                <a:solidFill>
                  <a:srgbClr val="FF0000"/>
                </a:solidFill>
              </a:rPr>
              <a:t>В т.ч. сервисы!</a:t>
            </a:r>
          </a:p>
          <a:p>
            <a:pPr lvl="1"/>
            <a:r>
              <a:rPr lang="en-US" dirty="0"/>
              <a:t>UI-Thread = Main-Thread</a:t>
            </a:r>
          </a:p>
          <a:p>
            <a:pPr lvl="1"/>
            <a:r>
              <a:rPr lang="ru-RU" dirty="0"/>
              <a:t>М.б. изменено с помощью </a:t>
            </a:r>
            <a:r>
              <a:rPr lang="en-US" dirty="0"/>
              <a:t>Worker Threads</a:t>
            </a:r>
            <a:endParaRPr lang="ru-RU"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Жизненный Цикл Процесса</a:t>
            </a:r>
            <a:endParaRPr lang="en-US" dirty="0"/>
          </a:p>
        </p:txBody>
      </p:sp>
      <p:sp>
        <p:nvSpPr>
          <p:cNvPr id="3" name="Content Placeholder 2"/>
          <p:cNvSpPr>
            <a:spLocks noGrp="1"/>
          </p:cNvSpPr>
          <p:nvPr>
            <p:ph idx="1"/>
          </p:nvPr>
        </p:nvSpPr>
        <p:spPr/>
        <p:txBody>
          <a:bodyPr/>
          <a:lstStyle/>
          <a:p>
            <a:r>
              <a:rPr lang="ru-RU" dirty="0"/>
              <a:t>ОС создает 1 процесс с 1 потоком при первом запуске любого из компонентов приложения</a:t>
            </a:r>
          </a:p>
          <a:p>
            <a:r>
              <a:rPr lang="ru-RU" dirty="0"/>
              <a:t>ОС выстраивает </a:t>
            </a:r>
            <a:r>
              <a:rPr lang="en-US" dirty="0"/>
              <a:t>“importance hierarchy”</a:t>
            </a:r>
            <a:r>
              <a:rPr lang="ru-RU" dirty="0"/>
              <a:t> процессов</a:t>
            </a:r>
          </a:p>
          <a:p>
            <a:r>
              <a:rPr lang="ru-RU" dirty="0"/>
              <a:t>В случае нехватки ресурсов (памяти) ОС убивает наименее важные процессы</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(1)</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800" b="1" dirty="0"/>
              <a:t>Foreground process</a:t>
            </a:r>
            <a:r>
              <a:rPr lang="ru-RU" sz="2800" b="1" dirty="0"/>
              <a:t> – </a:t>
            </a:r>
            <a:r>
              <a:rPr lang="en-US" sz="2800" dirty="0"/>
              <a:t>A</a:t>
            </a:r>
            <a:r>
              <a:rPr lang="ru-RU" sz="2800" dirty="0"/>
              <a:t> </a:t>
            </a:r>
            <a:r>
              <a:rPr lang="en-US" sz="2800" dirty="0"/>
              <a:t>process that is required for what the user is currently doing.</a:t>
            </a:r>
          </a:p>
          <a:p>
            <a:pPr lvl="1"/>
            <a:r>
              <a:rPr lang="en-US" sz="2000" dirty="0"/>
              <a:t>It hosts an </a:t>
            </a:r>
            <a:r>
              <a:rPr lang="en-US" sz="2000" dirty="0">
                <a:hlinkClick r:id="rId2"/>
              </a:rPr>
              <a:t>Activity</a:t>
            </a:r>
            <a:r>
              <a:rPr lang="en-US" sz="2000" dirty="0"/>
              <a:t> that the user is interacting with (the </a:t>
            </a:r>
            <a:r>
              <a:rPr lang="en-US" sz="2000" dirty="0">
                <a:hlinkClick r:id="rId2"/>
              </a:rPr>
              <a:t>Activity</a:t>
            </a:r>
            <a:r>
              <a:rPr lang="en-US" sz="2000" dirty="0"/>
              <a:t>'s </a:t>
            </a:r>
            <a:r>
              <a:rPr lang="en-US" sz="2000" dirty="0" err="1">
                <a:hlinkClick r:id="rId2"/>
              </a:rPr>
              <a:t>onResume</a:t>
            </a:r>
            <a:r>
              <a:rPr lang="en-US" sz="2000" dirty="0">
                <a:hlinkClick r:id="rId2"/>
              </a:rPr>
              <a:t>()</a:t>
            </a:r>
            <a:r>
              <a:rPr lang="en-US" sz="2000" dirty="0"/>
              <a:t> method has been called).</a:t>
            </a:r>
          </a:p>
          <a:p>
            <a:pPr lvl="1"/>
            <a:r>
              <a:rPr lang="en-US" sz="2000" dirty="0"/>
              <a:t>It hosts a </a:t>
            </a:r>
            <a:r>
              <a:rPr lang="en-US" sz="2000" dirty="0">
                <a:hlinkClick r:id="rId3"/>
              </a:rPr>
              <a:t>Service</a:t>
            </a:r>
            <a:r>
              <a:rPr lang="en-US" sz="2000" dirty="0"/>
              <a:t> that's bound to the activity that the user is interacting with.</a:t>
            </a:r>
          </a:p>
          <a:p>
            <a:pPr lvl="1"/>
            <a:r>
              <a:rPr lang="en-US" sz="2000" dirty="0"/>
              <a:t>It hosts a </a:t>
            </a:r>
            <a:r>
              <a:rPr lang="en-US" sz="2000" dirty="0">
                <a:hlinkClick r:id="rId3"/>
              </a:rPr>
              <a:t>Service</a:t>
            </a:r>
            <a:r>
              <a:rPr lang="en-US" sz="2000" dirty="0"/>
              <a:t> that's running "in the foreground"—the service has called </a:t>
            </a:r>
            <a:r>
              <a:rPr lang="en-US" sz="2000" dirty="0" err="1">
                <a:hlinkClick r:id="rId3"/>
              </a:rPr>
              <a:t>startForeground</a:t>
            </a:r>
            <a:r>
              <a:rPr lang="en-US" sz="2000" dirty="0">
                <a:hlinkClick r:id="rId3"/>
              </a:rPr>
              <a:t>()</a:t>
            </a:r>
            <a:r>
              <a:rPr lang="en-US" sz="2000" dirty="0"/>
              <a:t>.</a:t>
            </a:r>
          </a:p>
          <a:p>
            <a:pPr lvl="1"/>
            <a:r>
              <a:rPr lang="en-US" sz="2000" dirty="0"/>
              <a:t>It hosts a </a:t>
            </a:r>
            <a:r>
              <a:rPr lang="en-US" sz="2000" dirty="0">
                <a:hlinkClick r:id="rId3"/>
              </a:rPr>
              <a:t>Service</a:t>
            </a:r>
            <a:r>
              <a:rPr lang="en-US" sz="2000" dirty="0"/>
              <a:t> that's executing one of its lifecycle callbacks (</a:t>
            </a:r>
            <a:r>
              <a:rPr lang="en-US" sz="2000" dirty="0" err="1">
                <a:hlinkClick r:id="rId3"/>
              </a:rPr>
              <a:t>onCreate</a:t>
            </a:r>
            <a:r>
              <a:rPr lang="en-US" sz="2000" dirty="0">
                <a:hlinkClick r:id="rId3"/>
              </a:rPr>
              <a:t>()</a:t>
            </a:r>
            <a:r>
              <a:rPr lang="en-US" sz="2000" dirty="0"/>
              <a:t>, </a:t>
            </a:r>
            <a:r>
              <a:rPr lang="en-US" sz="2000" dirty="0" err="1">
                <a:hlinkClick r:id="rId3"/>
              </a:rPr>
              <a:t>onStart</a:t>
            </a:r>
            <a:r>
              <a:rPr lang="en-US" sz="2000" dirty="0">
                <a:hlinkClick r:id="rId3"/>
              </a:rPr>
              <a:t>()</a:t>
            </a:r>
            <a:r>
              <a:rPr lang="en-US" sz="2000" dirty="0"/>
              <a:t>, or</a:t>
            </a:r>
            <a:r>
              <a:rPr lang="ru-RU" sz="2000" dirty="0"/>
              <a:t> </a:t>
            </a:r>
            <a:r>
              <a:rPr lang="en-US" sz="2000" dirty="0" err="1">
                <a:hlinkClick r:id="rId3"/>
              </a:rPr>
              <a:t>onDestroy</a:t>
            </a:r>
            <a:r>
              <a:rPr lang="en-US" sz="2000" dirty="0">
                <a:hlinkClick r:id="rId3"/>
              </a:rPr>
              <a:t>()</a:t>
            </a:r>
            <a:r>
              <a:rPr lang="en-US" sz="2000" dirty="0"/>
              <a:t>).</a:t>
            </a:r>
          </a:p>
          <a:p>
            <a:pPr lvl="1"/>
            <a:r>
              <a:rPr lang="en-US" sz="2000" dirty="0"/>
              <a:t>It hosts a </a:t>
            </a:r>
            <a:r>
              <a:rPr lang="en-US" sz="2000" dirty="0" err="1">
                <a:hlinkClick r:id="rId4"/>
              </a:rPr>
              <a:t>BroadcastReceiver</a:t>
            </a:r>
            <a:r>
              <a:rPr lang="en-US" sz="2000" dirty="0"/>
              <a:t> that's executing its </a:t>
            </a:r>
            <a:r>
              <a:rPr lang="en-US" sz="2000" dirty="0" err="1">
                <a:hlinkClick r:id="rId4"/>
              </a:rPr>
              <a:t>onReceive</a:t>
            </a:r>
            <a:r>
              <a:rPr lang="en-US" sz="2000" dirty="0">
                <a:hlinkClick r:id="rId4"/>
              </a:rPr>
              <a:t>()</a:t>
            </a:r>
            <a:r>
              <a:rPr lang="en-US" sz="2000" dirty="0"/>
              <a:t> method.</a:t>
            </a:r>
          </a:p>
          <a:p>
            <a:endParaRPr lang="en-US"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9D13BC6-944F-4C64-99D6-82C2C91DF258}" type="slidenum">
              <a:rPr lang="en-US" smtClean="0">
                <a:solidFill>
                  <a:prstClr val="black">
                    <a:tint val="75000"/>
                  </a:prstClr>
                </a:solidFill>
              </a:rPr>
              <a:pPr>
                <a:defRPr/>
              </a:pPr>
              <a:t>7</a:t>
            </a:fld>
            <a:endParaRPr lang="en-US">
              <a:solidFill>
                <a:prstClr val="black">
                  <a:tint val="75000"/>
                </a:prstClr>
              </a:solidFill>
            </a:endParaRPr>
          </a:p>
        </p:txBody>
      </p:sp>
      <p:pic>
        <p:nvPicPr>
          <p:cNvPr id="11269" name="Content Placeholder 9" descr="build.png"/>
          <p:cNvPicPr>
            <a:picLocks noGrp="1" noChangeAspect="1"/>
          </p:cNvPicPr>
          <p:nvPr>
            <p:ph idx="1"/>
          </p:nvPr>
        </p:nvPicPr>
        <p:blipFill>
          <a:blip r:embed="rId2" cstate="print"/>
          <a:srcRect/>
          <a:stretch>
            <a:fillRect/>
          </a:stretch>
        </p:blipFill>
        <p:spPr>
          <a:xfrm>
            <a:off x="2268538" y="71438"/>
            <a:ext cx="4103687" cy="6753225"/>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(2)</a:t>
            </a:r>
            <a:endParaRPr lang="en-US" dirty="0"/>
          </a:p>
        </p:txBody>
      </p:sp>
      <p:sp>
        <p:nvSpPr>
          <p:cNvPr id="3" name="Content Placeholder 2"/>
          <p:cNvSpPr>
            <a:spLocks noGrp="1"/>
          </p:cNvSpPr>
          <p:nvPr>
            <p:ph idx="1"/>
          </p:nvPr>
        </p:nvSpPr>
        <p:spPr/>
        <p:txBody>
          <a:bodyPr/>
          <a:lstStyle/>
          <a:p>
            <a:pPr marL="514350" indent="-514350">
              <a:buAutoNum type="arabicPeriod" startAt="2"/>
            </a:pPr>
            <a:r>
              <a:rPr lang="en-US" sz="2800" b="1" dirty="0"/>
              <a:t>Visible process</a:t>
            </a:r>
            <a:r>
              <a:rPr lang="ru-RU" sz="2800" b="1" dirty="0"/>
              <a:t> – </a:t>
            </a:r>
            <a:r>
              <a:rPr lang="en-US" sz="2800" dirty="0"/>
              <a:t>A</a:t>
            </a:r>
            <a:r>
              <a:rPr lang="ru-RU" sz="2800" dirty="0"/>
              <a:t> </a:t>
            </a:r>
            <a:r>
              <a:rPr lang="en-US" sz="2800" dirty="0"/>
              <a:t>process that doesn't have any foreground components, but still can affect what the user sees on screen. A process is considered to be visible if either of the following conditions are true:</a:t>
            </a:r>
          </a:p>
          <a:p>
            <a:pPr lvl="1"/>
            <a:r>
              <a:rPr lang="en-US" sz="2400" dirty="0"/>
              <a:t>It hosts an </a:t>
            </a:r>
            <a:r>
              <a:rPr lang="en-US" sz="2400" dirty="0">
                <a:hlinkClick r:id="rId2"/>
              </a:rPr>
              <a:t>Activity</a:t>
            </a:r>
            <a:r>
              <a:rPr lang="en-US" sz="2400" dirty="0"/>
              <a:t> that is not in the foreground, but is still visible to the user (its </a:t>
            </a:r>
            <a:r>
              <a:rPr lang="en-US" sz="2400" dirty="0" err="1">
                <a:hlinkClick r:id="rId2"/>
              </a:rPr>
              <a:t>onPause</a:t>
            </a:r>
            <a:r>
              <a:rPr lang="en-US" sz="2400" dirty="0">
                <a:hlinkClick r:id="rId2"/>
              </a:rPr>
              <a:t>()</a:t>
            </a:r>
            <a:r>
              <a:rPr lang="en-US" sz="2400" dirty="0"/>
              <a:t> method has been called). This might occur, for example, if the foreground activity started a dialog, which allows the previous activity to be seen behind it.</a:t>
            </a:r>
          </a:p>
          <a:p>
            <a:pPr lvl="1"/>
            <a:r>
              <a:rPr lang="en-US" sz="2400" dirty="0"/>
              <a:t>It hosts a </a:t>
            </a:r>
            <a:r>
              <a:rPr lang="en-US" sz="2400" dirty="0">
                <a:hlinkClick r:id="rId3"/>
              </a:rPr>
              <a:t>Service</a:t>
            </a:r>
            <a:r>
              <a:rPr lang="en-US" sz="2400" dirty="0"/>
              <a:t> that's bound to a visible (or foreground) activity.</a:t>
            </a:r>
            <a:endParaRPr lang="en-US"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(3)</a:t>
            </a:r>
            <a:endParaRPr lang="en-US" dirty="0"/>
          </a:p>
        </p:txBody>
      </p:sp>
      <p:sp>
        <p:nvSpPr>
          <p:cNvPr id="3" name="Content Placeholder 2"/>
          <p:cNvSpPr>
            <a:spLocks noGrp="1"/>
          </p:cNvSpPr>
          <p:nvPr>
            <p:ph idx="1"/>
          </p:nvPr>
        </p:nvSpPr>
        <p:spPr/>
        <p:txBody>
          <a:bodyPr/>
          <a:lstStyle/>
          <a:p>
            <a:pPr marL="514350" indent="-514350">
              <a:buAutoNum type="arabicPeriod" startAt="3"/>
            </a:pPr>
            <a:r>
              <a:rPr lang="en-US" sz="2800" b="1" dirty="0"/>
              <a:t>Service process</a:t>
            </a:r>
            <a:r>
              <a:rPr lang="ru-RU" sz="2800" b="1" dirty="0"/>
              <a:t> – </a:t>
            </a:r>
            <a:r>
              <a:rPr lang="en-US" sz="2800" dirty="0"/>
              <a:t>A</a:t>
            </a:r>
            <a:r>
              <a:rPr lang="ru-RU" sz="2800" dirty="0"/>
              <a:t> </a:t>
            </a:r>
            <a:r>
              <a:rPr lang="en-US" sz="2800" dirty="0"/>
              <a:t>process that is running a service that has been started with the </a:t>
            </a:r>
            <a:r>
              <a:rPr lang="en-US" sz="2800" dirty="0" err="1">
                <a:hlinkClick r:id="rId2"/>
              </a:rPr>
              <a:t>startService</a:t>
            </a:r>
            <a:r>
              <a:rPr lang="en-US" sz="2800" dirty="0">
                <a:hlinkClick r:id="rId2"/>
              </a:rPr>
              <a:t>()</a:t>
            </a:r>
            <a:r>
              <a:rPr lang="en-US" sz="2800" dirty="0"/>
              <a:t> method and does not fall into either of the two higher categories. Although service processes are not directly tied to anything the user sees, they are generally doing things that the user cares about (such as playing music in the background or downloading data on the network), so the system keeps them running unless there's not enough memory to retain them along with all foreground and visible processes.</a:t>
            </a:r>
            <a:endParaRPr lang="ru-RU" sz="2800"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(4)</a:t>
            </a:r>
            <a:endParaRPr lang="en-US" dirty="0"/>
          </a:p>
        </p:txBody>
      </p:sp>
      <p:sp>
        <p:nvSpPr>
          <p:cNvPr id="3" name="Content Placeholder 2"/>
          <p:cNvSpPr>
            <a:spLocks noGrp="1"/>
          </p:cNvSpPr>
          <p:nvPr>
            <p:ph idx="1"/>
          </p:nvPr>
        </p:nvSpPr>
        <p:spPr/>
        <p:txBody>
          <a:bodyPr/>
          <a:lstStyle/>
          <a:p>
            <a:pPr marL="514350" indent="-514350">
              <a:buAutoNum type="arabicPeriod" startAt="4"/>
            </a:pPr>
            <a:r>
              <a:rPr lang="en-US" sz="2800" b="1" dirty="0"/>
              <a:t>Background process</a:t>
            </a:r>
            <a:r>
              <a:rPr lang="ru-RU" sz="2800" b="1" dirty="0"/>
              <a:t> – </a:t>
            </a:r>
            <a:r>
              <a:rPr lang="en-US" sz="2800" dirty="0"/>
              <a:t>A</a:t>
            </a:r>
            <a:r>
              <a:rPr lang="ru-RU" sz="2800" dirty="0"/>
              <a:t> </a:t>
            </a:r>
            <a:r>
              <a:rPr lang="en-US" sz="2800" dirty="0"/>
              <a:t>process holding an activity that's not currently visible to the user (the activity's </a:t>
            </a:r>
            <a:r>
              <a:rPr lang="en-US" sz="2800" dirty="0" err="1">
                <a:hlinkClick r:id="rId2"/>
              </a:rPr>
              <a:t>onStop</a:t>
            </a:r>
            <a:r>
              <a:rPr lang="en-US" sz="2800" dirty="0">
                <a:hlinkClick r:id="rId2"/>
              </a:rPr>
              <a:t>()</a:t>
            </a:r>
            <a:r>
              <a:rPr lang="en-US" sz="2800" dirty="0"/>
              <a:t> method has been called).</a:t>
            </a:r>
            <a:endParaRPr lang="ru-RU" sz="2800" dirty="0"/>
          </a:p>
          <a:p>
            <a:pPr marL="914400" lvl="1" indent="-514350"/>
            <a:r>
              <a:rPr lang="en-US" sz="2000" dirty="0"/>
              <a:t>These processes have no direct impact on the user experience, and the system can kill them at any time to reclaim memory for a foreground, visible, or service process. </a:t>
            </a:r>
            <a:endParaRPr lang="ru-RU" sz="2000" dirty="0"/>
          </a:p>
          <a:p>
            <a:pPr marL="914400" lvl="1" indent="-514350"/>
            <a:r>
              <a:rPr lang="en-US" sz="2400" b="1" dirty="0"/>
              <a:t>Background process</a:t>
            </a:r>
            <a:r>
              <a:rPr lang="ru-RU" sz="2400" b="1" dirty="0"/>
              <a:t> </a:t>
            </a:r>
            <a:r>
              <a:rPr lang="en-US" sz="2400" dirty="0"/>
              <a:t>are kept in an LRU (least recently used).</a:t>
            </a:r>
            <a:endParaRPr lang="ru-RU" sz="2400" dirty="0"/>
          </a:p>
          <a:p>
            <a:pPr marL="914400" lvl="1" indent="-514350"/>
            <a:r>
              <a:rPr lang="ru-RU" sz="2400" dirty="0"/>
              <a:t> </a:t>
            </a:r>
            <a:r>
              <a:rPr lang="en-US" sz="2400" dirty="0"/>
              <a:t>If an activity implements its lifecycle methods correctly, and saves its current state, killing its process will not have a visible effect on the user experience.</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(5)</a:t>
            </a:r>
            <a:endParaRPr lang="en-US" dirty="0"/>
          </a:p>
        </p:txBody>
      </p:sp>
      <p:sp>
        <p:nvSpPr>
          <p:cNvPr id="3" name="Content Placeholder 2"/>
          <p:cNvSpPr>
            <a:spLocks noGrp="1"/>
          </p:cNvSpPr>
          <p:nvPr>
            <p:ph idx="1"/>
          </p:nvPr>
        </p:nvSpPr>
        <p:spPr/>
        <p:txBody>
          <a:bodyPr/>
          <a:lstStyle/>
          <a:p>
            <a:pPr marL="514350" indent="-514350">
              <a:buAutoNum type="arabicPeriod" startAt="5"/>
            </a:pPr>
            <a:r>
              <a:rPr lang="en-US" sz="2800" b="1" dirty="0"/>
              <a:t>Empty process</a:t>
            </a:r>
            <a:r>
              <a:rPr lang="ru-RU" sz="2800" b="1" dirty="0"/>
              <a:t> – </a:t>
            </a:r>
            <a:r>
              <a:rPr lang="en-US" sz="2800" dirty="0"/>
              <a:t>A</a:t>
            </a:r>
            <a:r>
              <a:rPr lang="ru-RU" sz="2800" dirty="0"/>
              <a:t> </a:t>
            </a:r>
            <a:r>
              <a:rPr lang="en-US" sz="2800" dirty="0"/>
              <a:t>process that doesn't hold any active application components. </a:t>
            </a:r>
            <a:endParaRPr lang="ru-RU" sz="2800" dirty="0"/>
          </a:p>
          <a:p>
            <a:pPr marL="914400" lvl="1" indent="-514350"/>
            <a:r>
              <a:rPr lang="en-US" sz="2400" dirty="0"/>
              <a:t>caching purposes, to improve startup time the next time a component needs to run in it.</a:t>
            </a:r>
            <a:endParaRPr lang="ru-RU" sz="2400" dirty="0"/>
          </a:p>
          <a:p>
            <a:pPr marL="914400" lvl="1" indent="-514350"/>
            <a:r>
              <a:rPr lang="en-US" sz="2400" dirty="0"/>
              <a:t>The system often kills these processes in order to balance overall system resources between process caches and the underlying kernel caches.</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Значимость процессов</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Foreground process</a:t>
            </a:r>
            <a:endParaRPr lang="ru-RU" dirty="0"/>
          </a:p>
          <a:p>
            <a:pPr marL="514350" indent="-514350">
              <a:buFont typeface="+mj-lt"/>
              <a:buAutoNum type="arabicPeriod"/>
            </a:pPr>
            <a:r>
              <a:rPr lang="en-US" dirty="0"/>
              <a:t>Visible process</a:t>
            </a:r>
            <a:endParaRPr lang="ru-RU" dirty="0"/>
          </a:p>
          <a:p>
            <a:pPr marL="514350" indent="-514350">
              <a:buFont typeface="+mj-lt"/>
              <a:buAutoNum type="arabicPeriod"/>
            </a:pPr>
            <a:r>
              <a:rPr lang="en-US" dirty="0"/>
              <a:t>Service process</a:t>
            </a:r>
            <a:endParaRPr lang="ru-RU" dirty="0"/>
          </a:p>
          <a:p>
            <a:pPr marL="514350" indent="-514350">
              <a:buFont typeface="+mj-lt"/>
              <a:buAutoNum type="arabicPeriod"/>
            </a:pPr>
            <a:r>
              <a:rPr lang="en-US" dirty="0"/>
              <a:t>Background process</a:t>
            </a:r>
            <a:endParaRPr lang="ru-RU" dirty="0"/>
          </a:p>
          <a:p>
            <a:pPr marL="514350" indent="-514350">
              <a:buFont typeface="+mj-lt"/>
              <a:buAutoNum type="arabicPeriod"/>
            </a:pPr>
            <a:r>
              <a:rPr lang="en-US" dirty="0"/>
              <a:t>Empty process</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Потоки в Приложении</a:t>
            </a:r>
            <a:endParaRPr lang="en-US" dirty="0"/>
          </a:p>
        </p:txBody>
      </p:sp>
      <p:sp>
        <p:nvSpPr>
          <p:cNvPr id="3" name="Content Placeholder 2"/>
          <p:cNvSpPr>
            <a:spLocks noGrp="1"/>
          </p:cNvSpPr>
          <p:nvPr>
            <p:ph idx="1"/>
          </p:nvPr>
        </p:nvSpPr>
        <p:spPr/>
        <p:txBody>
          <a:bodyPr/>
          <a:lstStyle/>
          <a:p>
            <a:pPr marL="342900" lvl="1" indent="-342900">
              <a:buFont typeface="Arial" charset="0"/>
              <a:buChar char="•"/>
            </a:pPr>
            <a:r>
              <a:rPr lang="ru-RU" dirty="0">
                <a:solidFill>
                  <a:srgbClr val="FF0000"/>
                </a:solidFill>
              </a:rPr>
              <a:t>По умолчанию </a:t>
            </a:r>
            <a:r>
              <a:rPr lang="ru-RU" dirty="0"/>
              <a:t>все компоненты одного приложения работают в одном потоке (</a:t>
            </a:r>
            <a:r>
              <a:rPr lang="en-US" dirty="0"/>
              <a:t>Main Thread</a:t>
            </a:r>
            <a:r>
              <a:rPr lang="ru-RU" dirty="0"/>
              <a:t>)</a:t>
            </a:r>
          </a:p>
          <a:p>
            <a:pPr lvl="1"/>
            <a:r>
              <a:rPr lang="ru-RU" dirty="0"/>
              <a:t>При запуске приложения создается </a:t>
            </a:r>
            <a:r>
              <a:rPr lang="en-US" dirty="0"/>
              <a:t>main </a:t>
            </a:r>
            <a:r>
              <a:rPr lang="en-US" dirty="0" err="1"/>
              <a:t>looper</a:t>
            </a:r>
            <a:r>
              <a:rPr lang="en-US" dirty="0"/>
              <a:t> </a:t>
            </a:r>
            <a:r>
              <a:rPr lang="ru-RU" dirty="0"/>
              <a:t>(</a:t>
            </a:r>
            <a:r>
              <a:rPr lang="en-US" dirty="0" err="1"/>
              <a:t>android.os.Looper</a:t>
            </a:r>
            <a:r>
              <a:rPr lang="ru-RU" dirty="0"/>
              <a:t>)</a:t>
            </a:r>
          </a:p>
          <a:p>
            <a:pPr lvl="2"/>
            <a:r>
              <a:rPr lang="en-US" dirty="0">
                <a:hlinkClick r:id="rId2"/>
              </a:rPr>
              <a:t>http://developer.android.com/reference/android/os/Looper.html</a:t>
            </a:r>
            <a:r>
              <a:rPr lang="ru-RU" dirty="0"/>
              <a:t> </a:t>
            </a:r>
            <a:endParaRPr lang="en-US" dirty="0"/>
          </a:p>
          <a:p>
            <a:pPr lvl="1"/>
            <a:r>
              <a:rPr lang="en-US" dirty="0"/>
              <a:t>main </a:t>
            </a:r>
            <a:r>
              <a:rPr lang="en-US" dirty="0" err="1"/>
              <a:t>looper</a:t>
            </a:r>
            <a:r>
              <a:rPr lang="en-US" dirty="0"/>
              <a:t> </a:t>
            </a:r>
            <a:r>
              <a:rPr lang="ru-RU" dirty="0"/>
              <a:t>перенаправляет (</a:t>
            </a:r>
            <a:r>
              <a:rPr lang="en-US" dirty="0"/>
              <a:t>dispatch) </a:t>
            </a:r>
            <a:r>
              <a:rPr lang="ru-RU" dirty="0"/>
              <a:t>сообщения другим компонентам</a:t>
            </a:r>
            <a:r>
              <a:rPr lang="en-US" dirty="0"/>
              <a:t>:</a:t>
            </a:r>
          </a:p>
          <a:p>
            <a:pPr lvl="2"/>
            <a:r>
              <a:rPr lang="en-US" dirty="0"/>
              <a:t>Activity</a:t>
            </a:r>
            <a:r>
              <a:rPr lang="ru-RU" dirty="0"/>
              <a:t>, </a:t>
            </a:r>
            <a:r>
              <a:rPr lang="en-US" dirty="0"/>
              <a:t>Widget</a:t>
            </a:r>
            <a:r>
              <a:rPr lang="ru-RU" dirty="0"/>
              <a:t>, пр.</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Потоки и </a:t>
            </a:r>
            <a:r>
              <a:rPr lang="en-US" dirty="0"/>
              <a:t>Android UI</a:t>
            </a:r>
            <a:r>
              <a:rPr lang="ru-RU" dirty="0"/>
              <a:t> </a:t>
            </a:r>
            <a:r>
              <a:rPr lang="en-US" dirty="0"/>
              <a:t>Toolkit</a:t>
            </a:r>
            <a:r>
              <a:rPr lang="ru-RU" dirty="0"/>
              <a:t> (1)</a:t>
            </a:r>
            <a:endParaRPr lang="en-US" dirty="0"/>
          </a:p>
        </p:txBody>
      </p:sp>
      <p:sp>
        <p:nvSpPr>
          <p:cNvPr id="3" name="Content Placeholder 2"/>
          <p:cNvSpPr>
            <a:spLocks noGrp="1"/>
          </p:cNvSpPr>
          <p:nvPr>
            <p:ph idx="1"/>
          </p:nvPr>
        </p:nvSpPr>
        <p:spPr/>
        <p:txBody>
          <a:bodyPr/>
          <a:lstStyle/>
          <a:p>
            <a:r>
              <a:rPr lang="en-US" dirty="0"/>
              <a:t>UI toolkit</a:t>
            </a:r>
          </a:p>
          <a:p>
            <a:pPr lvl="1"/>
            <a:r>
              <a:rPr lang="en-US" dirty="0" err="1">
                <a:hlinkClick r:id="rId2"/>
              </a:rPr>
              <a:t>android.widget</a:t>
            </a:r>
            <a:r>
              <a:rPr lang="en-US" dirty="0"/>
              <a:t>.*, </a:t>
            </a:r>
            <a:r>
              <a:rPr lang="en-US" dirty="0" err="1">
                <a:hlinkClick r:id="rId3"/>
              </a:rPr>
              <a:t>android.view</a:t>
            </a:r>
            <a:r>
              <a:rPr lang="en-US" dirty="0"/>
              <a:t>.*</a:t>
            </a:r>
            <a:endParaRPr lang="ru-RU" dirty="0"/>
          </a:p>
          <a:p>
            <a:pPr lvl="1"/>
            <a:r>
              <a:rPr lang="ru-RU" dirty="0"/>
              <a:t>НЕ </a:t>
            </a:r>
            <a:r>
              <a:rPr lang="en-US" dirty="0"/>
              <a:t>thread-safe</a:t>
            </a:r>
            <a:endParaRPr lang="ru-RU" dirty="0"/>
          </a:p>
          <a:p>
            <a:pPr lvl="2"/>
            <a:r>
              <a:rPr lang="ru-RU" dirty="0"/>
              <a:t>Все взаимодействия с </a:t>
            </a:r>
            <a:r>
              <a:rPr lang="en-US" dirty="0"/>
              <a:t>UI </a:t>
            </a:r>
            <a:r>
              <a:rPr lang="ru-RU" dirty="0"/>
              <a:t>только из </a:t>
            </a:r>
            <a:r>
              <a:rPr lang="en-US" dirty="0"/>
              <a:t>UI Thread</a:t>
            </a:r>
          </a:p>
          <a:p>
            <a:pPr lvl="1"/>
            <a:r>
              <a:rPr lang="ru-RU" dirty="0"/>
              <a:t>Все </a:t>
            </a:r>
            <a:r>
              <a:rPr lang="en-US" dirty="0"/>
              <a:t>callback </a:t>
            </a:r>
            <a:r>
              <a:rPr lang="ru-RU" dirty="0"/>
              <a:t>происходят в </a:t>
            </a:r>
            <a:r>
              <a:rPr lang="en-US" dirty="0"/>
              <a:t>UI Thread</a:t>
            </a:r>
            <a:endParaRPr lang="ru-RU" dirty="0"/>
          </a:p>
          <a:p>
            <a:pPr lvl="2"/>
            <a:endParaRPr lang="en-US"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Потоки и </a:t>
            </a:r>
            <a:r>
              <a:rPr lang="en-US" dirty="0"/>
              <a:t>Android UI</a:t>
            </a:r>
            <a:r>
              <a:rPr lang="ru-RU" dirty="0"/>
              <a:t> </a:t>
            </a:r>
            <a:r>
              <a:rPr lang="en-US" dirty="0"/>
              <a:t>Toolkit</a:t>
            </a:r>
            <a:r>
              <a:rPr lang="ru-RU" dirty="0"/>
              <a:t>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Do not block the UI thread</a:t>
            </a:r>
            <a:endParaRPr lang="ru-RU" dirty="0"/>
          </a:p>
          <a:p>
            <a:pPr marL="914400" lvl="1" indent="-514350"/>
            <a:r>
              <a:rPr lang="en-US" dirty="0"/>
              <a:t>"</a:t>
            </a:r>
            <a:r>
              <a:rPr lang="en-US" dirty="0">
                <a:hlinkClick r:id="rId2"/>
              </a:rPr>
              <a:t>application not responding</a:t>
            </a:r>
            <a:r>
              <a:rPr lang="en-US" dirty="0"/>
              <a:t>" (ANR) dialog</a:t>
            </a:r>
          </a:p>
          <a:p>
            <a:pPr marL="514350" indent="-514350">
              <a:buFont typeface="+mj-lt"/>
              <a:buAutoNum type="arabicPeriod"/>
            </a:pPr>
            <a:r>
              <a:rPr lang="en-US" dirty="0"/>
              <a:t>Do not access the Android UI toolkit from outside the UI thread</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77</a:t>
            </a:fld>
            <a:endParaRPr lang="en-US"/>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35496" y="4077072"/>
            <a:ext cx="3096344" cy="1656184"/>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275856" y="4067620"/>
            <a:ext cx="5832648" cy="1665636"/>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(1)</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78</a:t>
            </a:fld>
            <a:endParaRPr lang="en-US"/>
          </a:p>
        </p:txBody>
      </p:sp>
      <p:sp>
        <p:nvSpPr>
          <p:cNvPr id="58369" name="Rectangle 1"/>
          <p:cNvSpPr>
            <a:spLocks noChangeArrowheads="1"/>
          </p:cNvSpPr>
          <p:nvPr/>
        </p:nvSpPr>
        <p:spPr bwMode="auto">
          <a:xfrm>
            <a:off x="467544" y="2562605"/>
            <a:ext cx="8393323" cy="114513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b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b</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(1)</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79</a:t>
            </a:fld>
            <a:endParaRPr lang="en-US"/>
          </a:p>
        </p:txBody>
      </p:sp>
      <p:sp>
        <p:nvSpPr>
          <p:cNvPr id="58369" name="Rectangle 1"/>
          <p:cNvSpPr>
            <a:spLocks noChangeArrowheads="1"/>
          </p:cNvSpPr>
          <p:nvPr/>
        </p:nvSpPr>
        <p:spPr bwMode="auto">
          <a:xfrm>
            <a:off x="395536" y="1782108"/>
            <a:ext cx="8393323" cy="114513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b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a:ln>
                  <a:noFill/>
                </a:ln>
                <a:solidFill>
                  <a:srgbClr val="FF0000"/>
                </a:solidFill>
                <a:effectLst/>
                <a:latin typeface="Courier New" pitchFamily="49" charset="0"/>
                <a:cs typeface="Courier New" pitchFamily="49" charset="0"/>
              </a:rPr>
              <a:t>loadImageFromNetwork</a:t>
            </a:r>
            <a:r>
              <a:rPr kumimoji="0" lang="en-US" sz="1600" b="1" i="0" u="none" strike="noStrike" cap="none" normalizeH="0" baseline="0" dirty="0">
                <a:ln>
                  <a:noFill/>
                </a:ln>
                <a:solidFill>
                  <a:srgbClr val="FF0000"/>
                </a:solidFill>
                <a:effectLst/>
                <a:latin typeface="Courier New" pitchFamily="49" charset="0"/>
                <a:cs typeface="Courier New" pitchFamily="49" charset="0"/>
              </a:rPr>
              <a:t>("http://example.com/image.png")</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b</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2" descr="http://developer.android.com/images/anr.png"/>
          <p:cNvPicPr>
            <a:picLocks noChangeAspect="1" noChangeArrowheads="1"/>
          </p:cNvPicPr>
          <p:nvPr/>
        </p:nvPicPr>
        <p:blipFill>
          <a:blip r:embed="rId2" cstate="print"/>
          <a:srcRect/>
          <a:stretch>
            <a:fillRect/>
          </a:stretch>
        </p:blipFill>
        <p:spPr bwMode="auto">
          <a:xfrm>
            <a:off x="2267744" y="3717032"/>
            <a:ext cx="4035152" cy="197434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1100" dirty="0"/>
              <a:t>	</a:t>
            </a:r>
            <a:r>
              <a:rPr lang="en-US" sz="1100" dirty="0"/>
              <a:t>&lt;?xml version="1.0" encoding="utf-8"?&gt;</a:t>
            </a:r>
            <a:br>
              <a:rPr lang="en-US" sz="1100" dirty="0"/>
            </a:br>
            <a:br>
              <a:rPr lang="en-US" sz="1100" dirty="0"/>
            </a:br>
            <a:r>
              <a:rPr lang="en-US" sz="1100" dirty="0"/>
              <a:t>&lt;manifest&gt;</a:t>
            </a:r>
            <a:br>
              <a:rPr lang="en-US" sz="1100" dirty="0"/>
            </a:br>
            <a:br>
              <a:rPr lang="en-US" sz="1100" dirty="0"/>
            </a:br>
            <a:r>
              <a:rPr lang="en-US" sz="1100" dirty="0"/>
              <a:t>    &lt;uses-permission /&gt;</a:t>
            </a:r>
            <a:br>
              <a:rPr lang="en-US" sz="1100" dirty="0"/>
            </a:br>
            <a:r>
              <a:rPr lang="en-US" sz="1100" dirty="0"/>
              <a:t>    &lt;permission /&gt;</a:t>
            </a:r>
            <a:br>
              <a:rPr lang="en-US" sz="1100" dirty="0"/>
            </a:br>
            <a:r>
              <a:rPr lang="en-US" sz="1100" dirty="0"/>
              <a:t>    &lt;permission-tree /&gt;</a:t>
            </a:r>
            <a:br>
              <a:rPr lang="en-US" sz="1100" dirty="0"/>
            </a:br>
            <a:r>
              <a:rPr lang="en-US" sz="1100" dirty="0"/>
              <a:t>    &lt;permission-group /&gt;</a:t>
            </a:r>
            <a:br>
              <a:rPr lang="en-US" sz="1100" dirty="0"/>
            </a:br>
            <a:r>
              <a:rPr lang="en-US" sz="1100" dirty="0"/>
              <a:t>    &lt;instrumentation /&gt;</a:t>
            </a:r>
            <a:br>
              <a:rPr lang="en-US" sz="1100" dirty="0"/>
            </a:br>
            <a:r>
              <a:rPr lang="en-US" sz="1100" dirty="0"/>
              <a:t>    &lt;uses-</a:t>
            </a:r>
            <a:r>
              <a:rPr lang="en-US" sz="1100" dirty="0" err="1"/>
              <a:t>sdk</a:t>
            </a:r>
            <a:r>
              <a:rPr lang="en-US" sz="1100" dirty="0"/>
              <a:t> /&gt;</a:t>
            </a:r>
            <a:br>
              <a:rPr lang="en-US" sz="1100" dirty="0"/>
            </a:br>
            <a:r>
              <a:rPr lang="en-US" sz="1100" dirty="0"/>
              <a:t>    &lt;uses-configuration /&gt;  </a:t>
            </a:r>
            <a:br>
              <a:rPr lang="en-US" sz="1100" dirty="0"/>
            </a:br>
            <a:r>
              <a:rPr lang="en-US" sz="1100" dirty="0"/>
              <a:t>    &lt;uses-feature /&gt;  </a:t>
            </a:r>
            <a:br>
              <a:rPr lang="en-US" sz="1100" dirty="0"/>
            </a:br>
            <a:r>
              <a:rPr lang="en-US" sz="1100" dirty="0"/>
              <a:t>    &lt;supports-screens /&gt;  </a:t>
            </a:r>
            <a:br>
              <a:rPr lang="en-US" sz="1100" dirty="0"/>
            </a:br>
            <a:r>
              <a:rPr lang="en-US" sz="1100" dirty="0"/>
              <a:t>    &lt;compatible-screens /&gt;  </a:t>
            </a:r>
            <a:br>
              <a:rPr lang="en-US" sz="1100" dirty="0"/>
            </a:br>
            <a:r>
              <a:rPr lang="en-US" sz="1100" dirty="0"/>
              <a:t>    &lt;supports-</a:t>
            </a:r>
            <a:r>
              <a:rPr lang="en-US" sz="1100" dirty="0" err="1"/>
              <a:t>gl</a:t>
            </a:r>
            <a:r>
              <a:rPr lang="en-US" sz="1100" dirty="0"/>
              <a:t>-texture /&gt;  </a:t>
            </a:r>
            <a:br>
              <a:rPr lang="en-US" sz="1100" dirty="0"/>
            </a:br>
            <a:br>
              <a:rPr lang="en-US" sz="1100" dirty="0"/>
            </a:br>
            <a:r>
              <a:rPr lang="en-US" sz="1100" dirty="0"/>
              <a:t>    &lt;application&gt;</a:t>
            </a:r>
            <a:br>
              <a:rPr lang="en-US" sz="1100" dirty="0"/>
            </a:br>
            <a:br>
              <a:rPr lang="en-US" sz="1100" dirty="0"/>
            </a:br>
            <a:r>
              <a:rPr lang="en-US" sz="1100" dirty="0"/>
              <a:t>        &lt;activity&gt;</a:t>
            </a:r>
            <a:br>
              <a:rPr lang="en-US" sz="1100" dirty="0"/>
            </a:br>
            <a:r>
              <a:rPr lang="en-US" sz="1100" dirty="0"/>
              <a:t>            &lt;intent-filter&gt;</a:t>
            </a:r>
            <a:br>
              <a:rPr lang="en-US" sz="1100" dirty="0"/>
            </a:br>
            <a:r>
              <a:rPr lang="en-US" sz="1100" dirty="0"/>
              <a:t>                &lt;action /&gt;</a:t>
            </a:r>
            <a:br>
              <a:rPr lang="en-US" sz="1100" dirty="0"/>
            </a:br>
            <a:r>
              <a:rPr lang="en-US" sz="1100" dirty="0"/>
              <a:t>                &lt;category /&gt;</a:t>
            </a:r>
            <a:br>
              <a:rPr lang="en-US" sz="1100" dirty="0"/>
            </a:br>
            <a:r>
              <a:rPr lang="en-US" sz="1100" dirty="0"/>
              <a:t>                &lt;data /&gt;</a:t>
            </a:r>
            <a:br>
              <a:rPr lang="en-US" sz="1100" dirty="0"/>
            </a:br>
            <a:r>
              <a:rPr lang="en-US" sz="1100" dirty="0"/>
              <a:t>            &lt;/intent-filter&gt;</a:t>
            </a:r>
            <a:br>
              <a:rPr lang="en-US" sz="1100" dirty="0"/>
            </a:br>
            <a:r>
              <a:rPr lang="en-US" sz="1100" dirty="0"/>
              <a:t>            &lt;meta-data /&gt;</a:t>
            </a:r>
            <a:br>
              <a:rPr lang="en-US" sz="1100" dirty="0"/>
            </a:br>
            <a:r>
              <a:rPr lang="en-US" sz="1100" dirty="0"/>
              <a:t>        &lt;/activity&gt;</a:t>
            </a:r>
            <a:br>
              <a:rPr lang="en-US" sz="1100" dirty="0"/>
            </a:br>
            <a:br>
              <a:rPr lang="en-US" sz="1100" dirty="0"/>
            </a:br>
            <a:r>
              <a:rPr lang="en-US" sz="1100" dirty="0"/>
              <a:t>       </a:t>
            </a:r>
          </a:p>
        </p:txBody>
      </p:sp>
      <p:sp>
        <p:nvSpPr>
          <p:cNvPr id="10" name="Content Placeholder 9"/>
          <p:cNvSpPr>
            <a:spLocks noGrp="1"/>
          </p:cNvSpPr>
          <p:nvPr>
            <p:ph sz="half" idx="2"/>
          </p:nvPr>
        </p:nvSpPr>
        <p:spPr/>
        <p:txBody>
          <a:bodyPr/>
          <a:lstStyle/>
          <a:p>
            <a:pPr>
              <a:buNone/>
            </a:pPr>
            <a:r>
              <a:rPr lang="ru-RU" sz="1100" dirty="0"/>
              <a:t>	  </a:t>
            </a:r>
            <a:r>
              <a:rPr lang="en-US" sz="1100" dirty="0"/>
              <a:t>     &lt;activity-alias&gt;</a:t>
            </a:r>
            <a:br>
              <a:rPr lang="en-US" sz="1100" dirty="0"/>
            </a:br>
            <a:r>
              <a:rPr lang="en-US" sz="1100" dirty="0"/>
              <a:t>            &lt;intent-filter&gt; . . . &lt;/intent-filter&gt;</a:t>
            </a:r>
            <a:br>
              <a:rPr lang="en-US" sz="1100" dirty="0"/>
            </a:br>
            <a:r>
              <a:rPr lang="en-US" sz="1100" dirty="0"/>
              <a:t>            &lt;meta-data /&gt;</a:t>
            </a:r>
            <a:br>
              <a:rPr lang="en-US" sz="1100" dirty="0"/>
            </a:br>
            <a:r>
              <a:rPr lang="en-US" sz="1100" dirty="0"/>
              <a:t>        &lt;/activity-alias&gt;</a:t>
            </a:r>
            <a:br>
              <a:rPr lang="en-US" sz="1100" dirty="0"/>
            </a:br>
            <a:br>
              <a:rPr lang="en-US" sz="1100" dirty="0"/>
            </a:br>
            <a:r>
              <a:rPr lang="en-US" sz="1100" dirty="0"/>
              <a:t>        &lt;service&gt;</a:t>
            </a:r>
            <a:br>
              <a:rPr lang="en-US" sz="1100" dirty="0"/>
            </a:br>
            <a:r>
              <a:rPr lang="en-US" sz="1100" dirty="0"/>
              <a:t>            &lt;intent-filter&gt; . . . &lt;/intent-filter&gt;</a:t>
            </a:r>
            <a:br>
              <a:rPr lang="en-US" sz="1100" dirty="0"/>
            </a:br>
            <a:r>
              <a:rPr lang="en-US" sz="1100" dirty="0"/>
              <a:t>            &lt;meta-data/&gt;</a:t>
            </a:r>
            <a:br>
              <a:rPr lang="en-US" sz="1100" dirty="0"/>
            </a:br>
            <a:r>
              <a:rPr lang="en-US" sz="1100" dirty="0"/>
              <a:t>        &lt;/service&gt;</a:t>
            </a:r>
            <a:br>
              <a:rPr lang="en-US" sz="1100" dirty="0"/>
            </a:br>
            <a:br>
              <a:rPr lang="en-US" sz="1100" dirty="0"/>
            </a:br>
            <a:r>
              <a:rPr lang="en-US" sz="1100" dirty="0"/>
              <a:t>        &lt;receiver&gt;</a:t>
            </a:r>
            <a:br>
              <a:rPr lang="en-US" sz="1100" dirty="0"/>
            </a:br>
            <a:r>
              <a:rPr lang="en-US" sz="1100" dirty="0"/>
              <a:t>            &lt;intent-filter&gt; . . . &lt;/intent-filter&gt;</a:t>
            </a:r>
            <a:br>
              <a:rPr lang="en-US" sz="1100" dirty="0"/>
            </a:br>
            <a:r>
              <a:rPr lang="en-US" sz="1100" dirty="0"/>
              <a:t>            &lt;meta-data /&gt;</a:t>
            </a:r>
            <a:br>
              <a:rPr lang="en-US" sz="1100" dirty="0"/>
            </a:br>
            <a:r>
              <a:rPr lang="en-US" sz="1100" dirty="0"/>
              <a:t>        &lt;/receiver&gt;</a:t>
            </a:r>
            <a:br>
              <a:rPr lang="en-US" sz="1100" dirty="0"/>
            </a:br>
            <a:br>
              <a:rPr lang="en-US" sz="1100" dirty="0"/>
            </a:br>
            <a:r>
              <a:rPr lang="en-US" sz="1100" dirty="0"/>
              <a:t>        &lt;provider&gt;</a:t>
            </a:r>
            <a:br>
              <a:rPr lang="en-US" sz="1100" dirty="0"/>
            </a:br>
            <a:r>
              <a:rPr lang="en-US" sz="1100" dirty="0"/>
              <a:t>            &lt;grant-</a:t>
            </a:r>
            <a:r>
              <a:rPr lang="en-US" sz="1100" dirty="0" err="1"/>
              <a:t>uri</a:t>
            </a:r>
            <a:r>
              <a:rPr lang="en-US" sz="1100" dirty="0"/>
              <a:t>-permission /&gt;</a:t>
            </a:r>
            <a:br>
              <a:rPr lang="en-US" sz="1100" dirty="0"/>
            </a:br>
            <a:r>
              <a:rPr lang="en-US" sz="1100" dirty="0"/>
              <a:t>            &lt;meta-data /&gt;</a:t>
            </a:r>
            <a:br>
              <a:rPr lang="en-US" sz="1100" dirty="0"/>
            </a:br>
            <a:r>
              <a:rPr lang="en-US" sz="1100" dirty="0"/>
              <a:t>            &lt;path-permission /&gt;</a:t>
            </a:r>
            <a:br>
              <a:rPr lang="en-US" sz="1100" dirty="0"/>
            </a:br>
            <a:r>
              <a:rPr lang="en-US" sz="1100" dirty="0"/>
              <a:t>        &lt;/provider&gt;</a:t>
            </a:r>
            <a:br>
              <a:rPr lang="en-US" sz="1100" dirty="0"/>
            </a:br>
            <a:br>
              <a:rPr lang="en-US" sz="1100" dirty="0"/>
            </a:br>
            <a:r>
              <a:rPr lang="en-US" sz="1100" dirty="0"/>
              <a:t>        &lt;uses-library /&gt;</a:t>
            </a:r>
            <a:br>
              <a:rPr lang="en-US" sz="1100" dirty="0"/>
            </a:br>
            <a:br>
              <a:rPr lang="en-US" sz="1100" dirty="0"/>
            </a:br>
            <a:r>
              <a:rPr lang="en-US" sz="1100" dirty="0"/>
              <a:t>    &lt;/application&gt;</a:t>
            </a:r>
            <a:br>
              <a:rPr lang="en-US" sz="1100" dirty="0"/>
            </a:br>
            <a:br>
              <a:rPr lang="en-US" sz="1100" dirty="0"/>
            </a:br>
            <a:r>
              <a:rPr lang="en-US" sz="1100" dirty="0"/>
              <a:t>&lt;/manifest&gt;</a:t>
            </a:r>
            <a:endParaRPr lang="en-US" sz="44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t>04.10.2018</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Creative Commons Attribution-ShareAlike 3.0</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AD8C78-45F6-4014-82E2-E69C31262540}"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20744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(2)</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80</a:t>
            </a:fld>
            <a:endParaRPr lang="en-US"/>
          </a:p>
        </p:txBody>
      </p:sp>
      <p:sp>
        <p:nvSpPr>
          <p:cNvPr id="59393" name="Rectangle 1"/>
          <p:cNvSpPr>
            <a:spLocks noChangeArrowheads="1"/>
          </p:cNvSpPr>
          <p:nvPr/>
        </p:nvSpPr>
        <p:spPr bwMode="auto">
          <a:xfrm>
            <a:off x="585973" y="2049257"/>
            <a:ext cx="8162491" cy="1883799"/>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Thread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run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b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b</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start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(2)</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81</a:t>
            </a:fld>
            <a:endParaRPr lang="en-US"/>
          </a:p>
        </p:txBody>
      </p:sp>
      <p:sp>
        <p:nvSpPr>
          <p:cNvPr id="59393" name="Rectangle 1"/>
          <p:cNvSpPr>
            <a:spLocks noChangeArrowheads="1"/>
          </p:cNvSpPr>
          <p:nvPr/>
        </p:nvSpPr>
        <p:spPr bwMode="auto">
          <a:xfrm>
            <a:off x="585973" y="2033869"/>
            <a:ext cx="8162491" cy="191457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Thread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run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b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a:ln>
                  <a:noFill/>
                </a:ln>
                <a:solidFill>
                  <a:srgbClr val="FF0000"/>
                </a:solidFill>
                <a:effectLst/>
                <a:latin typeface="Courier New" pitchFamily="49" charset="0"/>
                <a:cs typeface="Courier New" pitchFamily="49" charset="0"/>
              </a:rPr>
              <a:t>mImageView.setImageBitmap</a:t>
            </a:r>
            <a:r>
              <a:rPr kumimoji="0" lang="en-US" sz="1600" b="1" i="0" u="none" strike="noStrike" cap="none" normalizeH="0" baseline="0" dirty="0">
                <a:ln>
                  <a:noFill/>
                </a:ln>
                <a:solidFill>
                  <a:srgbClr val="FF0000"/>
                </a:solidFill>
                <a:effectLst/>
                <a:latin typeface="Courier New" pitchFamily="49" charset="0"/>
                <a:cs typeface="Courier New" pitchFamily="49" charset="0"/>
              </a:rPr>
              <a:t>(b);</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start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5"/>
          <p:cNvPicPr>
            <a:picLocks noChangeAspect="1" noChangeArrowheads="1"/>
          </p:cNvPicPr>
          <p:nvPr/>
        </p:nvPicPr>
        <p:blipFill>
          <a:blip r:embed="rId2" cstate="print"/>
          <a:srcRect/>
          <a:stretch>
            <a:fillRect/>
          </a:stretch>
        </p:blipFill>
        <p:spPr bwMode="auto">
          <a:xfrm>
            <a:off x="1619672" y="4221088"/>
            <a:ext cx="5832648" cy="1665636"/>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Способы Доступа к </a:t>
            </a:r>
            <a:r>
              <a:rPr lang="en-US" dirty="0"/>
              <a:t>UI Thread (1)</a:t>
            </a:r>
          </a:p>
        </p:txBody>
      </p:sp>
      <p:sp>
        <p:nvSpPr>
          <p:cNvPr id="3" name="Content Placeholder 2"/>
          <p:cNvSpPr>
            <a:spLocks noGrp="1"/>
          </p:cNvSpPr>
          <p:nvPr>
            <p:ph idx="1"/>
          </p:nvPr>
        </p:nvSpPr>
        <p:spPr/>
        <p:txBody>
          <a:bodyPr/>
          <a:lstStyle/>
          <a:p>
            <a:r>
              <a:rPr lang="en-US" dirty="0" err="1"/>
              <a:t>Activity.runOnUiThread</a:t>
            </a:r>
            <a:r>
              <a:rPr lang="en-US" dirty="0"/>
              <a:t>(</a:t>
            </a:r>
            <a:r>
              <a:rPr lang="en-US" dirty="0" err="1"/>
              <a:t>Runnable</a:t>
            </a:r>
            <a:r>
              <a:rPr lang="en-US" dirty="0"/>
              <a:t>)</a:t>
            </a:r>
          </a:p>
          <a:p>
            <a:r>
              <a:rPr lang="en-US" dirty="0"/>
              <a:t>View.post(</a:t>
            </a:r>
            <a:r>
              <a:rPr lang="en-US" dirty="0" err="1"/>
              <a:t>Runnable</a:t>
            </a:r>
            <a:r>
              <a:rPr lang="en-US" dirty="0"/>
              <a:t>)</a:t>
            </a:r>
          </a:p>
          <a:p>
            <a:r>
              <a:rPr lang="en-US" dirty="0" err="1"/>
              <a:t>View.postDelayed</a:t>
            </a:r>
            <a:r>
              <a:rPr lang="en-US" dirty="0"/>
              <a:t>(</a:t>
            </a:r>
            <a:r>
              <a:rPr lang="en-US" dirty="0" err="1"/>
              <a:t>Runnable</a:t>
            </a:r>
            <a:r>
              <a:rPr lang="en-US" dirty="0"/>
              <a:t>, long)</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Способы Доступа к </a:t>
            </a:r>
            <a:r>
              <a:rPr lang="en-US" dirty="0"/>
              <a:t>UI Thread (2)</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83</a:t>
            </a:fld>
            <a:endParaRPr lang="en-US"/>
          </a:p>
        </p:txBody>
      </p:sp>
      <p:sp>
        <p:nvSpPr>
          <p:cNvPr id="61441" name="Rectangle 1"/>
          <p:cNvSpPr>
            <a:spLocks noChangeArrowheads="1"/>
          </p:cNvSpPr>
          <p:nvPr/>
        </p:nvSpPr>
        <p:spPr bwMode="auto">
          <a:xfrm>
            <a:off x="323528" y="1436026"/>
            <a:ext cx="8516755" cy="336112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Thread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run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final</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000000"/>
                </a:solidFill>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mImageView</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post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run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start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Способы Доступа к </a:t>
            </a:r>
            <a:r>
              <a:rPr lang="en-US"/>
              <a:t>UI Thread: AsyncTask</a:t>
            </a:r>
            <a:endParaRPr lang="en-US" dirty="0"/>
          </a:p>
        </p:txBody>
      </p:sp>
      <p:sp>
        <p:nvSpPr>
          <p:cNvPr id="11" name="Content Placeholder 10"/>
          <p:cNvSpPr>
            <a:spLocks noGrp="1"/>
          </p:cNvSpPr>
          <p:nvPr>
            <p:ph idx="1"/>
          </p:nvPr>
        </p:nvSpPr>
        <p:spPr/>
        <p:txBody>
          <a:bodyPr/>
          <a:lstStyle/>
          <a:p>
            <a:r>
              <a:rPr lang="en-US" dirty="0"/>
              <a:t>private class </a:t>
            </a:r>
            <a:r>
              <a:rPr lang="en-US" dirty="0" err="1"/>
              <a:t>MyTask</a:t>
            </a:r>
            <a:r>
              <a:rPr lang="en-US" dirty="0"/>
              <a:t> extends </a:t>
            </a:r>
            <a:r>
              <a:rPr lang="en-US" dirty="0" err="1"/>
              <a:t>AsyncTask</a:t>
            </a:r>
            <a:r>
              <a:rPr lang="en-US" dirty="0"/>
              <a:t>&lt;</a:t>
            </a:r>
            <a:r>
              <a:rPr lang="en-US" dirty="0" err="1"/>
              <a:t>Params</a:t>
            </a:r>
            <a:r>
              <a:rPr lang="en-US" dirty="0"/>
              <a:t>, Progress, Result&gt; { ... }</a:t>
            </a:r>
          </a:p>
          <a:p>
            <a:endParaRPr lang="en-US" dirty="0"/>
          </a:p>
          <a:p>
            <a:r>
              <a:rPr lang="en-US" dirty="0">
                <a:hlinkClick r:id="rId2"/>
              </a:rPr>
              <a:t>http://developer.android.com/reference/android/os/AsyncTask.html</a:t>
            </a:r>
            <a:endParaRPr lang="en-US" dirty="0"/>
          </a:p>
          <a:p>
            <a:endParaRPr lang="ru-RU" dirty="0"/>
          </a:p>
          <a:p>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r>
              <a:rPr lang="ru-RU"/>
              <a:t>04.10.2018</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r>
              <a:rPr lang="en-US" dirty="0"/>
              <a:t>: 3 Types</a:t>
            </a:r>
          </a:p>
        </p:txBody>
      </p:sp>
      <p:sp>
        <p:nvSpPr>
          <p:cNvPr id="11" name="Content Placeholder 10"/>
          <p:cNvSpPr>
            <a:spLocks noGrp="1"/>
          </p:cNvSpPr>
          <p:nvPr>
            <p:ph idx="1"/>
          </p:nvPr>
        </p:nvSpPr>
        <p:spPr/>
        <p:txBody>
          <a:bodyPr/>
          <a:lstStyle/>
          <a:p>
            <a:pPr>
              <a:buNone/>
            </a:pPr>
            <a:r>
              <a:rPr lang="en-US" dirty="0" err="1"/>
              <a:t>android.os.AsyncTask</a:t>
            </a:r>
            <a:r>
              <a:rPr lang="en-US" dirty="0"/>
              <a:t>&lt;</a:t>
            </a:r>
            <a:r>
              <a:rPr lang="en-US" dirty="0" err="1"/>
              <a:t>Params</a:t>
            </a:r>
            <a:r>
              <a:rPr lang="en-US" dirty="0"/>
              <a:t>, Progress, Result&gt;</a:t>
            </a:r>
          </a:p>
          <a:p>
            <a:pPr marL="514350" indent="-514350">
              <a:buFont typeface="+mj-lt"/>
              <a:buAutoNum type="arabicPeriod"/>
            </a:pPr>
            <a:r>
              <a:rPr lang="en-US" dirty="0" err="1"/>
              <a:t>Params</a:t>
            </a:r>
            <a:endParaRPr lang="en-US" dirty="0"/>
          </a:p>
          <a:p>
            <a:pPr marL="914400" lvl="1" indent="-514350"/>
            <a:r>
              <a:rPr lang="en-US" dirty="0"/>
              <a:t>parameters sent to the task upon execution.</a:t>
            </a:r>
          </a:p>
          <a:p>
            <a:pPr marL="514350" indent="-514350">
              <a:buFont typeface="+mj-lt"/>
              <a:buAutoNum type="arabicPeriod"/>
            </a:pPr>
            <a:r>
              <a:rPr lang="en-US" dirty="0"/>
              <a:t>Progress</a:t>
            </a:r>
          </a:p>
          <a:p>
            <a:pPr marL="914400" lvl="1" indent="-514350"/>
            <a:r>
              <a:rPr lang="en-US" dirty="0"/>
              <a:t>progress units published during the background computation.</a:t>
            </a:r>
          </a:p>
          <a:p>
            <a:pPr marL="514350" indent="-514350">
              <a:buFont typeface="+mj-lt"/>
              <a:buAutoNum type="arabicPeriod"/>
            </a:pPr>
            <a:r>
              <a:rPr lang="en-US" dirty="0"/>
              <a:t>Result</a:t>
            </a:r>
          </a:p>
          <a:p>
            <a:pPr marL="914400" lvl="1" indent="-514350"/>
            <a:r>
              <a:rPr lang="en-US" dirty="0"/>
              <a:t>result of the background computation.</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ru-RU"/>
              <a:t>04.10.2018</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br>
              <a:rPr lang="ru-RU" dirty="0"/>
            </a:br>
            <a:r>
              <a:rPr lang="en-US" dirty="0"/>
              <a:t>4 </a:t>
            </a:r>
            <a:r>
              <a:rPr lang="ru-RU" dirty="0"/>
              <a:t>Шага исполнения</a:t>
            </a:r>
            <a:endParaRPr lang="en-US" dirty="0"/>
          </a:p>
        </p:txBody>
      </p:sp>
      <p:sp>
        <p:nvSpPr>
          <p:cNvPr id="11" name="Content Placeholder 10"/>
          <p:cNvSpPr>
            <a:spLocks noGrp="1"/>
          </p:cNvSpPr>
          <p:nvPr>
            <p:ph idx="1"/>
          </p:nvPr>
        </p:nvSpPr>
        <p:spPr/>
        <p:txBody>
          <a:bodyPr/>
          <a:lstStyle/>
          <a:p>
            <a:pPr marL="514350" indent="-514350">
              <a:buFont typeface="+mj-lt"/>
              <a:buAutoNum type="arabicPeriod"/>
            </a:pPr>
            <a:r>
              <a:rPr lang="en-US" dirty="0"/>
              <a:t>void </a:t>
            </a:r>
            <a:r>
              <a:rPr lang="en-US" dirty="0" err="1"/>
              <a:t>onPreExecute</a:t>
            </a:r>
            <a:r>
              <a:rPr lang="en-US" dirty="0"/>
              <a:t>()</a:t>
            </a:r>
          </a:p>
          <a:p>
            <a:pPr marL="914400" lvl="1" indent="-514350"/>
            <a:r>
              <a:rPr lang="en-US" dirty="0"/>
              <a:t>invoked on the UI thread</a:t>
            </a:r>
          </a:p>
          <a:p>
            <a:pPr marL="514350" indent="-514350">
              <a:buFont typeface="+mj-lt"/>
              <a:buAutoNum type="arabicPeriod"/>
            </a:pPr>
            <a:r>
              <a:rPr lang="en-US" dirty="0"/>
              <a:t>Result </a:t>
            </a:r>
            <a:r>
              <a:rPr lang="en-US" dirty="0" err="1"/>
              <a:t>doInBackground</a:t>
            </a:r>
            <a:r>
              <a:rPr lang="en-US" dirty="0"/>
              <a:t>(</a:t>
            </a:r>
            <a:r>
              <a:rPr lang="en-US" dirty="0" err="1"/>
              <a:t>Params</a:t>
            </a:r>
            <a:r>
              <a:rPr lang="en-US" dirty="0"/>
              <a:t>...)</a:t>
            </a:r>
          </a:p>
          <a:p>
            <a:pPr marL="914400" lvl="1" indent="-514350"/>
            <a:r>
              <a:rPr lang="en-US" dirty="0"/>
              <a:t>invoked on the background</a:t>
            </a:r>
          </a:p>
          <a:p>
            <a:pPr marL="914400" lvl="1" indent="-514350"/>
            <a:r>
              <a:rPr lang="en-US" dirty="0"/>
              <a:t>void </a:t>
            </a:r>
            <a:r>
              <a:rPr lang="en-US" dirty="0" err="1"/>
              <a:t>publishProgress</a:t>
            </a:r>
            <a:r>
              <a:rPr lang="en-US" dirty="0"/>
              <a:t>(Progress...)</a:t>
            </a:r>
          </a:p>
          <a:p>
            <a:pPr marL="514350" indent="-514350">
              <a:buFont typeface="+mj-lt"/>
              <a:buAutoNum type="arabicPeriod"/>
            </a:pPr>
            <a:r>
              <a:rPr lang="en-US" dirty="0"/>
              <a:t>void </a:t>
            </a:r>
            <a:r>
              <a:rPr lang="en-US" dirty="0" err="1"/>
              <a:t>onProgressUpdate</a:t>
            </a:r>
            <a:r>
              <a:rPr lang="en-US" dirty="0"/>
              <a:t>(Progress...)</a:t>
            </a:r>
          </a:p>
          <a:p>
            <a:pPr marL="914400" lvl="1" indent="-514350"/>
            <a:r>
              <a:rPr lang="en-US" dirty="0"/>
              <a:t>invoked on the UI thread</a:t>
            </a:r>
          </a:p>
          <a:p>
            <a:pPr marL="514350" indent="-514350">
              <a:buFont typeface="+mj-lt"/>
              <a:buAutoNum type="arabicPeriod"/>
            </a:pPr>
            <a:r>
              <a:rPr lang="en-US" dirty="0"/>
              <a:t>void </a:t>
            </a:r>
            <a:r>
              <a:rPr lang="en-US" dirty="0" err="1"/>
              <a:t>onPostExecute</a:t>
            </a:r>
            <a:r>
              <a:rPr lang="en-US" dirty="0"/>
              <a:t>(Result)</a:t>
            </a:r>
          </a:p>
          <a:p>
            <a:pPr marL="914400" lvl="1" indent="-514350"/>
            <a:r>
              <a:rPr lang="en-US" dirty="0"/>
              <a:t>invoked on the UI thread</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ru-RU"/>
              <a:t>04.10.2018</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br>
              <a:rPr lang="en-US" dirty="0"/>
            </a:br>
            <a:r>
              <a:rPr lang="ru-RU"/>
              <a:t>Пример</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87</a:t>
            </a:fld>
            <a:endParaRPr lang="en-US"/>
          </a:p>
        </p:txBody>
      </p:sp>
      <p:sp>
        <p:nvSpPr>
          <p:cNvPr id="64513" name="Rectangle 1"/>
          <p:cNvSpPr>
            <a:spLocks noChangeArrowheads="1"/>
          </p:cNvSpPr>
          <p:nvPr/>
        </p:nvSpPr>
        <p:spPr bwMode="auto">
          <a:xfrm>
            <a:off x="539552" y="1490301"/>
            <a:ext cx="8055090"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DownloadImageTask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execute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class</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DownloadImageTask</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AsyncTask</a:t>
            </a:r>
            <a:r>
              <a:rPr kumimoji="0" lang="en-US" sz="1400" b="0" i="0" u="none" strike="noStrike" cap="none" normalizeH="0" baseline="0" dirty="0">
                <a:ln>
                  <a:noFill/>
                </a:ln>
                <a:solidFill>
                  <a:srgbClr val="666600"/>
                </a:solidFill>
                <a:effectLst/>
                <a:latin typeface="Courier New" pitchFamily="49" charset="0"/>
                <a:cs typeface="Courier New" pitchFamily="49" charset="0"/>
              </a:rPr>
              <a:t>&lt;</a:t>
            </a:r>
            <a:r>
              <a:rPr kumimoji="0" lang="en-US" sz="1400" b="0" i="0" u="none" strike="noStrike" cap="none" normalizeH="0" baseline="0" dirty="0">
                <a:ln>
                  <a:noFill/>
                </a:ln>
                <a:solidFill>
                  <a:srgbClr val="660066"/>
                </a:solidFill>
                <a:effectLst/>
                <a:latin typeface="Courier New" pitchFamily="49" charset="0"/>
                <a:cs typeface="Courier New" pitchFamily="49" charset="0"/>
              </a:rPr>
              <a:t>String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Void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666600"/>
                </a:solidFill>
                <a:effectLst/>
                <a:latin typeface="Courier New" pitchFamily="49" charset="0"/>
                <a:cs typeface="Courier New" pitchFamily="49" charset="0"/>
              </a:rPr>
              <a:t>&gt;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The system calls this to perform work in a worker thread and</a:t>
            </a:r>
            <a:br>
              <a:rPr kumimoji="0" lang="en-US" sz="1400" b="0" i="0" u="none" strike="noStrike" cap="none" normalizeH="0" baseline="0" dirty="0">
                <a:ln>
                  <a:noFill/>
                </a:ln>
                <a:solidFill>
                  <a:srgbClr val="880000"/>
                </a:solidFill>
                <a:effectLst/>
                <a:latin typeface="Courier New" pitchFamily="49" charset="0"/>
                <a:cs typeface="Courier New" pitchFamily="49" charset="0"/>
              </a:rPr>
            </a:br>
            <a:r>
              <a:rPr kumimoji="0" lang="en-US" sz="1400" b="0" i="0" u="none" strike="noStrike" cap="none" normalizeH="0" baseline="0" dirty="0">
                <a:ln>
                  <a:noFill/>
                </a:ln>
                <a:solidFill>
                  <a:srgbClr val="880000"/>
                </a:solidFill>
                <a:effectLst/>
                <a:latin typeface="Courier New" pitchFamily="49" charset="0"/>
                <a:cs typeface="Courier New" pitchFamily="49" charset="0"/>
              </a:rPr>
              <a:t>      * delivers it the parameters given to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AsyncTask.execute</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protected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doInBackground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String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urls</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return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urls</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6666"/>
                </a:solidFill>
                <a:effectLst/>
                <a:latin typeface="Courier New" pitchFamily="49" charset="0"/>
                <a:cs typeface="Courier New" pitchFamily="49" charset="0"/>
              </a:rPr>
              <a:t>0</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p>
          <a:p>
            <a:r>
              <a:rPr lang="en-US" sz="1400" dirty="0">
                <a:solidFill>
                  <a:srgbClr val="000000"/>
                </a:solidFill>
                <a:latin typeface="Courier New" pitchFamily="49" charset="0"/>
                <a:cs typeface="Courier New" pitchFamily="49" charset="0"/>
              </a:rPr>
              <a:t>        </a:t>
            </a:r>
            <a:r>
              <a:rPr lang="en-US" sz="1400" dirty="0">
                <a:solidFill>
                  <a:srgbClr val="008800"/>
                </a:solidFill>
                <a:latin typeface="Courier New" pitchFamily="49" charset="0"/>
                <a:cs typeface="Courier New" pitchFamily="49" charset="0"/>
              </a:rPr>
              <a:t>// </a:t>
            </a:r>
            <a:r>
              <a:rPr lang="en-US" sz="1400" dirty="0" err="1">
                <a:solidFill>
                  <a:srgbClr val="008800"/>
                </a:solidFill>
                <a:latin typeface="Courier New" pitchFamily="49" charset="0"/>
                <a:cs typeface="Courier New" pitchFamily="49" charset="0"/>
              </a:rPr>
              <a:t>publishProgress</a:t>
            </a:r>
            <a:r>
              <a:rPr lang="en-US" sz="1400" dirty="0">
                <a:solidFill>
                  <a:srgbClr val="0088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The system calls this to perform work in the UI thread and delivers</a:t>
            </a:r>
            <a:br>
              <a:rPr kumimoji="0" lang="en-US" sz="1400" b="0" i="0" u="none" strike="noStrike" cap="none" normalizeH="0" baseline="0" dirty="0">
                <a:ln>
                  <a:noFill/>
                </a:ln>
                <a:solidFill>
                  <a:srgbClr val="880000"/>
                </a:solidFill>
                <a:effectLst/>
                <a:latin typeface="Courier New" pitchFamily="49" charset="0"/>
                <a:cs typeface="Courier New" pitchFamily="49" charset="0"/>
              </a:rPr>
            </a:br>
            <a:r>
              <a:rPr kumimoji="0" lang="en-US" sz="1400" b="0" i="0" u="none" strike="noStrike" cap="none" normalizeH="0" baseline="0" dirty="0">
                <a:ln>
                  <a:noFill/>
                </a:ln>
                <a:solidFill>
                  <a:srgbClr val="880000"/>
                </a:solidFill>
                <a:effectLst/>
                <a:latin typeface="Courier New" pitchFamily="49" charset="0"/>
                <a:cs typeface="Courier New" pitchFamily="49" charset="0"/>
              </a:rPr>
              <a:t>      * the result from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doInBackground</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protected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onPostExecute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result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result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Некоторые полезные методы </a:t>
            </a:r>
            <a:r>
              <a:rPr lang="en-US" dirty="0" err="1"/>
              <a:t>AsyncTask</a:t>
            </a:r>
            <a:endParaRPr lang="en-US" dirty="0"/>
          </a:p>
        </p:txBody>
      </p:sp>
      <p:sp>
        <p:nvSpPr>
          <p:cNvPr id="3" name="Content Placeholder 2"/>
          <p:cNvSpPr>
            <a:spLocks noGrp="1"/>
          </p:cNvSpPr>
          <p:nvPr>
            <p:ph idx="1"/>
          </p:nvPr>
        </p:nvSpPr>
        <p:spPr/>
        <p:txBody>
          <a:bodyPr/>
          <a:lstStyle/>
          <a:p>
            <a:r>
              <a:rPr lang="en-US" sz="2800" dirty="0"/>
              <a:t>final </a:t>
            </a:r>
            <a:r>
              <a:rPr lang="en-US" sz="2800" dirty="0" err="1">
                <a:hlinkClick r:id="rId2"/>
              </a:rPr>
              <a:t>AsyncTask</a:t>
            </a:r>
            <a:r>
              <a:rPr lang="en-US" sz="2800" dirty="0"/>
              <a:t>&lt;</a:t>
            </a:r>
            <a:r>
              <a:rPr lang="en-US" sz="2800" dirty="0" err="1"/>
              <a:t>Params</a:t>
            </a:r>
            <a:r>
              <a:rPr lang="en-US" sz="2800" dirty="0"/>
              <a:t>, Progress, Result&gt; </a:t>
            </a:r>
            <a:r>
              <a:rPr lang="en-US" sz="2800" dirty="0">
                <a:hlinkClick r:id="rId2"/>
              </a:rPr>
              <a:t>execute</a:t>
            </a:r>
            <a:r>
              <a:rPr lang="en-US" sz="2800" dirty="0"/>
              <a:t>(</a:t>
            </a:r>
            <a:r>
              <a:rPr lang="en-US" sz="2800" dirty="0" err="1"/>
              <a:t>Params</a:t>
            </a:r>
            <a:r>
              <a:rPr lang="en-US" sz="2800" dirty="0"/>
              <a:t>... </a:t>
            </a:r>
            <a:r>
              <a:rPr lang="en-US" sz="2800" dirty="0" err="1"/>
              <a:t>params</a:t>
            </a:r>
            <a:r>
              <a:rPr lang="en-US" sz="2800" dirty="0"/>
              <a:t>)</a:t>
            </a:r>
            <a:endParaRPr lang="ru-RU" sz="2800" dirty="0"/>
          </a:p>
          <a:p>
            <a:r>
              <a:rPr lang="en-US" sz="2800" dirty="0"/>
              <a:t>final </a:t>
            </a:r>
            <a:r>
              <a:rPr lang="en-US" sz="2800" dirty="0" err="1"/>
              <a:t>boolean</a:t>
            </a:r>
            <a:r>
              <a:rPr lang="en-US" sz="2800" dirty="0"/>
              <a:t> cancel (</a:t>
            </a:r>
            <a:r>
              <a:rPr lang="en-US" sz="2800" dirty="0" err="1"/>
              <a:t>boolean</a:t>
            </a:r>
            <a:r>
              <a:rPr lang="en-US" sz="2800" dirty="0"/>
              <a:t> </a:t>
            </a:r>
            <a:r>
              <a:rPr lang="en-US" sz="2800" dirty="0" err="1"/>
              <a:t>mayInterruptIfRunning</a:t>
            </a:r>
            <a:r>
              <a:rPr lang="en-US" sz="2800" dirty="0"/>
              <a:t>)</a:t>
            </a:r>
            <a:endParaRPr lang="ru-RU" sz="2800" dirty="0"/>
          </a:p>
          <a:p>
            <a:r>
              <a:rPr lang="en-US" sz="2800" dirty="0"/>
              <a:t>final Result get (long timeout, </a:t>
            </a:r>
            <a:r>
              <a:rPr lang="en-US" sz="2800" dirty="0" err="1">
                <a:hlinkClick r:id="rId3"/>
              </a:rPr>
              <a:t>TimeUnit</a:t>
            </a:r>
            <a:r>
              <a:rPr lang="en-US" sz="2800" dirty="0"/>
              <a:t> unit)</a:t>
            </a:r>
            <a:endParaRPr lang="ru-RU" sz="2800" dirty="0"/>
          </a:p>
          <a:p>
            <a:r>
              <a:rPr lang="en-US" sz="2800" dirty="0"/>
              <a:t>final Result get ()</a:t>
            </a:r>
          </a:p>
          <a:p>
            <a:r>
              <a:rPr lang="en-US" sz="2800" dirty="0"/>
              <a:t>final </a:t>
            </a:r>
            <a:r>
              <a:rPr lang="en-US" sz="2800" dirty="0" err="1">
                <a:hlinkClick r:id="rId4"/>
              </a:rPr>
              <a:t>AsyncTask.Status</a:t>
            </a:r>
            <a:r>
              <a:rPr lang="en-US" sz="2800" dirty="0"/>
              <a:t> </a:t>
            </a:r>
            <a:r>
              <a:rPr lang="en-US" sz="2800" dirty="0" err="1"/>
              <a:t>getStatus</a:t>
            </a:r>
            <a:r>
              <a:rPr lang="en-US" sz="2800" dirty="0"/>
              <a:t> ()</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Общие правила использования </a:t>
            </a:r>
            <a:r>
              <a:rPr lang="en-US" dirty="0" err="1"/>
              <a:t>AsyncTask</a:t>
            </a:r>
            <a:endParaRPr lang="en-US" dirty="0"/>
          </a:p>
        </p:txBody>
      </p:sp>
      <p:sp>
        <p:nvSpPr>
          <p:cNvPr id="3" name="Content Placeholder 2"/>
          <p:cNvSpPr>
            <a:spLocks noGrp="1"/>
          </p:cNvSpPr>
          <p:nvPr>
            <p:ph idx="1"/>
          </p:nvPr>
        </p:nvSpPr>
        <p:spPr/>
        <p:txBody>
          <a:bodyPr/>
          <a:lstStyle/>
          <a:p>
            <a:r>
              <a:rPr lang="ru-RU" sz="2800" dirty="0"/>
              <a:t>Экземпляр объекта должен быть создан в </a:t>
            </a:r>
            <a:r>
              <a:rPr lang="en-US" sz="2800" dirty="0"/>
              <a:t>UI </a:t>
            </a:r>
            <a:r>
              <a:rPr lang="ru-RU" sz="2800" dirty="0"/>
              <a:t>потоке</a:t>
            </a:r>
            <a:r>
              <a:rPr lang="en-US" sz="2800" dirty="0"/>
              <a:t>.</a:t>
            </a:r>
          </a:p>
          <a:p>
            <a:r>
              <a:rPr lang="en-US" sz="2800" dirty="0">
                <a:hlinkClick r:id="rId2"/>
              </a:rPr>
              <a:t>execute(</a:t>
            </a:r>
            <a:r>
              <a:rPr lang="en-US" sz="2800" dirty="0" err="1">
                <a:hlinkClick r:id="rId2"/>
              </a:rPr>
              <a:t>Params</a:t>
            </a:r>
            <a:r>
              <a:rPr lang="en-US" sz="2800" dirty="0">
                <a:hlinkClick r:id="rId2"/>
              </a:rPr>
              <a:t>...)</a:t>
            </a:r>
            <a:r>
              <a:rPr lang="en-US" sz="2800" dirty="0"/>
              <a:t> </a:t>
            </a:r>
            <a:r>
              <a:rPr lang="ru-RU" sz="2800" dirty="0"/>
              <a:t>должен быть вызван в </a:t>
            </a:r>
            <a:r>
              <a:rPr lang="en-US" sz="2800" dirty="0"/>
              <a:t>UI </a:t>
            </a:r>
            <a:r>
              <a:rPr lang="ru-RU" sz="2800" dirty="0"/>
              <a:t>потоке</a:t>
            </a:r>
            <a:r>
              <a:rPr lang="en-US" sz="2800" dirty="0"/>
              <a:t>.</a:t>
            </a:r>
          </a:p>
          <a:p>
            <a:r>
              <a:rPr lang="ru-RU" sz="2800" dirty="0"/>
              <a:t>Не вызывать вручную </a:t>
            </a:r>
            <a:r>
              <a:rPr lang="en-US" sz="2800" dirty="0" err="1">
                <a:hlinkClick r:id="rId2"/>
              </a:rPr>
              <a:t>onPreExecute</a:t>
            </a:r>
            <a:r>
              <a:rPr lang="en-US" sz="2800" dirty="0">
                <a:hlinkClick r:id="rId2"/>
              </a:rPr>
              <a:t>()</a:t>
            </a:r>
            <a:r>
              <a:rPr lang="en-US" sz="2800" dirty="0"/>
              <a:t>, </a:t>
            </a:r>
            <a:r>
              <a:rPr lang="en-US" sz="2800" dirty="0" err="1">
                <a:hlinkClick r:id="rId2"/>
              </a:rPr>
              <a:t>onPostExecute</a:t>
            </a:r>
            <a:r>
              <a:rPr lang="en-US" sz="2800" dirty="0">
                <a:hlinkClick r:id="rId2"/>
              </a:rPr>
              <a:t>(Result)</a:t>
            </a:r>
            <a:r>
              <a:rPr lang="en-US" sz="2800" dirty="0"/>
              <a:t>, </a:t>
            </a:r>
            <a:r>
              <a:rPr lang="en-US" sz="2800" dirty="0" err="1">
                <a:hlinkClick r:id="rId2"/>
              </a:rPr>
              <a:t>doInBackground</a:t>
            </a:r>
            <a:r>
              <a:rPr lang="en-US" sz="2800" dirty="0">
                <a:hlinkClick r:id="rId2"/>
              </a:rPr>
              <a:t>(</a:t>
            </a:r>
            <a:r>
              <a:rPr lang="en-US" sz="2800" dirty="0" err="1">
                <a:hlinkClick r:id="rId2"/>
              </a:rPr>
              <a:t>Params</a:t>
            </a:r>
            <a:r>
              <a:rPr lang="en-US" sz="2800" dirty="0">
                <a:hlinkClick r:id="rId2"/>
              </a:rPr>
              <a:t>...)</a:t>
            </a:r>
            <a:r>
              <a:rPr lang="en-US" sz="2800" dirty="0"/>
              <a:t>, </a:t>
            </a:r>
            <a:r>
              <a:rPr lang="en-US" sz="2800" dirty="0" err="1">
                <a:hlinkClick r:id="rId2"/>
              </a:rPr>
              <a:t>onProgressUpdate</a:t>
            </a:r>
            <a:r>
              <a:rPr lang="en-US" sz="2800" dirty="0">
                <a:hlinkClick r:id="rId2"/>
              </a:rPr>
              <a:t>(Progress...)</a:t>
            </a:r>
            <a:r>
              <a:rPr lang="en-US" sz="2800" dirty="0"/>
              <a:t>.</a:t>
            </a:r>
          </a:p>
          <a:p>
            <a:r>
              <a:rPr lang="en-US" sz="2800" dirty="0" err="1"/>
              <a:t>AsyncTask</a:t>
            </a:r>
            <a:r>
              <a:rPr lang="en-US" sz="2800" dirty="0"/>
              <a:t> </a:t>
            </a:r>
            <a:r>
              <a:rPr lang="ru-RU" sz="2800" dirty="0"/>
              <a:t>может быть запущен только один раз</a:t>
            </a:r>
            <a:r>
              <a:rPr lang="en-US" sz="2800" dirty="0"/>
              <a:t> (</a:t>
            </a:r>
            <a:r>
              <a:rPr lang="ru-RU" sz="2800" dirty="0"/>
              <a:t>при повторном использовании возникнет исключение</a:t>
            </a:r>
            <a:r>
              <a:rPr lang="en-US" sz="2800" dirty="0"/>
              <a:t>)</a:t>
            </a:r>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r>
              <a:rPr lang="ru-RU"/>
              <a:t>.</a:t>
            </a:r>
            <a:r>
              <a:rPr lang="en-US"/>
              <a:t>/animator</a:t>
            </a:r>
            <a:r>
              <a:rPr lang="ru-RU"/>
              <a:t>/*</a:t>
            </a:r>
          </a:p>
          <a:p>
            <a:r>
              <a:rPr lang="ru-RU"/>
              <a:t>./</a:t>
            </a:r>
            <a:r>
              <a:rPr lang="en-US"/>
              <a:t>anim</a:t>
            </a:r>
            <a:r>
              <a:rPr lang="ru-RU"/>
              <a:t>/*</a:t>
            </a:r>
            <a:endParaRPr lang="en-US"/>
          </a:p>
          <a:p>
            <a:r>
              <a:rPr lang="en-US"/>
              <a:t>./xml/*</a:t>
            </a:r>
          </a:p>
          <a:p>
            <a:r>
              <a:rPr lang="en-US"/>
              <a:t>./drawable/*</a:t>
            </a:r>
          </a:p>
          <a:p>
            <a:pPr lvl="1"/>
            <a:r>
              <a:rPr lang="en-US"/>
              <a:t>Bitmap files (png, 9.png, jpg, gif)</a:t>
            </a:r>
          </a:p>
          <a:p>
            <a:pPr lvl="1"/>
            <a:r>
              <a:rPr lang="en-US"/>
              <a:t>State lists</a:t>
            </a:r>
          </a:p>
          <a:p>
            <a:pPr lvl="1"/>
            <a:r>
              <a:rPr lang="en-US"/>
              <a:t>Shapes</a:t>
            </a:r>
          </a:p>
          <a:p>
            <a:pPr lvl="1"/>
            <a:r>
              <a:rPr lang="en-US"/>
              <a:t>Other drawables</a:t>
            </a:r>
          </a:p>
          <a:p>
            <a:endParaRPr lang="en-US" dirty="0"/>
          </a:p>
        </p:txBody>
      </p:sp>
      <p:sp>
        <p:nvSpPr>
          <p:cNvPr id="4" name="Date Placeholder 3"/>
          <p:cNvSpPr>
            <a:spLocks noGrp="1"/>
          </p:cNvSpPr>
          <p:nvPr>
            <p:ph type="dt" sz="quarter" idx="10"/>
          </p:nvPr>
        </p:nvSpPr>
        <p:spPr/>
        <p:txBody>
          <a:bodyPr/>
          <a:lstStyle/>
          <a:p>
            <a:r>
              <a:rPr lang="ru-RU">
                <a:solidFill>
                  <a:prstClr val="black">
                    <a:tint val="75000"/>
                  </a:prstClr>
                </a:solidFill>
              </a:rPr>
              <a:t>04.10.2018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9</a:t>
            </a:fld>
            <a:endParaRPr lang="en-US">
              <a:solidFill>
                <a:prstClr val="black">
                  <a:tint val="75000"/>
                </a:prst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SharedPreferences</a:t>
            </a:r>
            <a:endParaRPr lang="en-US" dirty="0"/>
          </a:p>
        </p:txBody>
      </p:sp>
      <p:sp>
        <p:nvSpPr>
          <p:cNvPr id="3" name="Content Placeholder 2"/>
          <p:cNvSpPr>
            <a:spLocks noGrp="1"/>
          </p:cNvSpPr>
          <p:nvPr>
            <p:ph idx="1"/>
          </p:nvPr>
        </p:nvSpPr>
        <p:spPr/>
        <p:txBody>
          <a:bodyPr/>
          <a:lstStyle/>
          <a:p>
            <a:r>
              <a:rPr lang="en-US" dirty="0"/>
              <a:t>To write values:</a:t>
            </a:r>
          </a:p>
          <a:p>
            <a:pPr lvl="1"/>
            <a:r>
              <a:rPr lang="en-US" dirty="0"/>
              <a:t>Call </a:t>
            </a:r>
            <a:r>
              <a:rPr lang="en-US" dirty="0">
                <a:hlinkClick r:id="rId2"/>
              </a:rPr>
              <a:t>edit()</a:t>
            </a:r>
            <a:r>
              <a:rPr lang="en-US" dirty="0"/>
              <a:t> to get a </a:t>
            </a:r>
            <a:r>
              <a:rPr lang="en-US" dirty="0" err="1">
                <a:hlinkClick r:id="rId3"/>
              </a:rPr>
              <a:t>SharedPreferences.Editor</a:t>
            </a:r>
            <a:r>
              <a:rPr lang="en-US" dirty="0"/>
              <a:t>.</a:t>
            </a:r>
          </a:p>
          <a:p>
            <a:pPr lvl="1"/>
            <a:r>
              <a:rPr lang="en-US" dirty="0"/>
              <a:t>Add values with methods such as </a:t>
            </a:r>
            <a:r>
              <a:rPr lang="en-US" dirty="0" err="1">
                <a:hlinkClick r:id="rId3"/>
              </a:rPr>
              <a:t>putBoolean</a:t>
            </a:r>
            <a:r>
              <a:rPr lang="en-US" dirty="0">
                <a:hlinkClick r:id="rId3"/>
              </a:rPr>
              <a:t>()</a:t>
            </a:r>
            <a:r>
              <a:rPr lang="en-US" dirty="0"/>
              <a:t> </a:t>
            </a:r>
            <a:r>
              <a:rPr lang="en-US" dirty="0" err="1"/>
              <a:t>and</a:t>
            </a:r>
            <a:r>
              <a:rPr lang="en-US" dirty="0" err="1">
                <a:hlinkClick r:id="rId3"/>
              </a:rPr>
              <a:t>putString</a:t>
            </a:r>
            <a:r>
              <a:rPr lang="en-US" dirty="0">
                <a:hlinkClick r:id="rId3"/>
              </a:rPr>
              <a:t>()</a:t>
            </a:r>
            <a:r>
              <a:rPr lang="en-US" dirty="0"/>
              <a:t>.</a:t>
            </a:r>
          </a:p>
          <a:p>
            <a:pPr lvl="1"/>
            <a:r>
              <a:rPr lang="en-US" dirty="0"/>
              <a:t>Commit the new values with </a:t>
            </a:r>
            <a:r>
              <a:rPr lang="en-US" dirty="0">
                <a:hlinkClick r:id="rId3"/>
              </a:rPr>
              <a:t>commit()</a:t>
            </a:r>
            <a:endParaRPr lang="en-US" dirty="0"/>
          </a:p>
          <a:p>
            <a:r>
              <a:rPr lang="en-US" dirty="0"/>
              <a:t>To read values</a:t>
            </a:r>
          </a:p>
          <a:p>
            <a:pPr lvl="1"/>
            <a:r>
              <a:rPr lang="en-US" dirty="0"/>
              <a:t>use </a:t>
            </a:r>
            <a:r>
              <a:rPr lang="en-US" dirty="0" err="1">
                <a:hlinkClick r:id="rId2"/>
              </a:rPr>
              <a:t>SharedPreferences</a:t>
            </a:r>
            <a:r>
              <a:rPr lang="en-US" dirty="0"/>
              <a:t> methods such as </a:t>
            </a:r>
            <a:r>
              <a:rPr lang="en-US" dirty="0" err="1">
                <a:hlinkClick r:id="rId2"/>
              </a:rPr>
              <a:t>getBoolean</a:t>
            </a:r>
            <a:r>
              <a:rPr lang="en-US" dirty="0">
                <a:hlinkClick r:id="rId2"/>
              </a:rPr>
              <a:t>()</a:t>
            </a:r>
            <a:r>
              <a:rPr lang="en-US" dirty="0"/>
              <a:t> and </a:t>
            </a:r>
            <a:r>
              <a:rPr lang="en-US" dirty="0" err="1">
                <a:hlinkClick r:id="rId2"/>
              </a:rPr>
              <a:t>getString</a:t>
            </a:r>
            <a:r>
              <a:rPr lang="en-US" dirty="0">
                <a:hlinkClick r:id="rId2"/>
              </a:rPr>
              <a:t>()</a:t>
            </a:r>
            <a:r>
              <a:rPr lang="en-US" dirty="0"/>
              <a:t>.</a:t>
            </a:r>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90</a:t>
            </a:fld>
            <a:endParaRPr lang="en-US"/>
          </a:p>
        </p:txBody>
      </p:sp>
    </p:spTree>
    <p:extLst>
      <p:ext uri="{BB962C8B-B14F-4D97-AF65-F5344CB8AC3E}">
        <p14:creationId xmlns:p14="http://schemas.microsoft.com/office/powerpoint/2010/main" val="15229446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Dialog</a:t>
            </a:r>
          </a:p>
        </p:txBody>
      </p:sp>
      <p:sp>
        <p:nvSpPr>
          <p:cNvPr id="3" name="Content Placeholder 2"/>
          <p:cNvSpPr>
            <a:spLocks noGrp="1"/>
          </p:cNvSpPr>
          <p:nvPr>
            <p:ph idx="1"/>
          </p:nvPr>
        </p:nvSpPr>
        <p:spPr/>
        <p:txBody>
          <a:bodyPr/>
          <a:lstStyle/>
          <a:p>
            <a:r>
              <a:rPr lang="en-US" dirty="0"/>
              <a:t>Deprecated:</a:t>
            </a:r>
          </a:p>
          <a:p>
            <a:pPr lvl="1"/>
            <a:r>
              <a:rPr lang="en-US" dirty="0"/>
              <a:t>protected </a:t>
            </a:r>
            <a:r>
              <a:rPr lang="en-US" dirty="0">
                <a:hlinkClick r:id="rId2"/>
              </a:rPr>
              <a:t>Dialog</a:t>
            </a:r>
            <a:r>
              <a:rPr lang="en-US" dirty="0"/>
              <a:t> </a:t>
            </a:r>
            <a:r>
              <a:rPr lang="en-US" b="1" dirty="0" err="1"/>
              <a:t>onCreateDialog</a:t>
            </a:r>
            <a:r>
              <a:rPr lang="en-US" b="1" dirty="0"/>
              <a:t> </a:t>
            </a:r>
            <a:r>
              <a:rPr lang="en-US" dirty="0"/>
              <a:t>(</a:t>
            </a:r>
            <a:r>
              <a:rPr lang="en-US" dirty="0" err="1"/>
              <a:t>int</a:t>
            </a:r>
            <a:r>
              <a:rPr lang="en-US" dirty="0"/>
              <a:t> id, </a:t>
            </a:r>
            <a:r>
              <a:rPr lang="en-US" dirty="0">
                <a:hlinkClick r:id="rId3"/>
              </a:rPr>
              <a:t>Bundle</a:t>
            </a:r>
            <a:r>
              <a:rPr lang="en-US" dirty="0"/>
              <a:t> </a:t>
            </a:r>
            <a:r>
              <a:rPr lang="en-US" dirty="0" err="1"/>
              <a:t>args</a:t>
            </a:r>
            <a:r>
              <a:rPr lang="en-US" dirty="0"/>
              <a:t>)</a:t>
            </a:r>
          </a:p>
          <a:p>
            <a:pPr lvl="1"/>
            <a:r>
              <a:rPr lang="en-US" dirty="0"/>
              <a:t>protected void </a:t>
            </a:r>
            <a:r>
              <a:rPr lang="en-US" b="1" dirty="0" err="1"/>
              <a:t>onPrepareDialog</a:t>
            </a:r>
            <a:r>
              <a:rPr lang="en-US" b="1" dirty="0"/>
              <a:t> </a:t>
            </a:r>
            <a:r>
              <a:rPr lang="en-US" dirty="0"/>
              <a:t>(</a:t>
            </a:r>
            <a:r>
              <a:rPr lang="en-US" dirty="0" err="1"/>
              <a:t>int</a:t>
            </a:r>
            <a:r>
              <a:rPr lang="en-US" dirty="0"/>
              <a:t> id, </a:t>
            </a:r>
            <a:r>
              <a:rPr lang="en-US" dirty="0">
                <a:hlinkClick r:id="rId2"/>
              </a:rPr>
              <a:t>Dialog</a:t>
            </a:r>
            <a:r>
              <a:rPr lang="en-US" dirty="0"/>
              <a:t> </a:t>
            </a:r>
            <a:r>
              <a:rPr lang="en-US" dirty="0" err="1"/>
              <a:t>dialog</a:t>
            </a:r>
            <a:r>
              <a:rPr lang="en-US" dirty="0"/>
              <a:t>, </a:t>
            </a:r>
            <a:r>
              <a:rPr lang="en-US" dirty="0">
                <a:hlinkClick r:id="rId3"/>
              </a:rPr>
              <a:t>Bundle</a:t>
            </a:r>
            <a:r>
              <a:rPr lang="en-US" dirty="0"/>
              <a:t> </a:t>
            </a:r>
            <a:r>
              <a:rPr lang="en-US" dirty="0" err="1"/>
              <a:t>args</a:t>
            </a:r>
            <a:r>
              <a:rPr lang="en-US" dirty="0"/>
              <a:t>)</a:t>
            </a:r>
            <a:endParaRPr lang="en-US" b="1" dirty="0"/>
          </a:p>
          <a:p>
            <a:pPr lvl="1"/>
            <a:r>
              <a:rPr lang="en-US" dirty="0"/>
              <a:t>public final void </a:t>
            </a:r>
            <a:r>
              <a:rPr lang="en-US" b="1" dirty="0" err="1"/>
              <a:t>showDialog</a:t>
            </a:r>
            <a:r>
              <a:rPr lang="en-US" b="1" dirty="0"/>
              <a:t> </a:t>
            </a:r>
            <a:r>
              <a:rPr lang="en-US" dirty="0"/>
              <a:t>(</a:t>
            </a:r>
            <a:r>
              <a:rPr lang="en-US" dirty="0" err="1"/>
              <a:t>int</a:t>
            </a:r>
            <a:r>
              <a:rPr lang="en-US" dirty="0"/>
              <a:t> id)</a:t>
            </a:r>
            <a:endParaRPr lang="en-US" b="1" dirty="0"/>
          </a:p>
          <a:p>
            <a:pPr lvl="1"/>
            <a:r>
              <a:rPr lang="en-US" dirty="0"/>
              <a:t>public final void </a:t>
            </a:r>
            <a:r>
              <a:rPr lang="en-US" b="1" dirty="0" err="1"/>
              <a:t>dismissDialog</a:t>
            </a:r>
            <a:r>
              <a:rPr lang="en-US" b="1" dirty="0"/>
              <a:t> </a:t>
            </a:r>
            <a:r>
              <a:rPr lang="en-US" dirty="0"/>
              <a:t>(</a:t>
            </a:r>
            <a:r>
              <a:rPr lang="en-US" dirty="0" err="1"/>
              <a:t>int</a:t>
            </a:r>
            <a:r>
              <a:rPr lang="en-US" dirty="0"/>
              <a:t> id)</a:t>
            </a:r>
            <a:endParaRPr lang="en-US" b="1" dirty="0"/>
          </a:p>
          <a:p>
            <a:pPr lvl="1"/>
            <a:endParaRPr lang="en-US" b="1" dirty="0"/>
          </a:p>
          <a:p>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91</a:t>
            </a:fld>
            <a:endParaRPr lang="en-US"/>
          </a:p>
        </p:txBody>
      </p:sp>
    </p:spTree>
    <p:extLst>
      <p:ext uri="{BB962C8B-B14F-4D97-AF65-F5344CB8AC3E}">
        <p14:creationId xmlns:p14="http://schemas.microsoft.com/office/powerpoint/2010/main" val="14553367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API Overview</a:t>
            </a:r>
          </a:p>
        </p:txBody>
      </p:sp>
      <p:sp>
        <p:nvSpPr>
          <p:cNvPr id="3" name="Content Placeholder 2"/>
          <p:cNvSpPr>
            <a:spLocks noGrp="1"/>
          </p:cNvSpPr>
          <p:nvPr>
            <p:ph idx="1"/>
          </p:nvPr>
        </p:nvSpPr>
        <p:spPr/>
        <p:txBody>
          <a:bodyPr/>
          <a:lstStyle/>
          <a:p>
            <a:r>
              <a:rPr lang="ru-RU" dirty="0"/>
              <a:t>И многое другое!</a:t>
            </a:r>
          </a:p>
          <a:p>
            <a:pPr lvl="1"/>
            <a:r>
              <a:rPr lang="en-US" dirty="0">
                <a:hlinkClick r:id="rId2"/>
              </a:rPr>
              <a:t>http://developer.android.com/reference/android/app/Activity.html</a:t>
            </a:r>
            <a:r>
              <a:rPr lang="ru-RU" dirty="0"/>
              <a:t> </a:t>
            </a:r>
            <a:endParaRPr lang="en-US" dirty="0"/>
          </a:p>
        </p:txBody>
      </p:sp>
      <p:sp>
        <p:nvSpPr>
          <p:cNvPr id="4" name="Date Placeholder 3"/>
          <p:cNvSpPr>
            <a:spLocks noGrp="1"/>
          </p:cNvSpPr>
          <p:nvPr>
            <p:ph type="dt" sz="half" idx="10"/>
          </p:nvPr>
        </p:nvSpPr>
        <p:spPr/>
        <p:txBody>
          <a:bodyPr/>
          <a:lstStyle/>
          <a:p>
            <a:pPr>
              <a:defRPr/>
            </a:pPr>
            <a:r>
              <a:rPr lang="ru-RU"/>
              <a:t>04.10.2018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92</a:t>
            </a:fld>
            <a:endParaRPr lang="en-US"/>
          </a:p>
        </p:txBody>
      </p:sp>
    </p:spTree>
    <p:extLst>
      <p:ext uri="{BB962C8B-B14F-4D97-AF65-F5344CB8AC3E}">
        <p14:creationId xmlns:p14="http://schemas.microsoft.com/office/powerpoint/2010/main" val="2648103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69081</TotalTime>
  <Words>2514</Words>
  <Application>Microsoft Office PowerPoint</Application>
  <PresentationFormat>Экран (4:3)</PresentationFormat>
  <Paragraphs>774</Paragraphs>
  <Slides>92</Slides>
  <Notes>1</Notes>
  <HiddenSlides>1</HiddenSlides>
  <MMClips>0</MMClips>
  <ScaleCrop>false</ScaleCrop>
  <HeadingPairs>
    <vt:vector size="6" baseType="variant">
      <vt:variant>
        <vt:lpstr>Использованные шрифты</vt:lpstr>
      </vt:variant>
      <vt:variant>
        <vt:i4>4</vt:i4>
      </vt:variant>
      <vt:variant>
        <vt:lpstr>Тема</vt:lpstr>
      </vt:variant>
      <vt:variant>
        <vt:i4>4</vt:i4>
      </vt:variant>
      <vt:variant>
        <vt:lpstr>Заголовки слайдов</vt:lpstr>
      </vt:variant>
      <vt:variant>
        <vt:i4>92</vt:i4>
      </vt:variant>
    </vt:vector>
  </HeadingPairs>
  <TitlesOfParts>
    <vt:vector size="100" baseType="lpstr">
      <vt:lpstr>Arial</vt:lpstr>
      <vt:lpstr>Calibri</vt:lpstr>
      <vt:lpstr>Courier New</vt:lpstr>
      <vt:lpstr>Roboto</vt:lpstr>
      <vt:lpstr>Office Theme</vt:lpstr>
      <vt:lpstr>1_Office Theme</vt:lpstr>
      <vt:lpstr>2_Office Theme</vt:lpstr>
      <vt:lpstr>3_Office Theme</vt:lpstr>
      <vt:lpstr>Проектирование мобильных приложений</vt:lpstr>
      <vt:lpstr>Презентация PowerPoint</vt:lpstr>
      <vt:lpstr>В предыдущих лекциях...</vt:lpstr>
      <vt:lpstr>В предыдущих лекциях...</vt:lpstr>
      <vt:lpstr>В предыдущих лекциях...</vt:lpstr>
      <vt:lpstr>В предыдущих лекциях...</vt:lpstr>
      <vt:lpstr>Презентация PowerPoint</vt:lpstr>
      <vt:lpstr>В предыдущих лекциях...</vt:lpstr>
      <vt:lpstr>В предыдущих лекциях...</vt:lpstr>
      <vt:lpstr>В предыдущих лекциях...</vt:lpstr>
      <vt:lpstr>В предыдущих лекциях...</vt:lpstr>
      <vt:lpstr>Презентация PowerPoint</vt:lpstr>
      <vt:lpstr>Презентация PowerPoint</vt:lpstr>
      <vt:lpstr>Activity: API Overview</vt:lpstr>
      <vt:lpstr>Activity: API Overview (1)</vt:lpstr>
      <vt:lpstr>Activity: Lifecycle Callbacks</vt:lpstr>
      <vt:lpstr>Activity: State Callbacks</vt:lpstr>
      <vt:lpstr>Activity: Content</vt:lpstr>
      <vt:lpstr>Button Обработка событий (В1)</vt:lpstr>
      <vt:lpstr>Button Обработка событий (В2)</vt:lpstr>
      <vt:lpstr>CheckBox  Обработка событий</vt:lpstr>
      <vt:lpstr>CheckBox  Обработка событий</vt:lpstr>
      <vt:lpstr>CheckBox  Обработка событий</vt:lpstr>
      <vt:lpstr>ToggleButton  Обработка событий</vt:lpstr>
      <vt:lpstr>RadioButton  Обработка событий</vt:lpstr>
      <vt:lpstr>Activity: Inflaters (инстанциирование layout)</vt:lpstr>
      <vt:lpstr>Activity доступ к ресурсам</vt:lpstr>
      <vt:lpstr>Activity: Preferences</vt:lpstr>
      <vt:lpstr>Intents</vt:lpstr>
      <vt:lpstr>Зачем нужен Intent</vt:lpstr>
      <vt:lpstr>Что такое Intent</vt:lpstr>
      <vt:lpstr>Типы Intent</vt:lpstr>
      <vt:lpstr>Intent: Component Name</vt:lpstr>
      <vt:lpstr>Intent: Extras (не обязательно)</vt:lpstr>
      <vt:lpstr>Intent: Flags (не обязательно)</vt:lpstr>
      <vt:lpstr>Activity &amp; Intents (1) Методы класса Activity</vt:lpstr>
      <vt:lpstr>Activity &amp; Intents (2) Методы класса Activity</vt:lpstr>
      <vt:lpstr>Activity &amp; Intents (3) Методы класса Activity</vt:lpstr>
      <vt:lpstr>Implicit Intent Resolution</vt:lpstr>
      <vt:lpstr>Implicit Intents Назначение</vt:lpstr>
      <vt:lpstr>Intent Resolution: Implicit Intent</vt:lpstr>
      <vt:lpstr>Intent: Action Philosophy</vt:lpstr>
      <vt:lpstr>Intent: Action Философия</vt:lpstr>
      <vt:lpstr>Intent: Action</vt:lpstr>
      <vt:lpstr>Intent: Action Some Standard Actions</vt:lpstr>
      <vt:lpstr>Intent: Category</vt:lpstr>
      <vt:lpstr>Intent: Category Some Standard Categories</vt:lpstr>
      <vt:lpstr>AndroidManifest.xml (напоминание)</vt:lpstr>
      <vt:lpstr>Презентация PowerPoint</vt:lpstr>
      <vt:lpstr>Intent Filters</vt:lpstr>
      <vt:lpstr>Intent Filters Пример фильтра Action</vt:lpstr>
      <vt:lpstr>Intent Filters Пример фильтра Category </vt:lpstr>
      <vt:lpstr>Intent: Data</vt:lpstr>
      <vt:lpstr>Intent: Data</vt:lpstr>
      <vt:lpstr>Intent Filters Синтаксис фильтра Data</vt:lpstr>
      <vt:lpstr>Intent Filters Data Test</vt:lpstr>
      <vt:lpstr>Intent Filters Data Test. Уточнения</vt:lpstr>
      <vt:lpstr>Примеры комбинаций Action/Data </vt:lpstr>
      <vt:lpstr>Примеры комбинаций Action/Data </vt:lpstr>
      <vt:lpstr>Intent: API Конструкторы класса</vt:lpstr>
      <vt:lpstr>Intent: API Некоторые методы (Explicit)</vt:lpstr>
      <vt:lpstr>Intent: API Некоторые методы (Implicit)</vt:lpstr>
      <vt:lpstr>Intent: API Некоторые методы (Extras)</vt:lpstr>
      <vt:lpstr>Intent: API Некоторые методы (Flags)</vt:lpstr>
      <vt:lpstr>Using Intent Matching</vt:lpstr>
      <vt:lpstr>Android: Threads and Processes</vt:lpstr>
      <vt:lpstr>Процессы и Потоки</vt:lpstr>
      <vt:lpstr>Жизненный Цикл Процесса</vt:lpstr>
      <vt:lpstr>Типы Процессов (1)</vt:lpstr>
      <vt:lpstr>Типы Процессов (2)</vt:lpstr>
      <vt:lpstr>Типы Процессов (3)</vt:lpstr>
      <vt:lpstr>Типы Процессов (4)</vt:lpstr>
      <vt:lpstr>Типы Процессов (5)</vt:lpstr>
      <vt:lpstr>Значимость процессов</vt:lpstr>
      <vt:lpstr>Потоки в Приложении</vt:lpstr>
      <vt:lpstr>Потоки и Android UI Toolkit (1)</vt:lpstr>
      <vt:lpstr>Потоки и Android UI Toolkit (2)</vt:lpstr>
      <vt:lpstr>Worker Threads (1)</vt:lpstr>
      <vt:lpstr>Worker Threads (1)</vt:lpstr>
      <vt:lpstr>Worker Threads (2)</vt:lpstr>
      <vt:lpstr>Worker Threads (2)</vt:lpstr>
      <vt:lpstr>Способы Доступа к UI Thread (1)</vt:lpstr>
      <vt:lpstr>Способы Доступа к UI Thread (2)</vt:lpstr>
      <vt:lpstr>Способы Доступа к UI Thread: AsyncTask</vt:lpstr>
      <vt:lpstr>AsyncTask: 3 Types</vt:lpstr>
      <vt:lpstr>AsyncTask 4 Шага исполнения</vt:lpstr>
      <vt:lpstr>AsyncTask Пример</vt:lpstr>
      <vt:lpstr>Некоторые полезные методы AsyncTask</vt:lpstr>
      <vt:lpstr>Общие правила использования AsyncTask</vt:lpstr>
      <vt:lpstr> SharedPreferences</vt:lpstr>
      <vt:lpstr>Activity: Dialog</vt:lpstr>
      <vt:lpstr>Activity: API Overview</vt:lpstr>
    </vt:vector>
  </TitlesOfParts>
  <Company>Motorola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Andrei Kuznetsov</cp:lastModifiedBy>
  <cp:revision>343</cp:revision>
  <dcterms:created xsi:type="dcterms:W3CDTF">2013-02-16T18:16:47Z</dcterms:created>
  <dcterms:modified xsi:type="dcterms:W3CDTF">2018-11-07T18:47:39Z</dcterms:modified>
</cp:coreProperties>
</file>