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7"/>
  </p:notesMasterIdLst>
  <p:sldIdLst>
    <p:sldId id="256" r:id="rId2"/>
    <p:sldId id="257" r:id="rId3"/>
    <p:sldId id="295" r:id="rId4"/>
    <p:sldId id="258" r:id="rId5"/>
    <p:sldId id="260" r:id="rId6"/>
    <p:sldId id="297" r:id="rId7"/>
    <p:sldId id="298" r:id="rId8"/>
    <p:sldId id="299" r:id="rId9"/>
    <p:sldId id="259" r:id="rId10"/>
    <p:sldId id="296" r:id="rId11"/>
    <p:sldId id="312" r:id="rId12"/>
    <p:sldId id="300" r:id="rId13"/>
    <p:sldId id="303" r:id="rId14"/>
    <p:sldId id="304" r:id="rId15"/>
    <p:sldId id="305" r:id="rId16"/>
    <p:sldId id="306" r:id="rId17"/>
    <p:sldId id="262" r:id="rId18"/>
    <p:sldId id="307" r:id="rId19"/>
    <p:sldId id="308" r:id="rId20"/>
    <p:sldId id="309" r:id="rId21"/>
    <p:sldId id="301" r:id="rId22"/>
    <p:sldId id="310" r:id="rId23"/>
    <p:sldId id="313" r:id="rId24"/>
    <p:sldId id="314" r:id="rId25"/>
    <p:sldId id="316" r:id="rId26"/>
  </p:sldIdLst>
  <p:sldSz cx="9144000" cy="5143500" type="screen16x9"/>
  <p:notesSz cx="6858000" cy="9144000"/>
  <p:embeddedFontLst>
    <p:embeddedFont>
      <p:font typeface="Bree Serif" panose="02000503040000020004" pitchFamily="2" charset="77"/>
      <p:regular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Roboto" pitchFamily="2" charset="0"/>
      <p:regular r:id="rId33"/>
      <p:bold r:id="rId34"/>
      <p:italic r:id="rId35"/>
      <p:boldItalic r:id="rId36"/>
    </p:embeddedFont>
    <p:embeddedFont>
      <p:font typeface="Roboto Bk" pitchFamily="2" charset="0"/>
      <p:bold r:id="rId37"/>
      <p:italic r:id="rId38"/>
      <p:boldItalic r:id="rId39"/>
    </p:embeddedFont>
    <p:embeddedFont>
      <p:font typeface="Roboto Black" pitchFamily="2" charset="0"/>
      <p:bold r:id="rId40"/>
      <p:italic r:id="rId41"/>
      <p:boldItalic r:id="rId42"/>
    </p:embeddedFont>
    <p:embeddedFont>
      <p:font typeface="Roboto Light" pitchFamily="2" charset="0"/>
      <p:regular r:id="rId43"/>
      <p:bold r:id="rId44"/>
      <p:italic r:id="rId45"/>
      <p:boldItalic r:id="rId46"/>
    </p:embeddedFont>
    <p:embeddedFont>
      <p:font typeface="Roboto Lt" pitchFamily="2" charset="0"/>
      <p:regular r:id="rId47"/>
      <p:italic r:id="rId48"/>
    </p:embeddedFont>
    <p:embeddedFont>
      <p:font typeface="Roboto Mono Thin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2F85E0-3226-4B9F-9271-600CA79A17E2}">
  <a:tblStyle styleId="{DD2F85E0-3226-4B9F-9271-600CA79A17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2" autoAdjust="0"/>
    <p:restoredTop sz="74387" autoAdjust="0"/>
  </p:normalViewPr>
  <p:slideViewPr>
    <p:cSldViewPr snapToGrid="0">
      <p:cViewPr varScale="1">
        <p:scale>
          <a:sx n="109" d="100"/>
          <a:sy n="109" d="100"/>
        </p:scale>
        <p:origin x="1872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https://</a:t>
            </a:r>
            <a:r>
              <a:rPr lang="fr-FR" dirty="0" err="1"/>
              <a:t>api.binance.com</a:t>
            </a:r>
            <a:r>
              <a:rPr lang="fr-FR" dirty="0"/>
              <a:t>/api/v3/</a:t>
            </a:r>
            <a:r>
              <a:rPr lang="fr-FR" dirty="0" err="1"/>
              <a:t>exchangeInfo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https://</a:t>
            </a:r>
            <a:r>
              <a:rPr lang="fr-FR" dirty="0" err="1"/>
              <a:t>api.binance.com</a:t>
            </a:r>
            <a:r>
              <a:rPr lang="fr-FR" dirty="0"/>
              <a:t>/api/v3/</a:t>
            </a:r>
            <a:r>
              <a:rPr lang="fr-FR" dirty="0" err="1"/>
              <a:t>ticker</a:t>
            </a:r>
            <a:r>
              <a:rPr lang="fr-FR" dirty="0"/>
              <a:t>/</a:t>
            </a:r>
            <a:r>
              <a:rPr lang="fr-FR" dirty="0" err="1"/>
              <a:t>price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532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752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147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8013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661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9322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576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7952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4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529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9532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6127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566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963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263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Création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- Singleton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Structurel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 err="1"/>
              <a:t>Mvc</a:t>
            </a:r>
            <a:endParaRPr lang="fr-F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Comportemental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Guard close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Object </a:t>
            </a:r>
            <a:r>
              <a:rPr lang="fr-FR" dirty="0" err="1"/>
              <a:t>Literal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258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3483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104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43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k"/>
                <a:ea typeface="Roboto Bk"/>
                <a:cs typeface="Roboto B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k"/>
                <a:ea typeface="Roboto Bk"/>
                <a:cs typeface="Roboto B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k"/>
                <a:ea typeface="Roboto Bk"/>
                <a:cs typeface="Roboto B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k"/>
                <a:ea typeface="Roboto Bk"/>
                <a:cs typeface="Roboto B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k"/>
                <a:ea typeface="Roboto Bk"/>
                <a:cs typeface="Roboto B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k"/>
                <a:ea typeface="Roboto Bk"/>
                <a:cs typeface="Roboto B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k"/>
                <a:ea typeface="Roboto Bk"/>
                <a:cs typeface="Roboto B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t"/>
                <a:ea typeface="Roboto Lt"/>
                <a:cs typeface="Roboto L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t"/>
                <a:ea typeface="Roboto Lt"/>
                <a:cs typeface="Roboto L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t"/>
                <a:ea typeface="Roboto Lt"/>
                <a:cs typeface="Roboto L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t"/>
                <a:ea typeface="Roboto Lt"/>
                <a:cs typeface="Roboto L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t"/>
                <a:ea typeface="Roboto Lt"/>
                <a:cs typeface="Roboto L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t"/>
                <a:ea typeface="Roboto Lt"/>
                <a:cs typeface="Roboto L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t"/>
                <a:ea typeface="Roboto Lt"/>
                <a:cs typeface="Roboto L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t"/>
                <a:ea typeface="Roboto Lt"/>
                <a:cs typeface="Roboto L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t"/>
                <a:ea typeface="Roboto Lt"/>
                <a:cs typeface="Roboto L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9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1"/>
                </a:solidFill>
              </a:rPr>
              <a:t>DESIGN PATTERN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Construire un code lisible et réutilisable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3500943" y="1857123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3954784" y="1811292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Mini-Projet support</a:t>
            </a:r>
            <a:endParaRPr dirty="0"/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Etude, mise en place et refactoring d’un programme de trading automatique chargé d’acheter et vendre des cryptomonnaies sur les plateformes Binance et Coinbase.</a:t>
            </a:r>
            <a:endParaRPr dirty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4976626" y="2295063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Disque magnétique 1">
            <a:extLst>
              <a:ext uri="{FF2B5EF4-FFF2-40B4-BE49-F238E27FC236}">
                <a16:creationId xmlns:a16="http://schemas.microsoft.com/office/drawing/2014/main" id="{59E91763-454A-88CC-99D5-626965C62427}"/>
              </a:ext>
            </a:extLst>
          </p:cNvPr>
          <p:cNvSpPr/>
          <p:nvPr/>
        </p:nvSpPr>
        <p:spPr>
          <a:xfrm>
            <a:off x="765581" y="236463"/>
            <a:ext cx="914400" cy="612648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F293B4-0FF8-0886-C243-BC70F77D0B05}"/>
              </a:ext>
            </a:extLst>
          </p:cNvPr>
          <p:cNvSpPr/>
          <p:nvPr/>
        </p:nvSpPr>
        <p:spPr>
          <a:xfrm>
            <a:off x="765581" y="1193681"/>
            <a:ext cx="914400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Wallet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B33F0D-572D-2513-BF08-5D70D77E7727}"/>
              </a:ext>
            </a:extLst>
          </p:cNvPr>
          <p:cNvSpPr/>
          <p:nvPr/>
        </p:nvSpPr>
        <p:spPr>
          <a:xfrm>
            <a:off x="765581" y="1936620"/>
            <a:ext cx="914400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Banker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FCA2B8-4A36-7A6F-3285-82A8260C50E1}"/>
              </a:ext>
            </a:extLst>
          </p:cNvPr>
          <p:cNvSpPr/>
          <p:nvPr/>
        </p:nvSpPr>
        <p:spPr>
          <a:xfrm>
            <a:off x="765581" y="2679559"/>
            <a:ext cx="914400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E1B0D-3D8C-2CD4-9BD5-AE2ECEC80D1D}"/>
              </a:ext>
            </a:extLst>
          </p:cNvPr>
          <p:cNvSpPr/>
          <p:nvPr/>
        </p:nvSpPr>
        <p:spPr>
          <a:xfrm>
            <a:off x="2763223" y="2671577"/>
            <a:ext cx="1421421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DataRetriever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EB658-A002-48C5-7CCA-86B68BFBF0CE}"/>
              </a:ext>
            </a:extLst>
          </p:cNvPr>
          <p:cNvSpPr/>
          <p:nvPr/>
        </p:nvSpPr>
        <p:spPr>
          <a:xfrm>
            <a:off x="2763222" y="1192105"/>
            <a:ext cx="1421421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FF0C6-9695-455E-32CC-C8C6A84D08A5}"/>
              </a:ext>
            </a:extLst>
          </p:cNvPr>
          <p:cNvSpPr/>
          <p:nvPr/>
        </p:nvSpPr>
        <p:spPr>
          <a:xfrm>
            <a:off x="3016733" y="1936620"/>
            <a:ext cx="914400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Analyzer</a:t>
            </a:r>
          </a:p>
        </p:txBody>
      </p:sp>
      <p:pic>
        <p:nvPicPr>
          <p:cNvPr id="1028" name="Picture 4" descr="Coinbase avis sur le géant des crypto : forces &amp; failles">
            <a:extLst>
              <a:ext uri="{FF2B5EF4-FFF2-40B4-BE49-F238E27FC236}">
                <a16:creationId xmlns:a16="http://schemas.microsoft.com/office/drawing/2014/main" id="{77BEFE9A-D0CF-8E8F-ECA5-9347345A0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73" y="3904423"/>
            <a:ext cx="914400" cy="45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p 10 des plateformes NFT : où acheter des NFT en octobre 2022 ?">
            <a:extLst>
              <a:ext uri="{FF2B5EF4-FFF2-40B4-BE49-F238E27FC236}">
                <a16:creationId xmlns:a16="http://schemas.microsoft.com/office/drawing/2014/main" id="{705AC61C-6F7E-F0F8-8230-D911952B9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72" y="3898480"/>
            <a:ext cx="824882" cy="4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6FD5CF3-7EC4-32AC-4405-4AE71B4DD0F9}"/>
              </a:ext>
            </a:extLst>
          </p:cNvPr>
          <p:cNvCxnSpPr>
            <a:cxnSpLocks/>
          </p:cNvCxnSpPr>
          <p:nvPr/>
        </p:nvCxnSpPr>
        <p:spPr>
          <a:xfrm>
            <a:off x="1000146" y="3689405"/>
            <a:ext cx="2704376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DC29838-4308-BC3C-EB0A-E4BADF87F93A}"/>
              </a:ext>
            </a:extLst>
          </p:cNvPr>
          <p:cNvCxnSpPr/>
          <p:nvPr/>
        </p:nvCxnSpPr>
        <p:spPr>
          <a:xfrm flipV="1">
            <a:off x="3497790" y="3021201"/>
            <a:ext cx="0" cy="66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82E9CB5-C264-5E90-0800-9AB8AA5AB3D8}"/>
              </a:ext>
            </a:extLst>
          </p:cNvPr>
          <p:cNvCxnSpPr>
            <a:stCxn id="5" idx="2"/>
          </p:cNvCxnSpPr>
          <p:nvPr/>
        </p:nvCxnSpPr>
        <p:spPr>
          <a:xfrm>
            <a:off x="1222781" y="3029183"/>
            <a:ext cx="0" cy="66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486371E-D502-6DCB-1245-3DE00DBEC5E7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H="1" flipV="1">
            <a:off x="3473933" y="2286244"/>
            <a:ext cx="1" cy="38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FC983E7-7507-95A7-1507-CAC6F90C980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473933" y="1541729"/>
            <a:ext cx="0" cy="39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>
            <a:extLst>
              <a:ext uri="{FF2B5EF4-FFF2-40B4-BE49-F238E27FC236}">
                <a16:creationId xmlns:a16="http://schemas.microsoft.com/office/drawing/2014/main" id="{190E0005-E5F3-BA5E-126B-E9C3A312AC9B}"/>
              </a:ext>
            </a:extLst>
          </p:cNvPr>
          <p:cNvCxnSpPr>
            <a:stCxn id="8" idx="1"/>
            <a:endCxn id="5" idx="3"/>
          </p:cNvCxnSpPr>
          <p:nvPr/>
        </p:nvCxnSpPr>
        <p:spPr>
          <a:xfrm rot="10800000" flipV="1">
            <a:off x="1679981" y="2111431"/>
            <a:ext cx="1336752" cy="742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2C0F625-1278-DACC-CB5F-E99D90793495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1222781" y="1543305"/>
            <a:ext cx="0" cy="39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FE3206F-3EB6-5C19-1FDC-5B99E1BC53D3}"/>
              </a:ext>
            </a:extLst>
          </p:cNvPr>
          <p:cNvCxnSpPr>
            <a:stCxn id="2" idx="3"/>
            <a:endCxn id="3" idx="0"/>
          </p:cNvCxnSpPr>
          <p:nvPr/>
        </p:nvCxnSpPr>
        <p:spPr>
          <a:xfrm>
            <a:off x="1222781" y="849111"/>
            <a:ext cx="0" cy="344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EBBB8B3-3A8D-C77F-876C-EF2496286116}"/>
              </a:ext>
            </a:extLst>
          </p:cNvPr>
          <p:cNvCxnSpPr>
            <a:stCxn id="4" idx="2"/>
          </p:cNvCxnSpPr>
          <p:nvPr/>
        </p:nvCxnSpPr>
        <p:spPr>
          <a:xfrm flipH="1">
            <a:off x="1214973" y="2286244"/>
            <a:ext cx="7808" cy="385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3C4653C-3115-9347-9CCD-A135CCCB1733}"/>
              </a:ext>
            </a:extLst>
          </p:cNvPr>
          <p:cNvSpPr txBox="1"/>
          <p:nvPr/>
        </p:nvSpPr>
        <p:spPr>
          <a:xfrm>
            <a:off x="1830204" y="3469761"/>
            <a:ext cx="1050288" cy="3077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Plateforme</a:t>
            </a:r>
          </a:p>
        </p:txBody>
      </p:sp>
    </p:spTree>
    <p:extLst>
      <p:ext uri="{BB962C8B-B14F-4D97-AF65-F5344CB8AC3E}">
        <p14:creationId xmlns:p14="http://schemas.microsoft.com/office/powerpoint/2010/main" val="152742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671154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2. PRINCIPE SOLID</a:t>
            </a:r>
            <a:endParaRPr dirty="0"/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0B6DD0D6-5E36-88C9-4507-4427F839F18C}"/>
              </a:ext>
            </a:extLst>
          </p:cNvPr>
          <p:cNvSpPr txBox="1"/>
          <p:nvPr/>
        </p:nvSpPr>
        <p:spPr>
          <a:xfrm>
            <a:off x="2156990" y="1328851"/>
            <a:ext cx="526618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accent6"/>
                </a:solidFill>
              </a:rPr>
              <a:t>S</a:t>
            </a:r>
            <a:r>
              <a:rPr lang="fr-FR" sz="1200" b="1" dirty="0">
                <a:solidFill>
                  <a:schemeClr val="bg1"/>
                </a:solidFill>
              </a:rPr>
              <a:t>ingle </a:t>
            </a:r>
            <a:r>
              <a:rPr lang="fr-FR" sz="1200" b="1" dirty="0" err="1">
                <a:solidFill>
                  <a:schemeClr val="bg1"/>
                </a:solidFill>
              </a:rPr>
              <a:t>responsability</a:t>
            </a:r>
            <a:r>
              <a:rPr lang="fr-FR" sz="1200" b="1" dirty="0">
                <a:solidFill>
                  <a:schemeClr val="bg1"/>
                </a:solidFill>
              </a:rPr>
              <a:t> – </a:t>
            </a:r>
            <a:r>
              <a:rPr lang="fr-FR" sz="1200" dirty="0">
                <a:solidFill>
                  <a:schemeClr val="bg1"/>
                </a:solidFill>
              </a:rPr>
              <a:t>Une classe ne doit faire qu’une chose</a:t>
            </a:r>
            <a:endParaRPr lang="fr-FR" sz="4000" b="1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4000" b="1" dirty="0">
                <a:solidFill>
                  <a:schemeClr val="accent6"/>
                </a:solidFill>
              </a:rPr>
              <a:t>O</a:t>
            </a:r>
            <a:r>
              <a:rPr lang="fr-FR" sz="1200" b="1" dirty="0">
                <a:solidFill>
                  <a:srgbClr val="FFFFFF"/>
                </a:solidFill>
              </a:rPr>
              <a:t>pen / Close </a:t>
            </a: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– </a:t>
            </a:r>
            <a:r>
              <a:rPr lang="fr-FR" sz="1200" dirty="0">
                <a:solidFill>
                  <a:srgbClr val="FFFFFF"/>
                </a:solidFill>
              </a:rPr>
              <a:t>Ouverte à l’extension et fermée à la modification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4000" b="1" dirty="0" err="1">
                <a:solidFill>
                  <a:schemeClr val="accent6"/>
                </a:solidFill>
              </a:rPr>
              <a:t>L</a:t>
            </a:r>
            <a:r>
              <a:rPr lang="fr-FR" sz="1200" b="1" dirty="0" err="1">
                <a:solidFill>
                  <a:srgbClr val="FFFFFF"/>
                </a:solidFill>
              </a:rPr>
              <a:t>iskov</a:t>
            </a:r>
            <a:r>
              <a:rPr lang="fr-FR" sz="1200" b="1" dirty="0">
                <a:solidFill>
                  <a:srgbClr val="FFFFFF"/>
                </a:solidFill>
              </a:rPr>
              <a:t> Substitution</a:t>
            </a: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–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Conservation des propriétés</a:t>
            </a:r>
            <a:endParaRPr lang="fr-FR" sz="4000" b="1" dirty="0">
              <a:solidFill>
                <a:schemeClr val="accent6"/>
              </a:solidFill>
            </a:endParaRPr>
          </a:p>
          <a:p>
            <a:r>
              <a:rPr lang="fr-FR" sz="4000" b="1" dirty="0">
                <a:solidFill>
                  <a:schemeClr val="accent6"/>
                </a:solidFill>
              </a:rPr>
              <a:t>I</a:t>
            </a:r>
            <a:r>
              <a:rPr lang="fr-FR" sz="1200" b="1" dirty="0">
                <a:solidFill>
                  <a:srgbClr val="FFFFFF"/>
                </a:solidFill>
              </a:rPr>
              <a:t>nterface </a:t>
            </a:r>
            <a:r>
              <a:rPr lang="fr-FR" sz="1200" b="1" dirty="0" err="1">
                <a:solidFill>
                  <a:srgbClr val="FFFFFF"/>
                </a:solidFill>
              </a:rPr>
              <a:t>segregation</a:t>
            </a: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–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Définir les rôles de chacun de manière distinctes</a:t>
            </a:r>
            <a:endParaRPr lang="fr-FR" sz="4000" b="1" dirty="0">
              <a:solidFill>
                <a:schemeClr val="accent6"/>
              </a:solidFill>
            </a:endParaRPr>
          </a:p>
          <a:p>
            <a:r>
              <a:rPr lang="fr-FR" sz="4000" b="1" dirty="0" err="1">
                <a:solidFill>
                  <a:schemeClr val="accent6"/>
                </a:solidFill>
              </a:rPr>
              <a:t>D</a:t>
            </a:r>
            <a:r>
              <a:rPr lang="fr-FR" sz="1200" b="1" dirty="0" err="1">
                <a:solidFill>
                  <a:srgbClr val="FFFFFF"/>
                </a:solidFill>
              </a:rPr>
              <a:t>ependency</a:t>
            </a:r>
            <a:r>
              <a:rPr lang="fr-FR" sz="1200" b="1" dirty="0">
                <a:solidFill>
                  <a:srgbClr val="FFFFFF"/>
                </a:solidFill>
              </a:rPr>
              <a:t> injection </a:t>
            </a: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– </a:t>
            </a:r>
            <a:r>
              <a:rPr lang="fr-FR" sz="1200" dirty="0">
                <a:solidFill>
                  <a:srgbClr val="FFFFFF"/>
                </a:solidFill>
              </a:rPr>
              <a:t>Les objets doivent interagir entre eux</a:t>
            </a:r>
            <a:endParaRPr lang="fr-FR" sz="4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16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671154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3. CREATION</a:t>
            </a:r>
            <a:endParaRPr dirty="0"/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FACTORY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OBJECT POOL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ABSTRACT FACTORY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2" name="Google Shape;6650;p55">
            <a:extLst>
              <a:ext uri="{FF2B5EF4-FFF2-40B4-BE49-F238E27FC236}">
                <a16:creationId xmlns:a16="http://schemas.microsoft.com/office/drawing/2014/main" id="{AE4D65CF-E4B4-201F-BEBD-9F554AD54B1F}"/>
              </a:ext>
            </a:extLst>
          </p:cNvPr>
          <p:cNvGrpSpPr/>
          <p:nvPr/>
        </p:nvGrpSpPr>
        <p:grpSpPr>
          <a:xfrm>
            <a:off x="5416029" y="1201382"/>
            <a:ext cx="2692834" cy="2674855"/>
            <a:chOff x="-59470075" y="3308975"/>
            <a:chExt cx="318200" cy="316075"/>
          </a:xfrm>
          <a:solidFill>
            <a:schemeClr val="accent2"/>
          </a:solidFill>
        </p:grpSpPr>
        <p:sp>
          <p:nvSpPr>
            <p:cNvPr id="3" name="Google Shape;6651;p55">
              <a:extLst>
                <a:ext uri="{FF2B5EF4-FFF2-40B4-BE49-F238E27FC236}">
                  <a16:creationId xmlns:a16="http://schemas.microsoft.com/office/drawing/2014/main" id="{0D10C48B-A9F0-6AC7-E9D7-07537E0B73D1}"/>
                </a:ext>
              </a:extLst>
            </p:cNvPr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652;p55">
              <a:extLst>
                <a:ext uri="{FF2B5EF4-FFF2-40B4-BE49-F238E27FC236}">
                  <a16:creationId xmlns:a16="http://schemas.microsoft.com/office/drawing/2014/main" id="{D3D36C2F-3788-9A34-AF24-7FDA82C147F3}"/>
                </a:ext>
              </a:extLst>
            </p:cNvPr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53;p55">
              <a:extLst>
                <a:ext uri="{FF2B5EF4-FFF2-40B4-BE49-F238E27FC236}">
                  <a16:creationId xmlns:a16="http://schemas.microsoft.com/office/drawing/2014/main" id="{4E4EEF22-3482-F8F8-5406-61E2E9546F7C}"/>
                </a:ext>
              </a:extLst>
            </p:cNvPr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54;p55">
              <a:extLst>
                <a:ext uri="{FF2B5EF4-FFF2-40B4-BE49-F238E27FC236}">
                  <a16:creationId xmlns:a16="http://schemas.microsoft.com/office/drawing/2014/main" id="{BF286178-C79C-82DC-8B76-8DAB0230D0E4}"/>
                </a:ext>
              </a:extLst>
            </p:cNvPr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55;p55">
              <a:extLst>
                <a:ext uri="{FF2B5EF4-FFF2-40B4-BE49-F238E27FC236}">
                  <a16:creationId xmlns:a16="http://schemas.microsoft.com/office/drawing/2014/main" id="{5A82F10E-7549-A5B0-E35D-7005B5DB2F94}"/>
                </a:ext>
              </a:extLst>
            </p:cNvPr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56;p55">
              <a:extLst>
                <a:ext uri="{FF2B5EF4-FFF2-40B4-BE49-F238E27FC236}">
                  <a16:creationId xmlns:a16="http://schemas.microsoft.com/office/drawing/2014/main" id="{EBAE286E-6CF4-37C6-4B15-06087463EB52}"/>
                </a:ext>
              </a:extLst>
            </p:cNvPr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57;p55">
              <a:extLst>
                <a:ext uri="{FF2B5EF4-FFF2-40B4-BE49-F238E27FC236}">
                  <a16:creationId xmlns:a16="http://schemas.microsoft.com/office/drawing/2014/main" id="{D9D1142D-55C0-22A0-0F0E-B4E441E97133}"/>
                </a:ext>
              </a:extLst>
            </p:cNvPr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658;p55">
              <a:extLst>
                <a:ext uri="{FF2B5EF4-FFF2-40B4-BE49-F238E27FC236}">
                  <a16:creationId xmlns:a16="http://schemas.microsoft.com/office/drawing/2014/main" id="{FCEC8484-2B38-3DA9-1859-7676F5B66854}"/>
                </a:ext>
              </a:extLst>
            </p:cNvPr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659;p55">
              <a:extLst>
                <a:ext uri="{FF2B5EF4-FFF2-40B4-BE49-F238E27FC236}">
                  <a16:creationId xmlns:a16="http://schemas.microsoft.com/office/drawing/2014/main" id="{31D53F61-CF5D-0911-EB86-6E8140F7C078}"/>
                </a:ext>
              </a:extLst>
            </p:cNvPr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8736;p59">
            <a:extLst>
              <a:ext uri="{FF2B5EF4-FFF2-40B4-BE49-F238E27FC236}">
                <a16:creationId xmlns:a16="http://schemas.microsoft.com/office/drawing/2014/main" id="{35D30648-A2FD-9155-5B6D-706C59AB57D3}"/>
              </a:ext>
            </a:extLst>
          </p:cNvPr>
          <p:cNvGrpSpPr/>
          <p:nvPr/>
        </p:nvGrpSpPr>
        <p:grpSpPr>
          <a:xfrm>
            <a:off x="886787" y="1937172"/>
            <a:ext cx="277712" cy="280747"/>
            <a:chOff x="-2668225" y="3239075"/>
            <a:chExt cx="288300" cy="2914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Google Shape;8737;p59">
              <a:extLst>
                <a:ext uri="{FF2B5EF4-FFF2-40B4-BE49-F238E27FC236}">
                  <a16:creationId xmlns:a16="http://schemas.microsoft.com/office/drawing/2014/main" id="{9DDED007-C468-4158-9B2D-3DB234EF68BD}"/>
                </a:ext>
              </a:extLst>
            </p:cNvPr>
            <p:cNvSpPr/>
            <p:nvPr/>
          </p:nvSpPr>
          <p:spPr>
            <a:xfrm>
              <a:off x="-2592600" y="3239075"/>
              <a:ext cx="137850" cy="51225"/>
            </a:xfrm>
            <a:custGeom>
              <a:avLst/>
              <a:gdLst/>
              <a:ahLst/>
              <a:cxnLst/>
              <a:rect l="l" t="t" r="r" b="b"/>
              <a:pathLst>
                <a:path w="5514" h="2049" extrusionOk="0">
                  <a:moveTo>
                    <a:pt x="1355" y="1"/>
                  </a:moveTo>
                  <a:cubicBezTo>
                    <a:pt x="0" y="1"/>
                    <a:pt x="11" y="2049"/>
                    <a:pt x="1386" y="2049"/>
                  </a:cubicBezTo>
                  <a:lnTo>
                    <a:pt x="4127" y="2049"/>
                  </a:lnTo>
                  <a:cubicBezTo>
                    <a:pt x="5482" y="2049"/>
                    <a:pt x="5514" y="1"/>
                    <a:pt x="4127" y="1"/>
                  </a:cubicBezTo>
                  <a:lnTo>
                    <a:pt x="1386" y="1"/>
                  </a:lnTo>
                  <a:cubicBezTo>
                    <a:pt x="1376" y="1"/>
                    <a:pt x="1366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738;p59">
              <a:extLst>
                <a:ext uri="{FF2B5EF4-FFF2-40B4-BE49-F238E27FC236}">
                  <a16:creationId xmlns:a16="http://schemas.microsoft.com/office/drawing/2014/main" id="{DEDBA015-227A-B33B-1307-2A0A3991714E}"/>
                </a:ext>
              </a:extLst>
            </p:cNvPr>
            <p:cNvSpPr/>
            <p:nvPr/>
          </p:nvSpPr>
          <p:spPr>
            <a:xfrm>
              <a:off x="-2587875" y="3307875"/>
              <a:ext cx="129200" cy="69850"/>
            </a:xfrm>
            <a:custGeom>
              <a:avLst/>
              <a:gdLst/>
              <a:ahLst/>
              <a:cxnLst/>
              <a:rect l="l" t="t" r="r" b="b"/>
              <a:pathLst>
                <a:path w="5168" h="2794" extrusionOk="0">
                  <a:moveTo>
                    <a:pt x="1235" y="1"/>
                  </a:moveTo>
                  <a:cubicBezTo>
                    <a:pt x="1002" y="1"/>
                    <a:pt x="977" y="13"/>
                    <a:pt x="882" y="53"/>
                  </a:cubicBezTo>
                  <a:lnTo>
                    <a:pt x="882" y="1502"/>
                  </a:lnTo>
                  <a:cubicBezTo>
                    <a:pt x="788" y="1628"/>
                    <a:pt x="599" y="1943"/>
                    <a:pt x="0" y="2794"/>
                  </a:cubicBezTo>
                  <a:lnTo>
                    <a:pt x="5167" y="2794"/>
                  </a:lnTo>
                  <a:cubicBezTo>
                    <a:pt x="4568" y="1912"/>
                    <a:pt x="4379" y="1597"/>
                    <a:pt x="4316" y="1471"/>
                  </a:cubicBezTo>
                  <a:lnTo>
                    <a:pt x="4316" y="22"/>
                  </a:lnTo>
                  <a:lnTo>
                    <a:pt x="3938" y="22"/>
                  </a:lnTo>
                  <a:cubicBezTo>
                    <a:pt x="2228" y="22"/>
                    <a:pt x="1547" y="1"/>
                    <a:pt x="12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739;p59">
              <a:extLst>
                <a:ext uri="{FF2B5EF4-FFF2-40B4-BE49-F238E27FC236}">
                  <a16:creationId xmlns:a16="http://schemas.microsoft.com/office/drawing/2014/main" id="{BAD60391-ABB5-BBBB-B63E-6A486A0722B7}"/>
                </a:ext>
              </a:extLst>
            </p:cNvPr>
            <p:cNvSpPr/>
            <p:nvPr/>
          </p:nvSpPr>
          <p:spPr>
            <a:xfrm>
              <a:off x="-2566625" y="3427325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2" y="1"/>
                  </a:moveTo>
                  <a:cubicBezTo>
                    <a:pt x="253" y="1"/>
                    <a:pt x="1" y="316"/>
                    <a:pt x="1" y="662"/>
                  </a:cubicBezTo>
                  <a:cubicBezTo>
                    <a:pt x="1" y="1009"/>
                    <a:pt x="316" y="1324"/>
                    <a:pt x="662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316"/>
                    <a:pt x="1041" y="1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40;p59">
              <a:extLst>
                <a:ext uri="{FF2B5EF4-FFF2-40B4-BE49-F238E27FC236}">
                  <a16:creationId xmlns:a16="http://schemas.microsoft.com/office/drawing/2014/main" id="{00298179-E1AD-1C89-11D6-CC868C8A9CF0}"/>
                </a:ext>
              </a:extLst>
            </p:cNvPr>
            <p:cNvSpPr/>
            <p:nvPr/>
          </p:nvSpPr>
          <p:spPr>
            <a:xfrm>
              <a:off x="-2481550" y="34612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8"/>
                  </a:cubicBezTo>
                  <a:cubicBezTo>
                    <a:pt x="725" y="158"/>
                    <a:pt x="536" y="0"/>
                    <a:pt x="3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41;p59">
              <a:extLst>
                <a:ext uri="{FF2B5EF4-FFF2-40B4-BE49-F238E27FC236}">
                  <a16:creationId xmlns:a16="http://schemas.microsoft.com/office/drawing/2014/main" id="{4840099A-8204-22C3-F84B-733B0EB9B470}"/>
                </a:ext>
              </a:extLst>
            </p:cNvPr>
            <p:cNvSpPr/>
            <p:nvPr/>
          </p:nvSpPr>
          <p:spPr>
            <a:xfrm>
              <a:off x="-2668225" y="3393475"/>
              <a:ext cx="288300" cy="137050"/>
            </a:xfrm>
            <a:custGeom>
              <a:avLst/>
              <a:gdLst/>
              <a:ahLst/>
              <a:cxnLst/>
              <a:rect l="l" t="t" r="r" b="b"/>
              <a:pathLst>
                <a:path w="11532" h="5482" extrusionOk="0">
                  <a:moveTo>
                    <a:pt x="4726" y="630"/>
                  </a:moveTo>
                  <a:cubicBezTo>
                    <a:pt x="5483" y="630"/>
                    <a:pt x="6113" y="1260"/>
                    <a:pt x="6113" y="2016"/>
                  </a:cubicBezTo>
                  <a:cubicBezTo>
                    <a:pt x="6113" y="2804"/>
                    <a:pt x="5514" y="3403"/>
                    <a:pt x="4726" y="3403"/>
                  </a:cubicBezTo>
                  <a:cubicBezTo>
                    <a:pt x="3970" y="3403"/>
                    <a:pt x="3340" y="2772"/>
                    <a:pt x="3340" y="2016"/>
                  </a:cubicBezTo>
                  <a:cubicBezTo>
                    <a:pt x="3340" y="1260"/>
                    <a:pt x="3970" y="630"/>
                    <a:pt x="4726" y="630"/>
                  </a:cubicBezTo>
                  <a:close/>
                  <a:moveTo>
                    <a:pt x="7845" y="2048"/>
                  </a:moveTo>
                  <a:cubicBezTo>
                    <a:pt x="8381" y="2048"/>
                    <a:pt x="8854" y="2520"/>
                    <a:pt x="8854" y="3087"/>
                  </a:cubicBezTo>
                  <a:cubicBezTo>
                    <a:pt x="8854" y="3623"/>
                    <a:pt x="8381" y="4096"/>
                    <a:pt x="7845" y="4096"/>
                  </a:cubicBezTo>
                  <a:cubicBezTo>
                    <a:pt x="7278" y="4096"/>
                    <a:pt x="6806" y="3623"/>
                    <a:pt x="6806" y="3087"/>
                  </a:cubicBezTo>
                  <a:cubicBezTo>
                    <a:pt x="6806" y="2520"/>
                    <a:pt x="7278" y="2048"/>
                    <a:pt x="7845" y="2048"/>
                  </a:cubicBezTo>
                  <a:close/>
                  <a:moveTo>
                    <a:pt x="2710" y="0"/>
                  </a:moveTo>
                  <a:cubicBezTo>
                    <a:pt x="2238" y="693"/>
                    <a:pt x="1607" y="1575"/>
                    <a:pt x="788" y="2804"/>
                  </a:cubicBezTo>
                  <a:cubicBezTo>
                    <a:pt x="1" y="3938"/>
                    <a:pt x="820" y="5482"/>
                    <a:pt x="2206" y="5482"/>
                  </a:cubicBezTo>
                  <a:lnTo>
                    <a:pt x="9295" y="5482"/>
                  </a:lnTo>
                  <a:cubicBezTo>
                    <a:pt x="10712" y="5482"/>
                    <a:pt x="11532" y="3938"/>
                    <a:pt x="10744" y="2804"/>
                  </a:cubicBezTo>
                  <a:cubicBezTo>
                    <a:pt x="9925" y="1575"/>
                    <a:pt x="9295" y="693"/>
                    <a:pt x="8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400;p28">
            <a:extLst>
              <a:ext uri="{FF2B5EF4-FFF2-40B4-BE49-F238E27FC236}">
                <a16:creationId xmlns:a16="http://schemas.microsoft.com/office/drawing/2014/main" id="{ABCE1D80-5B71-BC20-DCAF-F510F9C2EC97}"/>
              </a:ext>
            </a:extLst>
          </p:cNvPr>
          <p:cNvSpPr/>
          <p:nvPr/>
        </p:nvSpPr>
        <p:spPr>
          <a:xfrm>
            <a:off x="1336225" y="3981139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9" name="Google Shape;405;p28">
            <a:extLst>
              <a:ext uri="{FF2B5EF4-FFF2-40B4-BE49-F238E27FC236}">
                <a16:creationId xmlns:a16="http://schemas.microsoft.com/office/drawing/2014/main" id="{12EA1247-438E-68ED-41CB-69243537AECA}"/>
              </a:ext>
            </a:extLst>
          </p:cNvPr>
          <p:cNvSpPr txBox="1">
            <a:spLocks/>
          </p:cNvSpPr>
          <p:nvPr/>
        </p:nvSpPr>
        <p:spPr>
          <a:xfrm>
            <a:off x="1557931" y="4166837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r>
              <a:rPr lang="fr-FR">
                <a:solidFill>
                  <a:schemeClr val="dk1"/>
                </a:solidFill>
              </a:rPr>
              <a:t>SINGLETON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20" name="Google Shape;411;p28">
            <a:extLst>
              <a:ext uri="{FF2B5EF4-FFF2-40B4-BE49-F238E27FC236}">
                <a16:creationId xmlns:a16="http://schemas.microsoft.com/office/drawing/2014/main" id="{1D0BF495-9210-6C3A-F066-CAD32D68ADF6}"/>
              </a:ext>
            </a:extLst>
          </p:cNvPr>
          <p:cNvSpPr/>
          <p:nvPr/>
        </p:nvSpPr>
        <p:spPr>
          <a:xfrm>
            <a:off x="819925" y="3959689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24" name="Google Shape;6124;p53">
            <a:extLst>
              <a:ext uri="{FF2B5EF4-FFF2-40B4-BE49-F238E27FC236}">
                <a16:creationId xmlns:a16="http://schemas.microsoft.com/office/drawing/2014/main" id="{BD7FEB4F-A1C2-662A-2F2F-05BC73B08264}"/>
              </a:ext>
            </a:extLst>
          </p:cNvPr>
          <p:cNvGrpSpPr/>
          <p:nvPr/>
        </p:nvGrpSpPr>
        <p:grpSpPr>
          <a:xfrm>
            <a:off x="908552" y="2662656"/>
            <a:ext cx="248218" cy="269987"/>
            <a:chOff x="2104275" y="3806450"/>
            <a:chExt cx="442975" cy="4818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Google Shape;6125;p53">
              <a:extLst>
                <a:ext uri="{FF2B5EF4-FFF2-40B4-BE49-F238E27FC236}">
                  <a16:creationId xmlns:a16="http://schemas.microsoft.com/office/drawing/2014/main" id="{1FED9153-39A8-E682-15FC-873C24120FCE}"/>
                </a:ext>
              </a:extLst>
            </p:cNvPr>
            <p:cNvSpPr/>
            <p:nvPr/>
          </p:nvSpPr>
          <p:spPr>
            <a:xfrm>
              <a:off x="2104275" y="3806450"/>
              <a:ext cx="442975" cy="481825"/>
            </a:xfrm>
            <a:custGeom>
              <a:avLst/>
              <a:gdLst/>
              <a:ahLst/>
              <a:cxnLst/>
              <a:rect l="l" t="t" r="r" b="b"/>
              <a:pathLst>
                <a:path w="17719" h="19273" extrusionOk="0">
                  <a:moveTo>
                    <a:pt x="8889" y="1130"/>
                  </a:moveTo>
                  <a:cubicBezTo>
                    <a:pt x="9660" y="1130"/>
                    <a:pt x="10482" y="2382"/>
                    <a:pt x="11039" y="4343"/>
                  </a:cubicBezTo>
                  <a:cubicBezTo>
                    <a:pt x="10308" y="4586"/>
                    <a:pt x="9594" y="4870"/>
                    <a:pt x="8895" y="5192"/>
                  </a:cubicBezTo>
                  <a:cubicBezTo>
                    <a:pt x="8194" y="4864"/>
                    <a:pt x="7474" y="4577"/>
                    <a:pt x="6742" y="4331"/>
                  </a:cubicBezTo>
                  <a:cubicBezTo>
                    <a:pt x="7302" y="2379"/>
                    <a:pt x="8121" y="1130"/>
                    <a:pt x="8889" y="1130"/>
                  </a:cubicBezTo>
                  <a:close/>
                  <a:moveTo>
                    <a:pt x="6471" y="5445"/>
                  </a:moveTo>
                  <a:cubicBezTo>
                    <a:pt x="6830" y="5565"/>
                    <a:pt x="7200" y="5704"/>
                    <a:pt x="7570" y="5854"/>
                  </a:cubicBezTo>
                  <a:cubicBezTo>
                    <a:pt x="6571" y="6393"/>
                    <a:pt x="6878" y="6243"/>
                    <a:pt x="6273" y="6616"/>
                  </a:cubicBezTo>
                  <a:cubicBezTo>
                    <a:pt x="6330" y="6210"/>
                    <a:pt x="6396" y="5815"/>
                    <a:pt x="6471" y="5445"/>
                  </a:cubicBezTo>
                  <a:close/>
                  <a:moveTo>
                    <a:pt x="11307" y="5445"/>
                  </a:moveTo>
                  <a:cubicBezTo>
                    <a:pt x="11386" y="5815"/>
                    <a:pt x="11449" y="6210"/>
                    <a:pt x="11506" y="6616"/>
                  </a:cubicBezTo>
                  <a:cubicBezTo>
                    <a:pt x="10895" y="6240"/>
                    <a:pt x="11220" y="6399"/>
                    <a:pt x="10208" y="5854"/>
                  </a:cubicBezTo>
                  <a:cubicBezTo>
                    <a:pt x="10582" y="5704"/>
                    <a:pt x="10949" y="5565"/>
                    <a:pt x="11307" y="5445"/>
                  </a:cubicBezTo>
                  <a:close/>
                  <a:moveTo>
                    <a:pt x="13999" y="4845"/>
                  </a:moveTo>
                  <a:cubicBezTo>
                    <a:pt x="14142" y="5686"/>
                    <a:pt x="14870" y="6249"/>
                    <a:pt x="15661" y="6249"/>
                  </a:cubicBezTo>
                  <a:cubicBezTo>
                    <a:pt x="15873" y="6249"/>
                    <a:pt x="16089" y="6209"/>
                    <a:pt x="16300" y="6122"/>
                  </a:cubicBezTo>
                  <a:lnTo>
                    <a:pt x="16300" y="6122"/>
                  </a:lnTo>
                  <a:cubicBezTo>
                    <a:pt x="16201" y="6676"/>
                    <a:pt x="15821" y="7384"/>
                    <a:pt x="15183" y="8158"/>
                  </a:cubicBezTo>
                  <a:cubicBezTo>
                    <a:pt x="14993" y="8390"/>
                    <a:pt x="14761" y="8625"/>
                    <a:pt x="14535" y="8856"/>
                  </a:cubicBezTo>
                  <a:cubicBezTo>
                    <a:pt x="13963" y="8345"/>
                    <a:pt x="13361" y="7866"/>
                    <a:pt x="12735" y="7423"/>
                  </a:cubicBezTo>
                  <a:cubicBezTo>
                    <a:pt x="12662" y="6652"/>
                    <a:pt x="12551" y="5884"/>
                    <a:pt x="12394" y="5125"/>
                  </a:cubicBezTo>
                  <a:cubicBezTo>
                    <a:pt x="12921" y="4990"/>
                    <a:pt x="13457" y="4897"/>
                    <a:pt x="13999" y="4845"/>
                  </a:cubicBezTo>
                  <a:close/>
                  <a:moveTo>
                    <a:pt x="3779" y="4845"/>
                  </a:moveTo>
                  <a:cubicBezTo>
                    <a:pt x="4321" y="4897"/>
                    <a:pt x="4857" y="4990"/>
                    <a:pt x="5384" y="5129"/>
                  </a:cubicBezTo>
                  <a:cubicBezTo>
                    <a:pt x="5231" y="5887"/>
                    <a:pt x="5116" y="6652"/>
                    <a:pt x="5047" y="7423"/>
                  </a:cubicBezTo>
                  <a:cubicBezTo>
                    <a:pt x="4421" y="7869"/>
                    <a:pt x="3818" y="8348"/>
                    <a:pt x="3246" y="8859"/>
                  </a:cubicBezTo>
                  <a:cubicBezTo>
                    <a:pt x="3020" y="8625"/>
                    <a:pt x="2789" y="8393"/>
                    <a:pt x="2599" y="8161"/>
                  </a:cubicBezTo>
                  <a:cubicBezTo>
                    <a:pt x="1963" y="7387"/>
                    <a:pt x="1584" y="6685"/>
                    <a:pt x="1485" y="6125"/>
                  </a:cubicBezTo>
                  <a:lnTo>
                    <a:pt x="1485" y="6125"/>
                  </a:lnTo>
                  <a:cubicBezTo>
                    <a:pt x="1683" y="6207"/>
                    <a:pt x="1897" y="6249"/>
                    <a:pt x="2114" y="6249"/>
                  </a:cubicBezTo>
                  <a:cubicBezTo>
                    <a:pt x="2936" y="6246"/>
                    <a:pt x="3638" y="5655"/>
                    <a:pt x="3779" y="4845"/>
                  </a:cubicBezTo>
                  <a:close/>
                  <a:moveTo>
                    <a:pt x="4951" y="8893"/>
                  </a:moveTo>
                  <a:lnTo>
                    <a:pt x="4951" y="8893"/>
                  </a:lnTo>
                  <a:cubicBezTo>
                    <a:pt x="4945" y="9143"/>
                    <a:pt x="4939" y="9389"/>
                    <a:pt x="4939" y="9636"/>
                  </a:cubicBezTo>
                  <a:cubicBezTo>
                    <a:pt x="4939" y="9882"/>
                    <a:pt x="4945" y="10128"/>
                    <a:pt x="4951" y="10377"/>
                  </a:cubicBezTo>
                  <a:lnTo>
                    <a:pt x="4951" y="10377"/>
                  </a:lnTo>
                  <a:cubicBezTo>
                    <a:pt x="4637" y="10133"/>
                    <a:pt x="4348" y="9886"/>
                    <a:pt x="4065" y="9636"/>
                  </a:cubicBezTo>
                  <a:cubicBezTo>
                    <a:pt x="4348" y="9386"/>
                    <a:pt x="4637" y="9139"/>
                    <a:pt x="4951" y="8893"/>
                  </a:cubicBezTo>
                  <a:close/>
                  <a:moveTo>
                    <a:pt x="12828" y="8896"/>
                  </a:moveTo>
                  <a:lnTo>
                    <a:pt x="12828" y="8896"/>
                  </a:lnTo>
                  <a:cubicBezTo>
                    <a:pt x="13144" y="9139"/>
                    <a:pt x="13430" y="9386"/>
                    <a:pt x="13713" y="9636"/>
                  </a:cubicBezTo>
                  <a:cubicBezTo>
                    <a:pt x="13433" y="9886"/>
                    <a:pt x="13144" y="10133"/>
                    <a:pt x="12828" y="10380"/>
                  </a:cubicBezTo>
                  <a:cubicBezTo>
                    <a:pt x="12837" y="10130"/>
                    <a:pt x="12843" y="9883"/>
                    <a:pt x="12843" y="9636"/>
                  </a:cubicBezTo>
                  <a:cubicBezTo>
                    <a:pt x="12843" y="9389"/>
                    <a:pt x="12837" y="9143"/>
                    <a:pt x="12828" y="8896"/>
                  </a:cubicBezTo>
                  <a:close/>
                  <a:moveTo>
                    <a:pt x="8889" y="6447"/>
                  </a:moveTo>
                  <a:cubicBezTo>
                    <a:pt x="9850" y="6908"/>
                    <a:pt x="10774" y="7441"/>
                    <a:pt x="11657" y="8040"/>
                  </a:cubicBezTo>
                  <a:cubicBezTo>
                    <a:pt x="11693" y="8555"/>
                    <a:pt x="11714" y="9088"/>
                    <a:pt x="11714" y="9636"/>
                  </a:cubicBezTo>
                  <a:cubicBezTo>
                    <a:pt x="11714" y="10187"/>
                    <a:pt x="11693" y="10717"/>
                    <a:pt x="11657" y="11232"/>
                  </a:cubicBezTo>
                  <a:cubicBezTo>
                    <a:pt x="10774" y="11832"/>
                    <a:pt x="9853" y="12365"/>
                    <a:pt x="8895" y="12828"/>
                  </a:cubicBezTo>
                  <a:cubicBezTo>
                    <a:pt x="7932" y="12368"/>
                    <a:pt x="7007" y="11832"/>
                    <a:pt x="6125" y="11232"/>
                  </a:cubicBezTo>
                  <a:cubicBezTo>
                    <a:pt x="6086" y="10717"/>
                    <a:pt x="6068" y="10187"/>
                    <a:pt x="6068" y="9636"/>
                  </a:cubicBezTo>
                  <a:cubicBezTo>
                    <a:pt x="6068" y="9088"/>
                    <a:pt x="6089" y="8555"/>
                    <a:pt x="6125" y="8040"/>
                  </a:cubicBezTo>
                  <a:cubicBezTo>
                    <a:pt x="7004" y="7441"/>
                    <a:pt x="7929" y="6908"/>
                    <a:pt x="8889" y="6447"/>
                  </a:cubicBezTo>
                  <a:close/>
                  <a:moveTo>
                    <a:pt x="6273" y="12657"/>
                  </a:moveTo>
                  <a:lnTo>
                    <a:pt x="6273" y="12657"/>
                  </a:lnTo>
                  <a:cubicBezTo>
                    <a:pt x="6878" y="13033"/>
                    <a:pt x="6571" y="12879"/>
                    <a:pt x="7570" y="13418"/>
                  </a:cubicBezTo>
                  <a:cubicBezTo>
                    <a:pt x="7194" y="13569"/>
                    <a:pt x="6827" y="13708"/>
                    <a:pt x="6471" y="13828"/>
                  </a:cubicBezTo>
                  <a:cubicBezTo>
                    <a:pt x="6393" y="13455"/>
                    <a:pt x="6330" y="13063"/>
                    <a:pt x="6273" y="12657"/>
                  </a:cubicBezTo>
                  <a:close/>
                  <a:moveTo>
                    <a:pt x="11506" y="12657"/>
                  </a:moveTo>
                  <a:cubicBezTo>
                    <a:pt x="11449" y="13063"/>
                    <a:pt x="11386" y="13458"/>
                    <a:pt x="11307" y="13828"/>
                  </a:cubicBezTo>
                  <a:cubicBezTo>
                    <a:pt x="10949" y="13711"/>
                    <a:pt x="10582" y="13569"/>
                    <a:pt x="10208" y="13418"/>
                  </a:cubicBezTo>
                  <a:cubicBezTo>
                    <a:pt x="11181" y="12898"/>
                    <a:pt x="10937" y="13009"/>
                    <a:pt x="11506" y="12657"/>
                  </a:cubicBezTo>
                  <a:close/>
                  <a:moveTo>
                    <a:pt x="14535" y="10416"/>
                  </a:moveTo>
                  <a:cubicBezTo>
                    <a:pt x="14761" y="10648"/>
                    <a:pt x="14993" y="10883"/>
                    <a:pt x="15183" y="11115"/>
                  </a:cubicBezTo>
                  <a:cubicBezTo>
                    <a:pt x="15818" y="11886"/>
                    <a:pt x="16198" y="12590"/>
                    <a:pt x="16294" y="13147"/>
                  </a:cubicBezTo>
                  <a:cubicBezTo>
                    <a:pt x="16095" y="13066"/>
                    <a:pt x="15881" y="13024"/>
                    <a:pt x="15665" y="13024"/>
                  </a:cubicBezTo>
                  <a:cubicBezTo>
                    <a:pt x="14843" y="13024"/>
                    <a:pt x="14141" y="13617"/>
                    <a:pt x="13999" y="14424"/>
                  </a:cubicBezTo>
                  <a:cubicBezTo>
                    <a:pt x="13457" y="14376"/>
                    <a:pt x="12921" y="14280"/>
                    <a:pt x="12394" y="14144"/>
                  </a:cubicBezTo>
                  <a:cubicBezTo>
                    <a:pt x="12551" y="13385"/>
                    <a:pt x="12662" y="12620"/>
                    <a:pt x="12735" y="11850"/>
                  </a:cubicBezTo>
                  <a:cubicBezTo>
                    <a:pt x="13361" y="11407"/>
                    <a:pt x="13963" y="10928"/>
                    <a:pt x="14535" y="10416"/>
                  </a:cubicBezTo>
                  <a:close/>
                  <a:moveTo>
                    <a:pt x="3243" y="10416"/>
                  </a:moveTo>
                  <a:cubicBezTo>
                    <a:pt x="3815" y="10928"/>
                    <a:pt x="4418" y="11407"/>
                    <a:pt x="5044" y="11850"/>
                  </a:cubicBezTo>
                  <a:cubicBezTo>
                    <a:pt x="5116" y="12620"/>
                    <a:pt x="5228" y="13385"/>
                    <a:pt x="5384" y="14144"/>
                  </a:cubicBezTo>
                  <a:cubicBezTo>
                    <a:pt x="4554" y="14353"/>
                    <a:pt x="3815" y="14456"/>
                    <a:pt x="3207" y="14456"/>
                  </a:cubicBezTo>
                  <a:cubicBezTo>
                    <a:pt x="2366" y="14456"/>
                    <a:pt x="1778" y="14258"/>
                    <a:pt x="1554" y="13870"/>
                  </a:cubicBezTo>
                  <a:cubicBezTo>
                    <a:pt x="1238" y="13322"/>
                    <a:pt x="1626" y="12292"/>
                    <a:pt x="2596" y="11115"/>
                  </a:cubicBezTo>
                  <a:cubicBezTo>
                    <a:pt x="2786" y="10883"/>
                    <a:pt x="3020" y="10648"/>
                    <a:pt x="3243" y="10416"/>
                  </a:cubicBezTo>
                  <a:close/>
                  <a:moveTo>
                    <a:pt x="8889" y="14081"/>
                  </a:moveTo>
                  <a:cubicBezTo>
                    <a:pt x="9588" y="14403"/>
                    <a:pt x="10308" y="14689"/>
                    <a:pt x="11039" y="14933"/>
                  </a:cubicBezTo>
                  <a:cubicBezTo>
                    <a:pt x="10482" y="16890"/>
                    <a:pt x="9660" y="18143"/>
                    <a:pt x="8889" y="18143"/>
                  </a:cubicBezTo>
                  <a:cubicBezTo>
                    <a:pt x="8118" y="18143"/>
                    <a:pt x="7296" y="16887"/>
                    <a:pt x="6739" y="14924"/>
                  </a:cubicBezTo>
                  <a:cubicBezTo>
                    <a:pt x="7471" y="14683"/>
                    <a:pt x="8188" y="14400"/>
                    <a:pt x="8889" y="14081"/>
                  </a:cubicBezTo>
                  <a:close/>
                  <a:moveTo>
                    <a:pt x="8889" y="0"/>
                  </a:moveTo>
                  <a:cubicBezTo>
                    <a:pt x="7396" y="0"/>
                    <a:pt x="6312" y="1708"/>
                    <a:pt x="5658" y="4014"/>
                  </a:cubicBezTo>
                  <a:cubicBezTo>
                    <a:pt x="4902" y="3825"/>
                    <a:pt x="4201" y="3719"/>
                    <a:pt x="3568" y="3698"/>
                  </a:cubicBezTo>
                  <a:cubicBezTo>
                    <a:pt x="3260" y="3171"/>
                    <a:pt x="2700" y="2861"/>
                    <a:pt x="2111" y="2861"/>
                  </a:cubicBezTo>
                  <a:cubicBezTo>
                    <a:pt x="1963" y="2861"/>
                    <a:pt x="1813" y="2881"/>
                    <a:pt x="1665" y="2921"/>
                  </a:cubicBezTo>
                  <a:cubicBezTo>
                    <a:pt x="928" y="3123"/>
                    <a:pt x="419" y="3792"/>
                    <a:pt x="422" y="4556"/>
                  </a:cubicBezTo>
                  <a:cubicBezTo>
                    <a:pt x="422" y="4716"/>
                    <a:pt x="449" y="4876"/>
                    <a:pt x="497" y="5026"/>
                  </a:cubicBezTo>
                  <a:cubicBezTo>
                    <a:pt x="63" y="6017"/>
                    <a:pt x="485" y="7372"/>
                    <a:pt x="1726" y="8878"/>
                  </a:cubicBezTo>
                  <a:cubicBezTo>
                    <a:pt x="1933" y="9130"/>
                    <a:pt x="2183" y="9383"/>
                    <a:pt x="2430" y="9636"/>
                  </a:cubicBezTo>
                  <a:cubicBezTo>
                    <a:pt x="2183" y="9892"/>
                    <a:pt x="1933" y="10145"/>
                    <a:pt x="1726" y="10398"/>
                  </a:cubicBezTo>
                  <a:cubicBezTo>
                    <a:pt x="407" y="12000"/>
                    <a:pt x="0" y="13434"/>
                    <a:pt x="578" y="14436"/>
                  </a:cubicBezTo>
                  <a:cubicBezTo>
                    <a:pt x="1045" y="15246"/>
                    <a:pt x="2003" y="15593"/>
                    <a:pt x="3225" y="15593"/>
                  </a:cubicBezTo>
                  <a:cubicBezTo>
                    <a:pt x="3954" y="15593"/>
                    <a:pt x="4782" y="15460"/>
                    <a:pt x="5652" y="15240"/>
                  </a:cubicBezTo>
                  <a:cubicBezTo>
                    <a:pt x="6306" y="17556"/>
                    <a:pt x="7396" y="19272"/>
                    <a:pt x="8889" y="19272"/>
                  </a:cubicBezTo>
                  <a:cubicBezTo>
                    <a:pt x="10383" y="19272"/>
                    <a:pt x="11473" y="17559"/>
                    <a:pt x="12126" y="15246"/>
                  </a:cubicBezTo>
                  <a:cubicBezTo>
                    <a:pt x="12810" y="15424"/>
                    <a:pt x="13509" y="15532"/>
                    <a:pt x="14210" y="15572"/>
                  </a:cubicBezTo>
                  <a:cubicBezTo>
                    <a:pt x="14519" y="16101"/>
                    <a:pt x="15083" y="16413"/>
                    <a:pt x="15674" y="16413"/>
                  </a:cubicBezTo>
                  <a:cubicBezTo>
                    <a:pt x="15820" y="16413"/>
                    <a:pt x="15968" y="16394"/>
                    <a:pt x="16113" y="16354"/>
                  </a:cubicBezTo>
                  <a:cubicBezTo>
                    <a:pt x="16851" y="16153"/>
                    <a:pt x="17363" y="15484"/>
                    <a:pt x="17360" y="14719"/>
                  </a:cubicBezTo>
                  <a:cubicBezTo>
                    <a:pt x="17357" y="14560"/>
                    <a:pt x="17333" y="14400"/>
                    <a:pt x="17285" y="14247"/>
                  </a:cubicBezTo>
                  <a:cubicBezTo>
                    <a:pt x="17718" y="13256"/>
                    <a:pt x="17297" y="11904"/>
                    <a:pt x="16056" y="10398"/>
                  </a:cubicBezTo>
                  <a:cubicBezTo>
                    <a:pt x="15848" y="10142"/>
                    <a:pt x="15595" y="9889"/>
                    <a:pt x="15351" y="9636"/>
                  </a:cubicBezTo>
                  <a:cubicBezTo>
                    <a:pt x="15595" y="9383"/>
                    <a:pt x="15848" y="9130"/>
                    <a:pt x="16056" y="8878"/>
                  </a:cubicBezTo>
                  <a:cubicBezTo>
                    <a:pt x="17261" y="7414"/>
                    <a:pt x="17694" y="6095"/>
                    <a:pt x="17279" y="5044"/>
                  </a:cubicBezTo>
                  <a:cubicBezTo>
                    <a:pt x="17330" y="4885"/>
                    <a:pt x="17357" y="4722"/>
                    <a:pt x="17360" y="4556"/>
                  </a:cubicBezTo>
                  <a:cubicBezTo>
                    <a:pt x="17363" y="3792"/>
                    <a:pt x="16851" y="3120"/>
                    <a:pt x="16113" y="2918"/>
                  </a:cubicBezTo>
                  <a:cubicBezTo>
                    <a:pt x="15967" y="2879"/>
                    <a:pt x="15819" y="2860"/>
                    <a:pt x="15673" y="2860"/>
                  </a:cubicBezTo>
                  <a:cubicBezTo>
                    <a:pt x="15080" y="2860"/>
                    <a:pt x="14517" y="3173"/>
                    <a:pt x="14210" y="3704"/>
                  </a:cubicBezTo>
                  <a:cubicBezTo>
                    <a:pt x="13506" y="3743"/>
                    <a:pt x="12810" y="3852"/>
                    <a:pt x="12126" y="4029"/>
                  </a:cubicBezTo>
                  <a:cubicBezTo>
                    <a:pt x="11473" y="1714"/>
                    <a:pt x="10383" y="0"/>
                    <a:pt x="88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6126;p53">
              <a:extLst>
                <a:ext uri="{FF2B5EF4-FFF2-40B4-BE49-F238E27FC236}">
                  <a16:creationId xmlns:a16="http://schemas.microsoft.com/office/drawing/2014/main" id="{D61350A3-35CC-62C7-C4AA-2605A89D06F0}"/>
                </a:ext>
              </a:extLst>
            </p:cNvPr>
            <p:cNvSpPr/>
            <p:nvPr/>
          </p:nvSpPr>
          <p:spPr>
            <a:xfrm>
              <a:off x="2284200" y="4005050"/>
              <a:ext cx="84700" cy="84700"/>
            </a:xfrm>
            <a:custGeom>
              <a:avLst/>
              <a:gdLst/>
              <a:ahLst/>
              <a:cxnLst/>
              <a:rect l="l" t="t" r="r" b="b"/>
              <a:pathLst>
                <a:path w="3388" h="3388" extrusionOk="0">
                  <a:moveTo>
                    <a:pt x="1692" y="0"/>
                  </a:moveTo>
                  <a:cubicBezTo>
                    <a:pt x="756" y="0"/>
                    <a:pt x="0" y="756"/>
                    <a:pt x="0" y="1692"/>
                  </a:cubicBezTo>
                  <a:cubicBezTo>
                    <a:pt x="0" y="2629"/>
                    <a:pt x="756" y="3388"/>
                    <a:pt x="1692" y="3388"/>
                  </a:cubicBezTo>
                  <a:cubicBezTo>
                    <a:pt x="2629" y="3388"/>
                    <a:pt x="3388" y="2629"/>
                    <a:pt x="3388" y="1692"/>
                  </a:cubicBezTo>
                  <a:cubicBezTo>
                    <a:pt x="3388" y="756"/>
                    <a:pt x="2629" y="0"/>
                    <a:pt x="16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" name="Google Shape;7859;p57">
            <a:extLst>
              <a:ext uri="{FF2B5EF4-FFF2-40B4-BE49-F238E27FC236}">
                <a16:creationId xmlns:a16="http://schemas.microsoft.com/office/drawing/2014/main" id="{BF7E05BF-435A-FC94-33E3-F57EC1FC19F1}"/>
              </a:ext>
            </a:extLst>
          </p:cNvPr>
          <p:cNvGrpSpPr/>
          <p:nvPr/>
        </p:nvGrpSpPr>
        <p:grpSpPr>
          <a:xfrm>
            <a:off x="902255" y="3347802"/>
            <a:ext cx="268946" cy="268789"/>
            <a:chOff x="-49764975" y="3183375"/>
            <a:chExt cx="299300" cy="2991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8" name="Google Shape;7860;p57">
              <a:extLst>
                <a:ext uri="{FF2B5EF4-FFF2-40B4-BE49-F238E27FC236}">
                  <a16:creationId xmlns:a16="http://schemas.microsoft.com/office/drawing/2014/main" id="{F25C269B-51E7-8E25-0F75-0A0A4A68EE7A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861;p57">
              <a:extLst>
                <a:ext uri="{FF2B5EF4-FFF2-40B4-BE49-F238E27FC236}">
                  <a16:creationId xmlns:a16="http://schemas.microsoft.com/office/drawing/2014/main" id="{4ADE9936-1AAC-48BE-3E8F-F8CCD9BAC4AB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862;p57">
              <a:extLst>
                <a:ext uri="{FF2B5EF4-FFF2-40B4-BE49-F238E27FC236}">
                  <a16:creationId xmlns:a16="http://schemas.microsoft.com/office/drawing/2014/main" id="{019FCCFD-9E3B-22BE-630B-DE48FB4F49CF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863;p57">
              <a:extLst>
                <a:ext uri="{FF2B5EF4-FFF2-40B4-BE49-F238E27FC236}">
                  <a16:creationId xmlns:a16="http://schemas.microsoft.com/office/drawing/2014/main" id="{F1427AC3-26AE-956D-B3D0-3ABF92DABDF8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864;p57">
              <a:extLst>
                <a:ext uri="{FF2B5EF4-FFF2-40B4-BE49-F238E27FC236}">
                  <a16:creationId xmlns:a16="http://schemas.microsoft.com/office/drawing/2014/main" id="{C729A02B-8A13-60E2-0A31-5BBF0DC9BFDD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865;p57">
              <a:extLst>
                <a:ext uri="{FF2B5EF4-FFF2-40B4-BE49-F238E27FC236}">
                  <a16:creationId xmlns:a16="http://schemas.microsoft.com/office/drawing/2014/main" id="{13AB70E2-FA13-1AF4-2A72-61D3469684FE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866;p57">
              <a:extLst>
                <a:ext uri="{FF2B5EF4-FFF2-40B4-BE49-F238E27FC236}">
                  <a16:creationId xmlns:a16="http://schemas.microsoft.com/office/drawing/2014/main" id="{17D43CE6-6248-12CD-AC17-A4BFC7BFE0B7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867;p57">
              <a:extLst>
                <a:ext uri="{FF2B5EF4-FFF2-40B4-BE49-F238E27FC236}">
                  <a16:creationId xmlns:a16="http://schemas.microsoft.com/office/drawing/2014/main" id="{2F79A363-380B-6595-04F2-75BFCF6CE647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868;p57">
              <a:extLst>
                <a:ext uri="{FF2B5EF4-FFF2-40B4-BE49-F238E27FC236}">
                  <a16:creationId xmlns:a16="http://schemas.microsoft.com/office/drawing/2014/main" id="{4B5C839D-CFEA-CD4B-9A8C-9E4B64262786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7232;p56">
            <a:extLst>
              <a:ext uri="{FF2B5EF4-FFF2-40B4-BE49-F238E27FC236}">
                <a16:creationId xmlns:a16="http://schemas.microsoft.com/office/drawing/2014/main" id="{B35AD1F1-EA20-627F-ED4C-6A845C868128}"/>
              </a:ext>
            </a:extLst>
          </p:cNvPr>
          <p:cNvGrpSpPr/>
          <p:nvPr/>
        </p:nvGrpSpPr>
        <p:grpSpPr>
          <a:xfrm>
            <a:off x="908605" y="4042933"/>
            <a:ext cx="247828" cy="247807"/>
            <a:chOff x="-30354000" y="3569100"/>
            <a:chExt cx="292250" cy="2922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8" name="Google Shape;7233;p56">
              <a:extLst>
                <a:ext uri="{FF2B5EF4-FFF2-40B4-BE49-F238E27FC236}">
                  <a16:creationId xmlns:a16="http://schemas.microsoft.com/office/drawing/2014/main" id="{60E45EC1-E5A4-E244-B8D1-851D57E5790C}"/>
                </a:ext>
              </a:extLst>
            </p:cNvPr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34;p56">
              <a:extLst>
                <a:ext uri="{FF2B5EF4-FFF2-40B4-BE49-F238E27FC236}">
                  <a16:creationId xmlns:a16="http://schemas.microsoft.com/office/drawing/2014/main" id="{3C927F9B-2B13-3AC4-ADBA-8D8C9C5F054C}"/>
                </a:ext>
              </a:extLst>
            </p:cNvPr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35;p56">
              <a:extLst>
                <a:ext uri="{FF2B5EF4-FFF2-40B4-BE49-F238E27FC236}">
                  <a16:creationId xmlns:a16="http://schemas.microsoft.com/office/drawing/2014/main" id="{1BA89B15-AC02-0E18-7D46-8EE697B3122E}"/>
                </a:ext>
              </a:extLst>
            </p:cNvPr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36;p56">
              <a:extLst>
                <a:ext uri="{FF2B5EF4-FFF2-40B4-BE49-F238E27FC236}">
                  <a16:creationId xmlns:a16="http://schemas.microsoft.com/office/drawing/2014/main" id="{167550DE-0395-2C57-3BD8-A1B6ED359942}"/>
                </a:ext>
              </a:extLst>
            </p:cNvPr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37;p56">
              <a:extLst>
                <a:ext uri="{FF2B5EF4-FFF2-40B4-BE49-F238E27FC236}">
                  <a16:creationId xmlns:a16="http://schemas.microsoft.com/office/drawing/2014/main" id="{40F8DA29-D0DD-CED9-2D48-28AA03AB98C0}"/>
                </a:ext>
              </a:extLst>
            </p:cNvPr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38;p56">
              <a:extLst>
                <a:ext uri="{FF2B5EF4-FFF2-40B4-BE49-F238E27FC236}">
                  <a16:creationId xmlns:a16="http://schemas.microsoft.com/office/drawing/2014/main" id="{4350FFCA-BBED-0CA5-DFAA-4C0B3D7EF20E}"/>
                </a:ext>
              </a:extLst>
            </p:cNvPr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379;p27">
            <a:extLst>
              <a:ext uri="{FF2B5EF4-FFF2-40B4-BE49-F238E27FC236}">
                <a16:creationId xmlns:a16="http://schemas.microsoft.com/office/drawing/2014/main" id="{92712A7E-AC5B-8E05-FB66-C341A0C9D017}"/>
              </a:ext>
            </a:extLst>
          </p:cNvPr>
          <p:cNvSpPr/>
          <p:nvPr/>
        </p:nvSpPr>
        <p:spPr>
          <a:xfrm>
            <a:off x="7402439" y="3863424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3"/>
          </a:solidFill>
          <a:ln w="26625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5" name="Google Shape;382;p27">
            <a:extLst>
              <a:ext uri="{FF2B5EF4-FFF2-40B4-BE49-F238E27FC236}">
                <a16:creationId xmlns:a16="http://schemas.microsoft.com/office/drawing/2014/main" id="{907094D9-6557-76DD-3E9A-DCD18746767A}"/>
              </a:ext>
            </a:extLst>
          </p:cNvPr>
          <p:cNvSpPr/>
          <p:nvPr/>
        </p:nvSpPr>
        <p:spPr>
          <a:xfrm>
            <a:off x="4684012" y="474451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6" name="Google Shape;383;p27">
            <a:extLst>
              <a:ext uri="{FF2B5EF4-FFF2-40B4-BE49-F238E27FC236}">
                <a16:creationId xmlns:a16="http://schemas.microsoft.com/office/drawing/2014/main" id="{53DC2A45-C0A3-0D98-B439-17D03C218C89}"/>
              </a:ext>
            </a:extLst>
          </p:cNvPr>
          <p:cNvSpPr/>
          <p:nvPr/>
        </p:nvSpPr>
        <p:spPr>
          <a:xfrm>
            <a:off x="5106820" y="474451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7" name="Google Shape;384;p27">
            <a:extLst>
              <a:ext uri="{FF2B5EF4-FFF2-40B4-BE49-F238E27FC236}">
                <a16:creationId xmlns:a16="http://schemas.microsoft.com/office/drawing/2014/main" id="{1C1A9FB5-7108-852F-AD62-D4046935100E}"/>
              </a:ext>
            </a:extLst>
          </p:cNvPr>
          <p:cNvSpPr/>
          <p:nvPr/>
        </p:nvSpPr>
        <p:spPr>
          <a:xfrm>
            <a:off x="4684012" y="654281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8" name="Google Shape;385;p27">
            <a:extLst>
              <a:ext uri="{FF2B5EF4-FFF2-40B4-BE49-F238E27FC236}">
                <a16:creationId xmlns:a16="http://schemas.microsoft.com/office/drawing/2014/main" id="{F8F38ECA-7768-C686-1435-E11106E040E5}"/>
              </a:ext>
            </a:extLst>
          </p:cNvPr>
          <p:cNvSpPr/>
          <p:nvPr/>
        </p:nvSpPr>
        <p:spPr>
          <a:xfrm>
            <a:off x="5106820" y="654281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9" name="Google Shape;386;p27">
            <a:extLst>
              <a:ext uri="{FF2B5EF4-FFF2-40B4-BE49-F238E27FC236}">
                <a16:creationId xmlns:a16="http://schemas.microsoft.com/office/drawing/2014/main" id="{CD0C4005-9367-62A3-A10E-B9A605A5D9D0}"/>
              </a:ext>
            </a:extLst>
          </p:cNvPr>
          <p:cNvSpPr/>
          <p:nvPr/>
        </p:nvSpPr>
        <p:spPr>
          <a:xfrm>
            <a:off x="4684012" y="836041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0" name="Google Shape;387;p27">
            <a:extLst>
              <a:ext uri="{FF2B5EF4-FFF2-40B4-BE49-F238E27FC236}">
                <a16:creationId xmlns:a16="http://schemas.microsoft.com/office/drawing/2014/main" id="{4530A535-B0EB-A5FB-980B-44DCCACFEBE6}"/>
              </a:ext>
            </a:extLst>
          </p:cNvPr>
          <p:cNvSpPr/>
          <p:nvPr/>
        </p:nvSpPr>
        <p:spPr>
          <a:xfrm>
            <a:off x="5106820" y="836041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1" name="Google Shape;388;p27">
            <a:extLst>
              <a:ext uri="{FF2B5EF4-FFF2-40B4-BE49-F238E27FC236}">
                <a16:creationId xmlns:a16="http://schemas.microsoft.com/office/drawing/2014/main" id="{4B24F22A-9121-2497-AA7D-C59FD28A572F}"/>
              </a:ext>
            </a:extLst>
          </p:cNvPr>
          <p:cNvSpPr/>
          <p:nvPr/>
        </p:nvSpPr>
        <p:spPr>
          <a:xfrm>
            <a:off x="4684012" y="101780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2" name="Google Shape;389;p27">
            <a:extLst>
              <a:ext uri="{FF2B5EF4-FFF2-40B4-BE49-F238E27FC236}">
                <a16:creationId xmlns:a16="http://schemas.microsoft.com/office/drawing/2014/main" id="{93B7BF8C-BAB6-CB59-F90D-4C5D84A6F4A4}"/>
              </a:ext>
            </a:extLst>
          </p:cNvPr>
          <p:cNvSpPr/>
          <p:nvPr/>
        </p:nvSpPr>
        <p:spPr>
          <a:xfrm>
            <a:off x="5106820" y="101780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3" name="Google Shape;390;p27">
            <a:extLst>
              <a:ext uri="{FF2B5EF4-FFF2-40B4-BE49-F238E27FC236}">
                <a16:creationId xmlns:a16="http://schemas.microsoft.com/office/drawing/2014/main" id="{BEC2D16B-AC9D-5F46-5146-75107A694BBB}"/>
              </a:ext>
            </a:extLst>
          </p:cNvPr>
          <p:cNvSpPr/>
          <p:nvPr/>
        </p:nvSpPr>
        <p:spPr>
          <a:xfrm>
            <a:off x="4379773" y="539484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4" name="Google Shape;378;p27">
            <a:extLst>
              <a:ext uri="{FF2B5EF4-FFF2-40B4-BE49-F238E27FC236}">
                <a16:creationId xmlns:a16="http://schemas.microsoft.com/office/drawing/2014/main" id="{DCF96A81-ECA0-3BE1-0FE1-70653AB10570}"/>
              </a:ext>
            </a:extLst>
          </p:cNvPr>
          <p:cNvSpPr/>
          <p:nvPr/>
        </p:nvSpPr>
        <p:spPr>
          <a:xfrm>
            <a:off x="5033994" y="3561267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80;p27">
            <a:extLst>
              <a:ext uri="{FF2B5EF4-FFF2-40B4-BE49-F238E27FC236}">
                <a16:creationId xmlns:a16="http://schemas.microsoft.com/office/drawing/2014/main" id="{CEC50CE0-8490-6FD6-31E0-9F1479E077C1}"/>
              </a:ext>
            </a:extLst>
          </p:cNvPr>
          <p:cNvSpPr/>
          <p:nvPr/>
        </p:nvSpPr>
        <p:spPr>
          <a:xfrm>
            <a:off x="5351187" y="3586392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377;p27">
            <a:extLst>
              <a:ext uri="{FF2B5EF4-FFF2-40B4-BE49-F238E27FC236}">
                <a16:creationId xmlns:a16="http://schemas.microsoft.com/office/drawing/2014/main" id="{04AE1E2A-FDBD-8E08-EBB0-E83A89F6AC01}"/>
              </a:ext>
            </a:extLst>
          </p:cNvPr>
          <p:cNvSpPr/>
          <p:nvPr/>
        </p:nvSpPr>
        <p:spPr>
          <a:xfrm rot="18426422">
            <a:off x="7898190" y="303930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3" name="Google Shape;381;p27">
            <a:extLst>
              <a:ext uri="{FF2B5EF4-FFF2-40B4-BE49-F238E27FC236}">
                <a16:creationId xmlns:a16="http://schemas.microsoft.com/office/drawing/2014/main" id="{DB94E4DE-99EF-5C89-A12B-17252A273566}"/>
              </a:ext>
            </a:extLst>
          </p:cNvPr>
          <p:cNvSpPr/>
          <p:nvPr/>
        </p:nvSpPr>
        <p:spPr>
          <a:xfrm rot="18426422">
            <a:off x="7981763" y="529870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0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8736;p59">
            <a:extLst>
              <a:ext uri="{FF2B5EF4-FFF2-40B4-BE49-F238E27FC236}">
                <a16:creationId xmlns:a16="http://schemas.microsoft.com/office/drawing/2014/main" id="{D0A68746-FC3F-FE4D-9E35-6DF86C414462}"/>
              </a:ext>
            </a:extLst>
          </p:cNvPr>
          <p:cNvGrpSpPr/>
          <p:nvPr/>
        </p:nvGrpSpPr>
        <p:grpSpPr>
          <a:xfrm>
            <a:off x="681075" y="209039"/>
            <a:ext cx="277712" cy="280747"/>
            <a:chOff x="-2668225" y="3239075"/>
            <a:chExt cx="288300" cy="291450"/>
          </a:xfrm>
          <a:solidFill>
            <a:schemeClr val="accent2"/>
          </a:solidFill>
        </p:grpSpPr>
        <p:sp>
          <p:nvSpPr>
            <p:cNvPr id="20" name="Google Shape;8737;p59">
              <a:extLst>
                <a:ext uri="{FF2B5EF4-FFF2-40B4-BE49-F238E27FC236}">
                  <a16:creationId xmlns:a16="http://schemas.microsoft.com/office/drawing/2014/main" id="{940756DA-E17B-66FD-5314-342DA328370F}"/>
                </a:ext>
              </a:extLst>
            </p:cNvPr>
            <p:cNvSpPr/>
            <p:nvPr/>
          </p:nvSpPr>
          <p:spPr>
            <a:xfrm>
              <a:off x="-2592600" y="3239075"/>
              <a:ext cx="137850" cy="51225"/>
            </a:xfrm>
            <a:custGeom>
              <a:avLst/>
              <a:gdLst/>
              <a:ahLst/>
              <a:cxnLst/>
              <a:rect l="l" t="t" r="r" b="b"/>
              <a:pathLst>
                <a:path w="5514" h="2049" extrusionOk="0">
                  <a:moveTo>
                    <a:pt x="1355" y="1"/>
                  </a:moveTo>
                  <a:cubicBezTo>
                    <a:pt x="0" y="1"/>
                    <a:pt x="11" y="2049"/>
                    <a:pt x="1386" y="2049"/>
                  </a:cubicBezTo>
                  <a:lnTo>
                    <a:pt x="4127" y="2049"/>
                  </a:lnTo>
                  <a:cubicBezTo>
                    <a:pt x="5482" y="2049"/>
                    <a:pt x="5514" y="1"/>
                    <a:pt x="4127" y="1"/>
                  </a:cubicBezTo>
                  <a:lnTo>
                    <a:pt x="1386" y="1"/>
                  </a:lnTo>
                  <a:cubicBezTo>
                    <a:pt x="1376" y="1"/>
                    <a:pt x="1366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38;p59">
              <a:extLst>
                <a:ext uri="{FF2B5EF4-FFF2-40B4-BE49-F238E27FC236}">
                  <a16:creationId xmlns:a16="http://schemas.microsoft.com/office/drawing/2014/main" id="{B3949B36-6CA7-C75E-6948-4696A0CBEB50}"/>
                </a:ext>
              </a:extLst>
            </p:cNvPr>
            <p:cNvSpPr/>
            <p:nvPr/>
          </p:nvSpPr>
          <p:spPr>
            <a:xfrm>
              <a:off x="-2587875" y="3307875"/>
              <a:ext cx="129200" cy="69850"/>
            </a:xfrm>
            <a:custGeom>
              <a:avLst/>
              <a:gdLst/>
              <a:ahLst/>
              <a:cxnLst/>
              <a:rect l="l" t="t" r="r" b="b"/>
              <a:pathLst>
                <a:path w="5168" h="2794" extrusionOk="0">
                  <a:moveTo>
                    <a:pt x="1235" y="1"/>
                  </a:moveTo>
                  <a:cubicBezTo>
                    <a:pt x="1002" y="1"/>
                    <a:pt x="977" y="13"/>
                    <a:pt x="882" y="53"/>
                  </a:cubicBezTo>
                  <a:lnTo>
                    <a:pt x="882" y="1502"/>
                  </a:lnTo>
                  <a:cubicBezTo>
                    <a:pt x="788" y="1628"/>
                    <a:pt x="599" y="1943"/>
                    <a:pt x="0" y="2794"/>
                  </a:cubicBezTo>
                  <a:lnTo>
                    <a:pt x="5167" y="2794"/>
                  </a:lnTo>
                  <a:cubicBezTo>
                    <a:pt x="4568" y="1912"/>
                    <a:pt x="4379" y="1597"/>
                    <a:pt x="4316" y="1471"/>
                  </a:cubicBezTo>
                  <a:lnTo>
                    <a:pt x="4316" y="22"/>
                  </a:lnTo>
                  <a:lnTo>
                    <a:pt x="3938" y="22"/>
                  </a:lnTo>
                  <a:cubicBezTo>
                    <a:pt x="2228" y="22"/>
                    <a:pt x="1547" y="1"/>
                    <a:pt x="12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39;p59">
              <a:extLst>
                <a:ext uri="{FF2B5EF4-FFF2-40B4-BE49-F238E27FC236}">
                  <a16:creationId xmlns:a16="http://schemas.microsoft.com/office/drawing/2014/main" id="{A7B87DC7-091C-967F-6921-3F3A67165D28}"/>
                </a:ext>
              </a:extLst>
            </p:cNvPr>
            <p:cNvSpPr/>
            <p:nvPr/>
          </p:nvSpPr>
          <p:spPr>
            <a:xfrm>
              <a:off x="-2566625" y="3427325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2" y="1"/>
                  </a:moveTo>
                  <a:cubicBezTo>
                    <a:pt x="253" y="1"/>
                    <a:pt x="1" y="316"/>
                    <a:pt x="1" y="662"/>
                  </a:cubicBezTo>
                  <a:cubicBezTo>
                    <a:pt x="1" y="1009"/>
                    <a:pt x="316" y="1324"/>
                    <a:pt x="662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316"/>
                    <a:pt x="1041" y="1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40;p59">
              <a:extLst>
                <a:ext uri="{FF2B5EF4-FFF2-40B4-BE49-F238E27FC236}">
                  <a16:creationId xmlns:a16="http://schemas.microsoft.com/office/drawing/2014/main" id="{F8FBD597-DE17-3FB9-6A5F-44148BC81C4B}"/>
                </a:ext>
              </a:extLst>
            </p:cNvPr>
            <p:cNvSpPr/>
            <p:nvPr/>
          </p:nvSpPr>
          <p:spPr>
            <a:xfrm>
              <a:off x="-2481550" y="34612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8"/>
                  </a:cubicBezTo>
                  <a:cubicBezTo>
                    <a:pt x="725" y="158"/>
                    <a:pt x="536" y="0"/>
                    <a:pt x="3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41;p59">
              <a:extLst>
                <a:ext uri="{FF2B5EF4-FFF2-40B4-BE49-F238E27FC236}">
                  <a16:creationId xmlns:a16="http://schemas.microsoft.com/office/drawing/2014/main" id="{2650AC84-E622-5402-4F5C-0330D040483E}"/>
                </a:ext>
              </a:extLst>
            </p:cNvPr>
            <p:cNvSpPr/>
            <p:nvPr/>
          </p:nvSpPr>
          <p:spPr>
            <a:xfrm>
              <a:off x="-2668225" y="3393475"/>
              <a:ext cx="288300" cy="137050"/>
            </a:xfrm>
            <a:custGeom>
              <a:avLst/>
              <a:gdLst/>
              <a:ahLst/>
              <a:cxnLst/>
              <a:rect l="l" t="t" r="r" b="b"/>
              <a:pathLst>
                <a:path w="11532" h="5482" extrusionOk="0">
                  <a:moveTo>
                    <a:pt x="4726" y="630"/>
                  </a:moveTo>
                  <a:cubicBezTo>
                    <a:pt x="5483" y="630"/>
                    <a:pt x="6113" y="1260"/>
                    <a:pt x="6113" y="2016"/>
                  </a:cubicBezTo>
                  <a:cubicBezTo>
                    <a:pt x="6113" y="2804"/>
                    <a:pt x="5514" y="3403"/>
                    <a:pt x="4726" y="3403"/>
                  </a:cubicBezTo>
                  <a:cubicBezTo>
                    <a:pt x="3970" y="3403"/>
                    <a:pt x="3340" y="2772"/>
                    <a:pt x="3340" y="2016"/>
                  </a:cubicBezTo>
                  <a:cubicBezTo>
                    <a:pt x="3340" y="1260"/>
                    <a:pt x="3970" y="630"/>
                    <a:pt x="4726" y="630"/>
                  </a:cubicBezTo>
                  <a:close/>
                  <a:moveTo>
                    <a:pt x="7845" y="2048"/>
                  </a:moveTo>
                  <a:cubicBezTo>
                    <a:pt x="8381" y="2048"/>
                    <a:pt x="8854" y="2520"/>
                    <a:pt x="8854" y="3087"/>
                  </a:cubicBezTo>
                  <a:cubicBezTo>
                    <a:pt x="8854" y="3623"/>
                    <a:pt x="8381" y="4096"/>
                    <a:pt x="7845" y="4096"/>
                  </a:cubicBezTo>
                  <a:cubicBezTo>
                    <a:pt x="7278" y="4096"/>
                    <a:pt x="6806" y="3623"/>
                    <a:pt x="6806" y="3087"/>
                  </a:cubicBezTo>
                  <a:cubicBezTo>
                    <a:pt x="6806" y="2520"/>
                    <a:pt x="7278" y="2048"/>
                    <a:pt x="7845" y="2048"/>
                  </a:cubicBezTo>
                  <a:close/>
                  <a:moveTo>
                    <a:pt x="2710" y="0"/>
                  </a:moveTo>
                  <a:cubicBezTo>
                    <a:pt x="2238" y="693"/>
                    <a:pt x="1607" y="1575"/>
                    <a:pt x="788" y="2804"/>
                  </a:cubicBezTo>
                  <a:cubicBezTo>
                    <a:pt x="1" y="3938"/>
                    <a:pt x="820" y="5482"/>
                    <a:pt x="2206" y="5482"/>
                  </a:cubicBezTo>
                  <a:lnTo>
                    <a:pt x="9295" y="5482"/>
                  </a:lnTo>
                  <a:cubicBezTo>
                    <a:pt x="10712" y="5482"/>
                    <a:pt x="11532" y="3938"/>
                    <a:pt x="10744" y="2804"/>
                  </a:cubicBezTo>
                  <a:cubicBezTo>
                    <a:pt x="9925" y="1575"/>
                    <a:pt x="9295" y="693"/>
                    <a:pt x="8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60B5C0E2-2ED9-8045-CE3B-04BC0E08E2DF}"/>
              </a:ext>
            </a:extLst>
          </p:cNvPr>
          <p:cNvSpPr txBox="1"/>
          <p:nvPr/>
        </p:nvSpPr>
        <p:spPr>
          <a:xfrm>
            <a:off x="1138606" y="197693"/>
            <a:ext cx="21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FACTORY - FABRIQUE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0E9F96-B434-CFD6-C22A-3A8C4C6D8D61}"/>
              </a:ext>
            </a:extLst>
          </p:cNvPr>
          <p:cNvSpPr txBox="1"/>
          <p:nvPr/>
        </p:nvSpPr>
        <p:spPr>
          <a:xfrm>
            <a:off x="604007" y="546133"/>
            <a:ext cx="6814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Permet de créer et utiliser des objets/produits sans avoir à spécifier la classe finale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57B0C9-80EB-EC57-B89D-79DE632C4199}"/>
              </a:ext>
            </a:extLst>
          </p:cNvPr>
          <p:cNvSpPr/>
          <p:nvPr/>
        </p:nvSpPr>
        <p:spPr>
          <a:xfrm>
            <a:off x="531047" y="1023456"/>
            <a:ext cx="1801092" cy="26529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PlatformFactory</a:t>
            </a:r>
            <a:r>
              <a:rPr lang="fr-FR" sz="1200" dirty="0"/>
              <a:t>(abs)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139245-4E39-3550-2011-71FD823EFE6D}"/>
              </a:ext>
            </a:extLst>
          </p:cNvPr>
          <p:cNvSpPr/>
          <p:nvPr/>
        </p:nvSpPr>
        <p:spPr>
          <a:xfrm>
            <a:off x="531047" y="2286532"/>
            <a:ext cx="1801092" cy="26529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accent6">
                    <a:lumMod val="75000"/>
                  </a:schemeClr>
                </a:solidFill>
              </a:rPr>
              <a:t>BinanceFactory</a:t>
            </a:r>
            <a:endParaRPr lang="fr-FR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E682D1-17A4-171E-DE02-91D71A483C3C}"/>
              </a:ext>
            </a:extLst>
          </p:cNvPr>
          <p:cNvSpPr/>
          <p:nvPr/>
        </p:nvSpPr>
        <p:spPr>
          <a:xfrm>
            <a:off x="2557668" y="2286532"/>
            <a:ext cx="2005943" cy="26529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accent6">
                    <a:lumMod val="75000"/>
                  </a:schemeClr>
                </a:solidFill>
              </a:rPr>
              <a:t>CoinbaseFactory</a:t>
            </a:r>
            <a:endParaRPr lang="fr-FR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02A90-9A94-120D-E601-DA506B90C9A4}"/>
              </a:ext>
            </a:extLst>
          </p:cNvPr>
          <p:cNvSpPr/>
          <p:nvPr/>
        </p:nvSpPr>
        <p:spPr>
          <a:xfrm>
            <a:off x="2021017" y="3935689"/>
            <a:ext cx="1052522" cy="2652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EE73D2-D60E-7FE5-BC02-BF2BC467CF45}"/>
              </a:ext>
            </a:extLst>
          </p:cNvPr>
          <p:cNvSpPr/>
          <p:nvPr/>
        </p:nvSpPr>
        <p:spPr>
          <a:xfrm>
            <a:off x="2021017" y="4200980"/>
            <a:ext cx="1052522" cy="4902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err="1">
                <a:solidFill>
                  <a:schemeClr val="bg1"/>
                </a:solidFill>
              </a:rPr>
              <a:t>void</a:t>
            </a:r>
            <a:r>
              <a:rPr lang="fr-FR" sz="900" dirty="0">
                <a:solidFill>
                  <a:schemeClr val="bg1"/>
                </a:solidFill>
              </a:rPr>
              <a:t> </a:t>
            </a:r>
            <a:r>
              <a:rPr lang="fr-FR" sz="900" u="sng" dirty="0" err="1">
                <a:solidFill>
                  <a:srgbClr val="FFFF00"/>
                </a:solidFill>
              </a:rPr>
              <a:t>buy</a:t>
            </a:r>
            <a:r>
              <a:rPr lang="fr-FR" sz="900" dirty="0">
                <a:solidFill>
                  <a:schemeClr val="bg1"/>
                </a:solidFill>
              </a:rPr>
              <a:t>(…)</a:t>
            </a:r>
          </a:p>
          <a:p>
            <a:r>
              <a:rPr lang="fr-FR" sz="900" dirty="0" err="1">
                <a:solidFill>
                  <a:schemeClr val="bg1"/>
                </a:solidFill>
              </a:rPr>
              <a:t>void</a:t>
            </a:r>
            <a:r>
              <a:rPr lang="fr-FR" sz="900" dirty="0">
                <a:solidFill>
                  <a:schemeClr val="bg1"/>
                </a:solidFill>
              </a:rPr>
              <a:t> </a:t>
            </a:r>
            <a:r>
              <a:rPr lang="fr-FR" sz="900" dirty="0" err="1">
                <a:solidFill>
                  <a:schemeClr val="bg1"/>
                </a:solidFill>
              </a:rPr>
              <a:t>sell</a:t>
            </a:r>
            <a:r>
              <a:rPr lang="fr-FR" sz="900" dirty="0">
                <a:solidFill>
                  <a:schemeClr val="bg1"/>
                </a:solidFill>
              </a:rPr>
              <a:t>(…)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9931CA-76DE-1953-ED12-3E92D129045B}"/>
              </a:ext>
            </a:extLst>
          </p:cNvPr>
          <p:cNvSpPr/>
          <p:nvPr/>
        </p:nvSpPr>
        <p:spPr>
          <a:xfrm>
            <a:off x="531047" y="3370575"/>
            <a:ext cx="1801092" cy="2652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Trader </a:t>
            </a:r>
            <a:r>
              <a:rPr lang="fr-FR" sz="1100" dirty="0" err="1"/>
              <a:t>Binance</a:t>
            </a:r>
            <a:endParaRPr lang="fr-FR" sz="11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36B48B-249D-BC7E-BC6F-46B3B5D674FB}"/>
              </a:ext>
            </a:extLst>
          </p:cNvPr>
          <p:cNvSpPr/>
          <p:nvPr/>
        </p:nvSpPr>
        <p:spPr>
          <a:xfrm>
            <a:off x="2762519" y="3370575"/>
            <a:ext cx="1801092" cy="2652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Trader </a:t>
            </a:r>
            <a:r>
              <a:rPr lang="fr-FR" sz="1100" dirty="0" err="1"/>
              <a:t>Coinbase</a:t>
            </a:r>
            <a:endParaRPr lang="fr-FR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192472-9332-8734-2568-4E73165A44EC}"/>
              </a:ext>
            </a:extLst>
          </p:cNvPr>
          <p:cNvSpPr/>
          <p:nvPr/>
        </p:nvSpPr>
        <p:spPr>
          <a:xfrm>
            <a:off x="530073" y="1287957"/>
            <a:ext cx="1801092" cy="5357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Trader  </a:t>
            </a:r>
            <a:r>
              <a:rPr lang="fr-FR" sz="1000" u="sng" dirty="0" err="1"/>
              <a:t>createTrader</a:t>
            </a:r>
            <a:r>
              <a:rPr lang="fr-FR" sz="1000" dirty="0"/>
              <a:t>();</a:t>
            </a:r>
          </a:p>
          <a:p>
            <a:pPr algn="ctr"/>
            <a:r>
              <a:rPr lang="fr-FR" sz="1000" dirty="0" err="1">
                <a:solidFill>
                  <a:schemeClr val="bg1"/>
                </a:solidFill>
              </a:rPr>
              <a:t>void</a:t>
            </a:r>
            <a:r>
              <a:rPr lang="fr-FR" sz="1000" dirty="0">
                <a:solidFill>
                  <a:schemeClr val="bg1"/>
                </a:solidFill>
              </a:rPr>
              <a:t> </a:t>
            </a:r>
            <a:r>
              <a:rPr lang="fr-FR" sz="1000" dirty="0" err="1">
                <a:solidFill>
                  <a:srgbClr val="00B0F0"/>
                </a:solidFill>
              </a:rPr>
              <a:t>buyCrypto</a:t>
            </a:r>
            <a:r>
              <a:rPr lang="fr-FR" sz="1000" dirty="0">
                <a:solidFill>
                  <a:schemeClr val="bg1"/>
                </a:solidFill>
              </a:rPr>
              <a:t>();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73EADCA2-227E-7BBD-28C2-91A2764B6E43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 rot="16200000" flipH="1">
            <a:off x="1199673" y="2054611"/>
            <a:ext cx="462867" cy="9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AA276372-5D56-6435-5CCA-6D9093F18DFB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rot="16200000" flipH="1">
            <a:off x="2264196" y="990087"/>
            <a:ext cx="462867" cy="2130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D702AF6-51F2-548E-5168-C07DE74B81EC}"/>
              </a:ext>
            </a:extLst>
          </p:cNvPr>
          <p:cNvSpPr/>
          <p:nvPr/>
        </p:nvSpPr>
        <p:spPr>
          <a:xfrm>
            <a:off x="530073" y="2551822"/>
            <a:ext cx="1801092" cy="26529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>
                <a:solidFill>
                  <a:sysClr val="windowText" lastClr="000000"/>
                </a:solidFill>
              </a:rPr>
              <a:t>TraderBinance</a:t>
            </a:r>
            <a:r>
              <a:rPr lang="fr-FR" sz="900" dirty="0">
                <a:solidFill>
                  <a:sysClr val="windowText" lastClr="000000"/>
                </a:solidFill>
              </a:rPr>
              <a:t>  </a:t>
            </a:r>
            <a:r>
              <a:rPr lang="fr-FR" sz="900" dirty="0" err="1">
                <a:solidFill>
                  <a:sysClr val="windowText" lastClr="000000"/>
                </a:solidFill>
              </a:rPr>
              <a:t>createTrader</a:t>
            </a:r>
            <a:r>
              <a:rPr lang="fr-FR" sz="900" dirty="0">
                <a:solidFill>
                  <a:sysClr val="windowText" lastClr="000000"/>
                </a:solidFill>
              </a:rPr>
              <a:t>();</a:t>
            </a:r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24E7C2-C293-52C9-BB59-15816A81251F}"/>
              </a:ext>
            </a:extLst>
          </p:cNvPr>
          <p:cNvSpPr/>
          <p:nvPr/>
        </p:nvSpPr>
        <p:spPr>
          <a:xfrm>
            <a:off x="2558642" y="2524466"/>
            <a:ext cx="2004969" cy="26529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>
                <a:solidFill>
                  <a:sysClr val="windowText" lastClr="000000"/>
                </a:solidFill>
              </a:rPr>
              <a:t>TraderCoinbase</a:t>
            </a:r>
            <a:r>
              <a:rPr lang="fr-FR" sz="900" dirty="0">
                <a:solidFill>
                  <a:sysClr val="windowText" lastClr="000000"/>
                </a:solidFill>
              </a:rPr>
              <a:t>  </a:t>
            </a:r>
            <a:r>
              <a:rPr lang="fr-FR" sz="900" dirty="0" err="1">
                <a:solidFill>
                  <a:sysClr val="windowText" lastClr="000000"/>
                </a:solidFill>
              </a:rPr>
              <a:t>createTrader</a:t>
            </a:r>
            <a:r>
              <a:rPr lang="fr-FR" sz="900" dirty="0">
                <a:solidFill>
                  <a:sysClr val="windowText" lastClr="000000"/>
                </a:solidFill>
              </a:rPr>
              <a:t>();</a:t>
            </a:r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43" name="Flèche : bas 42">
            <a:extLst>
              <a:ext uri="{FF2B5EF4-FFF2-40B4-BE49-F238E27FC236}">
                <a16:creationId xmlns:a16="http://schemas.microsoft.com/office/drawing/2014/main" id="{D8735184-76CE-4ABB-A3D3-E58C29054B76}"/>
              </a:ext>
            </a:extLst>
          </p:cNvPr>
          <p:cNvSpPr/>
          <p:nvPr/>
        </p:nvSpPr>
        <p:spPr>
          <a:xfrm flipH="1">
            <a:off x="1348678" y="2924481"/>
            <a:ext cx="163882" cy="338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lèche : bas 43">
            <a:extLst>
              <a:ext uri="{FF2B5EF4-FFF2-40B4-BE49-F238E27FC236}">
                <a16:creationId xmlns:a16="http://schemas.microsoft.com/office/drawing/2014/main" id="{0D61E4F5-E41A-D803-2BA9-69AF6ABFCA49}"/>
              </a:ext>
            </a:extLst>
          </p:cNvPr>
          <p:cNvSpPr/>
          <p:nvPr/>
        </p:nvSpPr>
        <p:spPr>
          <a:xfrm flipH="1">
            <a:off x="3581124" y="2924481"/>
            <a:ext cx="163882" cy="338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2864C679-63B3-A0BF-5981-BF8592E6AA51}"/>
              </a:ext>
            </a:extLst>
          </p:cNvPr>
          <p:cNvCxnSpPr>
            <a:stCxn id="32" idx="3"/>
            <a:endCxn id="34" idx="2"/>
          </p:cNvCxnSpPr>
          <p:nvPr/>
        </p:nvCxnSpPr>
        <p:spPr>
          <a:xfrm flipV="1">
            <a:off x="3073539" y="3635865"/>
            <a:ext cx="589526" cy="81023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FE980A3A-5D80-9692-8C48-64B973E8238B}"/>
              </a:ext>
            </a:extLst>
          </p:cNvPr>
          <p:cNvCxnSpPr>
            <a:stCxn id="32" idx="1"/>
            <a:endCxn id="33" idx="2"/>
          </p:cNvCxnSpPr>
          <p:nvPr/>
        </p:nvCxnSpPr>
        <p:spPr>
          <a:xfrm rot="10800000">
            <a:off x="1431593" y="3635866"/>
            <a:ext cx="589424" cy="81023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CEFF6B0-DD3B-C796-8988-5E0034C84A25}"/>
              </a:ext>
            </a:extLst>
          </p:cNvPr>
          <p:cNvSpPr/>
          <p:nvPr/>
        </p:nvSpPr>
        <p:spPr>
          <a:xfrm>
            <a:off x="4874631" y="2785135"/>
            <a:ext cx="4075447" cy="17248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latin typeface="Consolas" panose="020B0609020204030204" pitchFamily="49" charset="0"/>
              </a:rPr>
              <a:t>Config </a:t>
            </a:r>
            <a:r>
              <a:rPr lang="fr-FR" sz="1050" dirty="0" err="1">
                <a:latin typeface="Consolas" panose="020B0609020204030204" pitchFamily="49" charset="0"/>
              </a:rPr>
              <a:t>config</a:t>
            </a:r>
            <a:r>
              <a:rPr lang="fr-FR" sz="1050" dirty="0">
                <a:latin typeface="Consolas" panose="020B0609020204030204" pitchFamily="49" charset="0"/>
              </a:rPr>
              <a:t> = </a:t>
            </a:r>
            <a:r>
              <a:rPr lang="fr-FR" sz="1050" dirty="0" err="1">
                <a:latin typeface="Consolas" panose="020B0609020204030204" pitchFamily="49" charset="0"/>
              </a:rPr>
              <a:t>loadConfiguration</a:t>
            </a:r>
            <a:r>
              <a:rPr lang="fr-FR" sz="1050" dirty="0">
                <a:latin typeface="Consolas" panose="020B0609020204030204" pitchFamily="49" charset="0"/>
              </a:rPr>
              <a:t>("</a:t>
            </a:r>
            <a:r>
              <a:rPr lang="fr-FR" sz="1050" dirty="0" err="1">
                <a:latin typeface="Consolas" panose="020B0609020204030204" pitchFamily="49" charset="0"/>
              </a:rPr>
              <a:t>config.json</a:t>
            </a:r>
            <a:r>
              <a:rPr lang="fr-FR" sz="1050" dirty="0">
                <a:latin typeface="Consolas" panose="020B0609020204030204" pitchFamily="49" charset="0"/>
              </a:rPr>
              <a:t>");</a:t>
            </a:r>
          </a:p>
          <a:p>
            <a:endParaRPr lang="fr-FR" sz="1050" dirty="0">
              <a:latin typeface="Consolas" panose="020B0609020204030204" pitchFamily="49" charset="0"/>
            </a:endParaRPr>
          </a:p>
          <a:p>
            <a:r>
              <a:rPr lang="fr-FR" sz="1050" dirty="0">
                <a:latin typeface="Consolas" panose="020B0609020204030204" pitchFamily="49" charset="0"/>
              </a:rPr>
              <a:t>String </a:t>
            </a:r>
            <a:r>
              <a:rPr lang="fr-FR" sz="1050" dirty="0" err="1">
                <a:latin typeface="Consolas" panose="020B0609020204030204" pitchFamily="49" charset="0"/>
              </a:rPr>
              <a:t>myPlatform</a:t>
            </a:r>
            <a:r>
              <a:rPr lang="fr-FR" sz="1050" dirty="0">
                <a:latin typeface="Consolas" panose="020B0609020204030204" pitchFamily="49" charset="0"/>
              </a:rPr>
              <a:t> = </a:t>
            </a:r>
            <a:r>
              <a:rPr lang="fr-FR" sz="1050" dirty="0" err="1">
                <a:latin typeface="Consolas" panose="020B0609020204030204" pitchFamily="49" charset="0"/>
              </a:rPr>
              <a:t>config.getPlatform</a:t>
            </a:r>
            <a:r>
              <a:rPr lang="fr-FR" sz="1050" dirty="0">
                <a:latin typeface="Consolas" panose="020B0609020204030204" pitchFamily="49" charset="0"/>
              </a:rPr>
              <a:t>().</a:t>
            </a:r>
            <a:r>
              <a:rPr lang="fr-FR" sz="1050" dirty="0" err="1">
                <a:latin typeface="Consolas" panose="020B0609020204030204" pitchFamily="49" charset="0"/>
              </a:rPr>
              <a:t>name</a:t>
            </a:r>
            <a:r>
              <a:rPr lang="fr-FR" sz="1050" dirty="0">
                <a:latin typeface="Consolas" panose="020B0609020204030204" pitchFamily="49" charset="0"/>
              </a:rPr>
              <a:t>;</a:t>
            </a:r>
          </a:p>
          <a:p>
            <a:endParaRPr lang="fr-FR" sz="1050" dirty="0">
              <a:latin typeface="Consolas" panose="020B0609020204030204" pitchFamily="49" charset="0"/>
            </a:endParaRPr>
          </a:p>
          <a:p>
            <a:r>
              <a:rPr lang="fr-FR" sz="1050" dirty="0">
                <a:latin typeface="Consolas" panose="020B0609020204030204" pitchFamily="49" charset="0"/>
              </a:rPr>
              <a:t>if(</a:t>
            </a:r>
            <a:r>
              <a:rPr lang="fr-FR" sz="1050" dirty="0" err="1">
                <a:latin typeface="Consolas" panose="020B0609020204030204" pitchFamily="49" charset="0"/>
              </a:rPr>
              <a:t>myPlatform</a:t>
            </a:r>
            <a:r>
              <a:rPr lang="fr-FR" sz="1050" dirty="0">
                <a:latin typeface="Consolas" panose="020B0609020204030204" pitchFamily="49" charset="0"/>
              </a:rPr>
              <a:t> == "</a:t>
            </a:r>
            <a:r>
              <a:rPr lang="fr-FR" sz="1050" dirty="0" err="1">
                <a:latin typeface="Consolas" panose="020B0609020204030204" pitchFamily="49" charset="0"/>
              </a:rPr>
              <a:t>Binance</a:t>
            </a:r>
            <a:r>
              <a:rPr lang="fr-FR" sz="1050" dirty="0">
                <a:latin typeface="Consolas" panose="020B0609020204030204" pitchFamily="49" charset="0"/>
              </a:rPr>
              <a:t>") {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    </a:t>
            </a:r>
            <a:r>
              <a:rPr lang="fr-FR" sz="1050" dirty="0" err="1">
                <a:solidFill>
                  <a:srgbClr val="FF99FF"/>
                </a:solidFill>
                <a:latin typeface="Consolas" panose="020B0609020204030204" pitchFamily="49" charset="0"/>
              </a:rPr>
              <a:t>triggerBuying</a:t>
            </a:r>
            <a:r>
              <a:rPr lang="fr-FR" sz="1050" dirty="0">
                <a:latin typeface="Consolas" panose="020B0609020204030204" pitchFamily="49" charset="0"/>
              </a:rPr>
              <a:t>(</a:t>
            </a: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fr-FR" sz="105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BinanceFactory</a:t>
            </a: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}</a:t>
            </a:r>
          </a:p>
          <a:p>
            <a:r>
              <a:rPr lang="fr-FR" sz="1050" dirty="0" err="1">
                <a:latin typeface="Consolas" panose="020B0609020204030204" pitchFamily="49" charset="0"/>
              </a:rPr>
              <a:t>elseif</a:t>
            </a:r>
            <a:r>
              <a:rPr lang="fr-FR" sz="1050" dirty="0">
                <a:latin typeface="Consolas" panose="020B0609020204030204" pitchFamily="49" charset="0"/>
              </a:rPr>
              <a:t> (</a:t>
            </a:r>
            <a:r>
              <a:rPr lang="fr-FR" sz="1050" dirty="0" err="1">
                <a:latin typeface="Consolas" panose="020B0609020204030204" pitchFamily="49" charset="0"/>
              </a:rPr>
              <a:t>myPlatform</a:t>
            </a:r>
            <a:r>
              <a:rPr lang="fr-FR" sz="1050" dirty="0">
                <a:latin typeface="Consolas" panose="020B0609020204030204" pitchFamily="49" charset="0"/>
              </a:rPr>
              <a:t> == "</a:t>
            </a:r>
            <a:r>
              <a:rPr lang="fr-FR" sz="1050" dirty="0" err="1">
                <a:latin typeface="Consolas" panose="020B0609020204030204" pitchFamily="49" charset="0"/>
              </a:rPr>
              <a:t>Coinbase</a:t>
            </a:r>
            <a:r>
              <a:rPr lang="fr-FR" sz="1050" dirty="0">
                <a:latin typeface="Consolas" panose="020B0609020204030204" pitchFamily="49" charset="0"/>
              </a:rPr>
              <a:t>"){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    </a:t>
            </a:r>
            <a:r>
              <a:rPr lang="fr-FR" sz="1050" dirty="0" err="1">
                <a:solidFill>
                  <a:srgbClr val="FF99FF"/>
                </a:solidFill>
                <a:latin typeface="Consolas" panose="020B0609020204030204" pitchFamily="49" charset="0"/>
              </a:rPr>
              <a:t>triggerBuying</a:t>
            </a:r>
            <a:r>
              <a:rPr lang="fr-FR" sz="1050" dirty="0">
                <a:latin typeface="Consolas" panose="020B0609020204030204" pitchFamily="49" charset="0"/>
              </a:rPr>
              <a:t>(</a:t>
            </a: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fr-FR" sz="105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CoinbaseFactory</a:t>
            </a: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E26CF4-EBB9-8574-6548-72C44E0D02AE}"/>
              </a:ext>
            </a:extLst>
          </p:cNvPr>
          <p:cNvSpPr/>
          <p:nvPr/>
        </p:nvSpPr>
        <p:spPr>
          <a:xfrm>
            <a:off x="6350465" y="1070387"/>
            <a:ext cx="2599613" cy="134879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 err="1">
                <a:latin typeface="Consolas" panose="020B0609020204030204" pitchFamily="49" charset="0"/>
              </a:rPr>
              <a:t>void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FF99FF"/>
                </a:solidFill>
                <a:latin typeface="Consolas" panose="020B0609020204030204" pitchFamily="49" charset="0"/>
              </a:rPr>
              <a:t>triggerBuying</a:t>
            </a:r>
            <a:r>
              <a:rPr lang="fr-FR" sz="800" dirty="0">
                <a:latin typeface="Consolas" panose="020B0609020204030204" pitchFamily="49" charset="0"/>
              </a:rPr>
              <a:t>(</a:t>
            </a:r>
            <a:r>
              <a:rPr lang="fr-FR" sz="800" dirty="0" err="1">
                <a:latin typeface="Consolas" panose="020B0609020204030204" pitchFamily="49" charset="0"/>
              </a:rPr>
              <a:t>PlatformFactory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plFct</a:t>
            </a:r>
            <a:r>
              <a:rPr lang="fr-FR" sz="800" dirty="0">
                <a:latin typeface="Consolas" panose="020B0609020204030204" pitchFamily="49" charset="0"/>
              </a:rPr>
              <a:t>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[...]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</a:t>
            </a:r>
            <a:r>
              <a:rPr lang="fr-FR" sz="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plFct</a:t>
            </a:r>
            <a:r>
              <a:rPr lang="fr-FR" sz="800" dirty="0" err="1">
                <a:latin typeface="Consolas" panose="020B0609020204030204" pitchFamily="49" charset="0"/>
              </a:rPr>
              <a:t>.</a:t>
            </a:r>
            <a:r>
              <a:rPr lang="fr-FR" sz="800" dirty="0" err="1">
                <a:solidFill>
                  <a:srgbClr val="00B0F0"/>
                </a:solidFill>
                <a:latin typeface="Consolas" panose="020B0609020204030204" pitchFamily="49" charset="0"/>
              </a:rPr>
              <a:t>buyCrypto</a:t>
            </a:r>
            <a:r>
              <a:rPr lang="fr-FR" sz="800" dirty="0">
                <a:latin typeface="Consolas" panose="020B0609020204030204" pitchFamily="49" charset="0"/>
              </a:rPr>
              <a:t>();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[...]</a:t>
            </a:r>
          </a:p>
          <a:p>
            <a:r>
              <a:rPr lang="fr-FR" sz="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863601-1021-8CDB-C3A8-5FBC4EDE17E5}"/>
              </a:ext>
            </a:extLst>
          </p:cNvPr>
          <p:cNvSpPr/>
          <p:nvPr/>
        </p:nvSpPr>
        <p:spPr>
          <a:xfrm>
            <a:off x="3076429" y="1058959"/>
            <a:ext cx="2991353" cy="764705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 err="1">
                <a:latin typeface="Consolas" panose="020B0609020204030204" pitchFamily="49" charset="0"/>
              </a:rPr>
              <a:t>void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00B0F0"/>
                </a:solidFill>
                <a:latin typeface="Consolas" panose="020B0609020204030204" pitchFamily="49" charset="0"/>
              </a:rPr>
              <a:t>buyCrypto</a:t>
            </a:r>
            <a:r>
              <a:rPr lang="fr-FR" sz="800" dirty="0">
                <a:latin typeface="Consolas" panose="020B0609020204030204" pitchFamily="49" charset="0"/>
              </a:rPr>
              <a:t>(){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Trader </a:t>
            </a:r>
            <a:r>
              <a:rPr lang="fr-FR" sz="800" dirty="0" err="1">
                <a:latin typeface="Consolas" panose="020B0609020204030204" pitchFamily="49" charset="0"/>
              </a:rPr>
              <a:t>myTrader</a:t>
            </a:r>
            <a:r>
              <a:rPr lang="fr-FR" sz="800" dirty="0">
                <a:latin typeface="Consolas" panose="020B0609020204030204" pitchFamily="49" charset="0"/>
              </a:rPr>
              <a:t> = </a:t>
            </a:r>
            <a:r>
              <a:rPr lang="fr-FR" sz="800" dirty="0" err="1">
                <a:latin typeface="Consolas" panose="020B0609020204030204" pitchFamily="49" charset="0"/>
              </a:rPr>
              <a:t>this.createTrader</a:t>
            </a:r>
            <a:r>
              <a:rPr lang="fr-FR" sz="8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</a:t>
            </a:r>
            <a:r>
              <a:rPr lang="fr-FR" sz="800" dirty="0" err="1">
                <a:latin typeface="Consolas" panose="020B0609020204030204" pitchFamily="49" charset="0"/>
              </a:rPr>
              <a:t>myTrader.</a:t>
            </a:r>
            <a:r>
              <a:rPr lang="fr-FR" sz="800" dirty="0" err="1">
                <a:solidFill>
                  <a:srgbClr val="FFFF00"/>
                </a:solidFill>
                <a:latin typeface="Consolas" panose="020B0609020204030204" pitchFamily="49" charset="0"/>
              </a:rPr>
              <a:t>sell</a:t>
            </a:r>
            <a:r>
              <a:rPr lang="fr-FR" sz="8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E6D25666-9658-C0AB-C127-25AAE659ABD8}"/>
              </a:ext>
            </a:extLst>
          </p:cNvPr>
          <p:cNvCxnSpPr>
            <a:cxnSpLocks/>
          </p:cNvCxnSpPr>
          <p:nvPr/>
        </p:nvCxnSpPr>
        <p:spPr>
          <a:xfrm>
            <a:off x="2139192" y="1652631"/>
            <a:ext cx="771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1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 animBg="1"/>
      <p:bldP spid="42" grpId="0" animBg="1"/>
      <p:bldP spid="43" grpId="0" animBg="1"/>
      <p:bldP spid="44" grpId="0" animBg="1"/>
      <p:bldP spid="49" grpId="0" animBg="1"/>
      <p:bldP spid="50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>
            <a:extLst>
              <a:ext uri="{FF2B5EF4-FFF2-40B4-BE49-F238E27FC236}">
                <a16:creationId xmlns:a16="http://schemas.microsoft.com/office/drawing/2014/main" id="{60B5C0E2-2ED9-8045-CE3B-04BC0E08E2DF}"/>
              </a:ext>
            </a:extLst>
          </p:cNvPr>
          <p:cNvSpPr txBox="1"/>
          <p:nvPr/>
        </p:nvSpPr>
        <p:spPr>
          <a:xfrm>
            <a:off x="1138606" y="105415"/>
            <a:ext cx="4216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ABSTRACT FACTORY – FABRIQUE ABSTRAITE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0E9F96-B434-CFD6-C22A-3A8C4C6D8D61}"/>
              </a:ext>
            </a:extLst>
          </p:cNvPr>
          <p:cNvSpPr txBox="1"/>
          <p:nvPr/>
        </p:nvSpPr>
        <p:spPr>
          <a:xfrm>
            <a:off x="604007" y="464953"/>
            <a:ext cx="6426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Permet d’apparenter des objets à une famille qui n’est pas sa classe principale</a:t>
            </a:r>
          </a:p>
        </p:txBody>
      </p:sp>
      <p:grpSp>
        <p:nvGrpSpPr>
          <p:cNvPr id="2" name="Google Shape;6124;p53">
            <a:extLst>
              <a:ext uri="{FF2B5EF4-FFF2-40B4-BE49-F238E27FC236}">
                <a16:creationId xmlns:a16="http://schemas.microsoft.com/office/drawing/2014/main" id="{AA22D55B-6A18-764D-7496-9F9A7949737E}"/>
              </a:ext>
            </a:extLst>
          </p:cNvPr>
          <p:cNvGrpSpPr/>
          <p:nvPr/>
        </p:nvGrpSpPr>
        <p:grpSpPr>
          <a:xfrm>
            <a:off x="715605" y="124309"/>
            <a:ext cx="248218" cy="269987"/>
            <a:chOff x="2104275" y="3806450"/>
            <a:chExt cx="442975" cy="481825"/>
          </a:xfrm>
          <a:solidFill>
            <a:schemeClr val="accent2"/>
          </a:solidFill>
        </p:grpSpPr>
        <p:sp>
          <p:nvSpPr>
            <p:cNvPr id="3" name="Google Shape;6125;p53">
              <a:extLst>
                <a:ext uri="{FF2B5EF4-FFF2-40B4-BE49-F238E27FC236}">
                  <a16:creationId xmlns:a16="http://schemas.microsoft.com/office/drawing/2014/main" id="{56D9703C-C6B8-1A80-6144-FAC1A381CF8F}"/>
                </a:ext>
              </a:extLst>
            </p:cNvPr>
            <p:cNvSpPr/>
            <p:nvPr/>
          </p:nvSpPr>
          <p:spPr>
            <a:xfrm>
              <a:off x="2104275" y="3806450"/>
              <a:ext cx="442975" cy="481825"/>
            </a:xfrm>
            <a:custGeom>
              <a:avLst/>
              <a:gdLst/>
              <a:ahLst/>
              <a:cxnLst/>
              <a:rect l="l" t="t" r="r" b="b"/>
              <a:pathLst>
                <a:path w="17719" h="19273" extrusionOk="0">
                  <a:moveTo>
                    <a:pt x="8889" y="1130"/>
                  </a:moveTo>
                  <a:cubicBezTo>
                    <a:pt x="9660" y="1130"/>
                    <a:pt x="10482" y="2382"/>
                    <a:pt x="11039" y="4343"/>
                  </a:cubicBezTo>
                  <a:cubicBezTo>
                    <a:pt x="10308" y="4586"/>
                    <a:pt x="9594" y="4870"/>
                    <a:pt x="8895" y="5192"/>
                  </a:cubicBezTo>
                  <a:cubicBezTo>
                    <a:pt x="8194" y="4864"/>
                    <a:pt x="7474" y="4577"/>
                    <a:pt x="6742" y="4331"/>
                  </a:cubicBezTo>
                  <a:cubicBezTo>
                    <a:pt x="7302" y="2379"/>
                    <a:pt x="8121" y="1130"/>
                    <a:pt x="8889" y="1130"/>
                  </a:cubicBezTo>
                  <a:close/>
                  <a:moveTo>
                    <a:pt x="6471" y="5445"/>
                  </a:moveTo>
                  <a:cubicBezTo>
                    <a:pt x="6830" y="5565"/>
                    <a:pt x="7200" y="5704"/>
                    <a:pt x="7570" y="5854"/>
                  </a:cubicBezTo>
                  <a:cubicBezTo>
                    <a:pt x="6571" y="6393"/>
                    <a:pt x="6878" y="6243"/>
                    <a:pt x="6273" y="6616"/>
                  </a:cubicBezTo>
                  <a:cubicBezTo>
                    <a:pt x="6330" y="6210"/>
                    <a:pt x="6396" y="5815"/>
                    <a:pt x="6471" y="5445"/>
                  </a:cubicBezTo>
                  <a:close/>
                  <a:moveTo>
                    <a:pt x="11307" y="5445"/>
                  </a:moveTo>
                  <a:cubicBezTo>
                    <a:pt x="11386" y="5815"/>
                    <a:pt x="11449" y="6210"/>
                    <a:pt x="11506" y="6616"/>
                  </a:cubicBezTo>
                  <a:cubicBezTo>
                    <a:pt x="10895" y="6240"/>
                    <a:pt x="11220" y="6399"/>
                    <a:pt x="10208" y="5854"/>
                  </a:cubicBezTo>
                  <a:cubicBezTo>
                    <a:pt x="10582" y="5704"/>
                    <a:pt x="10949" y="5565"/>
                    <a:pt x="11307" y="5445"/>
                  </a:cubicBezTo>
                  <a:close/>
                  <a:moveTo>
                    <a:pt x="13999" y="4845"/>
                  </a:moveTo>
                  <a:cubicBezTo>
                    <a:pt x="14142" y="5686"/>
                    <a:pt x="14870" y="6249"/>
                    <a:pt x="15661" y="6249"/>
                  </a:cubicBezTo>
                  <a:cubicBezTo>
                    <a:pt x="15873" y="6249"/>
                    <a:pt x="16089" y="6209"/>
                    <a:pt x="16300" y="6122"/>
                  </a:cubicBezTo>
                  <a:lnTo>
                    <a:pt x="16300" y="6122"/>
                  </a:lnTo>
                  <a:cubicBezTo>
                    <a:pt x="16201" y="6676"/>
                    <a:pt x="15821" y="7384"/>
                    <a:pt x="15183" y="8158"/>
                  </a:cubicBezTo>
                  <a:cubicBezTo>
                    <a:pt x="14993" y="8390"/>
                    <a:pt x="14761" y="8625"/>
                    <a:pt x="14535" y="8856"/>
                  </a:cubicBezTo>
                  <a:cubicBezTo>
                    <a:pt x="13963" y="8345"/>
                    <a:pt x="13361" y="7866"/>
                    <a:pt x="12735" y="7423"/>
                  </a:cubicBezTo>
                  <a:cubicBezTo>
                    <a:pt x="12662" y="6652"/>
                    <a:pt x="12551" y="5884"/>
                    <a:pt x="12394" y="5125"/>
                  </a:cubicBezTo>
                  <a:cubicBezTo>
                    <a:pt x="12921" y="4990"/>
                    <a:pt x="13457" y="4897"/>
                    <a:pt x="13999" y="4845"/>
                  </a:cubicBezTo>
                  <a:close/>
                  <a:moveTo>
                    <a:pt x="3779" y="4845"/>
                  </a:moveTo>
                  <a:cubicBezTo>
                    <a:pt x="4321" y="4897"/>
                    <a:pt x="4857" y="4990"/>
                    <a:pt x="5384" y="5129"/>
                  </a:cubicBezTo>
                  <a:cubicBezTo>
                    <a:pt x="5231" y="5887"/>
                    <a:pt x="5116" y="6652"/>
                    <a:pt x="5047" y="7423"/>
                  </a:cubicBezTo>
                  <a:cubicBezTo>
                    <a:pt x="4421" y="7869"/>
                    <a:pt x="3818" y="8348"/>
                    <a:pt x="3246" y="8859"/>
                  </a:cubicBezTo>
                  <a:cubicBezTo>
                    <a:pt x="3020" y="8625"/>
                    <a:pt x="2789" y="8393"/>
                    <a:pt x="2599" y="8161"/>
                  </a:cubicBezTo>
                  <a:cubicBezTo>
                    <a:pt x="1963" y="7387"/>
                    <a:pt x="1584" y="6685"/>
                    <a:pt x="1485" y="6125"/>
                  </a:cubicBezTo>
                  <a:lnTo>
                    <a:pt x="1485" y="6125"/>
                  </a:lnTo>
                  <a:cubicBezTo>
                    <a:pt x="1683" y="6207"/>
                    <a:pt x="1897" y="6249"/>
                    <a:pt x="2114" y="6249"/>
                  </a:cubicBezTo>
                  <a:cubicBezTo>
                    <a:pt x="2936" y="6246"/>
                    <a:pt x="3638" y="5655"/>
                    <a:pt x="3779" y="4845"/>
                  </a:cubicBezTo>
                  <a:close/>
                  <a:moveTo>
                    <a:pt x="4951" y="8893"/>
                  </a:moveTo>
                  <a:lnTo>
                    <a:pt x="4951" y="8893"/>
                  </a:lnTo>
                  <a:cubicBezTo>
                    <a:pt x="4945" y="9143"/>
                    <a:pt x="4939" y="9389"/>
                    <a:pt x="4939" y="9636"/>
                  </a:cubicBezTo>
                  <a:cubicBezTo>
                    <a:pt x="4939" y="9882"/>
                    <a:pt x="4945" y="10128"/>
                    <a:pt x="4951" y="10377"/>
                  </a:cubicBezTo>
                  <a:lnTo>
                    <a:pt x="4951" y="10377"/>
                  </a:lnTo>
                  <a:cubicBezTo>
                    <a:pt x="4637" y="10133"/>
                    <a:pt x="4348" y="9886"/>
                    <a:pt x="4065" y="9636"/>
                  </a:cubicBezTo>
                  <a:cubicBezTo>
                    <a:pt x="4348" y="9386"/>
                    <a:pt x="4637" y="9139"/>
                    <a:pt x="4951" y="8893"/>
                  </a:cubicBezTo>
                  <a:close/>
                  <a:moveTo>
                    <a:pt x="12828" y="8896"/>
                  </a:moveTo>
                  <a:lnTo>
                    <a:pt x="12828" y="8896"/>
                  </a:lnTo>
                  <a:cubicBezTo>
                    <a:pt x="13144" y="9139"/>
                    <a:pt x="13430" y="9386"/>
                    <a:pt x="13713" y="9636"/>
                  </a:cubicBezTo>
                  <a:cubicBezTo>
                    <a:pt x="13433" y="9886"/>
                    <a:pt x="13144" y="10133"/>
                    <a:pt x="12828" y="10380"/>
                  </a:cubicBezTo>
                  <a:cubicBezTo>
                    <a:pt x="12837" y="10130"/>
                    <a:pt x="12843" y="9883"/>
                    <a:pt x="12843" y="9636"/>
                  </a:cubicBezTo>
                  <a:cubicBezTo>
                    <a:pt x="12843" y="9389"/>
                    <a:pt x="12837" y="9143"/>
                    <a:pt x="12828" y="8896"/>
                  </a:cubicBezTo>
                  <a:close/>
                  <a:moveTo>
                    <a:pt x="8889" y="6447"/>
                  </a:moveTo>
                  <a:cubicBezTo>
                    <a:pt x="9850" y="6908"/>
                    <a:pt x="10774" y="7441"/>
                    <a:pt x="11657" y="8040"/>
                  </a:cubicBezTo>
                  <a:cubicBezTo>
                    <a:pt x="11693" y="8555"/>
                    <a:pt x="11714" y="9088"/>
                    <a:pt x="11714" y="9636"/>
                  </a:cubicBezTo>
                  <a:cubicBezTo>
                    <a:pt x="11714" y="10187"/>
                    <a:pt x="11693" y="10717"/>
                    <a:pt x="11657" y="11232"/>
                  </a:cubicBezTo>
                  <a:cubicBezTo>
                    <a:pt x="10774" y="11832"/>
                    <a:pt x="9853" y="12365"/>
                    <a:pt x="8895" y="12828"/>
                  </a:cubicBezTo>
                  <a:cubicBezTo>
                    <a:pt x="7932" y="12368"/>
                    <a:pt x="7007" y="11832"/>
                    <a:pt x="6125" y="11232"/>
                  </a:cubicBezTo>
                  <a:cubicBezTo>
                    <a:pt x="6086" y="10717"/>
                    <a:pt x="6068" y="10187"/>
                    <a:pt x="6068" y="9636"/>
                  </a:cubicBezTo>
                  <a:cubicBezTo>
                    <a:pt x="6068" y="9088"/>
                    <a:pt x="6089" y="8555"/>
                    <a:pt x="6125" y="8040"/>
                  </a:cubicBezTo>
                  <a:cubicBezTo>
                    <a:pt x="7004" y="7441"/>
                    <a:pt x="7929" y="6908"/>
                    <a:pt x="8889" y="6447"/>
                  </a:cubicBezTo>
                  <a:close/>
                  <a:moveTo>
                    <a:pt x="6273" y="12657"/>
                  </a:moveTo>
                  <a:lnTo>
                    <a:pt x="6273" y="12657"/>
                  </a:lnTo>
                  <a:cubicBezTo>
                    <a:pt x="6878" y="13033"/>
                    <a:pt x="6571" y="12879"/>
                    <a:pt x="7570" y="13418"/>
                  </a:cubicBezTo>
                  <a:cubicBezTo>
                    <a:pt x="7194" y="13569"/>
                    <a:pt x="6827" y="13708"/>
                    <a:pt x="6471" y="13828"/>
                  </a:cubicBezTo>
                  <a:cubicBezTo>
                    <a:pt x="6393" y="13455"/>
                    <a:pt x="6330" y="13063"/>
                    <a:pt x="6273" y="12657"/>
                  </a:cubicBezTo>
                  <a:close/>
                  <a:moveTo>
                    <a:pt x="11506" y="12657"/>
                  </a:moveTo>
                  <a:cubicBezTo>
                    <a:pt x="11449" y="13063"/>
                    <a:pt x="11386" y="13458"/>
                    <a:pt x="11307" y="13828"/>
                  </a:cubicBezTo>
                  <a:cubicBezTo>
                    <a:pt x="10949" y="13711"/>
                    <a:pt x="10582" y="13569"/>
                    <a:pt x="10208" y="13418"/>
                  </a:cubicBezTo>
                  <a:cubicBezTo>
                    <a:pt x="11181" y="12898"/>
                    <a:pt x="10937" y="13009"/>
                    <a:pt x="11506" y="12657"/>
                  </a:cubicBezTo>
                  <a:close/>
                  <a:moveTo>
                    <a:pt x="14535" y="10416"/>
                  </a:moveTo>
                  <a:cubicBezTo>
                    <a:pt x="14761" y="10648"/>
                    <a:pt x="14993" y="10883"/>
                    <a:pt x="15183" y="11115"/>
                  </a:cubicBezTo>
                  <a:cubicBezTo>
                    <a:pt x="15818" y="11886"/>
                    <a:pt x="16198" y="12590"/>
                    <a:pt x="16294" y="13147"/>
                  </a:cubicBezTo>
                  <a:cubicBezTo>
                    <a:pt x="16095" y="13066"/>
                    <a:pt x="15881" y="13024"/>
                    <a:pt x="15665" y="13024"/>
                  </a:cubicBezTo>
                  <a:cubicBezTo>
                    <a:pt x="14843" y="13024"/>
                    <a:pt x="14141" y="13617"/>
                    <a:pt x="13999" y="14424"/>
                  </a:cubicBezTo>
                  <a:cubicBezTo>
                    <a:pt x="13457" y="14376"/>
                    <a:pt x="12921" y="14280"/>
                    <a:pt x="12394" y="14144"/>
                  </a:cubicBezTo>
                  <a:cubicBezTo>
                    <a:pt x="12551" y="13385"/>
                    <a:pt x="12662" y="12620"/>
                    <a:pt x="12735" y="11850"/>
                  </a:cubicBezTo>
                  <a:cubicBezTo>
                    <a:pt x="13361" y="11407"/>
                    <a:pt x="13963" y="10928"/>
                    <a:pt x="14535" y="10416"/>
                  </a:cubicBezTo>
                  <a:close/>
                  <a:moveTo>
                    <a:pt x="3243" y="10416"/>
                  </a:moveTo>
                  <a:cubicBezTo>
                    <a:pt x="3815" y="10928"/>
                    <a:pt x="4418" y="11407"/>
                    <a:pt x="5044" y="11850"/>
                  </a:cubicBezTo>
                  <a:cubicBezTo>
                    <a:pt x="5116" y="12620"/>
                    <a:pt x="5228" y="13385"/>
                    <a:pt x="5384" y="14144"/>
                  </a:cubicBezTo>
                  <a:cubicBezTo>
                    <a:pt x="4554" y="14353"/>
                    <a:pt x="3815" y="14456"/>
                    <a:pt x="3207" y="14456"/>
                  </a:cubicBezTo>
                  <a:cubicBezTo>
                    <a:pt x="2366" y="14456"/>
                    <a:pt x="1778" y="14258"/>
                    <a:pt x="1554" y="13870"/>
                  </a:cubicBezTo>
                  <a:cubicBezTo>
                    <a:pt x="1238" y="13322"/>
                    <a:pt x="1626" y="12292"/>
                    <a:pt x="2596" y="11115"/>
                  </a:cubicBezTo>
                  <a:cubicBezTo>
                    <a:pt x="2786" y="10883"/>
                    <a:pt x="3020" y="10648"/>
                    <a:pt x="3243" y="10416"/>
                  </a:cubicBezTo>
                  <a:close/>
                  <a:moveTo>
                    <a:pt x="8889" y="14081"/>
                  </a:moveTo>
                  <a:cubicBezTo>
                    <a:pt x="9588" y="14403"/>
                    <a:pt x="10308" y="14689"/>
                    <a:pt x="11039" y="14933"/>
                  </a:cubicBezTo>
                  <a:cubicBezTo>
                    <a:pt x="10482" y="16890"/>
                    <a:pt x="9660" y="18143"/>
                    <a:pt x="8889" y="18143"/>
                  </a:cubicBezTo>
                  <a:cubicBezTo>
                    <a:pt x="8118" y="18143"/>
                    <a:pt x="7296" y="16887"/>
                    <a:pt x="6739" y="14924"/>
                  </a:cubicBezTo>
                  <a:cubicBezTo>
                    <a:pt x="7471" y="14683"/>
                    <a:pt x="8188" y="14400"/>
                    <a:pt x="8889" y="14081"/>
                  </a:cubicBezTo>
                  <a:close/>
                  <a:moveTo>
                    <a:pt x="8889" y="0"/>
                  </a:moveTo>
                  <a:cubicBezTo>
                    <a:pt x="7396" y="0"/>
                    <a:pt x="6312" y="1708"/>
                    <a:pt x="5658" y="4014"/>
                  </a:cubicBezTo>
                  <a:cubicBezTo>
                    <a:pt x="4902" y="3825"/>
                    <a:pt x="4201" y="3719"/>
                    <a:pt x="3568" y="3698"/>
                  </a:cubicBezTo>
                  <a:cubicBezTo>
                    <a:pt x="3260" y="3171"/>
                    <a:pt x="2700" y="2861"/>
                    <a:pt x="2111" y="2861"/>
                  </a:cubicBezTo>
                  <a:cubicBezTo>
                    <a:pt x="1963" y="2861"/>
                    <a:pt x="1813" y="2881"/>
                    <a:pt x="1665" y="2921"/>
                  </a:cubicBezTo>
                  <a:cubicBezTo>
                    <a:pt x="928" y="3123"/>
                    <a:pt x="419" y="3792"/>
                    <a:pt x="422" y="4556"/>
                  </a:cubicBezTo>
                  <a:cubicBezTo>
                    <a:pt x="422" y="4716"/>
                    <a:pt x="449" y="4876"/>
                    <a:pt x="497" y="5026"/>
                  </a:cubicBezTo>
                  <a:cubicBezTo>
                    <a:pt x="63" y="6017"/>
                    <a:pt x="485" y="7372"/>
                    <a:pt x="1726" y="8878"/>
                  </a:cubicBezTo>
                  <a:cubicBezTo>
                    <a:pt x="1933" y="9130"/>
                    <a:pt x="2183" y="9383"/>
                    <a:pt x="2430" y="9636"/>
                  </a:cubicBezTo>
                  <a:cubicBezTo>
                    <a:pt x="2183" y="9892"/>
                    <a:pt x="1933" y="10145"/>
                    <a:pt x="1726" y="10398"/>
                  </a:cubicBezTo>
                  <a:cubicBezTo>
                    <a:pt x="407" y="12000"/>
                    <a:pt x="0" y="13434"/>
                    <a:pt x="578" y="14436"/>
                  </a:cubicBezTo>
                  <a:cubicBezTo>
                    <a:pt x="1045" y="15246"/>
                    <a:pt x="2003" y="15593"/>
                    <a:pt x="3225" y="15593"/>
                  </a:cubicBezTo>
                  <a:cubicBezTo>
                    <a:pt x="3954" y="15593"/>
                    <a:pt x="4782" y="15460"/>
                    <a:pt x="5652" y="15240"/>
                  </a:cubicBezTo>
                  <a:cubicBezTo>
                    <a:pt x="6306" y="17556"/>
                    <a:pt x="7396" y="19272"/>
                    <a:pt x="8889" y="19272"/>
                  </a:cubicBezTo>
                  <a:cubicBezTo>
                    <a:pt x="10383" y="19272"/>
                    <a:pt x="11473" y="17559"/>
                    <a:pt x="12126" y="15246"/>
                  </a:cubicBezTo>
                  <a:cubicBezTo>
                    <a:pt x="12810" y="15424"/>
                    <a:pt x="13509" y="15532"/>
                    <a:pt x="14210" y="15572"/>
                  </a:cubicBezTo>
                  <a:cubicBezTo>
                    <a:pt x="14519" y="16101"/>
                    <a:pt x="15083" y="16413"/>
                    <a:pt x="15674" y="16413"/>
                  </a:cubicBezTo>
                  <a:cubicBezTo>
                    <a:pt x="15820" y="16413"/>
                    <a:pt x="15968" y="16394"/>
                    <a:pt x="16113" y="16354"/>
                  </a:cubicBezTo>
                  <a:cubicBezTo>
                    <a:pt x="16851" y="16153"/>
                    <a:pt x="17363" y="15484"/>
                    <a:pt x="17360" y="14719"/>
                  </a:cubicBezTo>
                  <a:cubicBezTo>
                    <a:pt x="17357" y="14560"/>
                    <a:pt x="17333" y="14400"/>
                    <a:pt x="17285" y="14247"/>
                  </a:cubicBezTo>
                  <a:cubicBezTo>
                    <a:pt x="17718" y="13256"/>
                    <a:pt x="17297" y="11904"/>
                    <a:pt x="16056" y="10398"/>
                  </a:cubicBezTo>
                  <a:cubicBezTo>
                    <a:pt x="15848" y="10142"/>
                    <a:pt x="15595" y="9889"/>
                    <a:pt x="15351" y="9636"/>
                  </a:cubicBezTo>
                  <a:cubicBezTo>
                    <a:pt x="15595" y="9383"/>
                    <a:pt x="15848" y="9130"/>
                    <a:pt x="16056" y="8878"/>
                  </a:cubicBezTo>
                  <a:cubicBezTo>
                    <a:pt x="17261" y="7414"/>
                    <a:pt x="17694" y="6095"/>
                    <a:pt x="17279" y="5044"/>
                  </a:cubicBezTo>
                  <a:cubicBezTo>
                    <a:pt x="17330" y="4885"/>
                    <a:pt x="17357" y="4722"/>
                    <a:pt x="17360" y="4556"/>
                  </a:cubicBezTo>
                  <a:cubicBezTo>
                    <a:pt x="17363" y="3792"/>
                    <a:pt x="16851" y="3120"/>
                    <a:pt x="16113" y="2918"/>
                  </a:cubicBezTo>
                  <a:cubicBezTo>
                    <a:pt x="15967" y="2879"/>
                    <a:pt x="15819" y="2860"/>
                    <a:pt x="15673" y="2860"/>
                  </a:cubicBezTo>
                  <a:cubicBezTo>
                    <a:pt x="15080" y="2860"/>
                    <a:pt x="14517" y="3173"/>
                    <a:pt x="14210" y="3704"/>
                  </a:cubicBezTo>
                  <a:cubicBezTo>
                    <a:pt x="13506" y="3743"/>
                    <a:pt x="12810" y="3852"/>
                    <a:pt x="12126" y="4029"/>
                  </a:cubicBezTo>
                  <a:cubicBezTo>
                    <a:pt x="11473" y="1714"/>
                    <a:pt x="10383" y="0"/>
                    <a:pt x="88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126;p53">
              <a:extLst>
                <a:ext uri="{FF2B5EF4-FFF2-40B4-BE49-F238E27FC236}">
                  <a16:creationId xmlns:a16="http://schemas.microsoft.com/office/drawing/2014/main" id="{ABD61E33-E5DE-E1BE-6E89-EC0D5C3E8181}"/>
                </a:ext>
              </a:extLst>
            </p:cNvPr>
            <p:cNvSpPr/>
            <p:nvPr/>
          </p:nvSpPr>
          <p:spPr>
            <a:xfrm>
              <a:off x="2284200" y="4005050"/>
              <a:ext cx="84700" cy="84700"/>
            </a:xfrm>
            <a:custGeom>
              <a:avLst/>
              <a:gdLst/>
              <a:ahLst/>
              <a:cxnLst/>
              <a:rect l="l" t="t" r="r" b="b"/>
              <a:pathLst>
                <a:path w="3388" h="3388" extrusionOk="0">
                  <a:moveTo>
                    <a:pt x="1692" y="0"/>
                  </a:moveTo>
                  <a:cubicBezTo>
                    <a:pt x="756" y="0"/>
                    <a:pt x="0" y="756"/>
                    <a:pt x="0" y="1692"/>
                  </a:cubicBezTo>
                  <a:cubicBezTo>
                    <a:pt x="0" y="2629"/>
                    <a:pt x="756" y="3388"/>
                    <a:pt x="1692" y="3388"/>
                  </a:cubicBezTo>
                  <a:cubicBezTo>
                    <a:pt x="2629" y="3388"/>
                    <a:pt x="3388" y="2629"/>
                    <a:pt x="3388" y="1692"/>
                  </a:cubicBezTo>
                  <a:cubicBezTo>
                    <a:pt x="3388" y="756"/>
                    <a:pt x="2629" y="0"/>
                    <a:pt x="16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C7115E9-A85A-468D-40E8-560ADADDAF9B}"/>
              </a:ext>
            </a:extLst>
          </p:cNvPr>
          <p:cNvSpPr/>
          <p:nvPr/>
        </p:nvSpPr>
        <p:spPr>
          <a:xfrm>
            <a:off x="2049455" y="1058265"/>
            <a:ext cx="1499090" cy="2652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PlatformFactory</a:t>
            </a:r>
            <a:endParaRPr lang="fr-FR" sz="1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0EC265-094B-1065-75DF-95800BC84E54}"/>
              </a:ext>
            </a:extLst>
          </p:cNvPr>
          <p:cNvSpPr/>
          <p:nvPr/>
        </p:nvSpPr>
        <p:spPr>
          <a:xfrm>
            <a:off x="2049455" y="1323556"/>
            <a:ext cx="1499090" cy="5807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>
                <a:solidFill>
                  <a:schemeClr val="bg1"/>
                </a:solidFill>
              </a:rPr>
              <a:t>Buyer </a:t>
            </a:r>
            <a:r>
              <a:rPr lang="fr-FR" sz="900" u="sng" dirty="0" err="1">
                <a:solidFill>
                  <a:srgbClr val="00B050"/>
                </a:solidFill>
              </a:rPr>
              <a:t>createBuyer</a:t>
            </a:r>
            <a:r>
              <a:rPr lang="fr-FR" sz="900" dirty="0">
                <a:solidFill>
                  <a:schemeClr val="bg1"/>
                </a:solidFill>
              </a:rPr>
              <a:t>()</a:t>
            </a:r>
          </a:p>
          <a:p>
            <a:r>
              <a:rPr lang="fr-FR" sz="900" dirty="0">
                <a:solidFill>
                  <a:schemeClr val="bg1"/>
                </a:solidFill>
              </a:rPr>
              <a:t>Seller </a:t>
            </a:r>
            <a:r>
              <a:rPr lang="fr-FR" sz="900" u="sng" dirty="0" err="1">
                <a:solidFill>
                  <a:srgbClr val="00B050"/>
                </a:solidFill>
              </a:rPr>
              <a:t>createSeller</a:t>
            </a:r>
            <a:r>
              <a:rPr lang="fr-FR" sz="9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C8D22B-3A2D-BAA9-4519-06D4ECA08D9F}"/>
              </a:ext>
            </a:extLst>
          </p:cNvPr>
          <p:cNvSpPr/>
          <p:nvPr/>
        </p:nvSpPr>
        <p:spPr>
          <a:xfrm>
            <a:off x="963824" y="2286532"/>
            <a:ext cx="1460404" cy="2652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BinanceFactory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516A2F-FC9B-2C1F-C7A0-EAFF149C5F52}"/>
              </a:ext>
            </a:extLst>
          </p:cNvPr>
          <p:cNvSpPr/>
          <p:nvPr/>
        </p:nvSpPr>
        <p:spPr>
          <a:xfrm>
            <a:off x="3213185" y="2286531"/>
            <a:ext cx="1591746" cy="2652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CoinbaseFactory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010862B5-AC6C-59C9-91C7-6D92C59E2ACE}"/>
              </a:ext>
            </a:extLst>
          </p:cNvPr>
          <p:cNvCxnSpPr>
            <a:cxnSpLocks/>
            <a:stCxn id="39" idx="2"/>
            <a:endCxn id="55" idx="0"/>
          </p:cNvCxnSpPr>
          <p:nvPr/>
        </p:nvCxnSpPr>
        <p:spPr>
          <a:xfrm rot="5400000">
            <a:off x="2055398" y="1542929"/>
            <a:ext cx="382231" cy="110497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3CA0EC93-EDC2-21F6-10D9-FCF2CFD3956F}"/>
              </a:ext>
            </a:extLst>
          </p:cNvPr>
          <p:cNvCxnSpPr>
            <a:cxnSpLocks/>
            <a:stCxn id="39" idx="2"/>
            <a:endCxn id="56" idx="0"/>
          </p:cNvCxnSpPr>
          <p:nvPr/>
        </p:nvCxnSpPr>
        <p:spPr>
          <a:xfrm rot="16200000" flipH="1">
            <a:off x="3212914" y="1490387"/>
            <a:ext cx="382230" cy="121005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B15F302-2798-D272-010B-891F2E8CDBF3}"/>
              </a:ext>
            </a:extLst>
          </p:cNvPr>
          <p:cNvSpPr/>
          <p:nvPr/>
        </p:nvSpPr>
        <p:spPr>
          <a:xfrm>
            <a:off x="444625" y="3028164"/>
            <a:ext cx="1419000" cy="2652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BuyerBinance</a:t>
            </a:r>
            <a:endParaRPr lang="fr-FR" sz="11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922055-181B-4F33-1DCA-A1DFC60DCCA9}"/>
              </a:ext>
            </a:extLst>
          </p:cNvPr>
          <p:cNvSpPr/>
          <p:nvPr/>
        </p:nvSpPr>
        <p:spPr>
          <a:xfrm>
            <a:off x="444625" y="3923556"/>
            <a:ext cx="1419000" cy="2652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SellerBinance</a:t>
            </a:r>
            <a:endParaRPr lang="fr-FR" sz="11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CE981E7-E849-33C1-4D4F-72B977CA5FAD}"/>
              </a:ext>
            </a:extLst>
          </p:cNvPr>
          <p:cNvSpPr/>
          <p:nvPr/>
        </p:nvSpPr>
        <p:spPr>
          <a:xfrm>
            <a:off x="3699545" y="3028164"/>
            <a:ext cx="1419000" cy="2652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BuyerCoinbase</a:t>
            </a:r>
            <a:endParaRPr lang="fr-FR" sz="11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5C7F12D-35EE-2E55-AE15-BEFF0FDFBB2D}"/>
              </a:ext>
            </a:extLst>
          </p:cNvPr>
          <p:cNvSpPr/>
          <p:nvPr/>
        </p:nvSpPr>
        <p:spPr>
          <a:xfrm>
            <a:off x="3699545" y="3930139"/>
            <a:ext cx="1419000" cy="2652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SellerCoinBase</a:t>
            </a:r>
            <a:endParaRPr lang="fr-FR" sz="1100" dirty="0"/>
          </a:p>
        </p:txBody>
      </p: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263B4644-82F1-78E8-6252-130478157244}"/>
              </a:ext>
            </a:extLst>
          </p:cNvPr>
          <p:cNvCxnSpPr>
            <a:cxnSpLocks/>
            <a:stCxn id="55" idx="2"/>
            <a:endCxn id="72" idx="1"/>
          </p:cNvCxnSpPr>
          <p:nvPr/>
        </p:nvCxnSpPr>
        <p:spPr>
          <a:xfrm rot="5400000">
            <a:off x="764833" y="2231615"/>
            <a:ext cx="608987" cy="1249401"/>
          </a:xfrm>
          <a:prstGeom prst="bentConnector4">
            <a:avLst>
              <a:gd name="adj1" fmla="val 39109"/>
              <a:gd name="adj2" fmla="val 118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5E8DFBB9-89DE-D72A-67DF-B0263863A64F}"/>
              </a:ext>
            </a:extLst>
          </p:cNvPr>
          <p:cNvCxnSpPr>
            <a:cxnSpLocks/>
            <a:stCxn id="55" idx="2"/>
            <a:endCxn id="73" idx="1"/>
          </p:cNvCxnSpPr>
          <p:nvPr/>
        </p:nvCxnSpPr>
        <p:spPr>
          <a:xfrm rot="5400000">
            <a:off x="317137" y="2679311"/>
            <a:ext cx="1504379" cy="1249401"/>
          </a:xfrm>
          <a:prstGeom prst="bentConnector4">
            <a:avLst>
              <a:gd name="adj1" fmla="val 16036"/>
              <a:gd name="adj2" fmla="val 118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BB0D93C6-74D2-C30E-4DDE-A10AD7106EE0}"/>
              </a:ext>
            </a:extLst>
          </p:cNvPr>
          <p:cNvCxnSpPr>
            <a:cxnSpLocks/>
            <a:stCxn id="56" idx="2"/>
            <a:endCxn id="75" idx="3"/>
          </p:cNvCxnSpPr>
          <p:nvPr/>
        </p:nvCxnSpPr>
        <p:spPr>
          <a:xfrm rot="16200000" flipH="1">
            <a:off x="4259307" y="2301571"/>
            <a:ext cx="608988" cy="1109487"/>
          </a:xfrm>
          <a:prstGeom prst="bentConnector4">
            <a:avLst>
              <a:gd name="adj1" fmla="val 39109"/>
              <a:gd name="adj2" fmla="val 120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6DCE5FE5-A202-201D-3590-A9B6B37A0116}"/>
              </a:ext>
            </a:extLst>
          </p:cNvPr>
          <p:cNvCxnSpPr>
            <a:cxnSpLocks/>
            <a:stCxn id="56" idx="2"/>
            <a:endCxn id="76" idx="3"/>
          </p:cNvCxnSpPr>
          <p:nvPr/>
        </p:nvCxnSpPr>
        <p:spPr>
          <a:xfrm rot="16200000" flipH="1">
            <a:off x="3808320" y="2752558"/>
            <a:ext cx="1510963" cy="1109487"/>
          </a:xfrm>
          <a:prstGeom prst="bentConnector4">
            <a:avLst>
              <a:gd name="adj1" fmla="val 16185"/>
              <a:gd name="adj2" fmla="val 120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1D4F68F-9AF6-8C27-9CF6-9F10011B0B87}"/>
              </a:ext>
            </a:extLst>
          </p:cNvPr>
          <p:cNvSpPr/>
          <p:nvPr/>
        </p:nvSpPr>
        <p:spPr>
          <a:xfrm>
            <a:off x="2351666" y="3029196"/>
            <a:ext cx="900547" cy="2652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Buyer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73CC3B0-18FB-B3AC-96B2-BC9D442E6B38}"/>
              </a:ext>
            </a:extLst>
          </p:cNvPr>
          <p:cNvSpPr/>
          <p:nvPr/>
        </p:nvSpPr>
        <p:spPr>
          <a:xfrm>
            <a:off x="2350822" y="3927190"/>
            <a:ext cx="900547" cy="2652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Seller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BE74984-3D8A-A26F-3A83-ED5DF171B5A2}"/>
              </a:ext>
            </a:extLst>
          </p:cNvPr>
          <p:cNvSpPr/>
          <p:nvPr/>
        </p:nvSpPr>
        <p:spPr>
          <a:xfrm>
            <a:off x="2351868" y="3294485"/>
            <a:ext cx="899502" cy="230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err="1">
                <a:solidFill>
                  <a:schemeClr val="bg1"/>
                </a:solidFill>
              </a:rPr>
              <a:t>void</a:t>
            </a:r>
            <a:r>
              <a:rPr lang="fr-FR" sz="900" dirty="0">
                <a:solidFill>
                  <a:schemeClr val="bg1"/>
                </a:solidFill>
              </a:rPr>
              <a:t> </a:t>
            </a:r>
            <a:r>
              <a:rPr lang="fr-FR" sz="900" u="sng" dirty="0" err="1">
                <a:solidFill>
                  <a:srgbClr val="00B0F0"/>
                </a:solidFill>
              </a:rPr>
              <a:t>buy</a:t>
            </a:r>
            <a:r>
              <a:rPr lang="fr-FR" sz="9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CB5AACF-07E6-6474-AB2C-26DF5FE96770}"/>
              </a:ext>
            </a:extLst>
          </p:cNvPr>
          <p:cNvSpPr/>
          <p:nvPr/>
        </p:nvSpPr>
        <p:spPr>
          <a:xfrm>
            <a:off x="2350822" y="4192480"/>
            <a:ext cx="899502" cy="230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err="1">
                <a:solidFill>
                  <a:schemeClr val="bg1"/>
                </a:solidFill>
              </a:rPr>
              <a:t>void</a:t>
            </a:r>
            <a:r>
              <a:rPr lang="fr-FR" sz="900" dirty="0">
                <a:solidFill>
                  <a:schemeClr val="bg1"/>
                </a:solidFill>
              </a:rPr>
              <a:t> </a:t>
            </a:r>
            <a:r>
              <a:rPr lang="fr-FR" sz="900" u="sng" dirty="0" err="1">
                <a:solidFill>
                  <a:srgbClr val="FFFF00"/>
                </a:solidFill>
              </a:rPr>
              <a:t>sell</a:t>
            </a:r>
            <a:r>
              <a:rPr lang="fr-FR" sz="9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005A8C38-2F2C-609B-077C-D13D76D94D9D}"/>
              </a:ext>
            </a:extLst>
          </p:cNvPr>
          <p:cNvCxnSpPr>
            <a:stCxn id="104" idx="3"/>
            <a:endCxn id="75" idx="1"/>
          </p:cNvCxnSpPr>
          <p:nvPr/>
        </p:nvCxnSpPr>
        <p:spPr>
          <a:xfrm flipV="1">
            <a:off x="3252213" y="3160809"/>
            <a:ext cx="447332" cy="10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3AECF408-010E-4579-BBCF-7B8436C6B5C7}"/>
              </a:ext>
            </a:extLst>
          </p:cNvPr>
          <p:cNvCxnSpPr>
            <a:stCxn id="104" idx="1"/>
            <a:endCxn id="72" idx="3"/>
          </p:cNvCxnSpPr>
          <p:nvPr/>
        </p:nvCxnSpPr>
        <p:spPr>
          <a:xfrm flipH="1" flipV="1">
            <a:off x="1863625" y="3160809"/>
            <a:ext cx="488041" cy="10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8459FF77-6625-1E8E-8F72-ACBE80FCA219}"/>
              </a:ext>
            </a:extLst>
          </p:cNvPr>
          <p:cNvCxnSpPr>
            <a:stCxn id="105" idx="3"/>
            <a:endCxn id="76" idx="1"/>
          </p:cNvCxnSpPr>
          <p:nvPr/>
        </p:nvCxnSpPr>
        <p:spPr>
          <a:xfrm>
            <a:off x="3251369" y="4059835"/>
            <a:ext cx="448176" cy="29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447323C1-A7E1-6D03-2367-156F9ED6CB88}"/>
              </a:ext>
            </a:extLst>
          </p:cNvPr>
          <p:cNvCxnSpPr>
            <a:stCxn id="105" idx="1"/>
            <a:endCxn id="73" idx="3"/>
          </p:cNvCxnSpPr>
          <p:nvPr/>
        </p:nvCxnSpPr>
        <p:spPr>
          <a:xfrm flipH="1" flipV="1">
            <a:off x="1863625" y="4056201"/>
            <a:ext cx="487197" cy="36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4B70B1B-B8A3-1A1B-A6DF-1772F7DB6D4D}"/>
              </a:ext>
            </a:extLst>
          </p:cNvPr>
          <p:cNvSpPr/>
          <p:nvPr/>
        </p:nvSpPr>
        <p:spPr>
          <a:xfrm>
            <a:off x="5724525" y="3369255"/>
            <a:ext cx="3210383" cy="15109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latin typeface="Consolas" panose="020B0609020204030204" pitchFamily="49" charset="0"/>
              </a:rPr>
              <a:t>Config </a:t>
            </a:r>
            <a:r>
              <a:rPr lang="fr-FR" sz="800" dirty="0" err="1">
                <a:latin typeface="Consolas" panose="020B0609020204030204" pitchFamily="49" charset="0"/>
              </a:rPr>
              <a:t>config</a:t>
            </a:r>
            <a:r>
              <a:rPr lang="fr-FR" sz="800" dirty="0">
                <a:latin typeface="Consolas" panose="020B0609020204030204" pitchFamily="49" charset="0"/>
              </a:rPr>
              <a:t> = </a:t>
            </a:r>
            <a:r>
              <a:rPr lang="fr-FR" sz="800" dirty="0" err="1">
                <a:latin typeface="Consolas" panose="020B0609020204030204" pitchFamily="49" charset="0"/>
              </a:rPr>
              <a:t>loadConfiguration</a:t>
            </a:r>
            <a:r>
              <a:rPr lang="fr-FR" sz="800" dirty="0">
                <a:latin typeface="Consolas" panose="020B0609020204030204" pitchFamily="49" charset="0"/>
              </a:rPr>
              <a:t>("</a:t>
            </a:r>
            <a:r>
              <a:rPr lang="fr-FR" sz="800" dirty="0" err="1">
                <a:latin typeface="Consolas" panose="020B0609020204030204" pitchFamily="49" charset="0"/>
              </a:rPr>
              <a:t>config.json</a:t>
            </a:r>
            <a:r>
              <a:rPr lang="fr-FR" sz="800" dirty="0">
                <a:latin typeface="Consolas" panose="020B0609020204030204" pitchFamily="49" charset="0"/>
              </a:rPr>
              <a:t>");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String </a:t>
            </a:r>
            <a:r>
              <a:rPr lang="fr-FR" sz="800" dirty="0" err="1">
                <a:latin typeface="Consolas" panose="020B0609020204030204" pitchFamily="49" charset="0"/>
              </a:rPr>
              <a:t>myPlatform</a:t>
            </a:r>
            <a:r>
              <a:rPr lang="fr-FR" sz="800" dirty="0">
                <a:latin typeface="Consolas" panose="020B0609020204030204" pitchFamily="49" charset="0"/>
              </a:rPr>
              <a:t> = </a:t>
            </a:r>
            <a:r>
              <a:rPr lang="fr-FR" sz="800" dirty="0" err="1">
                <a:latin typeface="Consolas" panose="020B0609020204030204" pitchFamily="49" charset="0"/>
              </a:rPr>
              <a:t>config.getPlatform</a:t>
            </a:r>
            <a:r>
              <a:rPr lang="fr-FR" sz="800" dirty="0">
                <a:latin typeface="Consolas" panose="020B0609020204030204" pitchFamily="49" charset="0"/>
              </a:rPr>
              <a:t>().</a:t>
            </a:r>
            <a:r>
              <a:rPr lang="fr-FR" sz="800" dirty="0" err="1">
                <a:latin typeface="Consolas" panose="020B0609020204030204" pitchFamily="49" charset="0"/>
              </a:rPr>
              <a:t>getName</a:t>
            </a:r>
            <a:r>
              <a:rPr lang="fr-FR" sz="800" dirty="0">
                <a:latin typeface="Consolas" panose="020B0609020204030204" pitchFamily="49" charset="0"/>
              </a:rPr>
              <a:t>;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if(</a:t>
            </a:r>
            <a:r>
              <a:rPr lang="fr-FR" sz="800" dirty="0" err="1">
                <a:latin typeface="Consolas" panose="020B0609020204030204" pitchFamily="49" charset="0"/>
              </a:rPr>
              <a:t>myPlatform</a:t>
            </a:r>
            <a:r>
              <a:rPr lang="fr-FR" sz="800" dirty="0">
                <a:latin typeface="Consolas" panose="020B0609020204030204" pitchFamily="49" charset="0"/>
              </a:rPr>
              <a:t> == "</a:t>
            </a:r>
            <a:r>
              <a:rPr lang="fr-FR" sz="800" dirty="0" err="1">
                <a:latin typeface="Consolas" panose="020B0609020204030204" pitchFamily="49" charset="0"/>
              </a:rPr>
              <a:t>Binance</a:t>
            </a:r>
            <a:r>
              <a:rPr lang="fr-FR" sz="800" dirty="0">
                <a:latin typeface="Consolas" panose="020B0609020204030204" pitchFamily="49" charset="0"/>
              </a:rPr>
              <a:t>") 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</a:t>
            </a:r>
            <a:r>
              <a:rPr lang="fr-FR" sz="800" dirty="0" err="1">
                <a:solidFill>
                  <a:srgbClr val="FF99FF"/>
                </a:solidFill>
                <a:latin typeface="Consolas" panose="020B0609020204030204" pitchFamily="49" charset="0"/>
              </a:rPr>
              <a:t>trade</a:t>
            </a:r>
            <a:r>
              <a:rPr lang="fr-FR" sz="800" dirty="0">
                <a:latin typeface="Consolas" panose="020B0609020204030204" pitchFamily="49" charset="0"/>
              </a:rPr>
              <a:t>(</a:t>
            </a:r>
            <a:r>
              <a:rPr lang="fr-FR" sz="800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fr-FR" sz="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BinanceFactory</a:t>
            </a:r>
            <a:r>
              <a:rPr lang="fr-FR" sz="8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}</a:t>
            </a:r>
          </a:p>
          <a:p>
            <a:r>
              <a:rPr lang="fr-FR" sz="800" dirty="0" err="1">
                <a:latin typeface="Consolas" panose="020B0609020204030204" pitchFamily="49" charset="0"/>
              </a:rPr>
              <a:t>elseif</a:t>
            </a:r>
            <a:r>
              <a:rPr lang="fr-FR" sz="800" dirty="0">
                <a:latin typeface="Consolas" panose="020B0609020204030204" pitchFamily="49" charset="0"/>
              </a:rPr>
              <a:t> (</a:t>
            </a:r>
            <a:r>
              <a:rPr lang="fr-FR" sz="800" dirty="0" err="1">
                <a:latin typeface="Consolas" panose="020B0609020204030204" pitchFamily="49" charset="0"/>
              </a:rPr>
              <a:t>myPlatform</a:t>
            </a:r>
            <a:r>
              <a:rPr lang="fr-FR" sz="800" dirty="0">
                <a:latin typeface="Consolas" panose="020B0609020204030204" pitchFamily="49" charset="0"/>
              </a:rPr>
              <a:t> == "</a:t>
            </a:r>
            <a:r>
              <a:rPr lang="fr-FR" sz="800" dirty="0" err="1">
                <a:latin typeface="Consolas" panose="020B0609020204030204" pitchFamily="49" charset="0"/>
              </a:rPr>
              <a:t>Coinbase</a:t>
            </a:r>
            <a:r>
              <a:rPr lang="fr-FR" sz="800" dirty="0">
                <a:latin typeface="Consolas" panose="020B0609020204030204" pitchFamily="49" charset="0"/>
              </a:rPr>
              <a:t>"){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</a:t>
            </a:r>
            <a:r>
              <a:rPr lang="fr-FR" sz="800" dirty="0" err="1">
                <a:solidFill>
                  <a:srgbClr val="FF99FF"/>
                </a:solidFill>
                <a:latin typeface="Consolas" panose="020B0609020204030204" pitchFamily="49" charset="0"/>
              </a:rPr>
              <a:t>trade</a:t>
            </a:r>
            <a:r>
              <a:rPr lang="fr-FR" sz="800" dirty="0">
                <a:latin typeface="Consolas" panose="020B0609020204030204" pitchFamily="49" charset="0"/>
              </a:rPr>
              <a:t>(</a:t>
            </a:r>
            <a:r>
              <a:rPr lang="fr-FR" sz="800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fr-FR" sz="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CoinbaseFactory</a:t>
            </a:r>
            <a:r>
              <a:rPr lang="fr-FR" sz="8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E6E63E3-7D08-8F9E-C6DF-BFE34EC08F10}"/>
              </a:ext>
            </a:extLst>
          </p:cNvPr>
          <p:cNvSpPr/>
          <p:nvPr/>
        </p:nvSpPr>
        <p:spPr>
          <a:xfrm>
            <a:off x="5724525" y="1070386"/>
            <a:ext cx="2966469" cy="2090423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 err="1">
                <a:latin typeface="Consolas" panose="020B0609020204030204" pitchFamily="49" charset="0"/>
              </a:rPr>
              <a:t>void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FF99FF"/>
                </a:solidFill>
                <a:latin typeface="Consolas" panose="020B0609020204030204" pitchFamily="49" charset="0"/>
              </a:rPr>
              <a:t>trade</a:t>
            </a:r>
            <a:r>
              <a:rPr lang="fr-FR" sz="800" dirty="0">
                <a:latin typeface="Consolas" panose="020B0609020204030204" pitchFamily="49" charset="0"/>
              </a:rPr>
              <a:t>(</a:t>
            </a:r>
            <a:r>
              <a:rPr lang="fr-FR" sz="800" dirty="0" err="1">
                <a:latin typeface="Consolas" panose="020B0609020204030204" pitchFamily="49" charset="0"/>
              </a:rPr>
              <a:t>PlatformFactory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plFct</a:t>
            </a:r>
            <a:r>
              <a:rPr lang="fr-FR" sz="800" dirty="0">
                <a:latin typeface="Consolas" panose="020B0609020204030204" pitchFamily="49" charset="0"/>
              </a:rPr>
              <a:t>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[...]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Buyer bu = </a:t>
            </a:r>
            <a:r>
              <a:rPr lang="fr-FR" sz="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plFct</a:t>
            </a:r>
            <a:r>
              <a:rPr lang="fr-FR" sz="800" dirty="0" err="1">
                <a:latin typeface="Consolas" panose="020B0609020204030204" pitchFamily="49" charset="0"/>
              </a:rPr>
              <a:t>.</a:t>
            </a:r>
            <a:r>
              <a:rPr lang="fr-FR" sz="800" dirty="0" err="1">
                <a:solidFill>
                  <a:srgbClr val="00B050"/>
                </a:solidFill>
                <a:latin typeface="Consolas" panose="020B0609020204030204" pitchFamily="49" charset="0"/>
              </a:rPr>
              <a:t>createBuyer</a:t>
            </a:r>
            <a:r>
              <a:rPr lang="fr-FR" sz="8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Seller se = </a:t>
            </a:r>
            <a:r>
              <a:rPr lang="fr-FR" sz="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plFct</a:t>
            </a:r>
            <a:r>
              <a:rPr lang="fr-FR" sz="800" dirty="0" err="1">
                <a:latin typeface="Consolas" panose="020B0609020204030204" pitchFamily="49" charset="0"/>
              </a:rPr>
              <a:t>.</a:t>
            </a:r>
            <a:r>
              <a:rPr lang="fr-FR" sz="800" dirty="0" err="1">
                <a:solidFill>
                  <a:srgbClr val="00B050"/>
                </a:solidFill>
                <a:latin typeface="Consolas" panose="020B0609020204030204" pitchFamily="49" charset="0"/>
              </a:rPr>
              <a:t>createSeller</a:t>
            </a:r>
            <a:r>
              <a:rPr lang="fr-FR" sz="800" dirty="0">
                <a:latin typeface="Consolas" panose="020B0609020204030204" pitchFamily="49" charset="0"/>
              </a:rPr>
              <a:t>();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</a:t>
            </a:r>
            <a:r>
              <a:rPr lang="fr-FR" sz="800" dirty="0" err="1">
                <a:latin typeface="Consolas" panose="020B0609020204030204" pitchFamily="49" charset="0"/>
              </a:rPr>
              <a:t>ac.</a:t>
            </a:r>
            <a:r>
              <a:rPr lang="fr-FR" sz="800" dirty="0" err="1">
                <a:solidFill>
                  <a:srgbClr val="00B0F0"/>
                </a:solidFill>
                <a:latin typeface="Consolas" panose="020B0609020204030204" pitchFamily="49" charset="0"/>
              </a:rPr>
              <a:t>buy</a:t>
            </a:r>
            <a:r>
              <a:rPr lang="fr-FR" sz="800" dirty="0">
                <a:latin typeface="Consolas" panose="020B0609020204030204" pitchFamily="49" charset="0"/>
              </a:rPr>
              <a:t>();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</a:t>
            </a:r>
            <a:r>
              <a:rPr lang="fr-FR" sz="800" dirty="0" err="1">
                <a:latin typeface="Consolas" panose="020B0609020204030204" pitchFamily="49" charset="0"/>
              </a:rPr>
              <a:t>while</a:t>
            </a:r>
            <a:r>
              <a:rPr lang="fr-FR" sz="800" dirty="0">
                <a:latin typeface="Consolas" panose="020B0609020204030204" pitchFamily="49" charset="0"/>
              </a:rPr>
              <a:t>( </a:t>
            </a:r>
            <a:r>
              <a:rPr lang="fr-FR" sz="800" dirty="0" err="1">
                <a:latin typeface="Consolas" panose="020B0609020204030204" pitchFamily="49" charset="0"/>
              </a:rPr>
              <a:t>getPrice</a:t>
            </a:r>
            <a:r>
              <a:rPr lang="fr-FR" sz="800" dirty="0">
                <a:latin typeface="Consolas" panose="020B0609020204030204" pitchFamily="49" charset="0"/>
              </a:rPr>
              <a:t>() &lt; </a:t>
            </a:r>
            <a:r>
              <a:rPr lang="fr-FR" sz="800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buyingPrice</a:t>
            </a:r>
            <a:r>
              <a:rPr lang="fr-FR" sz="800" dirty="0">
                <a:latin typeface="Consolas" panose="020B0609020204030204" pitchFamily="49" charset="0"/>
              </a:rPr>
              <a:t>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</a:t>
            </a:r>
            <a:r>
              <a:rPr lang="fr-FR" sz="800" dirty="0" err="1">
                <a:latin typeface="Consolas" panose="020B0609020204030204" pitchFamily="49" charset="0"/>
              </a:rPr>
              <a:t>sleep</a:t>
            </a:r>
            <a:r>
              <a:rPr lang="fr-FR" sz="800" dirty="0">
                <a:latin typeface="Consolas" panose="020B0609020204030204" pitchFamily="49" charset="0"/>
              </a:rPr>
              <a:t>(1000);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}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</a:t>
            </a:r>
            <a:r>
              <a:rPr lang="fr-FR" sz="800" dirty="0" err="1">
                <a:latin typeface="Consolas" panose="020B0609020204030204" pitchFamily="49" charset="0"/>
              </a:rPr>
              <a:t>se.</a:t>
            </a:r>
            <a:r>
              <a:rPr lang="fr-FR" sz="800" dirty="0" err="1">
                <a:solidFill>
                  <a:srgbClr val="FFFF00"/>
                </a:solidFill>
                <a:latin typeface="Consolas" panose="020B0609020204030204" pitchFamily="49" charset="0"/>
              </a:rPr>
              <a:t>sell</a:t>
            </a:r>
            <a:r>
              <a:rPr lang="fr-FR" sz="800" dirty="0">
                <a:latin typeface="Consolas" panose="020B0609020204030204" pitchFamily="49" charset="0"/>
              </a:rPr>
              <a:t>();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[...]</a:t>
            </a:r>
          </a:p>
          <a:p>
            <a:r>
              <a:rPr lang="fr-FR" sz="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3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55" grpId="0" animBg="1"/>
      <p:bldP spid="56" grpId="0" animBg="1"/>
      <p:bldP spid="72" grpId="0" animBg="1"/>
      <p:bldP spid="73" grpId="0" animBg="1"/>
      <p:bldP spid="75" grpId="0" animBg="1"/>
      <p:bldP spid="76" grpId="0" animBg="1"/>
      <p:bldP spid="104" grpId="0" animBg="1"/>
      <p:bldP spid="105" grpId="0" animBg="1"/>
      <p:bldP spid="106" grpId="0" animBg="1"/>
      <p:bldP spid="107" grpId="0" animBg="1"/>
      <p:bldP spid="118" grpId="0" animBg="1"/>
      <p:bldP spid="1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>
            <a:extLst>
              <a:ext uri="{FF2B5EF4-FFF2-40B4-BE49-F238E27FC236}">
                <a16:creationId xmlns:a16="http://schemas.microsoft.com/office/drawing/2014/main" id="{60B5C0E2-2ED9-8045-CE3B-04BC0E08E2DF}"/>
              </a:ext>
            </a:extLst>
          </p:cNvPr>
          <p:cNvSpPr txBox="1"/>
          <p:nvPr/>
        </p:nvSpPr>
        <p:spPr>
          <a:xfrm>
            <a:off x="1138606" y="105415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OBJECT POOL – ENTREPÔT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0E9F96-B434-CFD6-C22A-3A8C4C6D8D61}"/>
              </a:ext>
            </a:extLst>
          </p:cNvPr>
          <p:cNvSpPr txBox="1"/>
          <p:nvPr/>
        </p:nvSpPr>
        <p:spPr>
          <a:xfrm>
            <a:off x="604007" y="464953"/>
            <a:ext cx="3970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Permet de fournir des objets en quantité limitée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7115E9-A85A-468D-40E8-560ADADDAF9B}"/>
              </a:ext>
            </a:extLst>
          </p:cNvPr>
          <p:cNvSpPr/>
          <p:nvPr/>
        </p:nvSpPr>
        <p:spPr>
          <a:xfrm>
            <a:off x="1217144" y="1017015"/>
            <a:ext cx="1499090" cy="26529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Wallet</a:t>
            </a:r>
            <a:endParaRPr lang="fr-FR" sz="1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0EC265-094B-1065-75DF-95800BC84E54}"/>
              </a:ext>
            </a:extLst>
          </p:cNvPr>
          <p:cNvSpPr/>
          <p:nvPr/>
        </p:nvSpPr>
        <p:spPr>
          <a:xfrm>
            <a:off x="1217144" y="1282306"/>
            <a:ext cx="1499090" cy="5807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err="1">
                <a:solidFill>
                  <a:schemeClr val="bg1"/>
                </a:solidFill>
              </a:rPr>
              <a:t>CryptoBlock</a:t>
            </a:r>
            <a:r>
              <a:rPr lang="fr-FR" sz="900" dirty="0">
                <a:solidFill>
                  <a:schemeClr val="bg1"/>
                </a:solidFill>
              </a:rPr>
              <a:t> </a:t>
            </a:r>
            <a:r>
              <a:rPr lang="fr-FR" sz="900" u="sng" dirty="0" err="1">
                <a:solidFill>
                  <a:srgbClr val="00B050"/>
                </a:solidFill>
              </a:rPr>
              <a:t>getBlock</a:t>
            </a:r>
            <a:r>
              <a:rPr lang="fr-FR" sz="900" dirty="0">
                <a:solidFill>
                  <a:schemeClr val="bg1"/>
                </a:solidFill>
              </a:rPr>
              <a:t>()</a:t>
            </a:r>
          </a:p>
          <a:p>
            <a:r>
              <a:rPr lang="fr-FR" sz="900" dirty="0" err="1">
                <a:solidFill>
                  <a:schemeClr val="bg1"/>
                </a:solidFill>
              </a:rPr>
              <a:t>bool</a:t>
            </a:r>
            <a:r>
              <a:rPr lang="fr-FR" sz="900" dirty="0">
                <a:solidFill>
                  <a:schemeClr val="bg1"/>
                </a:solidFill>
              </a:rPr>
              <a:t> </a:t>
            </a:r>
            <a:r>
              <a:rPr lang="fr-FR" sz="900" u="sng" dirty="0" err="1">
                <a:solidFill>
                  <a:srgbClr val="00B0F0"/>
                </a:solidFill>
              </a:rPr>
              <a:t>saveBlock</a:t>
            </a:r>
            <a:r>
              <a:rPr lang="fr-FR" sz="9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E6E63E3-7D08-8F9E-C6DF-BFE34EC08F10}"/>
              </a:ext>
            </a:extLst>
          </p:cNvPr>
          <p:cNvSpPr/>
          <p:nvPr/>
        </p:nvSpPr>
        <p:spPr>
          <a:xfrm>
            <a:off x="413556" y="2081352"/>
            <a:ext cx="3343074" cy="2890007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latin typeface="Consolas" panose="020B0609020204030204" pitchFamily="49" charset="0"/>
              </a:rPr>
              <a:t>Class </a:t>
            </a:r>
            <a:r>
              <a:rPr lang="fr-FR" sz="800" dirty="0" err="1">
                <a:latin typeface="Consolas" panose="020B0609020204030204" pitchFamily="49" charset="0"/>
              </a:rPr>
              <a:t>Wallet</a:t>
            </a:r>
            <a:r>
              <a:rPr lang="fr-FR" sz="800" dirty="0">
                <a:latin typeface="Consolas" panose="020B0609020204030204" pitchFamily="49" charset="0"/>
              </a:rPr>
              <a:t>{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List&lt;Block&gt; </a:t>
            </a:r>
            <a:r>
              <a:rPr lang="fr-FR" sz="800" dirty="0" err="1">
                <a:latin typeface="Consolas" panose="020B0609020204030204" pitchFamily="49" charset="0"/>
              </a:rPr>
              <a:t>funds</a:t>
            </a:r>
            <a:r>
              <a:rPr lang="fr-FR" sz="800" dirty="0">
                <a:latin typeface="Consolas" panose="020B0609020204030204" pitchFamily="49" charset="0"/>
              </a:rPr>
              <a:t>;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public </a:t>
            </a:r>
            <a:r>
              <a:rPr lang="fr-FR" sz="800" dirty="0" err="1">
                <a:latin typeface="Consolas" panose="020B0609020204030204" pitchFamily="49" charset="0"/>
              </a:rPr>
              <a:t>CryptoBlock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00B050"/>
                </a:solidFill>
                <a:latin typeface="Consolas" panose="020B0609020204030204" pitchFamily="49" charset="0"/>
              </a:rPr>
              <a:t>getBlock</a:t>
            </a:r>
            <a:r>
              <a:rPr lang="fr-FR" sz="800" dirty="0">
                <a:latin typeface="Consolas" panose="020B0609020204030204" pitchFamily="49" charset="0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fr-FR" sz="800" dirty="0">
                <a:latin typeface="Consolas" panose="020B0609020204030204" pitchFamily="49" charset="0"/>
              </a:rPr>
              <a:t>        if(</a:t>
            </a:r>
            <a:r>
              <a:rPr lang="fr-FR" sz="800" dirty="0" err="1">
                <a:latin typeface="Consolas" panose="020B0609020204030204" pitchFamily="49" charset="0"/>
              </a:rPr>
              <a:t>funds.length</a:t>
            </a:r>
            <a:r>
              <a:rPr lang="fr-FR" sz="800" dirty="0">
                <a:latin typeface="Consolas" panose="020B0609020204030204" pitchFamily="49" charset="0"/>
              </a:rPr>
              <a:t> &gt; 0){</a:t>
            </a:r>
          </a:p>
          <a:p>
            <a:pPr>
              <a:lnSpc>
                <a:spcPct val="150000"/>
              </a:lnSpc>
            </a:pPr>
            <a:r>
              <a:rPr lang="fr-FR" sz="800" dirty="0"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latin typeface="Consolas" panose="020B0609020204030204" pitchFamily="49" charset="0"/>
              </a:rPr>
              <a:t>CryptoBlock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latin typeface="Consolas" panose="020B0609020204030204" pitchFamily="49" charset="0"/>
              </a:rPr>
              <a:t>oneBlock</a:t>
            </a:r>
            <a:r>
              <a:rPr lang="fr-FR" sz="800" dirty="0">
                <a:latin typeface="Consolas" panose="020B0609020204030204" pitchFamily="49" charset="0"/>
              </a:rPr>
              <a:t> = </a:t>
            </a:r>
            <a:r>
              <a:rPr lang="fr-FR" sz="800" dirty="0" err="1">
                <a:latin typeface="Consolas" panose="020B0609020204030204" pitchFamily="49" charset="0"/>
              </a:rPr>
              <a:t>reserve</a:t>
            </a:r>
            <a:r>
              <a:rPr lang="fr-FR" sz="800" dirty="0">
                <a:latin typeface="Consolas" panose="020B0609020204030204" pitchFamily="49" charset="0"/>
              </a:rPr>
              <a:t>[0];</a:t>
            </a:r>
          </a:p>
          <a:p>
            <a:pPr>
              <a:lnSpc>
                <a:spcPct val="150000"/>
              </a:lnSpc>
            </a:pPr>
            <a:r>
              <a:rPr lang="fr-FR" sz="800" dirty="0"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latin typeface="Consolas" panose="020B0609020204030204" pitchFamily="49" charset="0"/>
              </a:rPr>
              <a:t>funds.remove</a:t>
            </a:r>
            <a:r>
              <a:rPr lang="fr-FR" sz="800" dirty="0">
                <a:latin typeface="Consolas" panose="020B0609020204030204" pitchFamily="49" charset="0"/>
              </a:rPr>
              <a:t>(0);</a:t>
            </a:r>
          </a:p>
          <a:p>
            <a:pPr>
              <a:lnSpc>
                <a:spcPct val="150000"/>
              </a:lnSpc>
            </a:pPr>
            <a:r>
              <a:rPr lang="fr-FR" sz="800" dirty="0">
                <a:latin typeface="Consolas" panose="020B0609020204030204" pitchFamily="49" charset="0"/>
              </a:rPr>
              <a:t>            return </a:t>
            </a:r>
            <a:r>
              <a:rPr lang="fr-FR" sz="800" dirty="0" err="1">
                <a:latin typeface="Consolas" panose="020B0609020204030204" pitchFamily="49" charset="0"/>
              </a:rPr>
              <a:t>oneBlock</a:t>
            </a:r>
            <a:r>
              <a:rPr lang="fr-FR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fr-FR" sz="800" dirty="0"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fr-FR" sz="800" dirty="0">
                <a:latin typeface="Consolas" panose="020B0609020204030204" pitchFamily="49" charset="0"/>
              </a:rPr>
              <a:t>        </a:t>
            </a:r>
            <a:r>
              <a:rPr lang="fr-FR" sz="800" dirty="0" err="1">
                <a:latin typeface="Consolas" panose="020B0609020204030204" pitchFamily="49" charset="0"/>
              </a:rPr>
              <a:t>else</a:t>
            </a:r>
            <a:r>
              <a:rPr lang="fr-FR" sz="800" dirty="0">
                <a:latin typeface="Consolas" panose="020B0609020204030204" pitchFamily="49" charset="0"/>
              </a:rPr>
              <a:t>{ return </a:t>
            </a:r>
            <a:r>
              <a:rPr lang="fr-FR" sz="800" dirty="0" err="1">
                <a:latin typeface="Consolas" panose="020B0609020204030204" pitchFamily="49" charset="0"/>
              </a:rPr>
              <a:t>null</a:t>
            </a:r>
            <a:r>
              <a:rPr lang="fr-FR" sz="800" dirty="0">
                <a:latin typeface="Consolas" panose="020B0609020204030204" pitchFamily="49" charset="0"/>
              </a:rPr>
              <a:t>; }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}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sz="800" dirty="0">
                <a:latin typeface="Consolas" panose="020B0609020204030204" pitchFamily="49" charset="0"/>
              </a:rPr>
              <a:t>    public </a:t>
            </a:r>
            <a:r>
              <a:rPr lang="fr-FR" sz="800" dirty="0" err="1">
                <a:latin typeface="Consolas" panose="020B0609020204030204" pitchFamily="49" charset="0"/>
              </a:rPr>
              <a:t>CryptoBlock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00B0F0"/>
                </a:solidFill>
                <a:latin typeface="Consolas" panose="020B0609020204030204" pitchFamily="49" charset="0"/>
              </a:rPr>
              <a:t>saveBlock</a:t>
            </a:r>
            <a:r>
              <a:rPr lang="fr-FR" sz="800" dirty="0">
                <a:latin typeface="Consolas" panose="020B0609020204030204" pitchFamily="49" charset="0"/>
              </a:rPr>
              <a:t>(</a:t>
            </a:r>
            <a:r>
              <a:rPr lang="fr-FR" sz="800" dirty="0" err="1">
                <a:latin typeface="Consolas" panose="020B0609020204030204" pitchFamily="49" charset="0"/>
              </a:rPr>
              <a:t>CryptoBlock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latin typeface="Consolas" panose="020B0609020204030204" pitchFamily="49" charset="0"/>
              </a:rPr>
              <a:t>oneBlock</a:t>
            </a:r>
            <a:r>
              <a:rPr lang="fr-FR" sz="800" dirty="0"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fr-FR" sz="800" dirty="0">
                <a:latin typeface="Consolas" panose="020B0609020204030204" pitchFamily="49" charset="0"/>
              </a:rPr>
              <a:t>        </a:t>
            </a:r>
            <a:r>
              <a:rPr lang="fr-FR" sz="800" dirty="0" err="1">
                <a:latin typeface="Consolas" panose="020B0609020204030204" pitchFamily="49" charset="0"/>
              </a:rPr>
              <a:t>funds</a:t>
            </a:r>
            <a:r>
              <a:rPr lang="fr-FR" sz="800" dirty="0">
                <a:latin typeface="Consolas" panose="020B0609020204030204" pitchFamily="49" charset="0"/>
              </a:rPr>
              <a:t>[</a:t>
            </a:r>
            <a:r>
              <a:rPr lang="fr-FR" sz="800" dirty="0" err="1">
                <a:latin typeface="Consolas" panose="020B0609020204030204" pitchFamily="49" charset="0"/>
              </a:rPr>
              <a:t>funds.length</a:t>
            </a:r>
            <a:r>
              <a:rPr lang="fr-FR" sz="800" dirty="0">
                <a:latin typeface="Consolas" panose="020B0609020204030204" pitchFamily="49" charset="0"/>
              </a:rPr>
              <a:t>] = </a:t>
            </a:r>
            <a:r>
              <a:rPr lang="fr-FR" sz="800" dirty="0" err="1">
                <a:latin typeface="Consolas" panose="020B0609020204030204" pitchFamily="49" charset="0"/>
              </a:rPr>
              <a:t>oneBlock</a:t>
            </a:r>
            <a:r>
              <a:rPr lang="fr-FR" sz="800" dirty="0">
                <a:latin typeface="Consolas" panose="020B0609020204030204" pitchFamily="49" charset="0"/>
              </a:rPr>
              <a:t>;        </a:t>
            </a:r>
          </a:p>
          <a:p>
            <a:pPr>
              <a:lnSpc>
                <a:spcPct val="150000"/>
              </a:lnSpc>
            </a:pPr>
            <a:r>
              <a:rPr lang="fr-FR" sz="800" dirty="0">
                <a:latin typeface="Consolas" panose="020B0609020204030204" pitchFamily="49" charset="0"/>
              </a:rPr>
              <a:t>    }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Google Shape;7859;p57">
            <a:extLst>
              <a:ext uri="{FF2B5EF4-FFF2-40B4-BE49-F238E27FC236}">
                <a16:creationId xmlns:a16="http://schemas.microsoft.com/office/drawing/2014/main" id="{46AC845C-1C50-7106-5E14-2EDAA63773A7}"/>
              </a:ext>
            </a:extLst>
          </p:cNvPr>
          <p:cNvGrpSpPr/>
          <p:nvPr/>
        </p:nvGrpSpPr>
        <p:grpSpPr>
          <a:xfrm>
            <a:off x="845105" y="115383"/>
            <a:ext cx="268946" cy="268789"/>
            <a:chOff x="-49764975" y="3183375"/>
            <a:chExt cx="299300" cy="299125"/>
          </a:xfrm>
          <a:solidFill>
            <a:schemeClr val="accent3"/>
          </a:solidFill>
        </p:grpSpPr>
        <p:sp>
          <p:nvSpPr>
            <p:cNvPr id="6" name="Google Shape;7860;p57">
              <a:extLst>
                <a:ext uri="{FF2B5EF4-FFF2-40B4-BE49-F238E27FC236}">
                  <a16:creationId xmlns:a16="http://schemas.microsoft.com/office/drawing/2014/main" id="{FC8439DD-1760-A462-B601-B093822EBB50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61;p57">
              <a:extLst>
                <a:ext uri="{FF2B5EF4-FFF2-40B4-BE49-F238E27FC236}">
                  <a16:creationId xmlns:a16="http://schemas.microsoft.com/office/drawing/2014/main" id="{7BF78683-A227-3779-6426-7A7F9EF1166E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62;p57">
              <a:extLst>
                <a:ext uri="{FF2B5EF4-FFF2-40B4-BE49-F238E27FC236}">
                  <a16:creationId xmlns:a16="http://schemas.microsoft.com/office/drawing/2014/main" id="{7B3082C7-F3D0-B179-C92D-602CAAABB718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63;p57">
              <a:extLst>
                <a:ext uri="{FF2B5EF4-FFF2-40B4-BE49-F238E27FC236}">
                  <a16:creationId xmlns:a16="http://schemas.microsoft.com/office/drawing/2014/main" id="{900140D2-00D4-8215-A97B-652AD0FAA081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64;p57">
              <a:extLst>
                <a:ext uri="{FF2B5EF4-FFF2-40B4-BE49-F238E27FC236}">
                  <a16:creationId xmlns:a16="http://schemas.microsoft.com/office/drawing/2014/main" id="{0AA4FFB0-351F-AC2E-A691-EE4B98B08ABB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65;p57">
              <a:extLst>
                <a:ext uri="{FF2B5EF4-FFF2-40B4-BE49-F238E27FC236}">
                  <a16:creationId xmlns:a16="http://schemas.microsoft.com/office/drawing/2014/main" id="{80BD3B13-9A44-FE8E-D711-1ACD390E6936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66;p57">
              <a:extLst>
                <a:ext uri="{FF2B5EF4-FFF2-40B4-BE49-F238E27FC236}">
                  <a16:creationId xmlns:a16="http://schemas.microsoft.com/office/drawing/2014/main" id="{812F87A5-9C55-7557-A309-FE31CFC70D82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67;p57">
              <a:extLst>
                <a:ext uri="{FF2B5EF4-FFF2-40B4-BE49-F238E27FC236}">
                  <a16:creationId xmlns:a16="http://schemas.microsoft.com/office/drawing/2014/main" id="{890CB9C3-38BA-9F07-F5F1-8554735BD04D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68;p57">
              <a:extLst>
                <a:ext uri="{FF2B5EF4-FFF2-40B4-BE49-F238E27FC236}">
                  <a16:creationId xmlns:a16="http://schemas.microsoft.com/office/drawing/2014/main" id="{3E008BB7-076E-1F5F-F483-1C99DFB48BBB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7EBF5-8252-1088-B088-72607113F96B}"/>
              </a:ext>
            </a:extLst>
          </p:cNvPr>
          <p:cNvSpPr/>
          <p:nvPr/>
        </p:nvSpPr>
        <p:spPr>
          <a:xfrm>
            <a:off x="4381501" y="1258632"/>
            <a:ext cx="3829050" cy="2890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>
                <a:latin typeface="Consolas" panose="020B0609020204030204" pitchFamily="49" charset="0"/>
              </a:rPr>
              <a:t>Config </a:t>
            </a:r>
            <a:r>
              <a:rPr lang="fr-FR" sz="900" dirty="0" err="1">
                <a:latin typeface="Consolas" panose="020B0609020204030204" pitchFamily="49" charset="0"/>
              </a:rPr>
              <a:t>config</a:t>
            </a:r>
            <a:r>
              <a:rPr lang="fr-FR" sz="900" dirty="0">
                <a:latin typeface="Consolas" panose="020B0609020204030204" pitchFamily="49" charset="0"/>
              </a:rPr>
              <a:t> = </a:t>
            </a:r>
            <a:r>
              <a:rPr lang="fr-FR" sz="900" dirty="0" err="1">
                <a:latin typeface="Consolas" panose="020B0609020204030204" pitchFamily="49" charset="0"/>
              </a:rPr>
              <a:t>loadConfiguration</a:t>
            </a:r>
            <a:r>
              <a:rPr lang="fr-FR" sz="900" dirty="0">
                <a:latin typeface="Consolas" panose="020B0609020204030204" pitchFamily="49" charset="0"/>
              </a:rPr>
              <a:t>("</a:t>
            </a:r>
            <a:r>
              <a:rPr lang="fr-FR" sz="900" dirty="0" err="1">
                <a:latin typeface="Consolas" panose="020B0609020204030204" pitchFamily="49" charset="0"/>
              </a:rPr>
              <a:t>config.json</a:t>
            </a:r>
            <a:r>
              <a:rPr lang="fr-FR" sz="900" dirty="0">
                <a:latin typeface="Consolas" panose="020B0609020204030204" pitchFamily="49" charset="0"/>
              </a:rPr>
              <a:t>");</a:t>
            </a:r>
          </a:p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>
                <a:latin typeface="Consolas" panose="020B0609020204030204" pitchFamily="49" charset="0"/>
              </a:rPr>
              <a:t>Waller </a:t>
            </a:r>
            <a:r>
              <a:rPr lang="fr-FR" sz="900" dirty="0" err="1">
                <a:latin typeface="Consolas" panose="020B0609020204030204" pitchFamily="49" charset="0"/>
              </a:rPr>
              <a:t>myWallet</a:t>
            </a:r>
            <a:r>
              <a:rPr lang="fr-FR" sz="900" dirty="0">
                <a:latin typeface="Consolas" panose="020B0609020204030204" pitchFamily="49" charset="0"/>
              </a:rPr>
              <a:t> = </a:t>
            </a:r>
            <a:r>
              <a:rPr lang="fr-FR" sz="900" dirty="0" err="1">
                <a:latin typeface="Consolas" panose="020B0609020204030204" pitchFamily="49" charset="0"/>
              </a:rPr>
              <a:t>config.loadWallet</a:t>
            </a:r>
            <a:r>
              <a:rPr lang="fr-FR" sz="900" dirty="0">
                <a:latin typeface="Consolas" panose="020B0609020204030204" pitchFamily="49" charset="0"/>
              </a:rPr>
              <a:t>();</a:t>
            </a:r>
          </a:p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>
                <a:latin typeface="Consolas" panose="020B0609020204030204" pitchFamily="49" charset="0"/>
              </a:rPr>
              <a:t>[…]</a:t>
            </a:r>
          </a:p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>
                <a:latin typeface="Consolas" panose="020B0609020204030204" pitchFamily="49" charset="0"/>
              </a:rPr>
              <a:t>Trader </a:t>
            </a:r>
            <a:r>
              <a:rPr lang="fr-FR" sz="900" dirty="0" err="1">
                <a:latin typeface="Consolas" panose="020B0609020204030204" pitchFamily="49" charset="0"/>
              </a:rPr>
              <a:t>myTrader</a:t>
            </a:r>
            <a:r>
              <a:rPr lang="fr-FR" sz="900" dirty="0">
                <a:latin typeface="Consolas" panose="020B0609020204030204" pitchFamily="49" charset="0"/>
              </a:rPr>
              <a:t> = new Trader()</a:t>
            </a:r>
          </a:p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>
                <a:latin typeface="Consolas" panose="020B0609020204030204" pitchFamily="49" charset="0"/>
              </a:rPr>
              <a:t>[…]</a:t>
            </a:r>
          </a:p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 err="1">
                <a:latin typeface="Consolas" panose="020B0609020204030204" pitchFamily="49" charset="0"/>
              </a:rPr>
              <a:t>myTrader.sell</a:t>
            </a:r>
            <a:r>
              <a:rPr lang="fr-FR" sz="900" dirty="0">
                <a:latin typeface="Consolas" panose="020B0609020204030204" pitchFamily="49" charset="0"/>
              </a:rPr>
              <a:t>( </a:t>
            </a:r>
            <a:r>
              <a:rPr lang="fr-FR" sz="900" dirty="0" err="1">
                <a:latin typeface="Consolas" panose="020B0609020204030204" pitchFamily="49" charset="0"/>
              </a:rPr>
              <a:t>myWallet.</a:t>
            </a:r>
            <a:r>
              <a:rPr lang="fr-FR" sz="900" dirty="0" err="1">
                <a:solidFill>
                  <a:srgbClr val="00B050"/>
                </a:solidFill>
                <a:latin typeface="Consolas" panose="020B0609020204030204" pitchFamily="49" charset="0"/>
              </a:rPr>
              <a:t>getBlock</a:t>
            </a:r>
            <a:r>
              <a:rPr lang="fr-FR" sz="900" dirty="0">
                <a:latin typeface="Consolas" panose="020B0609020204030204" pitchFamily="49" charset="0"/>
              </a:rPr>
              <a:t>() );</a:t>
            </a:r>
          </a:p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>
                <a:latin typeface="Consolas" panose="020B0609020204030204" pitchFamily="49" charset="0"/>
              </a:rPr>
              <a:t>[…]</a:t>
            </a:r>
          </a:p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 err="1">
                <a:latin typeface="Consolas" panose="020B0609020204030204" pitchFamily="49" charset="0"/>
              </a:rPr>
              <a:t>myWallet.</a:t>
            </a:r>
            <a:r>
              <a:rPr lang="fr-FR" sz="900" dirty="0" err="1">
                <a:solidFill>
                  <a:srgbClr val="00B0F0"/>
                </a:solidFill>
                <a:latin typeface="Consolas" panose="020B0609020204030204" pitchFamily="49" charset="0"/>
              </a:rPr>
              <a:t>saveBlock</a:t>
            </a:r>
            <a:r>
              <a:rPr lang="fr-FR" sz="900" dirty="0">
                <a:latin typeface="Consolas" panose="020B0609020204030204" pitchFamily="49" charset="0"/>
              </a:rPr>
              <a:t>(</a:t>
            </a:r>
            <a:r>
              <a:rPr lang="fr-FR" sz="900" dirty="0" err="1">
                <a:latin typeface="Consolas" panose="020B0609020204030204" pitchFamily="49" charset="0"/>
              </a:rPr>
              <a:t>myTrader.buy</a:t>
            </a:r>
            <a:r>
              <a:rPr lang="fr-FR" sz="900" dirty="0">
                <a:latin typeface="Consolas" panose="020B0609020204030204" pitchFamily="49" charset="0"/>
              </a:rPr>
              <a:t>() );</a:t>
            </a:r>
          </a:p>
        </p:txBody>
      </p:sp>
    </p:spTree>
    <p:extLst>
      <p:ext uri="{BB962C8B-B14F-4D97-AF65-F5344CB8AC3E}">
        <p14:creationId xmlns:p14="http://schemas.microsoft.com/office/powerpoint/2010/main" val="232943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11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>
            <a:extLst>
              <a:ext uri="{FF2B5EF4-FFF2-40B4-BE49-F238E27FC236}">
                <a16:creationId xmlns:a16="http://schemas.microsoft.com/office/drawing/2014/main" id="{60B5C0E2-2ED9-8045-CE3B-04BC0E08E2DF}"/>
              </a:ext>
            </a:extLst>
          </p:cNvPr>
          <p:cNvSpPr txBox="1"/>
          <p:nvPr/>
        </p:nvSpPr>
        <p:spPr>
          <a:xfrm>
            <a:off x="1138606" y="105415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SINGLETON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0E9F96-B434-CFD6-C22A-3A8C4C6D8D61}"/>
              </a:ext>
            </a:extLst>
          </p:cNvPr>
          <p:cNvSpPr txBox="1"/>
          <p:nvPr/>
        </p:nvSpPr>
        <p:spPr>
          <a:xfrm>
            <a:off x="604007" y="464953"/>
            <a:ext cx="6377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Instanciation unique d’un objet afin de limiter la consommation de ressources</a:t>
            </a:r>
          </a:p>
        </p:txBody>
      </p:sp>
      <p:grpSp>
        <p:nvGrpSpPr>
          <p:cNvPr id="2" name="Google Shape;7232;p56">
            <a:extLst>
              <a:ext uri="{FF2B5EF4-FFF2-40B4-BE49-F238E27FC236}">
                <a16:creationId xmlns:a16="http://schemas.microsoft.com/office/drawing/2014/main" id="{E5C7532E-0DD4-3651-4296-7F1459AA4920}"/>
              </a:ext>
            </a:extLst>
          </p:cNvPr>
          <p:cNvGrpSpPr/>
          <p:nvPr/>
        </p:nvGrpSpPr>
        <p:grpSpPr>
          <a:xfrm>
            <a:off x="841930" y="124590"/>
            <a:ext cx="247828" cy="247807"/>
            <a:chOff x="-30354000" y="3569100"/>
            <a:chExt cx="292250" cy="292225"/>
          </a:xfrm>
          <a:solidFill>
            <a:schemeClr val="accent3"/>
          </a:solidFill>
        </p:grpSpPr>
        <p:sp>
          <p:nvSpPr>
            <p:cNvPr id="3" name="Google Shape;7233;p56">
              <a:extLst>
                <a:ext uri="{FF2B5EF4-FFF2-40B4-BE49-F238E27FC236}">
                  <a16:creationId xmlns:a16="http://schemas.microsoft.com/office/drawing/2014/main" id="{54EA735B-6151-36C2-C74F-134270FDA8B4}"/>
                </a:ext>
              </a:extLst>
            </p:cNvPr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234;p56">
              <a:extLst>
                <a:ext uri="{FF2B5EF4-FFF2-40B4-BE49-F238E27FC236}">
                  <a16:creationId xmlns:a16="http://schemas.microsoft.com/office/drawing/2014/main" id="{E8416793-0793-E663-1B79-D825F2718B72}"/>
                </a:ext>
              </a:extLst>
            </p:cNvPr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35;p56">
              <a:extLst>
                <a:ext uri="{FF2B5EF4-FFF2-40B4-BE49-F238E27FC236}">
                  <a16:creationId xmlns:a16="http://schemas.microsoft.com/office/drawing/2014/main" id="{720EB726-1F4C-A6C9-073F-7C53320057E2}"/>
                </a:ext>
              </a:extLst>
            </p:cNvPr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36;p56">
              <a:extLst>
                <a:ext uri="{FF2B5EF4-FFF2-40B4-BE49-F238E27FC236}">
                  <a16:creationId xmlns:a16="http://schemas.microsoft.com/office/drawing/2014/main" id="{06BAD92E-142E-8362-E1B3-62615F4BD8F7}"/>
                </a:ext>
              </a:extLst>
            </p:cNvPr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37;p56">
              <a:extLst>
                <a:ext uri="{FF2B5EF4-FFF2-40B4-BE49-F238E27FC236}">
                  <a16:creationId xmlns:a16="http://schemas.microsoft.com/office/drawing/2014/main" id="{04255552-20FC-6E65-9998-07E716C3579E}"/>
                </a:ext>
              </a:extLst>
            </p:cNvPr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38;p56">
              <a:extLst>
                <a:ext uri="{FF2B5EF4-FFF2-40B4-BE49-F238E27FC236}">
                  <a16:creationId xmlns:a16="http://schemas.microsoft.com/office/drawing/2014/main" id="{D671D246-43E4-8E6E-4AEC-7CF07EA42E91}"/>
                </a:ext>
              </a:extLst>
            </p:cNvPr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D5B72A1-4873-455A-2CF8-7D828959AF1F}"/>
              </a:ext>
            </a:extLst>
          </p:cNvPr>
          <p:cNvSpPr/>
          <p:nvPr/>
        </p:nvSpPr>
        <p:spPr>
          <a:xfrm>
            <a:off x="1309743" y="925012"/>
            <a:ext cx="2101344" cy="26529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DBConnector</a:t>
            </a:r>
            <a:endParaRPr lang="fr-FR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FEE057-85DE-7B1E-D61B-68ED1D270072}"/>
              </a:ext>
            </a:extLst>
          </p:cNvPr>
          <p:cNvSpPr/>
          <p:nvPr/>
        </p:nvSpPr>
        <p:spPr>
          <a:xfrm>
            <a:off x="1309742" y="1190303"/>
            <a:ext cx="2101345" cy="6384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err="1">
                <a:solidFill>
                  <a:schemeClr val="bg1"/>
                </a:solidFill>
              </a:rPr>
              <a:t>static</a:t>
            </a:r>
            <a:r>
              <a:rPr lang="fr-FR" sz="900" dirty="0">
                <a:solidFill>
                  <a:schemeClr val="bg1"/>
                </a:solidFill>
              </a:rPr>
              <a:t> Connection </a:t>
            </a:r>
            <a:r>
              <a:rPr lang="fr-FR" sz="900" dirty="0" err="1">
                <a:solidFill>
                  <a:schemeClr val="bg1"/>
                </a:solidFill>
              </a:rPr>
              <a:t>mySql</a:t>
            </a:r>
            <a:r>
              <a:rPr lang="fr-FR" sz="900" dirty="0">
                <a:solidFill>
                  <a:schemeClr val="bg1"/>
                </a:solidFill>
              </a:rPr>
              <a:t>;</a:t>
            </a:r>
          </a:p>
          <a:p>
            <a:endParaRPr lang="fr-FR" sz="900" dirty="0">
              <a:solidFill>
                <a:schemeClr val="bg1"/>
              </a:solidFill>
            </a:endParaRPr>
          </a:p>
          <a:p>
            <a:r>
              <a:rPr lang="fr-FR" sz="900" dirty="0" err="1">
                <a:solidFill>
                  <a:schemeClr val="bg1"/>
                </a:solidFill>
              </a:rPr>
              <a:t>Static</a:t>
            </a:r>
            <a:r>
              <a:rPr lang="fr-FR" sz="900" dirty="0">
                <a:solidFill>
                  <a:schemeClr val="bg1"/>
                </a:solidFill>
              </a:rPr>
              <a:t> Connection </a:t>
            </a:r>
            <a:r>
              <a:rPr lang="fr-FR" sz="900" dirty="0" err="1">
                <a:solidFill>
                  <a:schemeClr val="bg1"/>
                </a:solidFill>
              </a:rPr>
              <a:t>getConnection</a:t>
            </a:r>
            <a:r>
              <a:rPr lang="fr-FR" sz="9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0BF10AE-A9A2-658D-DC78-34278D5B65FC}"/>
              </a:ext>
            </a:extLst>
          </p:cNvPr>
          <p:cNvSpPr txBox="1"/>
          <p:nvPr/>
        </p:nvSpPr>
        <p:spPr>
          <a:xfrm>
            <a:off x="604007" y="1945288"/>
            <a:ext cx="3502882" cy="3000821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050" dirty="0">
                <a:latin typeface="Consolas" panose="020B0609020204030204" pitchFamily="49" charset="0"/>
              </a:rPr>
              <a:t>Class </a:t>
            </a:r>
            <a:r>
              <a:rPr lang="fr-FR" sz="1050" dirty="0" err="1">
                <a:latin typeface="Consolas" panose="020B0609020204030204" pitchFamily="49" charset="0"/>
              </a:rPr>
              <a:t>DBConnector</a:t>
            </a:r>
            <a:r>
              <a:rPr lang="fr-FR" sz="1050" dirty="0">
                <a:latin typeface="Consolas" panose="020B0609020204030204" pitchFamily="49" charset="0"/>
              </a:rPr>
              <a:t>{</a:t>
            </a:r>
          </a:p>
          <a:p>
            <a:endParaRPr lang="fr-FR" sz="1050" dirty="0">
              <a:latin typeface="Consolas" panose="020B0609020204030204" pitchFamily="49" charset="0"/>
            </a:endParaRPr>
          </a:p>
          <a:p>
            <a:r>
              <a:rPr lang="fr-FR" sz="1050" dirty="0">
                <a:latin typeface="Consolas" panose="020B0609020204030204" pitchFamily="49" charset="0"/>
              </a:rPr>
              <a:t>    </a:t>
            </a:r>
            <a:r>
              <a:rPr lang="fr-FR" sz="1050" dirty="0" err="1">
                <a:latin typeface="Consolas" panose="020B0609020204030204" pitchFamily="49" charset="0"/>
              </a:rPr>
              <a:t>static</a:t>
            </a:r>
            <a:r>
              <a:rPr lang="fr-FR" sz="1050" dirty="0">
                <a:latin typeface="Consolas" panose="020B0609020204030204" pitchFamily="49" charset="0"/>
              </a:rPr>
              <a:t> Connection </a:t>
            </a:r>
            <a:r>
              <a:rPr lang="fr-FR" sz="1050" dirty="0" err="1">
                <a:latin typeface="Consolas" panose="020B0609020204030204" pitchFamily="49" charset="0"/>
              </a:rPr>
              <a:t>mysql</a:t>
            </a:r>
            <a:r>
              <a:rPr lang="fr-FR" sz="1050" dirty="0">
                <a:latin typeface="Consolas" panose="020B0609020204030204" pitchFamily="49" charset="0"/>
              </a:rPr>
              <a:t>;</a:t>
            </a:r>
          </a:p>
          <a:p>
            <a:endParaRPr lang="fr-FR" sz="1050" dirty="0">
              <a:latin typeface="Consolas" panose="020B0609020204030204" pitchFamily="49" charset="0"/>
            </a:endParaRPr>
          </a:p>
          <a:p>
            <a:r>
              <a:rPr lang="fr-FR" sz="1050" dirty="0">
                <a:latin typeface="Consolas" panose="020B0609020204030204" pitchFamily="49" charset="0"/>
              </a:rPr>
              <a:t>    public </a:t>
            </a:r>
            <a:r>
              <a:rPr lang="fr-FR" sz="1050" dirty="0" err="1">
                <a:latin typeface="Consolas" panose="020B0609020204030204" pitchFamily="49" charset="0"/>
              </a:rPr>
              <a:t>static</a:t>
            </a:r>
            <a:r>
              <a:rPr lang="fr-FR" sz="1050" dirty="0">
                <a:latin typeface="Consolas" panose="020B0609020204030204" pitchFamily="49" charset="0"/>
              </a:rPr>
              <a:t> Connection </a:t>
            </a:r>
            <a:r>
              <a:rPr lang="fr-FR" sz="1050" dirty="0" err="1">
                <a:latin typeface="Consolas" panose="020B0609020204030204" pitchFamily="49" charset="0"/>
              </a:rPr>
              <a:t>getConnection</a:t>
            </a:r>
            <a:r>
              <a:rPr lang="fr-FR" sz="1050" dirty="0">
                <a:latin typeface="Consolas" panose="020B0609020204030204" pitchFamily="49" charset="0"/>
              </a:rPr>
              <a:t>(){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        if(</a:t>
            </a:r>
            <a:r>
              <a:rPr lang="fr-FR" sz="1050" dirty="0" err="1">
                <a:latin typeface="Consolas" panose="020B0609020204030204" pitchFamily="49" charset="0"/>
              </a:rPr>
              <a:t>mysql</a:t>
            </a:r>
            <a:r>
              <a:rPr lang="fr-FR" sz="1050" dirty="0">
                <a:latin typeface="Consolas" panose="020B0609020204030204" pitchFamily="49" charset="0"/>
              </a:rPr>
              <a:t> == </a:t>
            </a:r>
            <a:r>
              <a:rPr lang="fr-FR" sz="1050" dirty="0" err="1">
                <a:latin typeface="Consolas" panose="020B0609020204030204" pitchFamily="49" charset="0"/>
              </a:rPr>
              <a:t>null</a:t>
            </a:r>
            <a:r>
              <a:rPr lang="fr-FR" sz="1050" dirty="0">
                <a:latin typeface="Consolas" panose="020B0609020204030204" pitchFamily="49" charset="0"/>
              </a:rPr>
              <a:t>){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            </a:t>
            </a:r>
            <a:r>
              <a:rPr lang="fr-FR" sz="1050" dirty="0" err="1">
                <a:latin typeface="Consolas" panose="020B0609020204030204" pitchFamily="49" charset="0"/>
              </a:rPr>
              <a:t>mysql</a:t>
            </a:r>
            <a:r>
              <a:rPr lang="fr-FR" sz="1050" dirty="0">
                <a:latin typeface="Consolas" panose="020B0609020204030204" pitchFamily="49" charset="0"/>
              </a:rPr>
              <a:t> = new </a:t>
            </a:r>
            <a:r>
              <a:rPr lang="fr-FR" sz="1050" dirty="0" err="1">
                <a:latin typeface="Consolas" panose="020B0609020204030204" pitchFamily="49" charset="0"/>
              </a:rPr>
              <a:t>MySqlInstance</a:t>
            </a:r>
            <a:r>
              <a:rPr lang="fr-FR" sz="1050" dirty="0">
                <a:latin typeface="Consolas" panose="020B0609020204030204" pitchFamily="49" charset="0"/>
              </a:rPr>
              <a:t>(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                            "localhost" ,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                            "user" ,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                            "</a:t>
            </a:r>
            <a:r>
              <a:rPr lang="fr-FR" sz="1050" dirty="0" err="1">
                <a:latin typeface="Consolas" panose="020B0609020204030204" pitchFamily="49" charset="0"/>
              </a:rPr>
              <a:t>password</a:t>
            </a:r>
            <a:r>
              <a:rPr lang="fr-FR" sz="1050" dirty="0">
                <a:latin typeface="Consolas" panose="020B0609020204030204" pitchFamily="49" charset="0"/>
              </a:rPr>
              <a:t>" ,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                            "</a:t>
            </a:r>
            <a:r>
              <a:rPr lang="fr-FR" sz="1050" dirty="0" err="1">
                <a:latin typeface="Consolas" panose="020B0609020204030204" pitchFamily="49" charset="0"/>
              </a:rPr>
              <a:t>dbName</a:t>
            </a:r>
            <a:r>
              <a:rPr lang="fr-FR" sz="1050" dirty="0">
                <a:latin typeface="Consolas" panose="020B0609020204030204" pitchFamily="49" charset="0"/>
              </a:rPr>
              <a:t>"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                        );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        } 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        return </a:t>
            </a:r>
            <a:r>
              <a:rPr lang="fr-FR" sz="1050" dirty="0" err="1">
                <a:latin typeface="Consolas" panose="020B0609020204030204" pitchFamily="49" charset="0"/>
              </a:rPr>
              <a:t>mysql</a:t>
            </a:r>
            <a:r>
              <a:rPr lang="fr-FR" sz="1050" dirty="0">
                <a:latin typeface="Consolas" panose="020B0609020204030204" pitchFamily="49" charset="0"/>
              </a:rPr>
              <a:t>;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    }</a:t>
            </a:r>
          </a:p>
          <a:p>
            <a:endParaRPr lang="fr-FR" sz="1050" dirty="0">
              <a:latin typeface="Consolas" panose="020B0609020204030204" pitchFamily="49" charset="0"/>
            </a:endParaRPr>
          </a:p>
          <a:p>
            <a:r>
              <a:rPr lang="fr-FR" sz="1050" dirty="0">
                <a:latin typeface="Consolas" panose="020B0609020204030204" pitchFamily="49" charset="0"/>
              </a:rPr>
              <a:t>}</a:t>
            </a:r>
          </a:p>
          <a:p>
            <a:endParaRPr lang="fr-FR" sz="105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3EF4FC-8388-AF7E-23F0-FE2A95641C7D}"/>
              </a:ext>
            </a:extLst>
          </p:cNvPr>
          <p:cNvSpPr txBox="1"/>
          <p:nvPr/>
        </p:nvSpPr>
        <p:spPr>
          <a:xfrm>
            <a:off x="4728331" y="982162"/>
            <a:ext cx="4201412" cy="900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1050" dirty="0">
              <a:latin typeface="Consolas" panose="020B0609020204030204" pitchFamily="49" charset="0"/>
            </a:endParaRPr>
          </a:p>
          <a:p>
            <a:r>
              <a:rPr lang="fr-FR" sz="1050" dirty="0">
                <a:latin typeface="Consolas" panose="020B0609020204030204" pitchFamily="49" charset="0"/>
              </a:rPr>
              <a:t>Config </a:t>
            </a:r>
            <a:r>
              <a:rPr lang="fr-FR" sz="1050" dirty="0" err="1">
                <a:latin typeface="Consolas" panose="020B0609020204030204" pitchFamily="49" charset="0"/>
              </a:rPr>
              <a:t>maConfig</a:t>
            </a:r>
            <a:r>
              <a:rPr lang="fr-FR" sz="1050" dirty="0">
                <a:latin typeface="Consolas" panose="020B0609020204030204" pitchFamily="49" charset="0"/>
              </a:rPr>
              <a:t> = </a:t>
            </a:r>
            <a:r>
              <a:rPr lang="fr-FR" sz="1050" dirty="0" err="1">
                <a:latin typeface="Consolas" panose="020B0609020204030204" pitchFamily="49" charset="0"/>
              </a:rPr>
              <a:t>loadConfigFromDb</a:t>
            </a:r>
            <a:r>
              <a:rPr lang="fr-FR" sz="1050" dirty="0">
                <a:latin typeface="Consolas" panose="020B0609020204030204" pitchFamily="49" charset="0"/>
              </a:rPr>
              <a:t>();</a:t>
            </a:r>
          </a:p>
          <a:p>
            <a:endParaRPr lang="fr-FR" sz="1050" dirty="0"/>
          </a:p>
          <a:p>
            <a:r>
              <a:rPr lang="fr-FR" sz="1050" dirty="0"/>
              <a:t>Waller </a:t>
            </a:r>
            <a:r>
              <a:rPr lang="fr-FR" sz="1050" dirty="0" err="1"/>
              <a:t>myWallet</a:t>
            </a:r>
            <a:r>
              <a:rPr lang="fr-FR" sz="1050" dirty="0"/>
              <a:t> = </a:t>
            </a:r>
            <a:r>
              <a:rPr lang="fr-FR" sz="1050" dirty="0" err="1"/>
              <a:t>loadWalletFromDb</a:t>
            </a:r>
            <a:r>
              <a:rPr lang="fr-FR" sz="1050" dirty="0"/>
              <a:t>();</a:t>
            </a:r>
          </a:p>
          <a:p>
            <a:endParaRPr lang="fr-FR" sz="105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F48B897-6DCA-B2CB-18DC-5844706381F3}"/>
              </a:ext>
            </a:extLst>
          </p:cNvPr>
          <p:cNvSpPr txBox="1"/>
          <p:nvPr/>
        </p:nvSpPr>
        <p:spPr>
          <a:xfrm>
            <a:off x="4761613" y="2091840"/>
            <a:ext cx="4201412" cy="1338828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>
                <a:latin typeface="Consolas" panose="020B0609020204030204" pitchFamily="49" charset="0"/>
              </a:rPr>
              <a:t>Config </a:t>
            </a:r>
            <a:r>
              <a:rPr lang="fr-FR" sz="900" dirty="0" err="1">
                <a:latin typeface="Consolas" panose="020B0609020204030204" pitchFamily="49" charset="0"/>
              </a:rPr>
              <a:t>loadConfigFromDb</a:t>
            </a:r>
            <a:r>
              <a:rPr lang="fr-FR" sz="900" dirty="0">
                <a:latin typeface="Consolas" panose="020B0609020204030204" pitchFamily="49" charset="0"/>
              </a:rPr>
              <a:t>(){</a:t>
            </a:r>
          </a:p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>
                <a:latin typeface="Consolas" panose="020B0609020204030204" pitchFamily="49" charset="0"/>
              </a:rPr>
              <a:t>    Connection </a:t>
            </a:r>
            <a:r>
              <a:rPr lang="fr-FR" sz="900" dirty="0" err="1">
                <a:latin typeface="Consolas" panose="020B0609020204030204" pitchFamily="49" charset="0"/>
              </a:rPr>
              <a:t>conn</a:t>
            </a:r>
            <a:r>
              <a:rPr lang="fr-FR" sz="900" dirty="0">
                <a:latin typeface="Consolas" panose="020B0609020204030204" pitchFamily="49" charset="0"/>
              </a:rPr>
              <a:t> = </a:t>
            </a:r>
            <a:r>
              <a:rPr lang="fr-FR" sz="900" dirty="0" err="1">
                <a:latin typeface="Consolas" panose="020B0609020204030204" pitchFamily="49" charset="0"/>
              </a:rPr>
              <a:t>DBConnector.getConnection</a:t>
            </a:r>
            <a:r>
              <a:rPr lang="fr-FR" sz="900" dirty="0">
                <a:latin typeface="Consolas" panose="020B0609020204030204" pitchFamily="49" charset="0"/>
              </a:rPr>
              <a:t>();</a:t>
            </a:r>
          </a:p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>
                <a:latin typeface="Consolas" panose="020B0609020204030204" pitchFamily="49" charset="0"/>
              </a:rPr>
              <a:t>    </a:t>
            </a:r>
            <a:r>
              <a:rPr lang="fr-FR" sz="900" dirty="0" err="1">
                <a:latin typeface="Consolas" panose="020B0609020204030204" pitchFamily="49" charset="0"/>
              </a:rPr>
              <a:t>conn.executeQuery</a:t>
            </a:r>
            <a:r>
              <a:rPr lang="fr-FR" sz="900" dirty="0">
                <a:latin typeface="Consolas" panose="020B0609020204030204" pitchFamily="49" charset="0"/>
              </a:rPr>
              <a:t>("SELECT * FROM config ...");</a:t>
            </a:r>
          </a:p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>
                <a:latin typeface="Consolas" panose="020B0609020204030204" pitchFamily="49" charset="0"/>
              </a:rPr>
              <a:t>}</a:t>
            </a:r>
            <a:endParaRPr lang="fr-FR" sz="900" dirty="0"/>
          </a:p>
          <a:p>
            <a:endParaRPr lang="fr-FR" sz="9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265D0BE-BFFA-81AD-82C8-B5E43312FF0A}"/>
              </a:ext>
            </a:extLst>
          </p:cNvPr>
          <p:cNvSpPr txBox="1"/>
          <p:nvPr/>
        </p:nvSpPr>
        <p:spPr>
          <a:xfrm>
            <a:off x="4761613" y="3607281"/>
            <a:ext cx="4201412" cy="1338828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>
                <a:latin typeface="Consolas" panose="020B0609020204030204" pitchFamily="49" charset="0"/>
              </a:rPr>
              <a:t>Config </a:t>
            </a:r>
            <a:r>
              <a:rPr lang="fr-FR" sz="900" dirty="0" err="1">
                <a:latin typeface="Consolas" panose="020B0609020204030204" pitchFamily="49" charset="0"/>
              </a:rPr>
              <a:t>loadWalletFromDb</a:t>
            </a:r>
            <a:r>
              <a:rPr lang="fr-FR" sz="900" dirty="0">
                <a:latin typeface="Consolas" panose="020B0609020204030204" pitchFamily="49" charset="0"/>
              </a:rPr>
              <a:t>(){</a:t>
            </a:r>
          </a:p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>
                <a:latin typeface="Consolas" panose="020B0609020204030204" pitchFamily="49" charset="0"/>
              </a:rPr>
              <a:t>    Connection </a:t>
            </a:r>
            <a:r>
              <a:rPr lang="fr-FR" sz="900" dirty="0" err="1">
                <a:latin typeface="Consolas" panose="020B0609020204030204" pitchFamily="49" charset="0"/>
              </a:rPr>
              <a:t>conn</a:t>
            </a:r>
            <a:r>
              <a:rPr lang="fr-FR" sz="900" dirty="0">
                <a:latin typeface="Consolas" panose="020B0609020204030204" pitchFamily="49" charset="0"/>
              </a:rPr>
              <a:t> = </a:t>
            </a:r>
            <a:r>
              <a:rPr lang="fr-FR" sz="900" dirty="0" err="1">
                <a:latin typeface="Consolas" panose="020B0609020204030204" pitchFamily="49" charset="0"/>
              </a:rPr>
              <a:t>DBConnector.getConnection</a:t>
            </a:r>
            <a:r>
              <a:rPr lang="fr-FR" sz="900" dirty="0">
                <a:latin typeface="Consolas" panose="020B0609020204030204" pitchFamily="49" charset="0"/>
              </a:rPr>
              <a:t>();</a:t>
            </a:r>
          </a:p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>
                <a:latin typeface="Consolas" panose="020B0609020204030204" pitchFamily="49" charset="0"/>
              </a:rPr>
              <a:t>    </a:t>
            </a:r>
            <a:r>
              <a:rPr lang="fr-FR" sz="900" dirty="0" err="1">
                <a:latin typeface="Consolas" panose="020B0609020204030204" pitchFamily="49" charset="0"/>
              </a:rPr>
              <a:t>conn.executeQuery</a:t>
            </a:r>
            <a:r>
              <a:rPr lang="fr-FR" sz="900" dirty="0">
                <a:latin typeface="Consolas" panose="020B0609020204030204" pitchFamily="49" charset="0"/>
              </a:rPr>
              <a:t>("SELECT * FROM </a:t>
            </a:r>
            <a:r>
              <a:rPr lang="fr-FR" sz="900" dirty="0" err="1">
                <a:latin typeface="Consolas" panose="020B0609020204030204" pitchFamily="49" charset="0"/>
              </a:rPr>
              <a:t>wallet</a:t>
            </a:r>
            <a:r>
              <a:rPr lang="fr-FR" sz="900" dirty="0">
                <a:latin typeface="Consolas" panose="020B0609020204030204" pitchFamily="49" charset="0"/>
              </a:rPr>
              <a:t> ...");</a:t>
            </a:r>
          </a:p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>
                <a:latin typeface="Consolas" panose="020B0609020204030204" pitchFamily="49" charset="0"/>
              </a:rPr>
              <a:t>}</a:t>
            </a:r>
            <a:endParaRPr lang="fr-FR" sz="900" dirty="0"/>
          </a:p>
          <a:p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63773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671154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4. STRUCTURE</a:t>
            </a:r>
            <a:endParaRPr dirty="0"/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PRIVATE DATA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PROXY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ADAPTER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2" name="Google Shape;1074;p38">
            <a:extLst>
              <a:ext uri="{FF2B5EF4-FFF2-40B4-BE49-F238E27FC236}">
                <a16:creationId xmlns:a16="http://schemas.microsoft.com/office/drawing/2014/main" id="{84A4C8DA-69B4-A968-1B1F-699296A42AD1}"/>
              </a:ext>
            </a:extLst>
          </p:cNvPr>
          <p:cNvGrpSpPr/>
          <p:nvPr/>
        </p:nvGrpSpPr>
        <p:grpSpPr>
          <a:xfrm>
            <a:off x="5321854" y="1629933"/>
            <a:ext cx="2731977" cy="2164498"/>
            <a:chOff x="2504975" y="1971250"/>
            <a:chExt cx="2053150" cy="1626675"/>
          </a:xfrm>
          <a:solidFill>
            <a:schemeClr val="accent2"/>
          </a:solidFill>
        </p:grpSpPr>
        <p:sp>
          <p:nvSpPr>
            <p:cNvPr id="3" name="Google Shape;1075;p38">
              <a:extLst>
                <a:ext uri="{FF2B5EF4-FFF2-40B4-BE49-F238E27FC236}">
                  <a16:creationId xmlns:a16="http://schemas.microsoft.com/office/drawing/2014/main" id="{02A31D3C-5436-F6C4-5C31-DE5BCE412A4F}"/>
                </a:ext>
              </a:extLst>
            </p:cNvPr>
            <p:cNvSpPr/>
            <p:nvPr/>
          </p:nvSpPr>
          <p:spPr>
            <a:xfrm>
              <a:off x="298045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76;p38">
              <a:extLst>
                <a:ext uri="{FF2B5EF4-FFF2-40B4-BE49-F238E27FC236}">
                  <a16:creationId xmlns:a16="http://schemas.microsoft.com/office/drawing/2014/main" id="{B5B32195-8639-5F8B-B519-B9CD3AD3D615}"/>
                </a:ext>
              </a:extLst>
            </p:cNvPr>
            <p:cNvSpPr/>
            <p:nvPr/>
          </p:nvSpPr>
          <p:spPr>
            <a:xfrm>
              <a:off x="3349775" y="1971250"/>
              <a:ext cx="298100" cy="254125"/>
            </a:xfrm>
            <a:custGeom>
              <a:avLst/>
              <a:gdLst/>
              <a:ahLst/>
              <a:cxnLst/>
              <a:rect l="l" t="t" r="r" b="b"/>
              <a:pathLst>
                <a:path w="11924" h="10165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4" y="9702"/>
                    <a:pt x="5567" y="10164"/>
                    <a:pt x="6816" y="10164"/>
                  </a:cubicBezTo>
                  <a:cubicBezTo>
                    <a:pt x="9424" y="10164"/>
                    <a:pt x="11924" y="8147"/>
                    <a:pt x="11924" y="5118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77;p38">
              <a:extLst>
                <a:ext uri="{FF2B5EF4-FFF2-40B4-BE49-F238E27FC236}">
                  <a16:creationId xmlns:a16="http://schemas.microsoft.com/office/drawing/2014/main" id="{D212195E-BB1C-0358-17D7-E22C60F27C1B}"/>
                </a:ext>
              </a:extLst>
            </p:cNvPr>
            <p:cNvSpPr/>
            <p:nvPr/>
          </p:nvSpPr>
          <p:spPr>
            <a:xfrm>
              <a:off x="3349775" y="2548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78;p38">
              <a:extLst>
                <a:ext uri="{FF2B5EF4-FFF2-40B4-BE49-F238E27FC236}">
                  <a16:creationId xmlns:a16="http://schemas.microsoft.com/office/drawing/2014/main" id="{BE577922-958A-C3C3-C519-AEC55BF0B858}"/>
                </a:ext>
              </a:extLst>
            </p:cNvPr>
            <p:cNvSpPr/>
            <p:nvPr/>
          </p:nvSpPr>
          <p:spPr>
            <a:xfrm>
              <a:off x="3349775" y="3054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8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9"/>
                    <a:pt x="9656" y="0"/>
                    <a:pt x="68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79;p38">
              <a:extLst>
                <a:ext uri="{FF2B5EF4-FFF2-40B4-BE49-F238E27FC236}">
                  <a16:creationId xmlns:a16="http://schemas.microsoft.com/office/drawing/2014/main" id="{C9EE6675-09E4-79F3-97CB-A80F47CCD62D}"/>
                </a:ext>
              </a:extLst>
            </p:cNvPr>
            <p:cNvSpPr/>
            <p:nvPr/>
          </p:nvSpPr>
          <p:spPr>
            <a:xfrm>
              <a:off x="380780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3" y="10121"/>
                    <a:pt x="10121" y="7853"/>
                    <a:pt x="10121" y="5061"/>
                  </a:cubicBezTo>
                  <a:cubicBezTo>
                    <a:pt x="10121" y="2269"/>
                    <a:pt x="7853" y="1"/>
                    <a:pt x="5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80;p38">
              <a:extLst>
                <a:ext uri="{FF2B5EF4-FFF2-40B4-BE49-F238E27FC236}">
                  <a16:creationId xmlns:a16="http://schemas.microsoft.com/office/drawing/2014/main" id="{59A869A2-BC53-431C-0D32-4921C8747B94}"/>
                </a:ext>
              </a:extLst>
            </p:cNvPr>
            <p:cNvSpPr/>
            <p:nvPr/>
          </p:nvSpPr>
          <p:spPr>
            <a:xfrm>
              <a:off x="293682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3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81;p38">
              <a:extLst>
                <a:ext uri="{FF2B5EF4-FFF2-40B4-BE49-F238E27FC236}">
                  <a16:creationId xmlns:a16="http://schemas.microsoft.com/office/drawing/2014/main" id="{6479BADA-30D4-79AC-BA9F-2BED705BA0C0}"/>
                </a:ext>
              </a:extLst>
            </p:cNvPr>
            <p:cNvSpPr/>
            <p:nvPr/>
          </p:nvSpPr>
          <p:spPr>
            <a:xfrm>
              <a:off x="2504975" y="3342400"/>
              <a:ext cx="298100" cy="255525"/>
            </a:xfrm>
            <a:custGeom>
              <a:avLst/>
              <a:gdLst/>
              <a:ahLst/>
              <a:cxnLst/>
              <a:rect l="l" t="t" r="r" b="b"/>
              <a:pathLst>
                <a:path w="11924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52" y="9758"/>
                    <a:pt x="5535" y="10221"/>
                    <a:pt x="6790" y="10221"/>
                  </a:cubicBezTo>
                  <a:cubicBezTo>
                    <a:pt x="9419" y="10221"/>
                    <a:pt x="11924" y="8189"/>
                    <a:pt x="11924" y="5119"/>
                  </a:cubicBezTo>
                  <a:cubicBezTo>
                    <a:pt x="11924" y="2269"/>
                    <a:pt x="9655" y="0"/>
                    <a:pt x="68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2;p38">
              <a:extLst>
                <a:ext uri="{FF2B5EF4-FFF2-40B4-BE49-F238E27FC236}">
                  <a16:creationId xmlns:a16="http://schemas.microsoft.com/office/drawing/2014/main" id="{DD29672B-9984-ECB3-E708-FE0CC9AEF967}"/>
                </a:ext>
              </a:extLst>
            </p:cNvPr>
            <p:cNvSpPr/>
            <p:nvPr/>
          </p:nvSpPr>
          <p:spPr>
            <a:xfrm>
              <a:off x="376417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83;p38">
              <a:extLst>
                <a:ext uri="{FF2B5EF4-FFF2-40B4-BE49-F238E27FC236}">
                  <a16:creationId xmlns:a16="http://schemas.microsoft.com/office/drawing/2014/main" id="{B7FF7CEC-2E84-D786-8066-205E81400BEA}"/>
                </a:ext>
              </a:extLst>
            </p:cNvPr>
            <p:cNvSpPr/>
            <p:nvPr/>
          </p:nvSpPr>
          <p:spPr>
            <a:xfrm>
              <a:off x="4217850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5" y="0"/>
                  </a:moveTo>
                  <a:cubicBezTo>
                    <a:pt x="2269" y="0"/>
                    <a:pt x="0" y="5468"/>
                    <a:pt x="3199" y="8725"/>
                  </a:cubicBezTo>
                  <a:cubicBezTo>
                    <a:pt x="4233" y="9758"/>
                    <a:pt x="5503" y="10221"/>
                    <a:pt x="6749" y="10221"/>
                  </a:cubicBezTo>
                  <a:cubicBezTo>
                    <a:pt x="9360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84;p38">
              <a:extLst>
                <a:ext uri="{FF2B5EF4-FFF2-40B4-BE49-F238E27FC236}">
                  <a16:creationId xmlns:a16="http://schemas.microsoft.com/office/drawing/2014/main" id="{7CCE2D9D-0980-DBCE-F02D-4932DDCC2C09}"/>
                </a:ext>
              </a:extLst>
            </p:cNvPr>
            <p:cNvSpPr/>
            <p:nvPr/>
          </p:nvSpPr>
          <p:spPr>
            <a:xfrm>
              <a:off x="2539875" y="2824750"/>
              <a:ext cx="254475" cy="253025"/>
            </a:xfrm>
            <a:custGeom>
              <a:avLst/>
              <a:gdLst/>
              <a:ahLst/>
              <a:cxnLst/>
              <a:rect l="l" t="t" r="r" b="b"/>
              <a:pathLst>
                <a:path w="10179" h="10121" extrusionOk="0">
                  <a:moveTo>
                    <a:pt x="5119" y="1"/>
                  </a:moveTo>
                  <a:cubicBezTo>
                    <a:pt x="2327" y="1"/>
                    <a:pt x="0" y="2269"/>
                    <a:pt x="0" y="5061"/>
                  </a:cubicBezTo>
                  <a:cubicBezTo>
                    <a:pt x="0" y="7853"/>
                    <a:pt x="2327" y="10121"/>
                    <a:pt x="5119" y="10121"/>
                  </a:cubicBezTo>
                  <a:cubicBezTo>
                    <a:pt x="7911" y="10121"/>
                    <a:pt x="10179" y="7853"/>
                    <a:pt x="10179" y="5061"/>
                  </a:cubicBezTo>
                  <a:cubicBezTo>
                    <a:pt x="10179" y="2269"/>
                    <a:pt x="7911" y="1"/>
                    <a:pt x="51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5;p38">
              <a:extLst>
                <a:ext uri="{FF2B5EF4-FFF2-40B4-BE49-F238E27FC236}">
                  <a16:creationId xmlns:a16="http://schemas.microsoft.com/office/drawing/2014/main" id="{4E44FBCD-BCDC-86CE-5CA1-A3499039B178}"/>
                </a:ext>
              </a:extLst>
            </p:cNvPr>
            <p:cNvSpPr/>
            <p:nvPr/>
          </p:nvSpPr>
          <p:spPr>
            <a:xfrm>
              <a:off x="4261475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0" y="1"/>
                  </a:moveTo>
                  <a:cubicBezTo>
                    <a:pt x="2269" y="1"/>
                    <a:pt x="0" y="2269"/>
                    <a:pt x="0" y="5061"/>
                  </a:cubicBezTo>
                  <a:cubicBezTo>
                    <a:pt x="0" y="7853"/>
                    <a:pt x="2269" y="10121"/>
                    <a:pt x="5060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6;p38">
              <a:extLst>
                <a:ext uri="{FF2B5EF4-FFF2-40B4-BE49-F238E27FC236}">
                  <a16:creationId xmlns:a16="http://schemas.microsoft.com/office/drawing/2014/main" id="{81FD910C-F953-F3C3-D74D-C519A8CCEA15}"/>
                </a:ext>
              </a:extLst>
            </p:cNvPr>
            <p:cNvSpPr/>
            <p:nvPr/>
          </p:nvSpPr>
          <p:spPr>
            <a:xfrm>
              <a:off x="3351225" y="2548500"/>
              <a:ext cx="296650" cy="254075"/>
            </a:xfrm>
            <a:custGeom>
              <a:avLst/>
              <a:gdLst/>
              <a:ahLst/>
              <a:cxnLst/>
              <a:rect l="l" t="t" r="r" b="b"/>
              <a:pathLst>
                <a:path w="11866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00" y="8666"/>
                  </a:cubicBezTo>
                  <a:cubicBezTo>
                    <a:pt x="4233" y="9700"/>
                    <a:pt x="5504" y="10163"/>
                    <a:pt x="6750" y="10163"/>
                  </a:cubicBezTo>
                  <a:cubicBezTo>
                    <a:pt x="9361" y="10163"/>
                    <a:pt x="11866" y="8131"/>
                    <a:pt x="11866" y="5060"/>
                  </a:cubicBezTo>
                  <a:cubicBezTo>
                    <a:pt x="11866" y="2268"/>
                    <a:pt x="9598" y="0"/>
                    <a:pt x="68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87;p38">
              <a:extLst>
                <a:ext uri="{FF2B5EF4-FFF2-40B4-BE49-F238E27FC236}">
                  <a16:creationId xmlns:a16="http://schemas.microsoft.com/office/drawing/2014/main" id="{11DC6B40-7BB5-BDE1-027F-65AF27D041AF}"/>
                </a:ext>
              </a:extLst>
            </p:cNvPr>
            <p:cNvSpPr/>
            <p:nvPr/>
          </p:nvSpPr>
          <p:spPr>
            <a:xfrm>
              <a:off x="3351225" y="30545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8;p38">
              <a:extLst>
                <a:ext uri="{FF2B5EF4-FFF2-40B4-BE49-F238E27FC236}">
                  <a16:creationId xmlns:a16="http://schemas.microsoft.com/office/drawing/2014/main" id="{B826BBBF-EFB8-CFC6-6557-CC11E817CCB3}"/>
                </a:ext>
              </a:extLst>
            </p:cNvPr>
            <p:cNvSpPr/>
            <p:nvPr/>
          </p:nvSpPr>
          <p:spPr>
            <a:xfrm>
              <a:off x="2547150" y="2823300"/>
              <a:ext cx="2003350" cy="774600"/>
            </a:xfrm>
            <a:custGeom>
              <a:avLst/>
              <a:gdLst/>
              <a:ahLst/>
              <a:cxnLst/>
              <a:rect l="l" t="t" r="r" b="b"/>
              <a:pathLst>
                <a:path w="80134" h="30984" extrusionOk="0">
                  <a:moveTo>
                    <a:pt x="22393" y="1"/>
                  </a:moveTo>
                  <a:cubicBezTo>
                    <a:pt x="16867" y="1"/>
                    <a:pt x="15297" y="7562"/>
                    <a:pt x="20357" y="9772"/>
                  </a:cubicBezTo>
                  <a:lnTo>
                    <a:pt x="20357" y="21230"/>
                  </a:lnTo>
                  <a:cubicBezTo>
                    <a:pt x="19194" y="21753"/>
                    <a:pt x="18263" y="22684"/>
                    <a:pt x="17740" y="23847"/>
                  </a:cubicBezTo>
                  <a:lnTo>
                    <a:pt x="9772" y="23847"/>
                  </a:lnTo>
                  <a:cubicBezTo>
                    <a:pt x="8851" y="21739"/>
                    <a:pt x="7001" y="20782"/>
                    <a:pt x="5157" y="20782"/>
                  </a:cubicBezTo>
                  <a:cubicBezTo>
                    <a:pt x="2574" y="20782"/>
                    <a:pt x="0" y="22659"/>
                    <a:pt x="0" y="25883"/>
                  </a:cubicBezTo>
                  <a:cubicBezTo>
                    <a:pt x="0" y="29106"/>
                    <a:pt x="2574" y="30983"/>
                    <a:pt x="5157" y="30983"/>
                  </a:cubicBezTo>
                  <a:cubicBezTo>
                    <a:pt x="7001" y="30983"/>
                    <a:pt x="8851" y="30026"/>
                    <a:pt x="9772" y="27918"/>
                  </a:cubicBezTo>
                  <a:lnTo>
                    <a:pt x="17740" y="27918"/>
                  </a:lnTo>
                  <a:cubicBezTo>
                    <a:pt x="18641" y="29896"/>
                    <a:pt x="20517" y="30884"/>
                    <a:pt x="22393" y="30884"/>
                  </a:cubicBezTo>
                  <a:cubicBezTo>
                    <a:pt x="24268" y="30884"/>
                    <a:pt x="26144" y="29896"/>
                    <a:pt x="27046" y="27918"/>
                  </a:cubicBezTo>
                  <a:lnTo>
                    <a:pt x="50892" y="27918"/>
                  </a:lnTo>
                  <a:cubicBezTo>
                    <a:pt x="51764" y="29896"/>
                    <a:pt x="53626" y="30884"/>
                    <a:pt x="55494" y="30884"/>
                  </a:cubicBezTo>
                  <a:cubicBezTo>
                    <a:pt x="57363" y="30884"/>
                    <a:pt x="59238" y="29896"/>
                    <a:pt x="60140" y="27918"/>
                  </a:cubicBezTo>
                  <a:lnTo>
                    <a:pt x="68980" y="27918"/>
                  </a:lnTo>
                  <a:cubicBezTo>
                    <a:pt x="69861" y="29932"/>
                    <a:pt x="71763" y="30975"/>
                    <a:pt x="73673" y="30975"/>
                  </a:cubicBezTo>
                  <a:cubicBezTo>
                    <a:pt x="75295" y="30975"/>
                    <a:pt x="76923" y="30223"/>
                    <a:pt x="77937" y="28674"/>
                  </a:cubicBezTo>
                  <a:cubicBezTo>
                    <a:pt x="80134" y="25322"/>
                    <a:pt x="77736" y="20822"/>
                    <a:pt x="73711" y="20822"/>
                  </a:cubicBezTo>
                  <a:cubicBezTo>
                    <a:pt x="73685" y="20822"/>
                    <a:pt x="73659" y="20822"/>
                    <a:pt x="73633" y="20823"/>
                  </a:cubicBezTo>
                  <a:cubicBezTo>
                    <a:pt x="71598" y="20823"/>
                    <a:pt x="69795" y="21986"/>
                    <a:pt x="68980" y="23847"/>
                  </a:cubicBezTo>
                  <a:lnTo>
                    <a:pt x="60140" y="23847"/>
                  </a:lnTo>
                  <a:cubicBezTo>
                    <a:pt x="59616" y="22684"/>
                    <a:pt x="58686" y="21753"/>
                    <a:pt x="57523" y="21230"/>
                  </a:cubicBezTo>
                  <a:lnTo>
                    <a:pt x="57523" y="9772"/>
                  </a:lnTo>
                  <a:cubicBezTo>
                    <a:pt x="62583" y="7562"/>
                    <a:pt x="61012" y="1"/>
                    <a:pt x="55487" y="1"/>
                  </a:cubicBezTo>
                  <a:cubicBezTo>
                    <a:pt x="49961" y="1"/>
                    <a:pt x="48391" y="7562"/>
                    <a:pt x="53509" y="9772"/>
                  </a:cubicBezTo>
                  <a:lnTo>
                    <a:pt x="53509" y="21230"/>
                  </a:lnTo>
                  <a:cubicBezTo>
                    <a:pt x="52288" y="21753"/>
                    <a:pt x="51357" y="22684"/>
                    <a:pt x="50892" y="23847"/>
                  </a:cubicBezTo>
                  <a:lnTo>
                    <a:pt x="27046" y="23847"/>
                  </a:lnTo>
                  <a:cubicBezTo>
                    <a:pt x="26522" y="22684"/>
                    <a:pt x="25592" y="21753"/>
                    <a:pt x="24428" y="21230"/>
                  </a:cubicBezTo>
                  <a:lnTo>
                    <a:pt x="24428" y="9772"/>
                  </a:lnTo>
                  <a:cubicBezTo>
                    <a:pt x="29488" y="7562"/>
                    <a:pt x="27918" y="1"/>
                    <a:pt x="22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89;p38">
              <a:extLst>
                <a:ext uri="{FF2B5EF4-FFF2-40B4-BE49-F238E27FC236}">
                  <a16:creationId xmlns:a16="http://schemas.microsoft.com/office/drawing/2014/main" id="{BE8F2AFF-4ADD-9611-FAB7-F8D00AC8C92B}"/>
                </a:ext>
              </a:extLst>
            </p:cNvPr>
            <p:cNvSpPr/>
            <p:nvPr/>
          </p:nvSpPr>
          <p:spPr>
            <a:xfrm>
              <a:off x="2524025" y="1983600"/>
              <a:ext cx="2034100" cy="1095300"/>
            </a:xfrm>
            <a:custGeom>
              <a:avLst/>
              <a:gdLst/>
              <a:ahLst/>
              <a:cxnLst/>
              <a:rect l="l" t="t" r="r" b="b"/>
              <a:pathLst>
                <a:path w="81364" h="43812" extrusionOk="0">
                  <a:moveTo>
                    <a:pt x="39872" y="0"/>
                  </a:moveTo>
                  <a:cubicBezTo>
                    <a:pt x="37480" y="0"/>
                    <a:pt x="35095" y="1542"/>
                    <a:pt x="34834" y="4624"/>
                  </a:cubicBezTo>
                  <a:cubicBezTo>
                    <a:pt x="34834" y="5148"/>
                    <a:pt x="34892" y="5729"/>
                    <a:pt x="35066" y="6253"/>
                  </a:cubicBezTo>
                  <a:lnTo>
                    <a:pt x="7614" y="33996"/>
                  </a:lnTo>
                  <a:cubicBezTo>
                    <a:pt x="6959" y="33713"/>
                    <a:pt x="6281" y="33581"/>
                    <a:pt x="5616" y="33581"/>
                  </a:cubicBezTo>
                  <a:cubicBezTo>
                    <a:pt x="3271" y="33581"/>
                    <a:pt x="1088" y="35226"/>
                    <a:pt x="634" y="37718"/>
                  </a:cubicBezTo>
                  <a:cubicBezTo>
                    <a:pt x="1" y="40886"/>
                    <a:pt x="2447" y="43768"/>
                    <a:pt x="5657" y="43768"/>
                  </a:cubicBezTo>
                  <a:cubicBezTo>
                    <a:pt x="5689" y="43768"/>
                    <a:pt x="5721" y="43768"/>
                    <a:pt x="5753" y="43767"/>
                  </a:cubicBezTo>
                  <a:cubicBezTo>
                    <a:pt x="9242" y="43767"/>
                    <a:pt x="11685" y="40219"/>
                    <a:pt x="10464" y="36904"/>
                  </a:cubicBezTo>
                  <a:lnTo>
                    <a:pt x="37800" y="9219"/>
                  </a:lnTo>
                  <a:cubicBezTo>
                    <a:pt x="38469" y="9539"/>
                    <a:pt x="39181" y="9699"/>
                    <a:pt x="39894" y="9699"/>
                  </a:cubicBezTo>
                  <a:cubicBezTo>
                    <a:pt x="40606" y="9699"/>
                    <a:pt x="41319" y="9539"/>
                    <a:pt x="41988" y="9219"/>
                  </a:cubicBezTo>
                  <a:lnTo>
                    <a:pt x="69847" y="36904"/>
                  </a:lnTo>
                  <a:cubicBezTo>
                    <a:pt x="69615" y="37486"/>
                    <a:pt x="69498" y="38125"/>
                    <a:pt x="69498" y="38765"/>
                  </a:cubicBezTo>
                  <a:cubicBezTo>
                    <a:pt x="69498" y="41793"/>
                    <a:pt x="71998" y="43811"/>
                    <a:pt x="74606" y="43811"/>
                  </a:cubicBezTo>
                  <a:cubicBezTo>
                    <a:pt x="75855" y="43811"/>
                    <a:pt x="77129" y="43349"/>
                    <a:pt x="78164" y="42313"/>
                  </a:cubicBezTo>
                  <a:cubicBezTo>
                    <a:pt x="81363" y="39114"/>
                    <a:pt x="79095" y="33647"/>
                    <a:pt x="74558" y="33647"/>
                  </a:cubicBezTo>
                  <a:cubicBezTo>
                    <a:pt x="73919" y="33647"/>
                    <a:pt x="73279" y="33763"/>
                    <a:pt x="72697" y="33996"/>
                  </a:cubicBezTo>
                  <a:lnTo>
                    <a:pt x="44721" y="6195"/>
                  </a:lnTo>
                  <a:cubicBezTo>
                    <a:pt x="44838" y="5671"/>
                    <a:pt x="44954" y="5148"/>
                    <a:pt x="44954" y="4624"/>
                  </a:cubicBezTo>
                  <a:cubicBezTo>
                    <a:pt x="44663" y="1542"/>
                    <a:pt x="42264" y="0"/>
                    <a:pt x="398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379;p27">
            <a:extLst>
              <a:ext uri="{FF2B5EF4-FFF2-40B4-BE49-F238E27FC236}">
                <a16:creationId xmlns:a16="http://schemas.microsoft.com/office/drawing/2014/main" id="{85D10E19-9D80-D53B-0122-87B3E11007DD}"/>
              </a:ext>
            </a:extLst>
          </p:cNvPr>
          <p:cNvSpPr/>
          <p:nvPr/>
        </p:nvSpPr>
        <p:spPr>
          <a:xfrm>
            <a:off x="7402439" y="3863424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3"/>
          </a:solidFill>
          <a:ln w="26625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0" name="Google Shape;382;p27">
            <a:extLst>
              <a:ext uri="{FF2B5EF4-FFF2-40B4-BE49-F238E27FC236}">
                <a16:creationId xmlns:a16="http://schemas.microsoft.com/office/drawing/2014/main" id="{20DD1C7B-2B78-998E-1F16-837E2A68C58C}"/>
              </a:ext>
            </a:extLst>
          </p:cNvPr>
          <p:cNvSpPr/>
          <p:nvPr/>
        </p:nvSpPr>
        <p:spPr>
          <a:xfrm>
            <a:off x="4684012" y="474451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1" name="Google Shape;383;p27">
            <a:extLst>
              <a:ext uri="{FF2B5EF4-FFF2-40B4-BE49-F238E27FC236}">
                <a16:creationId xmlns:a16="http://schemas.microsoft.com/office/drawing/2014/main" id="{7A135F16-5BBE-2048-9FAA-97F234BFC194}"/>
              </a:ext>
            </a:extLst>
          </p:cNvPr>
          <p:cNvSpPr/>
          <p:nvPr/>
        </p:nvSpPr>
        <p:spPr>
          <a:xfrm>
            <a:off x="5106820" y="474451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2" name="Google Shape;384;p27">
            <a:extLst>
              <a:ext uri="{FF2B5EF4-FFF2-40B4-BE49-F238E27FC236}">
                <a16:creationId xmlns:a16="http://schemas.microsoft.com/office/drawing/2014/main" id="{73C9CCC6-E76F-7AE7-9BDD-AE95AD22B24E}"/>
              </a:ext>
            </a:extLst>
          </p:cNvPr>
          <p:cNvSpPr/>
          <p:nvPr/>
        </p:nvSpPr>
        <p:spPr>
          <a:xfrm>
            <a:off x="4684012" y="654281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3" name="Google Shape;385;p27">
            <a:extLst>
              <a:ext uri="{FF2B5EF4-FFF2-40B4-BE49-F238E27FC236}">
                <a16:creationId xmlns:a16="http://schemas.microsoft.com/office/drawing/2014/main" id="{FF938FBD-BD46-0BD2-C5BD-D195433BC5F0}"/>
              </a:ext>
            </a:extLst>
          </p:cNvPr>
          <p:cNvSpPr/>
          <p:nvPr/>
        </p:nvSpPr>
        <p:spPr>
          <a:xfrm>
            <a:off x="5106820" y="654281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4" name="Google Shape;386;p27">
            <a:extLst>
              <a:ext uri="{FF2B5EF4-FFF2-40B4-BE49-F238E27FC236}">
                <a16:creationId xmlns:a16="http://schemas.microsoft.com/office/drawing/2014/main" id="{7E92CCF3-1F6B-448D-857E-06FE1EC63683}"/>
              </a:ext>
            </a:extLst>
          </p:cNvPr>
          <p:cNvSpPr/>
          <p:nvPr/>
        </p:nvSpPr>
        <p:spPr>
          <a:xfrm>
            <a:off x="4684012" y="836041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5" name="Google Shape;387;p27">
            <a:extLst>
              <a:ext uri="{FF2B5EF4-FFF2-40B4-BE49-F238E27FC236}">
                <a16:creationId xmlns:a16="http://schemas.microsoft.com/office/drawing/2014/main" id="{DF8B3C8A-0899-F02A-77F2-306ABCAA6E59}"/>
              </a:ext>
            </a:extLst>
          </p:cNvPr>
          <p:cNvSpPr/>
          <p:nvPr/>
        </p:nvSpPr>
        <p:spPr>
          <a:xfrm>
            <a:off x="5106820" y="836041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6" name="Google Shape;388;p27">
            <a:extLst>
              <a:ext uri="{FF2B5EF4-FFF2-40B4-BE49-F238E27FC236}">
                <a16:creationId xmlns:a16="http://schemas.microsoft.com/office/drawing/2014/main" id="{EF41B391-9E42-FC7E-5EB1-0AC7B0112B64}"/>
              </a:ext>
            </a:extLst>
          </p:cNvPr>
          <p:cNvSpPr/>
          <p:nvPr/>
        </p:nvSpPr>
        <p:spPr>
          <a:xfrm>
            <a:off x="4684012" y="101780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7" name="Google Shape;389;p27">
            <a:extLst>
              <a:ext uri="{FF2B5EF4-FFF2-40B4-BE49-F238E27FC236}">
                <a16:creationId xmlns:a16="http://schemas.microsoft.com/office/drawing/2014/main" id="{349C117F-B4C6-924F-AACC-83D08AA987C7}"/>
              </a:ext>
            </a:extLst>
          </p:cNvPr>
          <p:cNvSpPr/>
          <p:nvPr/>
        </p:nvSpPr>
        <p:spPr>
          <a:xfrm>
            <a:off x="5106820" y="101780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8" name="Google Shape;390;p27">
            <a:extLst>
              <a:ext uri="{FF2B5EF4-FFF2-40B4-BE49-F238E27FC236}">
                <a16:creationId xmlns:a16="http://schemas.microsoft.com/office/drawing/2014/main" id="{EEF9FAC2-71D4-10C9-5B8E-C24568821B65}"/>
              </a:ext>
            </a:extLst>
          </p:cNvPr>
          <p:cNvSpPr/>
          <p:nvPr/>
        </p:nvSpPr>
        <p:spPr>
          <a:xfrm>
            <a:off x="4379773" y="539484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9" name="Google Shape;378;p27">
            <a:extLst>
              <a:ext uri="{FF2B5EF4-FFF2-40B4-BE49-F238E27FC236}">
                <a16:creationId xmlns:a16="http://schemas.microsoft.com/office/drawing/2014/main" id="{93C278F2-F913-214C-2A7B-E37EFB25CEC9}"/>
              </a:ext>
            </a:extLst>
          </p:cNvPr>
          <p:cNvSpPr/>
          <p:nvPr/>
        </p:nvSpPr>
        <p:spPr>
          <a:xfrm>
            <a:off x="4522618" y="3899417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380;p27">
            <a:extLst>
              <a:ext uri="{FF2B5EF4-FFF2-40B4-BE49-F238E27FC236}">
                <a16:creationId xmlns:a16="http://schemas.microsoft.com/office/drawing/2014/main" id="{AA348EEB-B73C-00AB-9C42-D790AF7A5E94}"/>
              </a:ext>
            </a:extLst>
          </p:cNvPr>
          <p:cNvSpPr/>
          <p:nvPr/>
        </p:nvSpPr>
        <p:spPr>
          <a:xfrm>
            <a:off x="4839811" y="3924542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377;p27">
            <a:extLst>
              <a:ext uri="{FF2B5EF4-FFF2-40B4-BE49-F238E27FC236}">
                <a16:creationId xmlns:a16="http://schemas.microsoft.com/office/drawing/2014/main" id="{185BEFFB-339F-8F2A-80D4-3F2B7653376B}"/>
              </a:ext>
            </a:extLst>
          </p:cNvPr>
          <p:cNvSpPr/>
          <p:nvPr/>
        </p:nvSpPr>
        <p:spPr>
          <a:xfrm rot="18426422">
            <a:off x="7898190" y="303930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702" name="Google Shape;381;p27">
            <a:extLst>
              <a:ext uri="{FF2B5EF4-FFF2-40B4-BE49-F238E27FC236}">
                <a16:creationId xmlns:a16="http://schemas.microsoft.com/office/drawing/2014/main" id="{EB209EEB-EE9F-F109-7BBD-60285D5523DB}"/>
              </a:ext>
            </a:extLst>
          </p:cNvPr>
          <p:cNvSpPr/>
          <p:nvPr/>
        </p:nvSpPr>
        <p:spPr>
          <a:xfrm rot="18426422">
            <a:off x="7981763" y="529870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713" name="Google Shape;7164;p56">
            <a:extLst>
              <a:ext uri="{FF2B5EF4-FFF2-40B4-BE49-F238E27FC236}">
                <a16:creationId xmlns:a16="http://schemas.microsoft.com/office/drawing/2014/main" id="{56D00912-77B4-E141-DB79-C6060AB00B24}"/>
              </a:ext>
            </a:extLst>
          </p:cNvPr>
          <p:cNvSpPr/>
          <p:nvPr/>
        </p:nvSpPr>
        <p:spPr>
          <a:xfrm>
            <a:off x="910223" y="1968079"/>
            <a:ext cx="243001" cy="237420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" name="Google Shape;8011;p57">
            <a:extLst>
              <a:ext uri="{FF2B5EF4-FFF2-40B4-BE49-F238E27FC236}">
                <a16:creationId xmlns:a16="http://schemas.microsoft.com/office/drawing/2014/main" id="{BDF2EA35-DC01-B4ED-5D92-4B0E8D5C2B62}"/>
              </a:ext>
            </a:extLst>
          </p:cNvPr>
          <p:cNvGrpSpPr/>
          <p:nvPr/>
        </p:nvGrpSpPr>
        <p:grpSpPr>
          <a:xfrm>
            <a:off x="908562" y="2663566"/>
            <a:ext cx="251352" cy="251352"/>
            <a:chOff x="-49027775" y="3183175"/>
            <a:chExt cx="299325" cy="2993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15" name="Google Shape;8012;p57">
              <a:extLst>
                <a:ext uri="{FF2B5EF4-FFF2-40B4-BE49-F238E27FC236}">
                  <a16:creationId xmlns:a16="http://schemas.microsoft.com/office/drawing/2014/main" id="{0C649F57-F753-A594-8C3C-5DDABC7D763E}"/>
                </a:ext>
              </a:extLst>
            </p:cNvPr>
            <p:cNvSpPr/>
            <p:nvPr/>
          </p:nvSpPr>
          <p:spPr>
            <a:xfrm>
              <a:off x="-48870250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8013;p57">
              <a:extLst>
                <a:ext uri="{FF2B5EF4-FFF2-40B4-BE49-F238E27FC236}">
                  <a16:creationId xmlns:a16="http://schemas.microsoft.com/office/drawing/2014/main" id="{2A17FF62-2B2C-BE6F-BAE8-1BF18979A744}"/>
                </a:ext>
              </a:extLst>
            </p:cNvPr>
            <p:cNvSpPr/>
            <p:nvPr/>
          </p:nvSpPr>
          <p:spPr>
            <a:xfrm>
              <a:off x="-49027775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8014;p57">
              <a:extLst>
                <a:ext uri="{FF2B5EF4-FFF2-40B4-BE49-F238E27FC236}">
                  <a16:creationId xmlns:a16="http://schemas.microsoft.com/office/drawing/2014/main" id="{2E17B893-868E-3768-A4F5-A9F41F6F108E}"/>
                </a:ext>
              </a:extLst>
            </p:cNvPr>
            <p:cNvSpPr/>
            <p:nvPr/>
          </p:nvSpPr>
          <p:spPr>
            <a:xfrm>
              <a:off x="-49027775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8015;p57">
              <a:extLst>
                <a:ext uri="{FF2B5EF4-FFF2-40B4-BE49-F238E27FC236}">
                  <a16:creationId xmlns:a16="http://schemas.microsoft.com/office/drawing/2014/main" id="{F3A18357-FD29-D8A8-C174-44B6EC4DF5AD}"/>
                </a:ext>
              </a:extLst>
            </p:cNvPr>
            <p:cNvSpPr/>
            <p:nvPr/>
          </p:nvSpPr>
          <p:spPr>
            <a:xfrm>
              <a:off x="-48914350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172;p56">
            <a:extLst>
              <a:ext uri="{FF2B5EF4-FFF2-40B4-BE49-F238E27FC236}">
                <a16:creationId xmlns:a16="http://schemas.microsoft.com/office/drawing/2014/main" id="{CFACF103-0BCE-771C-D893-6B554B2FC994}"/>
              </a:ext>
            </a:extLst>
          </p:cNvPr>
          <p:cNvGrpSpPr/>
          <p:nvPr/>
        </p:nvGrpSpPr>
        <p:grpSpPr>
          <a:xfrm>
            <a:off x="908846" y="3366988"/>
            <a:ext cx="251958" cy="251958"/>
            <a:chOff x="-35481425" y="3202075"/>
            <a:chExt cx="291450" cy="2914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35" name="Google Shape;7173;p56">
              <a:extLst>
                <a:ext uri="{FF2B5EF4-FFF2-40B4-BE49-F238E27FC236}">
                  <a16:creationId xmlns:a16="http://schemas.microsoft.com/office/drawing/2014/main" id="{7132F86A-152E-4B92-FC56-ECE15788B97C}"/>
                </a:ext>
              </a:extLst>
            </p:cNvPr>
            <p:cNvSpPr/>
            <p:nvPr/>
          </p:nvSpPr>
          <p:spPr>
            <a:xfrm>
              <a:off x="-35414475" y="3304600"/>
              <a:ext cx="154400" cy="85975"/>
            </a:xfrm>
            <a:custGeom>
              <a:avLst/>
              <a:gdLst/>
              <a:ahLst/>
              <a:cxnLst/>
              <a:rect l="l" t="t" r="r" b="b"/>
              <a:pathLst>
                <a:path w="6176" h="3439" extrusionOk="0">
                  <a:moveTo>
                    <a:pt x="4433" y="0"/>
                  </a:moveTo>
                  <a:cubicBezTo>
                    <a:pt x="4393" y="0"/>
                    <a:pt x="4354" y="8"/>
                    <a:pt x="4317" y="26"/>
                  </a:cubicBezTo>
                  <a:cubicBezTo>
                    <a:pt x="4191" y="58"/>
                    <a:pt x="4128" y="216"/>
                    <a:pt x="4128" y="342"/>
                  </a:cubicBezTo>
                  <a:lnTo>
                    <a:pt x="4128" y="1003"/>
                  </a:lnTo>
                  <a:lnTo>
                    <a:pt x="2048" y="1003"/>
                  </a:lnTo>
                  <a:lnTo>
                    <a:pt x="2048" y="342"/>
                  </a:lnTo>
                  <a:cubicBezTo>
                    <a:pt x="2048" y="184"/>
                    <a:pt x="1954" y="58"/>
                    <a:pt x="1828" y="26"/>
                  </a:cubicBezTo>
                  <a:cubicBezTo>
                    <a:pt x="1793" y="15"/>
                    <a:pt x="1750" y="8"/>
                    <a:pt x="1705" y="8"/>
                  </a:cubicBezTo>
                  <a:cubicBezTo>
                    <a:pt x="1626" y="8"/>
                    <a:pt x="1541" y="30"/>
                    <a:pt x="1481" y="89"/>
                  </a:cubicBezTo>
                  <a:lnTo>
                    <a:pt x="95" y="1476"/>
                  </a:lnTo>
                  <a:cubicBezTo>
                    <a:pt x="0" y="1602"/>
                    <a:pt x="0" y="1822"/>
                    <a:pt x="95" y="1948"/>
                  </a:cubicBezTo>
                  <a:lnTo>
                    <a:pt x="1481" y="3334"/>
                  </a:lnTo>
                  <a:cubicBezTo>
                    <a:pt x="1548" y="3379"/>
                    <a:pt x="1646" y="3424"/>
                    <a:pt x="1732" y="3424"/>
                  </a:cubicBezTo>
                  <a:cubicBezTo>
                    <a:pt x="1767" y="3424"/>
                    <a:pt x="1800" y="3416"/>
                    <a:pt x="1828" y="3398"/>
                  </a:cubicBezTo>
                  <a:cubicBezTo>
                    <a:pt x="1954" y="3366"/>
                    <a:pt x="2048" y="3208"/>
                    <a:pt x="2048" y="3082"/>
                  </a:cubicBezTo>
                  <a:lnTo>
                    <a:pt x="2048" y="2421"/>
                  </a:lnTo>
                  <a:lnTo>
                    <a:pt x="4128" y="2421"/>
                  </a:lnTo>
                  <a:lnTo>
                    <a:pt x="4128" y="3082"/>
                  </a:lnTo>
                  <a:cubicBezTo>
                    <a:pt x="4128" y="3240"/>
                    <a:pt x="4191" y="3366"/>
                    <a:pt x="4317" y="3398"/>
                  </a:cubicBezTo>
                  <a:cubicBezTo>
                    <a:pt x="4369" y="3424"/>
                    <a:pt x="4426" y="3439"/>
                    <a:pt x="4483" y="3439"/>
                  </a:cubicBezTo>
                  <a:cubicBezTo>
                    <a:pt x="4562" y="3439"/>
                    <a:pt x="4639" y="3408"/>
                    <a:pt x="4695" y="3334"/>
                  </a:cubicBezTo>
                  <a:lnTo>
                    <a:pt x="6049" y="1948"/>
                  </a:lnTo>
                  <a:cubicBezTo>
                    <a:pt x="6175" y="1822"/>
                    <a:pt x="6175" y="1602"/>
                    <a:pt x="6049" y="1476"/>
                  </a:cubicBezTo>
                  <a:lnTo>
                    <a:pt x="4695" y="89"/>
                  </a:lnTo>
                  <a:cubicBezTo>
                    <a:pt x="4628" y="45"/>
                    <a:pt x="4530" y="0"/>
                    <a:pt x="4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174;p56">
              <a:extLst>
                <a:ext uri="{FF2B5EF4-FFF2-40B4-BE49-F238E27FC236}">
                  <a16:creationId xmlns:a16="http://schemas.microsoft.com/office/drawing/2014/main" id="{43F8914E-6E81-6458-1B12-5A332013AE5F}"/>
                </a:ext>
              </a:extLst>
            </p:cNvPr>
            <p:cNvSpPr/>
            <p:nvPr/>
          </p:nvSpPr>
          <p:spPr>
            <a:xfrm>
              <a:off x="-35413700" y="3202075"/>
              <a:ext cx="34700" cy="103200"/>
            </a:xfrm>
            <a:custGeom>
              <a:avLst/>
              <a:gdLst/>
              <a:ahLst/>
              <a:cxnLst/>
              <a:rect l="l" t="t" r="r" b="b"/>
              <a:pathLst>
                <a:path w="1388" h="4128" extrusionOk="0">
                  <a:moveTo>
                    <a:pt x="1" y="0"/>
                  </a:moveTo>
                  <a:lnTo>
                    <a:pt x="1" y="4127"/>
                  </a:lnTo>
                  <a:lnTo>
                    <a:pt x="348" y="4127"/>
                  </a:lnTo>
                  <a:cubicBezTo>
                    <a:pt x="915" y="4127"/>
                    <a:pt x="1387" y="3655"/>
                    <a:pt x="1387" y="3088"/>
                  </a:cubicBezTo>
                  <a:lnTo>
                    <a:pt x="1387" y="1009"/>
                  </a:lnTo>
                  <a:cubicBezTo>
                    <a:pt x="1387" y="473"/>
                    <a:pt x="915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175;p56">
              <a:extLst>
                <a:ext uri="{FF2B5EF4-FFF2-40B4-BE49-F238E27FC236}">
                  <a16:creationId xmlns:a16="http://schemas.microsoft.com/office/drawing/2014/main" id="{FC3BDF67-B0A4-7A50-3DC5-4F78F31470B6}"/>
                </a:ext>
              </a:extLst>
            </p:cNvPr>
            <p:cNvSpPr/>
            <p:nvPr/>
          </p:nvSpPr>
          <p:spPr>
            <a:xfrm>
              <a:off x="-35413700" y="3389525"/>
              <a:ext cx="34700" cy="103250"/>
            </a:xfrm>
            <a:custGeom>
              <a:avLst/>
              <a:gdLst/>
              <a:ahLst/>
              <a:cxnLst/>
              <a:rect l="l" t="t" r="r" b="b"/>
              <a:pathLst>
                <a:path w="1388" h="4130" extrusionOk="0">
                  <a:moveTo>
                    <a:pt x="1" y="1"/>
                  </a:moveTo>
                  <a:lnTo>
                    <a:pt x="1" y="4128"/>
                  </a:lnTo>
                  <a:lnTo>
                    <a:pt x="348" y="4128"/>
                  </a:lnTo>
                  <a:cubicBezTo>
                    <a:pt x="367" y="4129"/>
                    <a:pt x="386" y="4129"/>
                    <a:pt x="405" y="4129"/>
                  </a:cubicBezTo>
                  <a:cubicBezTo>
                    <a:pt x="946" y="4129"/>
                    <a:pt x="1387" y="3698"/>
                    <a:pt x="1387" y="3119"/>
                  </a:cubicBezTo>
                  <a:lnTo>
                    <a:pt x="1387" y="1040"/>
                  </a:lnTo>
                  <a:cubicBezTo>
                    <a:pt x="1387" y="473"/>
                    <a:pt x="915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176;p56">
              <a:extLst>
                <a:ext uri="{FF2B5EF4-FFF2-40B4-BE49-F238E27FC236}">
                  <a16:creationId xmlns:a16="http://schemas.microsoft.com/office/drawing/2014/main" id="{E0ECC74B-4787-0AE5-D441-6190739616CF}"/>
                </a:ext>
              </a:extLst>
            </p:cNvPr>
            <p:cNvSpPr/>
            <p:nvPr/>
          </p:nvSpPr>
          <p:spPr>
            <a:xfrm>
              <a:off x="-35292400" y="3202075"/>
              <a:ext cx="33900" cy="103200"/>
            </a:xfrm>
            <a:custGeom>
              <a:avLst/>
              <a:gdLst/>
              <a:ahLst/>
              <a:cxnLst/>
              <a:rect l="l" t="t" r="r" b="b"/>
              <a:pathLst>
                <a:path w="1356" h="4128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3088"/>
                  </a:lnTo>
                  <a:cubicBezTo>
                    <a:pt x="1" y="3655"/>
                    <a:pt x="410" y="4127"/>
                    <a:pt x="1009" y="4127"/>
                  </a:cubicBezTo>
                  <a:lnTo>
                    <a:pt x="1355" y="4127"/>
                  </a:lnTo>
                  <a:lnTo>
                    <a:pt x="13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177;p56">
              <a:extLst>
                <a:ext uri="{FF2B5EF4-FFF2-40B4-BE49-F238E27FC236}">
                  <a16:creationId xmlns:a16="http://schemas.microsoft.com/office/drawing/2014/main" id="{3DB0B1FA-E3AB-0251-2EEC-3818611029C4}"/>
                </a:ext>
              </a:extLst>
            </p:cNvPr>
            <p:cNvSpPr/>
            <p:nvPr/>
          </p:nvSpPr>
          <p:spPr>
            <a:xfrm>
              <a:off x="-35241200" y="3202850"/>
              <a:ext cx="51225" cy="290675"/>
            </a:xfrm>
            <a:custGeom>
              <a:avLst/>
              <a:gdLst/>
              <a:ahLst/>
              <a:cxnLst/>
              <a:rect l="l" t="t" r="r" b="b"/>
              <a:pathLst>
                <a:path w="2049" h="11627" extrusionOk="0">
                  <a:moveTo>
                    <a:pt x="1" y="1"/>
                  </a:moveTo>
                  <a:lnTo>
                    <a:pt x="1" y="11626"/>
                  </a:lnTo>
                  <a:cubicBezTo>
                    <a:pt x="1135" y="11469"/>
                    <a:pt x="2048" y="10460"/>
                    <a:pt x="2048" y="9263"/>
                  </a:cubicBezTo>
                  <a:lnTo>
                    <a:pt x="2048" y="2395"/>
                  </a:lnTo>
                  <a:cubicBezTo>
                    <a:pt x="2048" y="1167"/>
                    <a:pt x="1135" y="158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178;p56">
              <a:extLst>
                <a:ext uri="{FF2B5EF4-FFF2-40B4-BE49-F238E27FC236}">
                  <a16:creationId xmlns:a16="http://schemas.microsoft.com/office/drawing/2014/main" id="{209074C4-C1A8-083F-465A-0ADEF5F8B524}"/>
                </a:ext>
              </a:extLst>
            </p:cNvPr>
            <p:cNvSpPr/>
            <p:nvPr/>
          </p:nvSpPr>
          <p:spPr>
            <a:xfrm>
              <a:off x="-35292400" y="3389525"/>
              <a:ext cx="33900" cy="104000"/>
            </a:xfrm>
            <a:custGeom>
              <a:avLst/>
              <a:gdLst/>
              <a:ahLst/>
              <a:cxnLst/>
              <a:rect l="l" t="t" r="r" b="b"/>
              <a:pathLst>
                <a:path w="1356" h="4160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718"/>
                    <a:pt x="410" y="4159"/>
                    <a:pt x="1009" y="4159"/>
                  </a:cubicBezTo>
                  <a:lnTo>
                    <a:pt x="1355" y="4159"/>
                  </a:lnTo>
                  <a:lnTo>
                    <a:pt x="13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179;p56">
              <a:extLst>
                <a:ext uri="{FF2B5EF4-FFF2-40B4-BE49-F238E27FC236}">
                  <a16:creationId xmlns:a16="http://schemas.microsoft.com/office/drawing/2014/main" id="{1A0ED3FA-32B6-7FC6-7D7A-BEDBA25A3736}"/>
                </a:ext>
              </a:extLst>
            </p:cNvPr>
            <p:cNvSpPr/>
            <p:nvPr/>
          </p:nvSpPr>
          <p:spPr>
            <a:xfrm>
              <a:off x="-35481425" y="3202075"/>
              <a:ext cx="51225" cy="289875"/>
            </a:xfrm>
            <a:custGeom>
              <a:avLst/>
              <a:gdLst/>
              <a:ahLst/>
              <a:cxnLst/>
              <a:rect l="l" t="t" r="r" b="b"/>
              <a:pathLst>
                <a:path w="2049" h="11595" extrusionOk="0">
                  <a:moveTo>
                    <a:pt x="2048" y="0"/>
                  </a:moveTo>
                  <a:cubicBezTo>
                    <a:pt x="883" y="158"/>
                    <a:pt x="1" y="1166"/>
                    <a:pt x="1" y="2363"/>
                  </a:cubicBezTo>
                  <a:lnTo>
                    <a:pt x="1" y="9200"/>
                  </a:lnTo>
                  <a:cubicBezTo>
                    <a:pt x="1" y="10460"/>
                    <a:pt x="851" y="11437"/>
                    <a:pt x="2048" y="11594"/>
                  </a:cubicBez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>
            <a:extLst>
              <a:ext uri="{FF2B5EF4-FFF2-40B4-BE49-F238E27FC236}">
                <a16:creationId xmlns:a16="http://schemas.microsoft.com/office/drawing/2014/main" id="{60B5C0E2-2ED9-8045-CE3B-04BC0E08E2DF}"/>
              </a:ext>
            </a:extLst>
          </p:cNvPr>
          <p:cNvSpPr txBox="1"/>
          <p:nvPr/>
        </p:nvSpPr>
        <p:spPr>
          <a:xfrm>
            <a:off x="1138606" y="105415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PRIVATE DATA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0E9F96-B434-CFD6-C22A-3A8C4C6D8D61}"/>
              </a:ext>
            </a:extLst>
          </p:cNvPr>
          <p:cNvSpPr txBox="1"/>
          <p:nvPr/>
        </p:nvSpPr>
        <p:spPr>
          <a:xfrm>
            <a:off x="604007" y="464953"/>
            <a:ext cx="460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Contrôler l’accès aux données d’un objet et les protéger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0BF10AE-A9A2-658D-DC78-34278D5B65FC}"/>
              </a:ext>
            </a:extLst>
          </p:cNvPr>
          <p:cNvSpPr txBox="1"/>
          <p:nvPr/>
        </p:nvSpPr>
        <p:spPr>
          <a:xfrm>
            <a:off x="646973" y="982162"/>
            <a:ext cx="2834458" cy="122341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050" dirty="0">
                <a:latin typeface="Consolas" panose="020B0609020204030204" pitchFamily="49" charset="0"/>
              </a:rPr>
              <a:t>Class </a:t>
            </a:r>
            <a:r>
              <a:rPr lang="fr-FR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Trader</a:t>
            </a:r>
            <a:r>
              <a:rPr lang="fr-FR" sz="1050" dirty="0">
                <a:latin typeface="Consolas" panose="020B0609020204030204" pitchFamily="49" charset="0"/>
              </a:rPr>
              <a:t>{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    </a:t>
            </a:r>
            <a:r>
              <a:rPr lang="fr-FR" sz="1050" dirty="0" err="1">
                <a:latin typeface="Consolas" panose="020B0609020204030204" pitchFamily="49" charset="0"/>
              </a:rPr>
              <a:t>int</a:t>
            </a:r>
            <a:r>
              <a:rPr lang="fr-FR" sz="1050" dirty="0">
                <a:latin typeface="Consolas" panose="020B0609020204030204" pitchFamily="49" charset="0"/>
              </a:rPr>
              <a:t> id;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    String </a:t>
            </a:r>
            <a:r>
              <a:rPr lang="fr-FR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accessKey</a:t>
            </a:r>
            <a:r>
              <a:rPr lang="fr-FR" sz="1050" dirty="0">
                <a:latin typeface="Consolas" panose="020B0609020204030204" pitchFamily="49" charset="0"/>
              </a:rPr>
              <a:t>;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    String </a:t>
            </a:r>
            <a:r>
              <a:rPr lang="fr-FR" sz="1050" dirty="0" err="1">
                <a:latin typeface="Consolas" panose="020B0609020204030204" pitchFamily="49" charset="0"/>
              </a:rPr>
              <a:t>uid</a:t>
            </a:r>
            <a:r>
              <a:rPr lang="fr-FR" sz="1050" dirty="0">
                <a:latin typeface="Consolas" panose="020B0609020204030204" pitchFamily="49" charset="0"/>
              </a:rPr>
              <a:t>;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    </a:t>
            </a:r>
            <a:r>
              <a:rPr lang="fr-FR" sz="1050" dirty="0" err="1">
                <a:latin typeface="Consolas" panose="020B0609020204030204" pitchFamily="49" charset="0"/>
              </a:rPr>
              <a:t>bool</a:t>
            </a:r>
            <a:r>
              <a:rPr lang="fr-FR" sz="1050" dirty="0">
                <a:latin typeface="Consolas" panose="020B0609020204030204" pitchFamily="49" charset="0"/>
              </a:rPr>
              <a:t> </a:t>
            </a:r>
            <a:r>
              <a:rPr lang="fr-FR" sz="1050" dirty="0" err="1">
                <a:latin typeface="Consolas" panose="020B0609020204030204" pitchFamily="49" charset="0"/>
              </a:rPr>
              <a:t>isTrading</a:t>
            </a:r>
            <a:r>
              <a:rPr lang="fr-FR" sz="1050" dirty="0">
                <a:latin typeface="Consolas" panose="020B0609020204030204" pitchFamily="49" charset="0"/>
              </a:rPr>
              <a:t>;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    [...]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265D0BE-BFFA-81AD-82C8-B5E43312FF0A}"/>
              </a:ext>
            </a:extLst>
          </p:cNvPr>
          <p:cNvSpPr txBox="1"/>
          <p:nvPr/>
        </p:nvSpPr>
        <p:spPr>
          <a:xfrm>
            <a:off x="646973" y="2336873"/>
            <a:ext cx="3128072" cy="807913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Trader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myTrader</a:t>
            </a:r>
            <a:r>
              <a:rPr lang="fr-FR" sz="900" dirty="0">
                <a:latin typeface="Consolas" panose="020B0609020204030204" pitchFamily="49" charset="0"/>
              </a:rPr>
              <a:t> = new </a:t>
            </a:r>
            <a:r>
              <a:rPr lang="fr-FR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Trader</a:t>
            </a:r>
            <a:r>
              <a:rPr lang="fr-FR" sz="9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[...]</a:t>
            </a:r>
          </a:p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 err="1">
                <a:latin typeface="Consolas" panose="020B0609020204030204" pitchFamily="49" charset="0"/>
              </a:rPr>
              <a:t>myUser.</a:t>
            </a:r>
            <a:r>
              <a:rPr lang="fr-FR" sz="900" dirty="0" err="1">
                <a:solidFill>
                  <a:srgbClr val="00B050"/>
                </a:solidFill>
                <a:latin typeface="Consolas" panose="020B0609020204030204" pitchFamily="49" charset="0"/>
              </a:rPr>
              <a:t>accessKey</a:t>
            </a:r>
            <a:r>
              <a:rPr lang="fr-FR" sz="900" dirty="0">
                <a:latin typeface="Consolas" panose="020B0609020204030204" pitchFamily="49" charset="0"/>
              </a:rPr>
              <a:t> = "</a:t>
            </a:r>
            <a:r>
              <a:rPr lang="fr-FR" sz="900" dirty="0" err="1">
                <a:latin typeface="Consolas" panose="020B0609020204030204" pitchFamily="49" charset="0"/>
              </a:rPr>
              <a:t>abcdef</a:t>
            </a:r>
            <a:r>
              <a:rPr lang="fr-FR" sz="900" dirty="0">
                <a:latin typeface="Consolas" panose="020B0609020204030204" pitchFamily="49" charset="0"/>
              </a:rPr>
              <a:t>";</a:t>
            </a:r>
          </a:p>
          <a:p>
            <a:endParaRPr lang="fr-FR" sz="9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F90681-DBFF-D1C9-DC0D-D4819492FE5A}"/>
              </a:ext>
            </a:extLst>
          </p:cNvPr>
          <p:cNvSpPr txBox="1"/>
          <p:nvPr/>
        </p:nvSpPr>
        <p:spPr>
          <a:xfrm>
            <a:off x="5462254" y="982162"/>
            <a:ext cx="2834458" cy="2308324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900" dirty="0">
                <a:latin typeface="Consolas" panose="020B0609020204030204" pitchFamily="49" charset="0"/>
              </a:rPr>
              <a:t>Class </a:t>
            </a:r>
            <a:r>
              <a:rPr lang="fr-FR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Trader</a:t>
            </a:r>
            <a:r>
              <a:rPr lang="fr-FR" sz="900" dirty="0">
                <a:latin typeface="Consolas" panose="020B0609020204030204" pitchFamily="49" charset="0"/>
              </a:rPr>
              <a:t>{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</a:t>
            </a:r>
            <a:r>
              <a:rPr lang="fr-FR" sz="900" dirty="0" err="1">
                <a:latin typeface="Consolas" panose="020B0609020204030204" pitchFamily="49" charset="0"/>
              </a:rPr>
              <a:t>int</a:t>
            </a:r>
            <a:r>
              <a:rPr lang="fr-FR" sz="900" dirty="0">
                <a:latin typeface="Consolas" panose="020B0609020204030204" pitchFamily="49" charset="0"/>
              </a:rPr>
              <a:t> id;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</a:t>
            </a:r>
            <a:r>
              <a:rPr lang="fr-FR" sz="900" dirty="0" err="1">
                <a:latin typeface="Consolas" panose="020B0609020204030204" pitchFamily="49" charset="0"/>
              </a:rPr>
              <a:t>private</a:t>
            </a:r>
            <a:r>
              <a:rPr lang="fr-FR" sz="900" dirty="0">
                <a:latin typeface="Consolas" panose="020B0609020204030204" pitchFamily="49" charset="0"/>
              </a:rPr>
              <a:t> String </a:t>
            </a:r>
            <a:r>
              <a:rPr lang="fr-FR" sz="900" dirty="0" err="1">
                <a:solidFill>
                  <a:srgbClr val="00B050"/>
                </a:solidFill>
                <a:latin typeface="Consolas" panose="020B0609020204030204" pitchFamily="49" charset="0"/>
              </a:rPr>
              <a:t>accessKey</a:t>
            </a:r>
            <a:r>
              <a:rPr lang="fr-FR" sz="900" dirty="0">
                <a:latin typeface="Consolas" panose="020B0609020204030204" pitchFamily="49" charset="0"/>
              </a:rPr>
              <a:t>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</a:t>
            </a:r>
            <a:r>
              <a:rPr lang="fr-FR" sz="900" dirty="0" err="1">
                <a:latin typeface="Consolas" panose="020B0609020204030204" pitchFamily="49" charset="0"/>
              </a:rPr>
              <a:t>private</a:t>
            </a:r>
            <a:r>
              <a:rPr lang="fr-FR" sz="900" dirty="0">
                <a:latin typeface="Consolas" panose="020B0609020204030204" pitchFamily="49" charset="0"/>
              </a:rPr>
              <a:t> String </a:t>
            </a:r>
            <a:r>
              <a:rPr lang="fr-FR" sz="900" dirty="0" err="1">
                <a:latin typeface="Consolas" panose="020B0609020204030204" pitchFamily="49" charset="0"/>
              </a:rPr>
              <a:t>uid</a:t>
            </a:r>
            <a:r>
              <a:rPr lang="fr-FR" sz="900" dirty="0">
                <a:latin typeface="Consolas" panose="020B0609020204030204" pitchFamily="49" charset="0"/>
              </a:rPr>
              <a:t>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</a:t>
            </a:r>
            <a:r>
              <a:rPr lang="fr-FR" sz="900" dirty="0" err="1">
                <a:latin typeface="Consolas" panose="020B0609020204030204" pitchFamily="49" charset="0"/>
              </a:rPr>
              <a:t>bool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isTrading</a:t>
            </a:r>
            <a:r>
              <a:rPr lang="fr-FR" sz="900" dirty="0">
                <a:latin typeface="Consolas" panose="020B0609020204030204" pitchFamily="49" charset="0"/>
              </a:rPr>
              <a:t>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[...]</a:t>
            </a:r>
          </a:p>
          <a:p>
            <a:r>
              <a:rPr lang="fr-FR" sz="900" dirty="0">
                <a:solidFill>
                  <a:srgbClr val="FF99FF"/>
                </a:solidFill>
                <a:latin typeface="Consolas" panose="020B0609020204030204" pitchFamily="49" charset="0"/>
              </a:rPr>
              <a:t>    public </a:t>
            </a:r>
            <a:r>
              <a:rPr lang="fr-FR" sz="900" dirty="0" err="1">
                <a:solidFill>
                  <a:srgbClr val="FF99FF"/>
                </a:solidFill>
                <a:latin typeface="Consolas" panose="020B0609020204030204" pitchFamily="49" charset="0"/>
              </a:rPr>
              <a:t>bool</a:t>
            </a:r>
            <a:r>
              <a:rPr lang="fr-FR" sz="900" dirty="0">
                <a:solidFill>
                  <a:srgbClr val="FF99FF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 err="1">
                <a:solidFill>
                  <a:srgbClr val="FF99FF"/>
                </a:solidFill>
                <a:latin typeface="Consolas" panose="020B0609020204030204" pitchFamily="49" charset="0"/>
              </a:rPr>
              <a:t>setAccessKey</a:t>
            </a:r>
            <a:r>
              <a:rPr lang="fr-FR" sz="900" dirty="0">
                <a:solidFill>
                  <a:srgbClr val="FF99FF"/>
                </a:solidFill>
                <a:latin typeface="Consolas" panose="020B0609020204030204" pitchFamily="49" charset="0"/>
              </a:rPr>
              <a:t>(String s){</a:t>
            </a:r>
          </a:p>
          <a:p>
            <a:r>
              <a:rPr lang="fr-FR" sz="900" dirty="0">
                <a:solidFill>
                  <a:srgbClr val="FF99FF"/>
                </a:solidFill>
                <a:latin typeface="Consolas" panose="020B0609020204030204" pitchFamily="49" charset="0"/>
              </a:rPr>
              <a:t>         if(</a:t>
            </a:r>
            <a:r>
              <a:rPr lang="fr-FR" sz="900" dirty="0" err="1">
                <a:solidFill>
                  <a:srgbClr val="FF99FF"/>
                </a:solidFill>
                <a:latin typeface="Consolas" panose="020B0609020204030204" pitchFamily="49" charset="0"/>
              </a:rPr>
              <a:t>isTrading</a:t>
            </a:r>
            <a:r>
              <a:rPr lang="fr-FR" sz="900" dirty="0">
                <a:solidFill>
                  <a:srgbClr val="FF99F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fr-FR" sz="900" dirty="0">
                <a:solidFill>
                  <a:srgbClr val="FF99FF"/>
                </a:solidFill>
                <a:latin typeface="Consolas" panose="020B0609020204030204" pitchFamily="49" charset="0"/>
              </a:rPr>
              <a:t>             </a:t>
            </a:r>
            <a:r>
              <a:rPr lang="fr-FR" sz="900" dirty="0" err="1">
                <a:solidFill>
                  <a:srgbClr val="FF99FF"/>
                </a:solidFill>
                <a:latin typeface="Consolas" panose="020B0609020204030204" pitchFamily="49" charset="0"/>
              </a:rPr>
              <a:t>this.accessKey</a:t>
            </a:r>
            <a:r>
              <a:rPr lang="fr-FR" sz="900" dirty="0">
                <a:solidFill>
                  <a:srgbClr val="FF99FF"/>
                </a:solidFill>
                <a:latin typeface="Consolas" panose="020B0609020204030204" pitchFamily="49" charset="0"/>
              </a:rPr>
              <a:t> = s;</a:t>
            </a:r>
          </a:p>
          <a:p>
            <a:r>
              <a:rPr lang="fr-FR" sz="900" dirty="0">
                <a:solidFill>
                  <a:srgbClr val="FF99FF"/>
                </a:solidFill>
                <a:latin typeface="Consolas" panose="020B0609020204030204" pitchFamily="49" charset="0"/>
              </a:rPr>
              <a:t>             return </a:t>
            </a:r>
            <a:r>
              <a:rPr lang="fr-FR" sz="900" dirty="0" err="1">
                <a:solidFill>
                  <a:srgbClr val="FF99FF"/>
                </a:solidFill>
                <a:latin typeface="Consolas" panose="020B0609020204030204" pitchFamily="49" charset="0"/>
              </a:rPr>
              <a:t>true</a:t>
            </a:r>
            <a:r>
              <a:rPr lang="fr-FR" sz="900" dirty="0">
                <a:solidFill>
                  <a:srgbClr val="FF99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900" dirty="0">
                <a:solidFill>
                  <a:srgbClr val="FF99FF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fr-FR" sz="900" dirty="0">
                <a:solidFill>
                  <a:srgbClr val="FF99FF"/>
                </a:solidFill>
                <a:latin typeface="Consolas" panose="020B0609020204030204" pitchFamily="49" charset="0"/>
              </a:rPr>
              <a:t>         </a:t>
            </a:r>
            <a:r>
              <a:rPr lang="fr-FR" sz="900" dirty="0" err="1">
                <a:solidFill>
                  <a:srgbClr val="FF99FF"/>
                </a:solidFill>
                <a:latin typeface="Consolas" panose="020B0609020204030204" pitchFamily="49" charset="0"/>
              </a:rPr>
              <a:t>else</a:t>
            </a:r>
            <a:r>
              <a:rPr lang="fr-FR" sz="900" dirty="0">
                <a:solidFill>
                  <a:srgbClr val="FF99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900" dirty="0">
                <a:solidFill>
                  <a:srgbClr val="FF99FF"/>
                </a:solidFill>
                <a:latin typeface="Consolas" panose="020B0609020204030204" pitchFamily="49" charset="0"/>
              </a:rPr>
              <a:t>             return false;</a:t>
            </a:r>
          </a:p>
          <a:p>
            <a:r>
              <a:rPr lang="fr-FR" sz="900" dirty="0">
                <a:solidFill>
                  <a:srgbClr val="FF99FF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fr-FR" sz="900" dirty="0">
                <a:solidFill>
                  <a:srgbClr val="FF99FF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sz="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95D043-2989-1D94-BD4F-35AD4BF0C0DF}"/>
              </a:ext>
            </a:extLst>
          </p:cNvPr>
          <p:cNvSpPr txBox="1"/>
          <p:nvPr/>
        </p:nvSpPr>
        <p:spPr>
          <a:xfrm>
            <a:off x="5462254" y="3380352"/>
            <a:ext cx="3446854" cy="13388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Trader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myTrader</a:t>
            </a:r>
            <a:r>
              <a:rPr lang="fr-FR" sz="900" dirty="0">
                <a:latin typeface="Consolas" panose="020B0609020204030204" pitchFamily="49" charset="0"/>
              </a:rPr>
              <a:t> = new </a:t>
            </a:r>
            <a:r>
              <a:rPr lang="fr-FR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Trader</a:t>
            </a:r>
            <a:r>
              <a:rPr lang="fr-FR" sz="9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[...]</a:t>
            </a:r>
          </a:p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 err="1">
                <a:latin typeface="Consolas" panose="020B0609020204030204" pitchFamily="49" charset="0"/>
              </a:rPr>
              <a:t>bool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isModified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myTrader.</a:t>
            </a:r>
            <a:r>
              <a:rPr lang="fr-FR" sz="900" dirty="0" err="1">
                <a:solidFill>
                  <a:srgbClr val="FF99FF"/>
                </a:solidFill>
                <a:latin typeface="Consolas" panose="020B0609020204030204" pitchFamily="49" charset="0"/>
              </a:rPr>
              <a:t>setAccessKey</a:t>
            </a:r>
            <a:r>
              <a:rPr lang="fr-FR" sz="900" dirty="0">
                <a:latin typeface="Consolas" panose="020B0609020204030204" pitchFamily="49" charset="0"/>
              </a:rPr>
              <a:t>("</a:t>
            </a:r>
            <a:r>
              <a:rPr lang="fr-FR" sz="900" dirty="0" err="1">
                <a:latin typeface="Consolas" panose="020B0609020204030204" pitchFamily="49" charset="0"/>
              </a:rPr>
              <a:t>abcdef</a:t>
            </a:r>
            <a:r>
              <a:rPr lang="fr-FR" sz="900" dirty="0">
                <a:latin typeface="Consolas" panose="020B0609020204030204" pitchFamily="49" charset="0"/>
              </a:rPr>
              <a:t>");</a:t>
            </a:r>
          </a:p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>
                <a:latin typeface="Consolas" panose="020B0609020204030204" pitchFamily="49" charset="0"/>
              </a:rPr>
              <a:t>if(!</a:t>
            </a:r>
            <a:r>
              <a:rPr lang="fr-FR" sz="900" dirty="0" err="1">
                <a:latin typeface="Consolas" panose="020B0609020204030204" pitchFamily="49" charset="0"/>
              </a:rPr>
              <a:t>isModified</a:t>
            </a:r>
            <a:r>
              <a:rPr lang="fr-FR" sz="900" dirty="0">
                <a:latin typeface="Consolas" panose="020B0609020204030204" pitchFamily="49" charset="0"/>
              </a:rPr>
              <a:t>){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</a:t>
            </a:r>
            <a:r>
              <a:rPr lang="fr-FR" sz="900" dirty="0" err="1">
                <a:latin typeface="Consolas" panose="020B0609020204030204" pitchFamily="49" charset="0"/>
              </a:rPr>
              <a:t>print</a:t>
            </a:r>
            <a:r>
              <a:rPr lang="fr-FR" sz="900" dirty="0">
                <a:latin typeface="Consolas" panose="020B0609020204030204" pitchFamily="49" charset="0"/>
              </a:rPr>
              <a:t>("</a:t>
            </a:r>
            <a:r>
              <a:rPr lang="fr-FR" sz="900" dirty="0" err="1">
                <a:latin typeface="Consolas" panose="020B0609020204030204" pitchFamily="49" charset="0"/>
              </a:rPr>
              <a:t>Could</a:t>
            </a:r>
            <a:r>
              <a:rPr lang="fr-FR" sz="900" dirty="0">
                <a:latin typeface="Consolas" panose="020B0609020204030204" pitchFamily="49" charset="0"/>
              </a:rPr>
              <a:t> not change </a:t>
            </a:r>
            <a:r>
              <a:rPr lang="fr-FR" sz="900" dirty="0" err="1">
                <a:latin typeface="Consolas" panose="020B0609020204030204" pitchFamily="49" charset="0"/>
              </a:rPr>
              <a:t>accessKey</a:t>
            </a:r>
            <a:r>
              <a:rPr lang="fr-FR" sz="900" dirty="0">
                <a:latin typeface="Consolas" panose="020B0609020204030204" pitchFamily="49" charset="0"/>
              </a:rPr>
              <a:t>");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}</a:t>
            </a:r>
          </a:p>
          <a:p>
            <a:endParaRPr lang="fr-FR" sz="900" dirty="0"/>
          </a:p>
        </p:txBody>
      </p:sp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id="{E39A7006-53FE-B4BD-A19B-36CC64905E22}"/>
              </a:ext>
            </a:extLst>
          </p:cNvPr>
          <p:cNvSpPr/>
          <p:nvPr/>
        </p:nvSpPr>
        <p:spPr>
          <a:xfrm flipH="1" flipV="1">
            <a:off x="3045202" y="1750831"/>
            <a:ext cx="343949" cy="34394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oogle Shape;5857;p53">
            <a:extLst>
              <a:ext uri="{FF2B5EF4-FFF2-40B4-BE49-F238E27FC236}">
                <a16:creationId xmlns:a16="http://schemas.microsoft.com/office/drawing/2014/main" id="{88854A39-3BD5-9FE6-7F8C-B515F1FD1661}"/>
              </a:ext>
            </a:extLst>
          </p:cNvPr>
          <p:cNvGrpSpPr/>
          <p:nvPr/>
        </p:nvGrpSpPr>
        <p:grpSpPr>
          <a:xfrm>
            <a:off x="7783523" y="2729288"/>
            <a:ext cx="305386" cy="338602"/>
            <a:chOff x="3300325" y="249875"/>
            <a:chExt cx="433725" cy="480900"/>
          </a:xfrm>
          <a:solidFill>
            <a:srgbClr val="00B050"/>
          </a:solidFill>
        </p:grpSpPr>
        <p:sp>
          <p:nvSpPr>
            <p:cNvPr id="10" name="Google Shape;5858;p53">
              <a:extLst>
                <a:ext uri="{FF2B5EF4-FFF2-40B4-BE49-F238E27FC236}">
                  <a16:creationId xmlns:a16="http://schemas.microsoft.com/office/drawing/2014/main" id="{D20FCB17-872D-01C2-65CE-C2FA858BC32F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859;p53">
              <a:extLst>
                <a:ext uri="{FF2B5EF4-FFF2-40B4-BE49-F238E27FC236}">
                  <a16:creationId xmlns:a16="http://schemas.microsoft.com/office/drawing/2014/main" id="{5898D69D-0213-E211-FC53-D23DD22169E3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5860;p53">
              <a:extLst>
                <a:ext uri="{FF2B5EF4-FFF2-40B4-BE49-F238E27FC236}">
                  <a16:creationId xmlns:a16="http://schemas.microsoft.com/office/drawing/2014/main" id="{FB67D605-35B3-D78F-084E-B1E95235C811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5861;p53">
              <a:extLst>
                <a:ext uri="{FF2B5EF4-FFF2-40B4-BE49-F238E27FC236}">
                  <a16:creationId xmlns:a16="http://schemas.microsoft.com/office/drawing/2014/main" id="{D966CF7E-9673-9C0B-57D4-E7272E1395FE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862;p53">
              <a:extLst>
                <a:ext uri="{FF2B5EF4-FFF2-40B4-BE49-F238E27FC236}">
                  <a16:creationId xmlns:a16="http://schemas.microsoft.com/office/drawing/2014/main" id="{BFD43A56-9223-00CF-2DB5-3386623955B5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863;p53">
              <a:extLst>
                <a:ext uri="{FF2B5EF4-FFF2-40B4-BE49-F238E27FC236}">
                  <a16:creationId xmlns:a16="http://schemas.microsoft.com/office/drawing/2014/main" id="{EFE709AA-2A2F-BABC-03DD-0B08C874E763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" name="Google Shape;7164;p56">
            <a:extLst>
              <a:ext uri="{FF2B5EF4-FFF2-40B4-BE49-F238E27FC236}">
                <a16:creationId xmlns:a16="http://schemas.microsoft.com/office/drawing/2014/main" id="{DFF3C618-B0D9-8A63-FD64-C043301FA3CB}"/>
              </a:ext>
            </a:extLst>
          </p:cNvPr>
          <p:cNvSpPr/>
          <p:nvPr/>
        </p:nvSpPr>
        <p:spPr>
          <a:xfrm>
            <a:off x="814425" y="143528"/>
            <a:ext cx="243001" cy="237420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57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>
            <a:extLst>
              <a:ext uri="{FF2B5EF4-FFF2-40B4-BE49-F238E27FC236}">
                <a16:creationId xmlns:a16="http://schemas.microsoft.com/office/drawing/2014/main" id="{60B5C0E2-2ED9-8045-CE3B-04BC0E08E2DF}"/>
              </a:ext>
            </a:extLst>
          </p:cNvPr>
          <p:cNvSpPr txBox="1"/>
          <p:nvPr/>
        </p:nvSpPr>
        <p:spPr>
          <a:xfrm>
            <a:off x="1138606" y="105415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ADAPTER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0E9F96-B434-CFD6-C22A-3A8C4C6D8D61}"/>
              </a:ext>
            </a:extLst>
          </p:cNvPr>
          <p:cNvSpPr txBox="1"/>
          <p:nvPr/>
        </p:nvSpPr>
        <p:spPr>
          <a:xfrm>
            <a:off x="604007" y="464953"/>
            <a:ext cx="4443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Faire interagir des objets normalement incompatibles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0BF10AE-A9A2-658D-DC78-34278D5B65FC}"/>
              </a:ext>
            </a:extLst>
          </p:cNvPr>
          <p:cNvSpPr txBox="1"/>
          <p:nvPr/>
        </p:nvSpPr>
        <p:spPr>
          <a:xfrm>
            <a:off x="336581" y="1359210"/>
            <a:ext cx="2222062" cy="954107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800" dirty="0">
                <a:latin typeface="Consolas" panose="020B0609020204030204" pitchFamily="49" charset="0"/>
              </a:rPr>
              <a:t>Class </a:t>
            </a:r>
            <a:r>
              <a:rPr lang="fr-FR" sz="800" dirty="0" err="1">
                <a:latin typeface="Consolas" panose="020B0609020204030204" pitchFamily="49" charset="0"/>
              </a:rPr>
              <a:t>BinancePlatform</a:t>
            </a:r>
            <a:r>
              <a:rPr lang="fr-FR" sz="800" dirty="0">
                <a:latin typeface="Consolas" panose="020B0609020204030204" pitchFamily="49" charset="0"/>
              </a:rPr>
              <a:t> 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</a:t>
            </a:r>
            <a:r>
              <a:rPr lang="fr-FR" sz="800" dirty="0" err="1">
                <a:latin typeface="Consolas" panose="020B0609020204030204" pitchFamily="49" charset="0"/>
              </a:rPr>
              <a:t>private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latin typeface="Consolas" panose="020B0609020204030204" pitchFamily="49" charset="0"/>
              </a:rPr>
              <a:t>TraderBinance</a:t>
            </a:r>
            <a:r>
              <a:rPr lang="fr-FR" sz="800" dirty="0">
                <a:latin typeface="Consolas" panose="020B0609020204030204" pitchFamily="49" charset="0"/>
              </a:rPr>
              <a:t> trader;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String </a:t>
            </a:r>
            <a:r>
              <a:rPr lang="fr-FR" sz="800" dirty="0" err="1">
                <a:latin typeface="Consolas" panose="020B0609020204030204" pitchFamily="49" charset="0"/>
              </a:rPr>
              <a:t>sell</a:t>
            </a:r>
            <a:r>
              <a:rPr lang="fr-FR" sz="800" dirty="0">
                <a:latin typeface="Consolas" panose="020B0609020204030204" pitchFamily="49" charset="0"/>
              </a:rPr>
              <a:t>(...){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 </a:t>
            </a:r>
            <a:r>
              <a:rPr lang="fr-FR" sz="800" dirty="0" err="1">
                <a:latin typeface="Consolas" panose="020B0609020204030204" pitchFamily="49" charset="0"/>
              </a:rPr>
              <a:t>this.trader.sell</a:t>
            </a:r>
            <a:r>
              <a:rPr lang="fr-FR" sz="800" dirty="0">
                <a:latin typeface="Consolas" panose="020B0609020204030204" pitchFamily="49" charset="0"/>
              </a:rPr>
              <a:t>(...);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}</a:t>
            </a:r>
          </a:p>
          <a:p>
            <a:r>
              <a:rPr lang="fr-FR" sz="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265D0BE-BFFA-81AD-82C8-B5E43312FF0A}"/>
              </a:ext>
            </a:extLst>
          </p:cNvPr>
          <p:cNvSpPr txBox="1"/>
          <p:nvPr/>
        </p:nvSpPr>
        <p:spPr>
          <a:xfrm>
            <a:off x="2727953" y="1359210"/>
            <a:ext cx="1858504" cy="954107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800" dirty="0">
                <a:latin typeface="Consolas" panose="020B0609020204030204" pitchFamily="49" charset="0"/>
              </a:rPr>
              <a:t>Class </a:t>
            </a:r>
            <a:r>
              <a:rPr lang="fr-FR" sz="800" dirty="0" err="1">
                <a:latin typeface="Consolas" panose="020B0609020204030204" pitchFamily="49" charset="0"/>
              </a:rPr>
              <a:t>TraderCoinBase</a:t>
            </a:r>
            <a:r>
              <a:rPr lang="fr-FR" sz="800" dirty="0">
                <a:latin typeface="Consolas" panose="020B0609020204030204" pitchFamily="49" charset="0"/>
              </a:rPr>
              <a:t> {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public </a:t>
            </a:r>
            <a:r>
              <a:rPr lang="fr-FR" sz="800" dirty="0" err="1">
                <a:latin typeface="Consolas" panose="020B0609020204030204" pitchFamily="49" charset="0"/>
              </a:rPr>
              <a:t>void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latin typeface="Consolas" panose="020B0609020204030204" pitchFamily="49" charset="0"/>
              </a:rPr>
              <a:t>sell</a:t>
            </a:r>
            <a:r>
              <a:rPr lang="fr-FR" sz="800" dirty="0">
                <a:latin typeface="Consolas" panose="020B0609020204030204" pitchFamily="49" charset="0"/>
              </a:rPr>
              <a:t>(...){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[...]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}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C5A4F57-A2C7-EF7C-6384-4498C66332FC}"/>
              </a:ext>
            </a:extLst>
          </p:cNvPr>
          <p:cNvSpPr txBox="1"/>
          <p:nvPr/>
        </p:nvSpPr>
        <p:spPr>
          <a:xfrm>
            <a:off x="336580" y="2470623"/>
            <a:ext cx="4249877" cy="156966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800" dirty="0">
                <a:latin typeface="Consolas" panose="020B0609020204030204" pitchFamily="49" charset="0"/>
              </a:rPr>
              <a:t>Class AdapterCoinbase2Binance </a:t>
            </a:r>
            <a:r>
              <a:rPr lang="fr-FR" sz="800" dirty="0" err="1">
                <a:latin typeface="Consolas" panose="020B0609020204030204" pitchFamily="49" charset="0"/>
              </a:rPr>
              <a:t>extends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latin typeface="Consolas" panose="020B0609020204030204" pitchFamily="49" charset="0"/>
              </a:rPr>
              <a:t>TraderBinance</a:t>
            </a:r>
            <a:r>
              <a:rPr lang="fr-FR" sz="800" dirty="0">
                <a:latin typeface="Consolas" panose="020B0609020204030204" pitchFamily="49" charset="0"/>
              </a:rPr>
              <a:t>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</a:t>
            </a:r>
            <a:r>
              <a:rPr lang="fr-FR" sz="800" dirty="0" err="1">
                <a:latin typeface="Consolas" panose="020B0609020204030204" pitchFamily="49" charset="0"/>
              </a:rPr>
              <a:t>private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latin typeface="Consolas" panose="020B0609020204030204" pitchFamily="49" charset="0"/>
              </a:rPr>
              <a:t>TraderCoinBase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latin typeface="Consolas" panose="020B0609020204030204" pitchFamily="49" charset="0"/>
              </a:rPr>
              <a:t>traderCb</a:t>
            </a:r>
            <a:r>
              <a:rPr lang="fr-FR" sz="800" dirty="0">
                <a:latin typeface="Consolas" panose="020B0609020204030204" pitchFamily="49" charset="0"/>
              </a:rPr>
              <a:t>;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public </a:t>
            </a:r>
            <a:r>
              <a:rPr lang="fr-FR" sz="800" dirty="0" err="1">
                <a:latin typeface="Consolas" panose="020B0609020204030204" pitchFamily="49" charset="0"/>
              </a:rPr>
              <a:t>void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latin typeface="Consolas" panose="020B0609020204030204" pitchFamily="49" charset="0"/>
              </a:rPr>
              <a:t>setTraderToAdapt</a:t>
            </a:r>
            <a:r>
              <a:rPr lang="fr-FR" sz="800" dirty="0">
                <a:latin typeface="Consolas" panose="020B0609020204030204" pitchFamily="49" charset="0"/>
              </a:rPr>
              <a:t>(</a:t>
            </a:r>
            <a:r>
              <a:rPr lang="fr-FR" sz="800" dirty="0" err="1">
                <a:latin typeface="Consolas" panose="020B0609020204030204" pitchFamily="49" charset="0"/>
              </a:rPr>
              <a:t>TraderCoinbase</a:t>
            </a:r>
            <a:r>
              <a:rPr lang="fr-FR" sz="800" dirty="0">
                <a:latin typeface="Consolas" panose="020B0609020204030204" pitchFamily="49" charset="0"/>
              </a:rPr>
              <a:t> c){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</a:t>
            </a:r>
            <a:r>
              <a:rPr lang="fr-FR" sz="800" dirty="0" err="1">
                <a:latin typeface="Consolas" panose="020B0609020204030204" pitchFamily="49" charset="0"/>
              </a:rPr>
              <a:t>this.traderCoinBase</a:t>
            </a:r>
            <a:r>
              <a:rPr lang="fr-FR" sz="800" dirty="0">
                <a:latin typeface="Consolas" panose="020B0609020204030204" pitchFamily="49" charset="0"/>
              </a:rPr>
              <a:t> = c;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}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</a:t>
            </a:r>
            <a:r>
              <a:rPr lang="fr-FR" sz="800" dirty="0" err="1">
                <a:latin typeface="Consolas" panose="020B0609020204030204" pitchFamily="49" charset="0"/>
              </a:rPr>
              <a:t>void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latin typeface="Consolas" panose="020B0609020204030204" pitchFamily="49" charset="0"/>
              </a:rPr>
              <a:t>sell</a:t>
            </a:r>
            <a:r>
              <a:rPr lang="fr-FR" sz="800" dirty="0">
                <a:latin typeface="Consolas" panose="020B0609020204030204" pitchFamily="49" charset="0"/>
              </a:rPr>
              <a:t>(...){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</a:t>
            </a:r>
            <a:r>
              <a:rPr lang="fr-FR" sz="800" dirty="0" err="1">
                <a:latin typeface="Consolas" panose="020B0609020204030204" pitchFamily="49" charset="0"/>
              </a:rPr>
              <a:t>this.traderCb.sell</a:t>
            </a:r>
            <a:r>
              <a:rPr lang="fr-FR" sz="8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}</a:t>
            </a:r>
          </a:p>
          <a:p>
            <a:r>
              <a:rPr lang="fr-FR" sz="800" dirty="0">
                <a:latin typeface="Consolas" panose="020B0609020204030204" pitchFamily="49" charset="0"/>
              </a:rPr>
              <a:t>}</a:t>
            </a:r>
          </a:p>
          <a:p>
            <a:endParaRPr lang="fr-FR" sz="8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4F267C4-5FE8-8F21-5D0E-5FF62E72A9B7}"/>
              </a:ext>
            </a:extLst>
          </p:cNvPr>
          <p:cNvSpPr txBox="1"/>
          <p:nvPr/>
        </p:nvSpPr>
        <p:spPr>
          <a:xfrm>
            <a:off x="4848838" y="1362627"/>
            <a:ext cx="4144160" cy="2677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050" dirty="0" err="1">
                <a:latin typeface="Consolas" panose="020B0609020204030204" pitchFamily="49" charset="0"/>
              </a:rPr>
              <a:t>BinancePlatform</a:t>
            </a:r>
            <a:r>
              <a:rPr lang="fr-FR" sz="1050" dirty="0">
                <a:latin typeface="Consolas" panose="020B0609020204030204" pitchFamily="49" charset="0"/>
              </a:rPr>
              <a:t> </a:t>
            </a:r>
            <a:r>
              <a:rPr lang="fr-FR" sz="1050" dirty="0" err="1">
                <a:latin typeface="Consolas" panose="020B0609020204030204" pitchFamily="49" charset="0"/>
              </a:rPr>
              <a:t>binPlt</a:t>
            </a:r>
            <a:r>
              <a:rPr lang="fr-FR" sz="1050" dirty="0">
                <a:latin typeface="Consolas" panose="020B0609020204030204" pitchFamily="49" charset="0"/>
              </a:rPr>
              <a:t> = new </a:t>
            </a:r>
            <a:r>
              <a:rPr lang="fr-FR" sz="1050" dirty="0" err="1">
                <a:latin typeface="Consolas" panose="020B0609020204030204" pitchFamily="49" charset="0"/>
              </a:rPr>
              <a:t>BinancePlatform</a:t>
            </a:r>
            <a:r>
              <a:rPr lang="fr-FR" sz="1050" dirty="0">
                <a:latin typeface="Consolas" panose="020B0609020204030204" pitchFamily="49" charset="0"/>
              </a:rPr>
              <a:t>();</a:t>
            </a:r>
          </a:p>
          <a:p>
            <a:endParaRPr lang="fr-FR" sz="1050" i="1" dirty="0">
              <a:latin typeface="Consolas" panose="020B0609020204030204" pitchFamily="49" charset="0"/>
            </a:endParaRPr>
          </a:p>
          <a:p>
            <a:r>
              <a:rPr lang="fr-FR" sz="1050" i="1" dirty="0">
                <a:latin typeface="Consolas" panose="020B0609020204030204" pitchFamily="49" charset="0"/>
              </a:rPr>
              <a:t>[...]</a:t>
            </a:r>
          </a:p>
          <a:p>
            <a:endParaRPr lang="fr-FR" sz="1050" i="1" dirty="0">
              <a:latin typeface="Consolas" panose="020B0609020204030204" pitchFamily="49" charset="0"/>
            </a:endParaRPr>
          </a:p>
          <a:p>
            <a:r>
              <a:rPr lang="fr-FR" sz="1050" i="1" dirty="0">
                <a:latin typeface="Consolas" panose="020B0609020204030204" pitchFamily="49" charset="0"/>
              </a:rPr>
              <a:t>// </a:t>
            </a:r>
            <a:r>
              <a:rPr lang="fr-FR" sz="1050" i="1" dirty="0" err="1">
                <a:latin typeface="Consolas" panose="020B0609020204030204" pitchFamily="49" charset="0"/>
              </a:rPr>
              <a:t>Account</a:t>
            </a:r>
            <a:r>
              <a:rPr lang="fr-FR" sz="1050" i="1" dirty="0">
                <a:latin typeface="Consolas" panose="020B0609020204030204" pitchFamily="49" charset="0"/>
              </a:rPr>
              <a:t> </a:t>
            </a:r>
            <a:r>
              <a:rPr lang="fr-FR" sz="1050" i="1" dirty="0" err="1">
                <a:latin typeface="Consolas" panose="020B0609020204030204" pitchFamily="49" charset="0"/>
              </a:rPr>
              <a:t>banned</a:t>
            </a:r>
            <a:r>
              <a:rPr lang="fr-FR" sz="1050" i="1" dirty="0">
                <a:latin typeface="Consolas" panose="020B0609020204030204" pitchFamily="49" charset="0"/>
              </a:rPr>
              <a:t> on </a:t>
            </a:r>
            <a:r>
              <a:rPr lang="fr-FR" sz="1050" i="1" dirty="0" err="1">
                <a:latin typeface="Consolas" panose="020B0609020204030204" pitchFamily="49" charset="0"/>
              </a:rPr>
              <a:t>Binance</a:t>
            </a:r>
            <a:r>
              <a:rPr lang="fr-FR" sz="1050" i="1" dirty="0">
                <a:latin typeface="Consolas" panose="020B0609020204030204" pitchFamily="49" charset="0"/>
              </a:rPr>
              <a:t> </a:t>
            </a:r>
            <a:r>
              <a:rPr lang="fr-FR" sz="1050" i="1" dirty="0" err="1">
                <a:latin typeface="Consolas" panose="020B0609020204030204" pitchFamily="49" charset="0"/>
              </a:rPr>
              <a:t>so</a:t>
            </a:r>
            <a:r>
              <a:rPr lang="fr-FR" sz="1050" i="1" dirty="0">
                <a:latin typeface="Consolas" panose="020B0609020204030204" pitchFamily="49" charset="0"/>
              </a:rPr>
              <a:t> </a:t>
            </a:r>
            <a:r>
              <a:rPr lang="fr-FR" sz="1050" i="1" dirty="0" err="1">
                <a:latin typeface="Consolas" panose="020B0609020204030204" pitchFamily="49" charset="0"/>
              </a:rPr>
              <a:t>we</a:t>
            </a:r>
            <a:r>
              <a:rPr lang="fr-FR" sz="1050" i="1" dirty="0">
                <a:latin typeface="Consolas" panose="020B0609020204030204" pitchFamily="49" charset="0"/>
              </a:rPr>
              <a:t> use </a:t>
            </a:r>
            <a:r>
              <a:rPr lang="fr-FR" sz="1050" i="1" dirty="0" err="1">
                <a:latin typeface="Consolas" panose="020B0609020204030204" pitchFamily="49" charset="0"/>
              </a:rPr>
              <a:t>Coinbase</a:t>
            </a:r>
            <a:endParaRPr lang="fr-FR" sz="1050" i="1" dirty="0">
              <a:latin typeface="Consolas" panose="020B0609020204030204" pitchFamily="49" charset="0"/>
            </a:endParaRPr>
          </a:p>
          <a:p>
            <a:r>
              <a:rPr lang="fr-FR" sz="1050" dirty="0">
                <a:latin typeface="Consolas" panose="020B0609020204030204" pitchFamily="49" charset="0"/>
              </a:rPr>
              <a:t>AdapterCoinbase2Binance adapter = </a:t>
            </a:r>
          </a:p>
          <a:p>
            <a:r>
              <a:rPr lang="fr-FR" sz="1050" dirty="0">
                <a:latin typeface="Consolas" panose="020B0609020204030204" pitchFamily="49" charset="0"/>
              </a:rPr>
              <a:t>             new AdapterCoinbase2Binance();</a:t>
            </a:r>
          </a:p>
          <a:p>
            <a:endParaRPr lang="fr-FR" sz="1050" dirty="0">
              <a:latin typeface="Consolas" panose="020B0609020204030204" pitchFamily="49" charset="0"/>
            </a:endParaRPr>
          </a:p>
          <a:p>
            <a:r>
              <a:rPr lang="fr-FR" sz="1050" dirty="0" err="1">
                <a:latin typeface="Consolas" panose="020B0609020204030204" pitchFamily="49" charset="0"/>
              </a:rPr>
              <a:t>adapter.setTraderToAdapt</a:t>
            </a:r>
            <a:r>
              <a:rPr lang="fr-FR" sz="1050" dirty="0">
                <a:latin typeface="Consolas" panose="020B0609020204030204" pitchFamily="49" charset="0"/>
              </a:rPr>
              <a:t>(new </a:t>
            </a:r>
            <a:r>
              <a:rPr lang="fr-FR" sz="1050" dirty="0" err="1">
                <a:latin typeface="Consolas" panose="020B0609020204030204" pitchFamily="49" charset="0"/>
              </a:rPr>
              <a:t>TraderCoinBase</a:t>
            </a:r>
            <a:r>
              <a:rPr lang="fr-FR" sz="1050" dirty="0">
                <a:latin typeface="Consolas" panose="020B0609020204030204" pitchFamily="49" charset="0"/>
              </a:rPr>
              <a:t>());</a:t>
            </a:r>
          </a:p>
          <a:p>
            <a:endParaRPr lang="fr-FR" sz="1050" dirty="0">
              <a:latin typeface="Consolas" panose="020B0609020204030204" pitchFamily="49" charset="0"/>
            </a:endParaRPr>
          </a:p>
          <a:p>
            <a:r>
              <a:rPr lang="fr-FR" sz="1050" i="1" dirty="0">
                <a:latin typeface="Consolas" panose="020B0609020204030204" pitchFamily="49" charset="0"/>
              </a:rPr>
              <a:t>[...]</a:t>
            </a:r>
          </a:p>
          <a:p>
            <a:endParaRPr lang="fr-FR" sz="1050" dirty="0">
              <a:latin typeface="Consolas" panose="020B0609020204030204" pitchFamily="49" charset="0"/>
            </a:endParaRPr>
          </a:p>
          <a:p>
            <a:r>
              <a:rPr lang="fr-FR" sz="1050" dirty="0" err="1">
                <a:latin typeface="Consolas" panose="020B0609020204030204" pitchFamily="49" charset="0"/>
              </a:rPr>
              <a:t>binPlt.setTrader</a:t>
            </a:r>
            <a:r>
              <a:rPr lang="fr-FR" sz="1050" dirty="0">
                <a:latin typeface="Consolas" panose="020B0609020204030204" pitchFamily="49" charset="0"/>
              </a:rPr>
              <a:t>(adapter);</a:t>
            </a:r>
          </a:p>
          <a:p>
            <a:endParaRPr lang="fr-FR" sz="1050" dirty="0">
              <a:latin typeface="Consolas" panose="020B0609020204030204" pitchFamily="49" charset="0"/>
            </a:endParaRPr>
          </a:p>
          <a:p>
            <a:r>
              <a:rPr lang="fr-FR" sz="1050" dirty="0" err="1">
                <a:latin typeface="Consolas" panose="020B0609020204030204" pitchFamily="49" charset="0"/>
              </a:rPr>
              <a:t>binPlt.sell</a:t>
            </a:r>
            <a:r>
              <a:rPr lang="fr-FR" sz="1050" dirty="0">
                <a:latin typeface="Consolas" panose="020B0609020204030204" pitchFamily="49" charset="0"/>
              </a:rPr>
              <a:t>(...);</a:t>
            </a:r>
          </a:p>
          <a:p>
            <a:endParaRPr lang="fr-FR" sz="1050" dirty="0"/>
          </a:p>
        </p:txBody>
      </p:sp>
      <p:grpSp>
        <p:nvGrpSpPr>
          <p:cNvPr id="24" name="Google Shape;8011;p57">
            <a:extLst>
              <a:ext uri="{FF2B5EF4-FFF2-40B4-BE49-F238E27FC236}">
                <a16:creationId xmlns:a16="http://schemas.microsoft.com/office/drawing/2014/main" id="{79AFB185-AEDD-9C8B-5624-F2168039E845}"/>
              </a:ext>
            </a:extLst>
          </p:cNvPr>
          <p:cNvGrpSpPr/>
          <p:nvPr/>
        </p:nvGrpSpPr>
        <p:grpSpPr>
          <a:xfrm>
            <a:off x="708263" y="133627"/>
            <a:ext cx="251352" cy="251352"/>
            <a:chOff x="-49027775" y="3183175"/>
            <a:chExt cx="299325" cy="299325"/>
          </a:xfrm>
          <a:solidFill>
            <a:schemeClr val="accent2"/>
          </a:solidFill>
        </p:grpSpPr>
        <p:sp>
          <p:nvSpPr>
            <p:cNvPr id="27" name="Google Shape;8012;p57">
              <a:extLst>
                <a:ext uri="{FF2B5EF4-FFF2-40B4-BE49-F238E27FC236}">
                  <a16:creationId xmlns:a16="http://schemas.microsoft.com/office/drawing/2014/main" id="{BBE88EC0-B903-CDDC-7651-B70700F122FB}"/>
                </a:ext>
              </a:extLst>
            </p:cNvPr>
            <p:cNvSpPr/>
            <p:nvPr/>
          </p:nvSpPr>
          <p:spPr>
            <a:xfrm>
              <a:off x="-48870250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13;p57">
              <a:extLst>
                <a:ext uri="{FF2B5EF4-FFF2-40B4-BE49-F238E27FC236}">
                  <a16:creationId xmlns:a16="http://schemas.microsoft.com/office/drawing/2014/main" id="{F5830ABE-20F1-CFC0-6A91-062CEC81E600}"/>
                </a:ext>
              </a:extLst>
            </p:cNvPr>
            <p:cNvSpPr/>
            <p:nvPr/>
          </p:nvSpPr>
          <p:spPr>
            <a:xfrm>
              <a:off x="-49027775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14;p57">
              <a:extLst>
                <a:ext uri="{FF2B5EF4-FFF2-40B4-BE49-F238E27FC236}">
                  <a16:creationId xmlns:a16="http://schemas.microsoft.com/office/drawing/2014/main" id="{060A16F2-C580-FFD3-9950-DC0D3E89F1EE}"/>
                </a:ext>
              </a:extLst>
            </p:cNvPr>
            <p:cNvSpPr/>
            <p:nvPr/>
          </p:nvSpPr>
          <p:spPr>
            <a:xfrm>
              <a:off x="-49027775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015;p57">
              <a:extLst>
                <a:ext uri="{FF2B5EF4-FFF2-40B4-BE49-F238E27FC236}">
                  <a16:creationId xmlns:a16="http://schemas.microsoft.com/office/drawing/2014/main" id="{79E272DB-0AAF-1294-E0EA-B26BEDE99C64}"/>
                </a:ext>
              </a:extLst>
            </p:cNvPr>
            <p:cNvSpPr/>
            <p:nvPr/>
          </p:nvSpPr>
          <p:spPr>
            <a:xfrm>
              <a:off x="-48914350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106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20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Sommaire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3013723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accent1"/>
                </a:solidFill>
              </a:rPr>
              <a:t>Simplifier le code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279307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1283909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Avoir un code réutilisable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2131038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accent1"/>
                </a:solidFill>
              </a:rPr>
              <a:t>Test de connaissances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1"/>
                </a:solidFill>
              </a:rPr>
              <a:t>Définition, catégories et utilité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des patrons de conception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918796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accent1"/>
                </a:solidFill>
              </a:rPr>
              <a:t>Flexibilité et réutilisation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367017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5991382" y="21343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accent1"/>
                </a:solidFill>
              </a:rPr>
              <a:t>Compatibilité et optimisation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5823197" y="189258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Généralités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384715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Patron de création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5708847" y="210340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Patron Structurels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942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Patrons comportementaux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1526285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Principe SOLID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Evaluation</a:t>
            </a:r>
            <a:endParaRPr dirty="0"/>
          </a:p>
        </p:txBody>
      </p: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20;p22">
            <a:extLst>
              <a:ext uri="{FF2B5EF4-FFF2-40B4-BE49-F238E27FC236}">
                <a16:creationId xmlns:a16="http://schemas.microsoft.com/office/drawing/2014/main" id="{A64450EF-4CB5-3F03-55A2-1914EE297D72}"/>
              </a:ext>
            </a:extLst>
          </p:cNvPr>
          <p:cNvSpPr/>
          <p:nvPr/>
        </p:nvSpPr>
        <p:spPr>
          <a:xfrm>
            <a:off x="4953941" y="2944152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1;p22">
            <a:extLst>
              <a:ext uri="{FF2B5EF4-FFF2-40B4-BE49-F238E27FC236}">
                <a16:creationId xmlns:a16="http://schemas.microsoft.com/office/drawing/2014/main" id="{9B56A3F7-1119-9FD4-B81E-F5BDD4D0A43F}"/>
              </a:ext>
            </a:extLst>
          </p:cNvPr>
          <p:cNvSpPr/>
          <p:nvPr/>
        </p:nvSpPr>
        <p:spPr>
          <a:xfrm>
            <a:off x="5407782" y="2898321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80;p22">
            <a:extLst>
              <a:ext uri="{FF2B5EF4-FFF2-40B4-BE49-F238E27FC236}">
                <a16:creationId xmlns:a16="http://schemas.microsoft.com/office/drawing/2014/main" id="{25ECFDD9-7510-F9F6-0EBD-97D20597C639}"/>
              </a:ext>
            </a:extLst>
          </p:cNvPr>
          <p:cNvSpPr/>
          <p:nvPr/>
        </p:nvSpPr>
        <p:spPr>
          <a:xfrm>
            <a:off x="3788311" y="3760014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83;p22">
            <a:extLst>
              <a:ext uri="{FF2B5EF4-FFF2-40B4-BE49-F238E27FC236}">
                <a16:creationId xmlns:a16="http://schemas.microsoft.com/office/drawing/2014/main" id="{A0CB1AA4-4589-95B5-B44E-16D305060A1F}"/>
              </a:ext>
            </a:extLst>
          </p:cNvPr>
          <p:cNvSpPr/>
          <p:nvPr/>
        </p:nvSpPr>
        <p:spPr>
          <a:xfrm>
            <a:off x="3788311" y="4028950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94;p22">
            <a:extLst>
              <a:ext uri="{FF2B5EF4-FFF2-40B4-BE49-F238E27FC236}">
                <a16:creationId xmlns:a16="http://schemas.microsoft.com/office/drawing/2014/main" id="{78825E88-272F-6B3B-6F6F-F3E80AD286CB}"/>
              </a:ext>
            </a:extLst>
          </p:cNvPr>
          <p:cNvSpPr/>
          <p:nvPr/>
        </p:nvSpPr>
        <p:spPr>
          <a:xfrm>
            <a:off x="3523958" y="3894482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5;p22">
            <a:extLst>
              <a:ext uri="{FF2B5EF4-FFF2-40B4-BE49-F238E27FC236}">
                <a16:creationId xmlns:a16="http://schemas.microsoft.com/office/drawing/2014/main" id="{1A138588-510D-E0D2-03F3-4777BE6D0D29}"/>
              </a:ext>
            </a:extLst>
          </p:cNvPr>
          <p:cNvSpPr/>
          <p:nvPr/>
        </p:nvSpPr>
        <p:spPr>
          <a:xfrm rot="2300102">
            <a:off x="3645891" y="2029628"/>
            <a:ext cx="234404" cy="47464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7;p22">
            <a:extLst>
              <a:ext uri="{FF2B5EF4-FFF2-40B4-BE49-F238E27FC236}">
                <a16:creationId xmlns:a16="http://schemas.microsoft.com/office/drawing/2014/main" id="{C2B1E18C-7033-41CC-487C-B02972D0D761}"/>
              </a:ext>
            </a:extLst>
          </p:cNvPr>
          <p:cNvSpPr/>
          <p:nvPr/>
        </p:nvSpPr>
        <p:spPr>
          <a:xfrm>
            <a:off x="5183034" y="1977866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6294;p54">
            <a:extLst>
              <a:ext uri="{FF2B5EF4-FFF2-40B4-BE49-F238E27FC236}">
                <a16:creationId xmlns:a16="http://schemas.microsoft.com/office/drawing/2014/main" id="{E5B8A3B6-30FA-16FA-50CC-F7C2ABF29976}"/>
              </a:ext>
            </a:extLst>
          </p:cNvPr>
          <p:cNvGrpSpPr/>
          <p:nvPr/>
        </p:nvGrpSpPr>
        <p:grpSpPr>
          <a:xfrm>
            <a:off x="3523958" y="2883329"/>
            <a:ext cx="464919" cy="456776"/>
            <a:chOff x="-40748275" y="3238700"/>
            <a:chExt cx="322600" cy="316950"/>
          </a:xfrm>
          <a:solidFill>
            <a:schemeClr val="accent2"/>
          </a:solidFill>
        </p:grpSpPr>
        <p:sp>
          <p:nvSpPr>
            <p:cNvPr id="16" name="Google Shape;6295;p54">
              <a:extLst>
                <a:ext uri="{FF2B5EF4-FFF2-40B4-BE49-F238E27FC236}">
                  <a16:creationId xmlns:a16="http://schemas.microsoft.com/office/drawing/2014/main" id="{3E52FFF4-CEC6-7287-02A0-C9D681B46F27}"/>
                </a:ext>
              </a:extLst>
            </p:cNvPr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96;p54">
              <a:extLst>
                <a:ext uri="{FF2B5EF4-FFF2-40B4-BE49-F238E27FC236}">
                  <a16:creationId xmlns:a16="http://schemas.microsoft.com/office/drawing/2014/main" id="{6D0ECA69-C3B1-6AFA-43FF-7B79A9E6432D}"/>
                </a:ext>
              </a:extLst>
            </p:cNvPr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97;p54">
              <a:extLst>
                <a:ext uri="{FF2B5EF4-FFF2-40B4-BE49-F238E27FC236}">
                  <a16:creationId xmlns:a16="http://schemas.microsoft.com/office/drawing/2014/main" id="{10781E26-E028-37C1-7811-0AC43E4072F6}"/>
                </a:ext>
              </a:extLst>
            </p:cNvPr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98;p54">
              <a:extLst>
                <a:ext uri="{FF2B5EF4-FFF2-40B4-BE49-F238E27FC236}">
                  <a16:creationId xmlns:a16="http://schemas.microsoft.com/office/drawing/2014/main" id="{E82864F2-E05B-2F62-D5DA-0EBAF53D88C0}"/>
                </a:ext>
              </a:extLst>
            </p:cNvPr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99;p54">
              <a:extLst>
                <a:ext uri="{FF2B5EF4-FFF2-40B4-BE49-F238E27FC236}">
                  <a16:creationId xmlns:a16="http://schemas.microsoft.com/office/drawing/2014/main" id="{E45C2AB3-3DA1-8C12-6229-BF0F4BE58C55}"/>
                </a:ext>
              </a:extLst>
            </p:cNvPr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00;p54">
              <a:extLst>
                <a:ext uri="{FF2B5EF4-FFF2-40B4-BE49-F238E27FC236}">
                  <a16:creationId xmlns:a16="http://schemas.microsoft.com/office/drawing/2014/main" id="{2269CB84-5B86-6F4C-11A5-C8FF3B1ABD01}"/>
                </a:ext>
              </a:extLst>
            </p:cNvPr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>
            <a:extLst>
              <a:ext uri="{FF2B5EF4-FFF2-40B4-BE49-F238E27FC236}">
                <a16:creationId xmlns:a16="http://schemas.microsoft.com/office/drawing/2014/main" id="{60B5C0E2-2ED9-8045-CE3B-04BC0E08E2DF}"/>
              </a:ext>
            </a:extLst>
          </p:cNvPr>
          <p:cNvSpPr txBox="1"/>
          <p:nvPr/>
        </p:nvSpPr>
        <p:spPr>
          <a:xfrm>
            <a:off x="1138606" y="105415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PROXY - PROCURATION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0E9F96-B434-CFD6-C22A-3A8C4C6D8D61}"/>
              </a:ext>
            </a:extLst>
          </p:cNvPr>
          <p:cNvSpPr txBox="1"/>
          <p:nvPr/>
        </p:nvSpPr>
        <p:spPr>
          <a:xfrm>
            <a:off x="604007" y="464953"/>
            <a:ext cx="5304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Créer un objet intermédiaire pour maitriser l’utilisation d’un autre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0BF10AE-A9A2-658D-DC78-34278D5B65FC}"/>
              </a:ext>
            </a:extLst>
          </p:cNvPr>
          <p:cNvSpPr txBox="1"/>
          <p:nvPr/>
        </p:nvSpPr>
        <p:spPr>
          <a:xfrm>
            <a:off x="604007" y="1845771"/>
            <a:ext cx="3102656" cy="2092881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</a:rPr>
              <a:t>Class </a:t>
            </a:r>
            <a:r>
              <a:rPr lang="fr-FR" sz="1000" dirty="0" err="1">
                <a:latin typeface="Consolas" panose="020B0609020204030204" pitchFamily="49" charset="0"/>
              </a:rPr>
              <a:t>Wallet</a:t>
            </a:r>
            <a:r>
              <a:rPr lang="fr-FR" sz="1000" dirty="0">
                <a:latin typeface="Consolas" panose="020B0609020204030204" pitchFamily="49" charset="0"/>
              </a:rPr>
              <a:t> {</a:t>
            </a:r>
          </a:p>
          <a:p>
            <a:endParaRPr lang="fr-FR" sz="1000" dirty="0">
              <a:latin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</a:rPr>
              <a:t>   public </a:t>
            </a:r>
            <a:r>
              <a:rPr lang="fr-FR" sz="1000" dirty="0" err="1">
                <a:latin typeface="Consolas" panose="020B0609020204030204" pitchFamily="49" charset="0"/>
              </a:rPr>
              <a:t>void</a:t>
            </a:r>
            <a:r>
              <a:rPr lang="fr-FR" sz="1000" dirty="0">
                <a:latin typeface="Consolas" panose="020B0609020204030204" pitchFamily="49" charset="0"/>
              </a:rPr>
              <a:t> </a:t>
            </a:r>
            <a:r>
              <a:rPr lang="fr-FR" sz="1000" dirty="0" err="1">
                <a:latin typeface="Consolas" panose="020B0609020204030204" pitchFamily="49" charset="0"/>
              </a:rPr>
              <a:t>storeMoney</a:t>
            </a:r>
            <a:r>
              <a:rPr lang="fr-FR" sz="1000" dirty="0">
                <a:latin typeface="Consolas" panose="020B0609020204030204" pitchFamily="49" charset="0"/>
              </a:rPr>
              <a:t>(double </a:t>
            </a:r>
            <a:r>
              <a:rPr lang="fr-FR" sz="1000" dirty="0" err="1">
                <a:latin typeface="Consolas" panose="020B0609020204030204" pitchFamily="49" charset="0"/>
              </a:rPr>
              <a:t>amount</a:t>
            </a:r>
            <a:r>
              <a:rPr lang="fr-FR" sz="1000" dirty="0">
                <a:latin typeface="Consolas" panose="020B0609020204030204" pitchFamily="49" charset="0"/>
              </a:rPr>
              <a:t>){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       </a:t>
            </a:r>
            <a:r>
              <a:rPr lang="fr-FR" sz="1000" dirty="0" err="1">
                <a:latin typeface="Consolas" panose="020B0609020204030204" pitchFamily="49" charset="0"/>
              </a:rPr>
              <a:t>MySql</a:t>
            </a:r>
            <a:r>
              <a:rPr lang="fr-FR" sz="1000" dirty="0">
                <a:latin typeface="Consolas" panose="020B0609020204030204" pitchFamily="49" charset="0"/>
              </a:rPr>
              <a:t> instance = new </a:t>
            </a:r>
            <a:r>
              <a:rPr lang="fr-FR" sz="1000" dirty="0" err="1">
                <a:latin typeface="Consolas" panose="020B0609020204030204" pitchFamily="49" charset="0"/>
              </a:rPr>
              <a:t>MySql</a:t>
            </a:r>
            <a:r>
              <a:rPr lang="fr-FR" sz="10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       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       </a:t>
            </a:r>
            <a:r>
              <a:rPr lang="fr-FR" sz="1000" dirty="0" err="1">
                <a:latin typeface="Consolas" panose="020B0609020204030204" pitchFamily="49" charset="0"/>
              </a:rPr>
              <a:t>instance.connect</a:t>
            </a:r>
            <a:r>
              <a:rPr lang="fr-FR" sz="1000" dirty="0">
                <a:latin typeface="Consolas" panose="020B0609020204030204" pitchFamily="49" charset="0"/>
              </a:rPr>
              <a:t>();</a:t>
            </a:r>
          </a:p>
          <a:p>
            <a:endParaRPr lang="fr-FR" sz="1000" dirty="0">
              <a:latin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</a:rPr>
              <a:t>       </a:t>
            </a:r>
            <a:r>
              <a:rPr lang="fr-FR" sz="1000" dirty="0" err="1">
                <a:latin typeface="Consolas" panose="020B0609020204030204" pitchFamily="49" charset="0"/>
              </a:rPr>
              <a:t>instance.execute</a:t>
            </a:r>
            <a:r>
              <a:rPr lang="fr-FR" sz="1000" dirty="0">
                <a:latin typeface="Consolas" panose="020B0609020204030204" pitchFamily="49" charset="0"/>
              </a:rPr>
              <a:t>("UPDATE ..." );</a:t>
            </a:r>
          </a:p>
          <a:p>
            <a:endParaRPr lang="fr-FR" sz="1000" dirty="0">
              <a:latin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</a:rPr>
              <a:t>       </a:t>
            </a:r>
            <a:r>
              <a:rPr lang="fr-FR" sz="1000" dirty="0" err="1">
                <a:latin typeface="Consolas" panose="020B0609020204030204" pitchFamily="49" charset="0"/>
              </a:rPr>
              <a:t>instance.disconnect</a:t>
            </a:r>
            <a:r>
              <a:rPr lang="fr-FR" sz="10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   }</a:t>
            </a:r>
          </a:p>
          <a:p>
            <a:endParaRPr lang="fr-FR" sz="1000" dirty="0">
              <a:latin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oogle Shape;7172;p56">
            <a:extLst>
              <a:ext uri="{FF2B5EF4-FFF2-40B4-BE49-F238E27FC236}">
                <a16:creationId xmlns:a16="http://schemas.microsoft.com/office/drawing/2014/main" id="{E9C2F950-CA3E-D0CE-A055-D8152DEF2E09}"/>
              </a:ext>
            </a:extLst>
          </p:cNvPr>
          <p:cNvGrpSpPr/>
          <p:nvPr/>
        </p:nvGrpSpPr>
        <p:grpSpPr>
          <a:xfrm>
            <a:off x="752094" y="133324"/>
            <a:ext cx="251958" cy="251958"/>
            <a:chOff x="-35481425" y="3202075"/>
            <a:chExt cx="291450" cy="291450"/>
          </a:xfrm>
          <a:solidFill>
            <a:schemeClr val="accent2"/>
          </a:solidFill>
        </p:grpSpPr>
        <p:sp>
          <p:nvSpPr>
            <p:cNvPr id="7" name="Google Shape;7173;p56">
              <a:extLst>
                <a:ext uri="{FF2B5EF4-FFF2-40B4-BE49-F238E27FC236}">
                  <a16:creationId xmlns:a16="http://schemas.microsoft.com/office/drawing/2014/main" id="{EBCEED6B-3EEC-EF9B-ADC5-C91C1532BBBF}"/>
                </a:ext>
              </a:extLst>
            </p:cNvPr>
            <p:cNvSpPr/>
            <p:nvPr/>
          </p:nvSpPr>
          <p:spPr>
            <a:xfrm>
              <a:off x="-35414475" y="3304600"/>
              <a:ext cx="154400" cy="85975"/>
            </a:xfrm>
            <a:custGeom>
              <a:avLst/>
              <a:gdLst/>
              <a:ahLst/>
              <a:cxnLst/>
              <a:rect l="l" t="t" r="r" b="b"/>
              <a:pathLst>
                <a:path w="6176" h="3439" extrusionOk="0">
                  <a:moveTo>
                    <a:pt x="4433" y="0"/>
                  </a:moveTo>
                  <a:cubicBezTo>
                    <a:pt x="4393" y="0"/>
                    <a:pt x="4354" y="8"/>
                    <a:pt x="4317" y="26"/>
                  </a:cubicBezTo>
                  <a:cubicBezTo>
                    <a:pt x="4191" y="58"/>
                    <a:pt x="4128" y="216"/>
                    <a:pt x="4128" y="342"/>
                  </a:cubicBezTo>
                  <a:lnTo>
                    <a:pt x="4128" y="1003"/>
                  </a:lnTo>
                  <a:lnTo>
                    <a:pt x="2048" y="1003"/>
                  </a:lnTo>
                  <a:lnTo>
                    <a:pt x="2048" y="342"/>
                  </a:lnTo>
                  <a:cubicBezTo>
                    <a:pt x="2048" y="184"/>
                    <a:pt x="1954" y="58"/>
                    <a:pt x="1828" y="26"/>
                  </a:cubicBezTo>
                  <a:cubicBezTo>
                    <a:pt x="1793" y="15"/>
                    <a:pt x="1750" y="8"/>
                    <a:pt x="1705" y="8"/>
                  </a:cubicBezTo>
                  <a:cubicBezTo>
                    <a:pt x="1626" y="8"/>
                    <a:pt x="1541" y="30"/>
                    <a:pt x="1481" y="89"/>
                  </a:cubicBezTo>
                  <a:lnTo>
                    <a:pt x="95" y="1476"/>
                  </a:lnTo>
                  <a:cubicBezTo>
                    <a:pt x="0" y="1602"/>
                    <a:pt x="0" y="1822"/>
                    <a:pt x="95" y="1948"/>
                  </a:cubicBezTo>
                  <a:lnTo>
                    <a:pt x="1481" y="3334"/>
                  </a:lnTo>
                  <a:cubicBezTo>
                    <a:pt x="1548" y="3379"/>
                    <a:pt x="1646" y="3424"/>
                    <a:pt x="1732" y="3424"/>
                  </a:cubicBezTo>
                  <a:cubicBezTo>
                    <a:pt x="1767" y="3424"/>
                    <a:pt x="1800" y="3416"/>
                    <a:pt x="1828" y="3398"/>
                  </a:cubicBezTo>
                  <a:cubicBezTo>
                    <a:pt x="1954" y="3366"/>
                    <a:pt x="2048" y="3208"/>
                    <a:pt x="2048" y="3082"/>
                  </a:cubicBezTo>
                  <a:lnTo>
                    <a:pt x="2048" y="2421"/>
                  </a:lnTo>
                  <a:lnTo>
                    <a:pt x="4128" y="2421"/>
                  </a:lnTo>
                  <a:lnTo>
                    <a:pt x="4128" y="3082"/>
                  </a:lnTo>
                  <a:cubicBezTo>
                    <a:pt x="4128" y="3240"/>
                    <a:pt x="4191" y="3366"/>
                    <a:pt x="4317" y="3398"/>
                  </a:cubicBezTo>
                  <a:cubicBezTo>
                    <a:pt x="4369" y="3424"/>
                    <a:pt x="4426" y="3439"/>
                    <a:pt x="4483" y="3439"/>
                  </a:cubicBezTo>
                  <a:cubicBezTo>
                    <a:pt x="4562" y="3439"/>
                    <a:pt x="4639" y="3408"/>
                    <a:pt x="4695" y="3334"/>
                  </a:cubicBezTo>
                  <a:lnTo>
                    <a:pt x="6049" y="1948"/>
                  </a:lnTo>
                  <a:cubicBezTo>
                    <a:pt x="6175" y="1822"/>
                    <a:pt x="6175" y="1602"/>
                    <a:pt x="6049" y="1476"/>
                  </a:cubicBezTo>
                  <a:lnTo>
                    <a:pt x="4695" y="89"/>
                  </a:lnTo>
                  <a:cubicBezTo>
                    <a:pt x="4628" y="45"/>
                    <a:pt x="4530" y="0"/>
                    <a:pt x="4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74;p56">
              <a:extLst>
                <a:ext uri="{FF2B5EF4-FFF2-40B4-BE49-F238E27FC236}">
                  <a16:creationId xmlns:a16="http://schemas.microsoft.com/office/drawing/2014/main" id="{32F9AE2B-AC28-8E69-5B7E-F8B63E73E4ED}"/>
                </a:ext>
              </a:extLst>
            </p:cNvPr>
            <p:cNvSpPr/>
            <p:nvPr/>
          </p:nvSpPr>
          <p:spPr>
            <a:xfrm>
              <a:off x="-35413700" y="3202075"/>
              <a:ext cx="34700" cy="103200"/>
            </a:xfrm>
            <a:custGeom>
              <a:avLst/>
              <a:gdLst/>
              <a:ahLst/>
              <a:cxnLst/>
              <a:rect l="l" t="t" r="r" b="b"/>
              <a:pathLst>
                <a:path w="1388" h="4128" extrusionOk="0">
                  <a:moveTo>
                    <a:pt x="1" y="0"/>
                  </a:moveTo>
                  <a:lnTo>
                    <a:pt x="1" y="4127"/>
                  </a:lnTo>
                  <a:lnTo>
                    <a:pt x="348" y="4127"/>
                  </a:lnTo>
                  <a:cubicBezTo>
                    <a:pt x="915" y="4127"/>
                    <a:pt x="1387" y="3655"/>
                    <a:pt x="1387" y="3088"/>
                  </a:cubicBezTo>
                  <a:lnTo>
                    <a:pt x="1387" y="1009"/>
                  </a:lnTo>
                  <a:cubicBezTo>
                    <a:pt x="1387" y="473"/>
                    <a:pt x="915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75;p56">
              <a:extLst>
                <a:ext uri="{FF2B5EF4-FFF2-40B4-BE49-F238E27FC236}">
                  <a16:creationId xmlns:a16="http://schemas.microsoft.com/office/drawing/2014/main" id="{D3F5B7EB-8265-2794-DDD6-4C9968CD29B9}"/>
                </a:ext>
              </a:extLst>
            </p:cNvPr>
            <p:cNvSpPr/>
            <p:nvPr/>
          </p:nvSpPr>
          <p:spPr>
            <a:xfrm>
              <a:off x="-35413700" y="3389525"/>
              <a:ext cx="34700" cy="103250"/>
            </a:xfrm>
            <a:custGeom>
              <a:avLst/>
              <a:gdLst/>
              <a:ahLst/>
              <a:cxnLst/>
              <a:rect l="l" t="t" r="r" b="b"/>
              <a:pathLst>
                <a:path w="1388" h="4130" extrusionOk="0">
                  <a:moveTo>
                    <a:pt x="1" y="1"/>
                  </a:moveTo>
                  <a:lnTo>
                    <a:pt x="1" y="4128"/>
                  </a:lnTo>
                  <a:lnTo>
                    <a:pt x="348" y="4128"/>
                  </a:lnTo>
                  <a:cubicBezTo>
                    <a:pt x="367" y="4129"/>
                    <a:pt x="386" y="4129"/>
                    <a:pt x="405" y="4129"/>
                  </a:cubicBezTo>
                  <a:cubicBezTo>
                    <a:pt x="946" y="4129"/>
                    <a:pt x="1387" y="3698"/>
                    <a:pt x="1387" y="3119"/>
                  </a:cubicBezTo>
                  <a:lnTo>
                    <a:pt x="1387" y="1040"/>
                  </a:lnTo>
                  <a:cubicBezTo>
                    <a:pt x="1387" y="473"/>
                    <a:pt x="915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76;p56">
              <a:extLst>
                <a:ext uri="{FF2B5EF4-FFF2-40B4-BE49-F238E27FC236}">
                  <a16:creationId xmlns:a16="http://schemas.microsoft.com/office/drawing/2014/main" id="{9C533EDE-902F-7BEB-46AD-D80430822F4A}"/>
                </a:ext>
              </a:extLst>
            </p:cNvPr>
            <p:cNvSpPr/>
            <p:nvPr/>
          </p:nvSpPr>
          <p:spPr>
            <a:xfrm>
              <a:off x="-35292400" y="3202075"/>
              <a:ext cx="33900" cy="103200"/>
            </a:xfrm>
            <a:custGeom>
              <a:avLst/>
              <a:gdLst/>
              <a:ahLst/>
              <a:cxnLst/>
              <a:rect l="l" t="t" r="r" b="b"/>
              <a:pathLst>
                <a:path w="1356" h="4128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3088"/>
                  </a:lnTo>
                  <a:cubicBezTo>
                    <a:pt x="1" y="3655"/>
                    <a:pt x="410" y="4127"/>
                    <a:pt x="1009" y="4127"/>
                  </a:cubicBezTo>
                  <a:lnTo>
                    <a:pt x="1355" y="4127"/>
                  </a:lnTo>
                  <a:lnTo>
                    <a:pt x="13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77;p56">
              <a:extLst>
                <a:ext uri="{FF2B5EF4-FFF2-40B4-BE49-F238E27FC236}">
                  <a16:creationId xmlns:a16="http://schemas.microsoft.com/office/drawing/2014/main" id="{852E758D-960C-31EA-332A-9ACCC4ABE6B8}"/>
                </a:ext>
              </a:extLst>
            </p:cNvPr>
            <p:cNvSpPr/>
            <p:nvPr/>
          </p:nvSpPr>
          <p:spPr>
            <a:xfrm>
              <a:off x="-35241200" y="3202850"/>
              <a:ext cx="51225" cy="290675"/>
            </a:xfrm>
            <a:custGeom>
              <a:avLst/>
              <a:gdLst/>
              <a:ahLst/>
              <a:cxnLst/>
              <a:rect l="l" t="t" r="r" b="b"/>
              <a:pathLst>
                <a:path w="2049" h="11627" extrusionOk="0">
                  <a:moveTo>
                    <a:pt x="1" y="1"/>
                  </a:moveTo>
                  <a:lnTo>
                    <a:pt x="1" y="11626"/>
                  </a:lnTo>
                  <a:cubicBezTo>
                    <a:pt x="1135" y="11469"/>
                    <a:pt x="2048" y="10460"/>
                    <a:pt x="2048" y="9263"/>
                  </a:cubicBezTo>
                  <a:lnTo>
                    <a:pt x="2048" y="2395"/>
                  </a:lnTo>
                  <a:cubicBezTo>
                    <a:pt x="2048" y="1167"/>
                    <a:pt x="1135" y="158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78;p56">
              <a:extLst>
                <a:ext uri="{FF2B5EF4-FFF2-40B4-BE49-F238E27FC236}">
                  <a16:creationId xmlns:a16="http://schemas.microsoft.com/office/drawing/2014/main" id="{DA88E590-F444-9108-88FD-192AD751FEB3}"/>
                </a:ext>
              </a:extLst>
            </p:cNvPr>
            <p:cNvSpPr/>
            <p:nvPr/>
          </p:nvSpPr>
          <p:spPr>
            <a:xfrm>
              <a:off x="-35292400" y="3389525"/>
              <a:ext cx="33900" cy="104000"/>
            </a:xfrm>
            <a:custGeom>
              <a:avLst/>
              <a:gdLst/>
              <a:ahLst/>
              <a:cxnLst/>
              <a:rect l="l" t="t" r="r" b="b"/>
              <a:pathLst>
                <a:path w="1356" h="4160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718"/>
                    <a:pt x="410" y="4159"/>
                    <a:pt x="1009" y="4159"/>
                  </a:cubicBezTo>
                  <a:lnTo>
                    <a:pt x="1355" y="4159"/>
                  </a:lnTo>
                  <a:lnTo>
                    <a:pt x="13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79;p56">
              <a:extLst>
                <a:ext uri="{FF2B5EF4-FFF2-40B4-BE49-F238E27FC236}">
                  <a16:creationId xmlns:a16="http://schemas.microsoft.com/office/drawing/2014/main" id="{9A525C51-76E0-9EC4-E884-48C673C775C1}"/>
                </a:ext>
              </a:extLst>
            </p:cNvPr>
            <p:cNvSpPr/>
            <p:nvPr/>
          </p:nvSpPr>
          <p:spPr>
            <a:xfrm>
              <a:off x="-35481425" y="3202075"/>
              <a:ext cx="51225" cy="289875"/>
            </a:xfrm>
            <a:custGeom>
              <a:avLst/>
              <a:gdLst/>
              <a:ahLst/>
              <a:cxnLst/>
              <a:rect l="l" t="t" r="r" b="b"/>
              <a:pathLst>
                <a:path w="2049" h="11595" extrusionOk="0">
                  <a:moveTo>
                    <a:pt x="2048" y="0"/>
                  </a:moveTo>
                  <a:cubicBezTo>
                    <a:pt x="883" y="158"/>
                    <a:pt x="1" y="1166"/>
                    <a:pt x="1" y="2363"/>
                  </a:cubicBezTo>
                  <a:lnTo>
                    <a:pt x="1" y="9200"/>
                  </a:lnTo>
                  <a:cubicBezTo>
                    <a:pt x="1" y="10460"/>
                    <a:pt x="851" y="11437"/>
                    <a:pt x="2048" y="11594"/>
                  </a:cubicBez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68DE9A12-2B4A-DB84-D464-F987302351B2}"/>
              </a:ext>
            </a:extLst>
          </p:cNvPr>
          <p:cNvSpPr txBox="1"/>
          <p:nvPr/>
        </p:nvSpPr>
        <p:spPr>
          <a:xfrm>
            <a:off x="4538444" y="1171777"/>
            <a:ext cx="4075942" cy="553998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</a:rPr>
              <a:t>interface Bank {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   public </a:t>
            </a:r>
            <a:r>
              <a:rPr lang="fr-FR" sz="1000" dirty="0" err="1">
                <a:latin typeface="Consolas" panose="020B0609020204030204" pitchFamily="49" charset="0"/>
              </a:rPr>
              <a:t>void</a:t>
            </a:r>
            <a:r>
              <a:rPr lang="fr-FR" sz="1000" dirty="0">
                <a:latin typeface="Consolas" panose="020B0609020204030204" pitchFamily="49" charset="0"/>
              </a:rPr>
              <a:t> </a:t>
            </a:r>
            <a:r>
              <a:rPr lang="fr-FR" sz="1000" dirty="0" err="1">
                <a:latin typeface="Consolas" panose="020B0609020204030204" pitchFamily="49" charset="0"/>
              </a:rPr>
              <a:t>storeMoney</a:t>
            </a:r>
            <a:r>
              <a:rPr lang="fr-FR" sz="1000" dirty="0">
                <a:latin typeface="Consolas" panose="020B0609020204030204" pitchFamily="49" charset="0"/>
              </a:rPr>
              <a:t>(double </a:t>
            </a:r>
            <a:r>
              <a:rPr lang="fr-FR" sz="1000" dirty="0" err="1">
                <a:latin typeface="Consolas" panose="020B0609020204030204" pitchFamily="49" charset="0"/>
              </a:rPr>
              <a:t>amount</a:t>
            </a:r>
            <a:r>
              <a:rPr lang="fr-FR" sz="10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81F3130-9C2F-FC24-F867-868EF7C046FC}"/>
              </a:ext>
            </a:extLst>
          </p:cNvPr>
          <p:cNvSpPr txBox="1"/>
          <p:nvPr/>
        </p:nvSpPr>
        <p:spPr>
          <a:xfrm>
            <a:off x="4538443" y="1897756"/>
            <a:ext cx="4075943" cy="2400657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</a:rPr>
              <a:t>Class </a:t>
            </a:r>
            <a:r>
              <a:rPr lang="fr-FR" sz="1000" dirty="0" err="1">
                <a:latin typeface="Consolas" panose="020B0609020204030204" pitchFamily="49" charset="0"/>
              </a:rPr>
              <a:t>Banker</a:t>
            </a:r>
            <a:r>
              <a:rPr lang="fr-FR" sz="1000" dirty="0">
                <a:latin typeface="Consolas" panose="020B0609020204030204" pitchFamily="49" charset="0"/>
              </a:rPr>
              <a:t> </a:t>
            </a:r>
            <a:r>
              <a:rPr lang="fr-FR" sz="1000" dirty="0" err="1">
                <a:latin typeface="Consolas" panose="020B0609020204030204" pitchFamily="49" charset="0"/>
              </a:rPr>
              <a:t>implements</a:t>
            </a:r>
            <a:r>
              <a:rPr lang="fr-FR" sz="1000" dirty="0">
                <a:latin typeface="Consolas" panose="020B0609020204030204" pitchFamily="49" charset="0"/>
              </a:rPr>
              <a:t> Bank {</a:t>
            </a:r>
          </a:p>
          <a:p>
            <a:endParaRPr lang="fr-FR" sz="1000" dirty="0">
              <a:latin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</a:rPr>
              <a:t>   </a:t>
            </a:r>
            <a:r>
              <a:rPr lang="fr-FR" sz="1000" dirty="0" err="1">
                <a:latin typeface="Consolas" panose="020B0609020204030204" pitchFamily="49" charset="0"/>
              </a:rPr>
              <a:t>private</a:t>
            </a:r>
            <a:r>
              <a:rPr lang="fr-FR" sz="1000" dirty="0">
                <a:latin typeface="Consolas" panose="020B0609020204030204" pitchFamily="49" charset="0"/>
              </a:rPr>
              <a:t> </a:t>
            </a:r>
            <a:r>
              <a:rPr lang="fr-FR" sz="1000" dirty="0" err="1">
                <a:latin typeface="Consolas" panose="020B0609020204030204" pitchFamily="49" charset="0"/>
              </a:rPr>
              <a:t>Wallet</a:t>
            </a:r>
            <a:r>
              <a:rPr lang="fr-FR" sz="1000" dirty="0">
                <a:latin typeface="Consolas" panose="020B0609020204030204" pitchFamily="49" charset="0"/>
              </a:rPr>
              <a:t> </a:t>
            </a:r>
            <a:r>
              <a:rPr lang="fr-FR" sz="1000" dirty="0" err="1">
                <a:latin typeface="Consolas" panose="020B0609020204030204" pitchFamily="49" charset="0"/>
              </a:rPr>
              <a:t>myWallet</a:t>
            </a:r>
            <a:r>
              <a:rPr lang="fr-FR" sz="1000" dirty="0">
                <a:latin typeface="Consolas" panose="020B0609020204030204" pitchFamily="49" charset="0"/>
              </a:rPr>
              <a:t>;</a:t>
            </a:r>
          </a:p>
          <a:p>
            <a:endParaRPr lang="fr-FR" sz="1000" dirty="0">
              <a:latin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</a:rPr>
              <a:t>   </a:t>
            </a:r>
            <a:r>
              <a:rPr lang="fr-FR" sz="1000" dirty="0" err="1">
                <a:latin typeface="Consolas" panose="020B0609020204030204" pitchFamily="49" charset="0"/>
              </a:rPr>
              <a:t>private</a:t>
            </a:r>
            <a:r>
              <a:rPr lang="fr-FR" sz="1000" dirty="0">
                <a:latin typeface="Consolas" panose="020B0609020204030204" pitchFamily="49" charset="0"/>
              </a:rPr>
              <a:t> double buffer;</a:t>
            </a:r>
          </a:p>
          <a:p>
            <a:endParaRPr lang="fr-FR" sz="1000" dirty="0">
              <a:latin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</a:rPr>
              <a:t>   public </a:t>
            </a:r>
            <a:r>
              <a:rPr lang="fr-FR" sz="1000" dirty="0" err="1">
                <a:latin typeface="Consolas" panose="020B0609020204030204" pitchFamily="49" charset="0"/>
              </a:rPr>
              <a:t>void</a:t>
            </a:r>
            <a:r>
              <a:rPr lang="fr-FR" sz="1000" dirty="0">
                <a:latin typeface="Consolas" panose="020B0609020204030204" pitchFamily="49" charset="0"/>
              </a:rPr>
              <a:t> </a:t>
            </a:r>
            <a:r>
              <a:rPr lang="fr-FR" sz="1000" dirty="0" err="1">
                <a:latin typeface="Consolas" panose="020B0609020204030204" pitchFamily="49" charset="0"/>
              </a:rPr>
              <a:t>storeMoney</a:t>
            </a:r>
            <a:r>
              <a:rPr lang="fr-FR" sz="1000" dirty="0">
                <a:latin typeface="Consolas" panose="020B0609020204030204" pitchFamily="49" charset="0"/>
              </a:rPr>
              <a:t>(double </a:t>
            </a:r>
            <a:r>
              <a:rPr lang="fr-FR" sz="1000" dirty="0" err="1">
                <a:latin typeface="Consolas" panose="020B0609020204030204" pitchFamily="49" charset="0"/>
              </a:rPr>
              <a:t>amount</a:t>
            </a:r>
            <a:r>
              <a:rPr lang="fr-FR" sz="1000" dirty="0">
                <a:latin typeface="Consolas" panose="020B0609020204030204" pitchFamily="49" charset="0"/>
              </a:rPr>
              <a:t>){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       buffer += </a:t>
            </a:r>
            <a:r>
              <a:rPr lang="fr-FR" sz="1000" dirty="0" err="1">
                <a:latin typeface="Consolas" panose="020B0609020204030204" pitchFamily="49" charset="0"/>
              </a:rPr>
              <a:t>amount</a:t>
            </a:r>
            <a:r>
              <a:rPr lang="fr-FR" sz="1000" dirty="0">
                <a:latin typeface="Consolas" panose="020B0609020204030204" pitchFamily="49" charset="0"/>
              </a:rPr>
              <a:t>;</a:t>
            </a:r>
          </a:p>
          <a:p>
            <a:endParaRPr lang="fr-FR" sz="1000" dirty="0">
              <a:latin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</a:rPr>
              <a:t>       if(buffer &gt; 1000){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           </a:t>
            </a:r>
            <a:r>
              <a:rPr lang="fr-FR" sz="1000" dirty="0" err="1">
                <a:latin typeface="Consolas" panose="020B0609020204030204" pitchFamily="49" charset="0"/>
              </a:rPr>
              <a:t>myWallet.storeMoney</a:t>
            </a:r>
            <a:r>
              <a:rPr lang="fr-FR" sz="1000" dirty="0">
                <a:latin typeface="Consolas" panose="020B0609020204030204" pitchFamily="49" charset="0"/>
              </a:rPr>
              <a:t>(buffer);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           buffer = 0;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       }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   }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75EC5D9-3D76-A72B-8792-8E6B31C837D9}"/>
              </a:ext>
            </a:extLst>
          </p:cNvPr>
          <p:cNvSpPr txBox="1"/>
          <p:nvPr/>
        </p:nvSpPr>
        <p:spPr>
          <a:xfrm>
            <a:off x="604007" y="1845771"/>
            <a:ext cx="3102656" cy="2092881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</a:rPr>
              <a:t>Class </a:t>
            </a:r>
            <a:r>
              <a:rPr lang="fr-FR" sz="1000" dirty="0" err="1">
                <a:latin typeface="Consolas" panose="020B0609020204030204" pitchFamily="49" charset="0"/>
              </a:rPr>
              <a:t>Wallet</a:t>
            </a:r>
            <a:r>
              <a:rPr lang="fr-FR" sz="1000" dirty="0">
                <a:latin typeface="Consolas" panose="020B0609020204030204" pitchFamily="49" charset="0"/>
              </a:rPr>
              <a:t> </a:t>
            </a:r>
            <a:r>
              <a:rPr lang="fr-FR" sz="1000" dirty="0" err="1">
                <a:latin typeface="Consolas" panose="020B0609020204030204" pitchFamily="49" charset="0"/>
              </a:rPr>
              <a:t>implements</a:t>
            </a:r>
            <a:r>
              <a:rPr lang="fr-FR" sz="1000" dirty="0">
                <a:latin typeface="Consolas" panose="020B0609020204030204" pitchFamily="49" charset="0"/>
              </a:rPr>
              <a:t> Bank{</a:t>
            </a:r>
          </a:p>
          <a:p>
            <a:endParaRPr lang="fr-FR" sz="1000" dirty="0">
              <a:latin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</a:rPr>
              <a:t>   public </a:t>
            </a:r>
            <a:r>
              <a:rPr lang="fr-FR" sz="1000" dirty="0" err="1">
                <a:latin typeface="Consolas" panose="020B0609020204030204" pitchFamily="49" charset="0"/>
              </a:rPr>
              <a:t>void</a:t>
            </a:r>
            <a:r>
              <a:rPr lang="fr-FR" sz="1000" dirty="0">
                <a:latin typeface="Consolas" panose="020B0609020204030204" pitchFamily="49" charset="0"/>
              </a:rPr>
              <a:t> </a:t>
            </a:r>
            <a:r>
              <a:rPr lang="fr-FR" sz="1000" dirty="0" err="1">
                <a:latin typeface="Consolas" panose="020B0609020204030204" pitchFamily="49" charset="0"/>
              </a:rPr>
              <a:t>storeMoney</a:t>
            </a:r>
            <a:r>
              <a:rPr lang="fr-FR" sz="1000" dirty="0">
                <a:latin typeface="Consolas" panose="020B0609020204030204" pitchFamily="49" charset="0"/>
              </a:rPr>
              <a:t>(double </a:t>
            </a:r>
            <a:r>
              <a:rPr lang="fr-FR" sz="1000" dirty="0" err="1">
                <a:latin typeface="Consolas" panose="020B0609020204030204" pitchFamily="49" charset="0"/>
              </a:rPr>
              <a:t>amount</a:t>
            </a:r>
            <a:r>
              <a:rPr lang="fr-FR" sz="1000" dirty="0">
                <a:latin typeface="Consolas" panose="020B0609020204030204" pitchFamily="49" charset="0"/>
              </a:rPr>
              <a:t>){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       </a:t>
            </a:r>
            <a:r>
              <a:rPr lang="fr-FR" sz="1000" dirty="0" err="1">
                <a:latin typeface="Consolas" panose="020B0609020204030204" pitchFamily="49" charset="0"/>
              </a:rPr>
              <a:t>MySql</a:t>
            </a:r>
            <a:r>
              <a:rPr lang="fr-FR" sz="1000" dirty="0">
                <a:latin typeface="Consolas" panose="020B0609020204030204" pitchFamily="49" charset="0"/>
              </a:rPr>
              <a:t> instance = new </a:t>
            </a:r>
            <a:r>
              <a:rPr lang="fr-FR" sz="1000" dirty="0" err="1">
                <a:latin typeface="Consolas" panose="020B0609020204030204" pitchFamily="49" charset="0"/>
              </a:rPr>
              <a:t>MySql</a:t>
            </a:r>
            <a:r>
              <a:rPr lang="fr-FR" sz="10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       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       </a:t>
            </a:r>
            <a:r>
              <a:rPr lang="fr-FR" sz="1000" dirty="0" err="1">
                <a:latin typeface="Consolas" panose="020B0609020204030204" pitchFamily="49" charset="0"/>
              </a:rPr>
              <a:t>instance.connect</a:t>
            </a:r>
            <a:r>
              <a:rPr lang="fr-FR" sz="1000" dirty="0">
                <a:latin typeface="Consolas" panose="020B0609020204030204" pitchFamily="49" charset="0"/>
              </a:rPr>
              <a:t>();</a:t>
            </a:r>
          </a:p>
          <a:p>
            <a:endParaRPr lang="fr-FR" sz="1000" dirty="0">
              <a:latin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</a:rPr>
              <a:t>       </a:t>
            </a:r>
            <a:r>
              <a:rPr lang="fr-FR" sz="1000" dirty="0" err="1">
                <a:latin typeface="Consolas" panose="020B0609020204030204" pitchFamily="49" charset="0"/>
              </a:rPr>
              <a:t>instance.execute</a:t>
            </a:r>
            <a:r>
              <a:rPr lang="fr-FR" sz="1000" dirty="0">
                <a:latin typeface="Consolas" panose="020B0609020204030204" pitchFamily="49" charset="0"/>
              </a:rPr>
              <a:t>("UPDATE ..." );</a:t>
            </a:r>
          </a:p>
          <a:p>
            <a:endParaRPr lang="fr-FR" sz="1000" dirty="0">
              <a:latin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</a:rPr>
              <a:t>       </a:t>
            </a:r>
            <a:r>
              <a:rPr lang="fr-FR" sz="1000" dirty="0" err="1">
                <a:latin typeface="Consolas" panose="020B0609020204030204" pitchFamily="49" charset="0"/>
              </a:rPr>
              <a:t>instance.disconnect</a:t>
            </a:r>
            <a:r>
              <a:rPr lang="fr-FR" sz="10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   }</a:t>
            </a:r>
          </a:p>
          <a:p>
            <a:endParaRPr lang="fr-FR" sz="1000" dirty="0">
              <a:latin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624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 animBg="1"/>
      <p:bldP spid="21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"/>
          <p:cNvSpPr/>
          <p:nvPr/>
        </p:nvSpPr>
        <p:spPr>
          <a:xfrm>
            <a:off x="1336225" y="2085277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671154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5. COMPORTEMENT</a:t>
            </a:r>
            <a:endParaRPr dirty="0"/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2709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ITERATOR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206382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89" name="Google Shape;379;p27">
            <a:extLst>
              <a:ext uri="{FF2B5EF4-FFF2-40B4-BE49-F238E27FC236}">
                <a16:creationId xmlns:a16="http://schemas.microsoft.com/office/drawing/2014/main" id="{85D10E19-9D80-D53B-0122-87B3E11007DD}"/>
              </a:ext>
            </a:extLst>
          </p:cNvPr>
          <p:cNvSpPr/>
          <p:nvPr/>
        </p:nvSpPr>
        <p:spPr>
          <a:xfrm>
            <a:off x="7402439" y="3863424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3"/>
          </a:solidFill>
          <a:ln w="26625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0" name="Google Shape;382;p27">
            <a:extLst>
              <a:ext uri="{FF2B5EF4-FFF2-40B4-BE49-F238E27FC236}">
                <a16:creationId xmlns:a16="http://schemas.microsoft.com/office/drawing/2014/main" id="{20DD1C7B-2B78-998E-1F16-837E2A68C58C}"/>
              </a:ext>
            </a:extLst>
          </p:cNvPr>
          <p:cNvSpPr/>
          <p:nvPr/>
        </p:nvSpPr>
        <p:spPr>
          <a:xfrm>
            <a:off x="5190934" y="474451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1" name="Google Shape;383;p27">
            <a:extLst>
              <a:ext uri="{FF2B5EF4-FFF2-40B4-BE49-F238E27FC236}">
                <a16:creationId xmlns:a16="http://schemas.microsoft.com/office/drawing/2014/main" id="{7A135F16-5BBE-2048-9FAA-97F234BFC194}"/>
              </a:ext>
            </a:extLst>
          </p:cNvPr>
          <p:cNvSpPr/>
          <p:nvPr/>
        </p:nvSpPr>
        <p:spPr>
          <a:xfrm>
            <a:off x="5613742" y="474451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2" name="Google Shape;384;p27">
            <a:extLst>
              <a:ext uri="{FF2B5EF4-FFF2-40B4-BE49-F238E27FC236}">
                <a16:creationId xmlns:a16="http://schemas.microsoft.com/office/drawing/2014/main" id="{73C9CCC6-E76F-7AE7-9BDD-AE95AD22B24E}"/>
              </a:ext>
            </a:extLst>
          </p:cNvPr>
          <p:cNvSpPr/>
          <p:nvPr/>
        </p:nvSpPr>
        <p:spPr>
          <a:xfrm>
            <a:off x="5190934" y="654281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3" name="Google Shape;385;p27">
            <a:extLst>
              <a:ext uri="{FF2B5EF4-FFF2-40B4-BE49-F238E27FC236}">
                <a16:creationId xmlns:a16="http://schemas.microsoft.com/office/drawing/2014/main" id="{FF938FBD-BD46-0BD2-C5BD-D195433BC5F0}"/>
              </a:ext>
            </a:extLst>
          </p:cNvPr>
          <p:cNvSpPr/>
          <p:nvPr/>
        </p:nvSpPr>
        <p:spPr>
          <a:xfrm>
            <a:off x="5613742" y="654281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4" name="Google Shape;386;p27">
            <a:extLst>
              <a:ext uri="{FF2B5EF4-FFF2-40B4-BE49-F238E27FC236}">
                <a16:creationId xmlns:a16="http://schemas.microsoft.com/office/drawing/2014/main" id="{7E92CCF3-1F6B-448D-857E-06FE1EC63683}"/>
              </a:ext>
            </a:extLst>
          </p:cNvPr>
          <p:cNvSpPr/>
          <p:nvPr/>
        </p:nvSpPr>
        <p:spPr>
          <a:xfrm>
            <a:off x="5190934" y="836041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5" name="Google Shape;387;p27">
            <a:extLst>
              <a:ext uri="{FF2B5EF4-FFF2-40B4-BE49-F238E27FC236}">
                <a16:creationId xmlns:a16="http://schemas.microsoft.com/office/drawing/2014/main" id="{DF8B3C8A-0899-F02A-77F2-306ABCAA6E59}"/>
              </a:ext>
            </a:extLst>
          </p:cNvPr>
          <p:cNvSpPr/>
          <p:nvPr/>
        </p:nvSpPr>
        <p:spPr>
          <a:xfrm>
            <a:off x="5613742" y="836041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6" name="Google Shape;388;p27">
            <a:extLst>
              <a:ext uri="{FF2B5EF4-FFF2-40B4-BE49-F238E27FC236}">
                <a16:creationId xmlns:a16="http://schemas.microsoft.com/office/drawing/2014/main" id="{EF41B391-9E42-FC7E-5EB1-0AC7B0112B64}"/>
              </a:ext>
            </a:extLst>
          </p:cNvPr>
          <p:cNvSpPr/>
          <p:nvPr/>
        </p:nvSpPr>
        <p:spPr>
          <a:xfrm>
            <a:off x="5190934" y="101780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7" name="Google Shape;389;p27">
            <a:extLst>
              <a:ext uri="{FF2B5EF4-FFF2-40B4-BE49-F238E27FC236}">
                <a16:creationId xmlns:a16="http://schemas.microsoft.com/office/drawing/2014/main" id="{349C117F-B4C6-924F-AACC-83D08AA987C7}"/>
              </a:ext>
            </a:extLst>
          </p:cNvPr>
          <p:cNvSpPr/>
          <p:nvPr/>
        </p:nvSpPr>
        <p:spPr>
          <a:xfrm>
            <a:off x="5613742" y="101780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8" name="Google Shape;390;p27">
            <a:extLst>
              <a:ext uri="{FF2B5EF4-FFF2-40B4-BE49-F238E27FC236}">
                <a16:creationId xmlns:a16="http://schemas.microsoft.com/office/drawing/2014/main" id="{EEF9FAC2-71D4-10C9-5B8E-C24568821B65}"/>
              </a:ext>
            </a:extLst>
          </p:cNvPr>
          <p:cNvSpPr/>
          <p:nvPr/>
        </p:nvSpPr>
        <p:spPr>
          <a:xfrm>
            <a:off x="4886695" y="539484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9" name="Google Shape;378;p27">
            <a:extLst>
              <a:ext uri="{FF2B5EF4-FFF2-40B4-BE49-F238E27FC236}">
                <a16:creationId xmlns:a16="http://schemas.microsoft.com/office/drawing/2014/main" id="{93C278F2-F913-214C-2A7B-E37EFB25CEC9}"/>
              </a:ext>
            </a:extLst>
          </p:cNvPr>
          <p:cNvSpPr/>
          <p:nvPr/>
        </p:nvSpPr>
        <p:spPr>
          <a:xfrm>
            <a:off x="4522618" y="3899417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380;p27">
            <a:extLst>
              <a:ext uri="{FF2B5EF4-FFF2-40B4-BE49-F238E27FC236}">
                <a16:creationId xmlns:a16="http://schemas.microsoft.com/office/drawing/2014/main" id="{AA348EEB-B73C-00AB-9C42-D790AF7A5E94}"/>
              </a:ext>
            </a:extLst>
          </p:cNvPr>
          <p:cNvSpPr/>
          <p:nvPr/>
        </p:nvSpPr>
        <p:spPr>
          <a:xfrm>
            <a:off x="4839811" y="3924542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377;p27">
            <a:extLst>
              <a:ext uri="{FF2B5EF4-FFF2-40B4-BE49-F238E27FC236}">
                <a16:creationId xmlns:a16="http://schemas.microsoft.com/office/drawing/2014/main" id="{185BEFFB-339F-8F2A-80D4-3F2B7653376B}"/>
              </a:ext>
            </a:extLst>
          </p:cNvPr>
          <p:cNvSpPr/>
          <p:nvPr/>
        </p:nvSpPr>
        <p:spPr>
          <a:xfrm rot="18426422">
            <a:off x="7898190" y="303930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702" name="Google Shape;381;p27">
            <a:extLst>
              <a:ext uri="{FF2B5EF4-FFF2-40B4-BE49-F238E27FC236}">
                <a16:creationId xmlns:a16="http://schemas.microsoft.com/office/drawing/2014/main" id="{EB209EEB-EE9F-F109-7BBD-60285D5523DB}"/>
              </a:ext>
            </a:extLst>
          </p:cNvPr>
          <p:cNvSpPr/>
          <p:nvPr/>
        </p:nvSpPr>
        <p:spPr>
          <a:xfrm rot="18426422">
            <a:off x="7981763" y="529870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713" name="Google Shape;7164;p56">
            <a:extLst>
              <a:ext uri="{FF2B5EF4-FFF2-40B4-BE49-F238E27FC236}">
                <a16:creationId xmlns:a16="http://schemas.microsoft.com/office/drawing/2014/main" id="{56D00912-77B4-E141-DB79-C6060AB00B24}"/>
              </a:ext>
            </a:extLst>
          </p:cNvPr>
          <p:cNvSpPr/>
          <p:nvPr/>
        </p:nvSpPr>
        <p:spPr>
          <a:xfrm>
            <a:off x="910223" y="2151168"/>
            <a:ext cx="243001" cy="237420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7829;p57">
            <a:extLst>
              <a:ext uri="{FF2B5EF4-FFF2-40B4-BE49-F238E27FC236}">
                <a16:creationId xmlns:a16="http://schemas.microsoft.com/office/drawing/2014/main" id="{8A6CBA9E-1D4D-09DC-D8F2-D5E923CAAEE7}"/>
              </a:ext>
            </a:extLst>
          </p:cNvPr>
          <p:cNvGrpSpPr/>
          <p:nvPr/>
        </p:nvGrpSpPr>
        <p:grpSpPr>
          <a:xfrm>
            <a:off x="5848542" y="1475187"/>
            <a:ext cx="2000372" cy="2376758"/>
            <a:chOff x="-48233050" y="3569725"/>
            <a:chExt cx="252050" cy="299475"/>
          </a:xfrm>
          <a:solidFill>
            <a:schemeClr val="accent2"/>
          </a:solidFill>
        </p:grpSpPr>
        <p:sp>
          <p:nvSpPr>
            <p:cNvPr id="19" name="Google Shape;7830;p57">
              <a:extLst>
                <a:ext uri="{FF2B5EF4-FFF2-40B4-BE49-F238E27FC236}">
                  <a16:creationId xmlns:a16="http://schemas.microsoft.com/office/drawing/2014/main" id="{53AA2AD5-2B44-8410-4448-DE4E362F567A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831;p57">
              <a:extLst>
                <a:ext uri="{FF2B5EF4-FFF2-40B4-BE49-F238E27FC236}">
                  <a16:creationId xmlns:a16="http://schemas.microsoft.com/office/drawing/2014/main" id="{6B7324AA-CBD7-B622-8B8E-1DCF06390F3E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832;p57">
              <a:extLst>
                <a:ext uri="{FF2B5EF4-FFF2-40B4-BE49-F238E27FC236}">
                  <a16:creationId xmlns:a16="http://schemas.microsoft.com/office/drawing/2014/main" id="{5FA7D3BB-A445-2284-D8E5-04CBE59C68C3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400;p28">
            <a:extLst>
              <a:ext uri="{FF2B5EF4-FFF2-40B4-BE49-F238E27FC236}">
                <a16:creationId xmlns:a16="http://schemas.microsoft.com/office/drawing/2014/main" id="{071DB2F3-CFD3-9AFA-7862-F5D30C6F3D39}"/>
              </a:ext>
            </a:extLst>
          </p:cNvPr>
          <p:cNvSpPr/>
          <p:nvPr/>
        </p:nvSpPr>
        <p:spPr>
          <a:xfrm>
            <a:off x="1336225" y="352442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7" name="Google Shape;401;p28">
            <a:extLst>
              <a:ext uri="{FF2B5EF4-FFF2-40B4-BE49-F238E27FC236}">
                <a16:creationId xmlns:a16="http://schemas.microsoft.com/office/drawing/2014/main" id="{0EF788FE-44C1-8D36-B4A1-A64796A33292}"/>
              </a:ext>
            </a:extLst>
          </p:cNvPr>
          <p:cNvSpPr/>
          <p:nvPr/>
        </p:nvSpPr>
        <p:spPr>
          <a:xfrm>
            <a:off x="1336225" y="282307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8" name="Google Shape;405;p28">
            <a:extLst>
              <a:ext uri="{FF2B5EF4-FFF2-40B4-BE49-F238E27FC236}">
                <a16:creationId xmlns:a16="http://schemas.microsoft.com/office/drawing/2014/main" id="{BBBCDFF8-1DE5-87DD-12AE-A3E888306F96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1557931" y="371012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GUARD CLAUSE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" name="Google Shape;406;p28">
            <a:extLst>
              <a:ext uri="{FF2B5EF4-FFF2-40B4-BE49-F238E27FC236}">
                <a16:creationId xmlns:a16="http://schemas.microsoft.com/office/drawing/2014/main" id="{1E878772-CB77-DBF1-2C2F-2DF653D98FC5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1557931" y="300877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OBJECT LITERAL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" name="Google Shape;409;p28">
            <a:extLst>
              <a:ext uri="{FF2B5EF4-FFF2-40B4-BE49-F238E27FC236}">
                <a16:creationId xmlns:a16="http://schemas.microsoft.com/office/drawing/2014/main" id="{E1C40506-DD1C-F762-48C4-71AE1EA3BAA0}"/>
              </a:ext>
            </a:extLst>
          </p:cNvPr>
          <p:cNvSpPr/>
          <p:nvPr/>
        </p:nvSpPr>
        <p:spPr>
          <a:xfrm>
            <a:off x="819925" y="280162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1" name="Google Shape;411;p28">
            <a:extLst>
              <a:ext uri="{FF2B5EF4-FFF2-40B4-BE49-F238E27FC236}">
                <a16:creationId xmlns:a16="http://schemas.microsoft.com/office/drawing/2014/main" id="{ADCAFC93-63E1-9738-4253-427EC566D16E}"/>
              </a:ext>
            </a:extLst>
          </p:cNvPr>
          <p:cNvSpPr/>
          <p:nvPr/>
        </p:nvSpPr>
        <p:spPr>
          <a:xfrm>
            <a:off x="819925" y="350297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12" name="Google Shape;8011;p57">
            <a:extLst>
              <a:ext uri="{FF2B5EF4-FFF2-40B4-BE49-F238E27FC236}">
                <a16:creationId xmlns:a16="http://schemas.microsoft.com/office/drawing/2014/main" id="{22528C98-2BF5-4798-BAE3-0ABDF1D6439E}"/>
              </a:ext>
            </a:extLst>
          </p:cNvPr>
          <p:cNvGrpSpPr/>
          <p:nvPr/>
        </p:nvGrpSpPr>
        <p:grpSpPr>
          <a:xfrm>
            <a:off x="908562" y="2883101"/>
            <a:ext cx="251352" cy="251352"/>
            <a:chOff x="-49027775" y="3183175"/>
            <a:chExt cx="299325" cy="2993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Google Shape;8012;p57">
              <a:extLst>
                <a:ext uri="{FF2B5EF4-FFF2-40B4-BE49-F238E27FC236}">
                  <a16:creationId xmlns:a16="http://schemas.microsoft.com/office/drawing/2014/main" id="{62451D63-4FF6-BCED-AFF7-D479F87326B6}"/>
                </a:ext>
              </a:extLst>
            </p:cNvPr>
            <p:cNvSpPr/>
            <p:nvPr/>
          </p:nvSpPr>
          <p:spPr>
            <a:xfrm>
              <a:off x="-48870250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013;p57">
              <a:extLst>
                <a:ext uri="{FF2B5EF4-FFF2-40B4-BE49-F238E27FC236}">
                  <a16:creationId xmlns:a16="http://schemas.microsoft.com/office/drawing/2014/main" id="{27A7398A-BA51-D245-46B0-3C0E1260A0B2}"/>
                </a:ext>
              </a:extLst>
            </p:cNvPr>
            <p:cNvSpPr/>
            <p:nvPr/>
          </p:nvSpPr>
          <p:spPr>
            <a:xfrm>
              <a:off x="-49027775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14;p57">
              <a:extLst>
                <a:ext uri="{FF2B5EF4-FFF2-40B4-BE49-F238E27FC236}">
                  <a16:creationId xmlns:a16="http://schemas.microsoft.com/office/drawing/2014/main" id="{C01E446E-9C98-A49E-922B-74F31DB3AAE8}"/>
                </a:ext>
              </a:extLst>
            </p:cNvPr>
            <p:cNvSpPr/>
            <p:nvPr/>
          </p:nvSpPr>
          <p:spPr>
            <a:xfrm>
              <a:off x="-49027775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15;p57">
              <a:extLst>
                <a:ext uri="{FF2B5EF4-FFF2-40B4-BE49-F238E27FC236}">
                  <a16:creationId xmlns:a16="http://schemas.microsoft.com/office/drawing/2014/main" id="{4A752E4A-494B-91CE-D2F2-FC57CB5F870C}"/>
                </a:ext>
              </a:extLst>
            </p:cNvPr>
            <p:cNvSpPr/>
            <p:nvPr/>
          </p:nvSpPr>
          <p:spPr>
            <a:xfrm>
              <a:off x="-48914350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172;p56">
            <a:extLst>
              <a:ext uri="{FF2B5EF4-FFF2-40B4-BE49-F238E27FC236}">
                <a16:creationId xmlns:a16="http://schemas.microsoft.com/office/drawing/2014/main" id="{13E5A73B-DC21-3D46-C476-43E10EBEBC44}"/>
              </a:ext>
            </a:extLst>
          </p:cNvPr>
          <p:cNvGrpSpPr/>
          <p:nvPr/>
        </p:nvGrpSpPr>
        <p:grpSpPr>
          <a:xfrm>
            <a:off x="902496" y="3586523"/>
            <a:ext cx="251958" cy="251958"/>
            <a:chOff x="-35481425" y="3202075"/>
            <a:chExt cx="291450" cy="2914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2" name="Google Shape;7173;p56">
              <a:extLst>
                <a:ext uri="{FF2B5EF4-FFF2-40B4-BE49-F238E27FC236}">
                  <a16:creationId xmlns:a16="http://schemas.microsoft.com/office/drawing/2014/main" id="{965905F8-3EF0-A09E-7A85-E484B79295CF}"/>
                </a:ext>
              </a:extLst>
            </p:cNvPr>
            <p:cNvSpPr/>
            <p:nvPr/>
          </p:nvSpPr>
          <p:spPr>
            <a:xfrm>
              <a:off x="-35414475" y="3304600"/>
              <a:ext cx="154400" cy="85975"/>
            </a:xfrm>
            <a:custGeom>
              <a:avLst/>
              <a:gdLst/>
              <a:ahLst/>
              <a:cxnLst/>
              <a:rect l="l" t="t" r="r" b="b"/>
              <a:pathLst>
                <a:path w="6176" h="3439" extrusionOk="0">
                  <a:moveTo>
                    <a:pt x="4433" y="0"/>
                  </a:moveTo>
                  <a:cubicBezTo>
                    <a:pt x="4393" y="0"/>
                    <a:pt x="4354" y="8"/>
                    <a:pt x="4317" y="26"/>
                  </a:cubicBezTo>
                  <a:cubicBezTo>
                    <a:pt x="4191" y="58"/>
                    <a:pt x="4128" y="216"/>
                    <a:pt x="4128" y="342"/>
                  </a:cubicBezTo>
                  <a:lnTo>
                    <a:pt x="4128" y="1003"/>
                  </a:lnTo>
                  <a:lnTo>
                    <a:pt x="2048" y="1003"/>
                  </a:lnTo>
                  <a:lnTo>
                    <a:pt x="2048" y="342"/>
                  </a:lnTo>
                  <a:cubicBezTo>
                    <a:pt x="2048" y="184"/>
                    <a:pt x="1954" y="58"/>
                    <a:pt x="1828" y="26"/>
                  </a:cubicBezTo>
                  <a:cubicBezTo>
                    <a:pt x="1793" y="15"/>
                    <a:pt x="1750" y="8"/>
                    <a:pt x="1705" y="8"/>
                  </a:cubicBezTo>
                  <a:cubicBezTo>
                    <a:pt x="1626" y="8"/>
                    <a:pt x="1541" y="30"/>
                    <a:pt x="1481" y="89"/>
                  </a:cubicBezTo>
                  <a:lnTo>
                    <a:pt x="95" y="1476"/>
                  </a:lnTo>
                  <a:cubicBezTo>
                    <a:pt x="0" y="1602"/>
                    <a:pt x="0" y="1822"/>
                    <a:pt x="95" y="1948"/>
                  </a:cubicBezTo>
                  <a:lnTo>
                    <a:pt x="1481" y="3334"/>
                  </a:lnTo>
                  <a:cubicBezTo>
                    <a:pt x="1548" y="3379"/>
                    <a:pt x="1646" y="3424"/>
                    <a:pt x="1732" y="3424"/>
                  </a:cubicBezTo>
                  <a:cubicBezTo>
                    <a:pt x="1767" y="3424"/>
                    <a:pt x="1800" y="3416"/>
                    <a:pt x="1828" y="3398"/>
                  </a:cubicBezTo>
                  <a:cubicBezTo>
                    <a:pt x="1954" y="3366"/>
                    <a:pt x="2048" y="3208"/>
                    <a:pt x="2048" y="3082"/>
                  </a:cubicBezTo>
                  <a:lnTo>
                    <a:pt x="2048" y="2421"/>
                  </a:lnTo>
                  <a:lnTo>
                    <a:pt x="4128" y="2421"/>
                  </a:lnTo>
                  <a:lnTo>
                    <a:pt x="4128" y="3082"/>
                  </a:lnTo>
                  <a:cubicBezTo>
                    <a:pt x="4128" y="3240"/>
                    <a:pt x="4191" y="3366"/>
                    <a:pt x="4317" y="3398"/>
                  </a:cubicBezTo>
                  <a:cubicBezTo>
                    <a:pt x="4369" y="3424"/>
                    <a:pt x="4426" y="3439"/>
                    <a:pt x="4483" y="3439"/>
                  </a:cubicBezTo>
                  <a:cubicBezTo>
                    <a:pt x="4562" y="3439"/>
                    <a:pt x="4639" y="3408"/>
                    <a:pt x="4695" y="3334"/>
                  </a:cubicBezTo>
                  <a:lnTo>
                    <a:pt x="6049" y="1948"/>
                  </a:lnTo>
                  <a:cubicBezTo>
                    <a:pt x="6175" y="1822"/>
                    <a:pt x="6175" y="1602"/>
                    <a:pt x="6049" y="1476"/>
                  </a:cubicBezTo>
                  <a:lnTo>
                    <a:pt x="4695" y="89"/>
                  </a:lnTo>
                  <a:cubicBezTo>
                    <a:pt x="4628" y="45"/>
                    <a:pt x="4530" y="0"/>
                    <a:pt x="4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74;p56">
              <a:extLst>
                <a:ext uri="{FF2B5EF4-FFF2-40B4-BE49-F238E27FC236}">
                  <a16:creationId xmlns:a16="http://schemas.microsoft.com/office/drawing/2014/main" id="{2F23B2AD-B5DC-B6EB-2E4F-15D5F34618DB}"/>
                </a:ext>
              </a:extLst>
            </p:cNvPr>
            <p:cNvSpPr/>
            <p:nvPr/>
          </p:nvSpPr>
          <p:spPr>
            <a:xfrm>
              <a:off x="-35413700" y="3202075"/>
              <a:ext cx="34700" cy="103200"/>
            </a:xfrm>
            <a:custGeom>
              <a:avLst/>
              <a:gdLst/>
              <a:ahLst/>
              <a:cxnLst/>
              <a:rect l="l" t="t" r="r" b="b"/>
              <a:pathLst>
                <a:path w="1388" h="4128" extrusionOk="0">
                  <a:moveTo>
                    <a:pt x="1" y="0"/>
                  </a:moveTo>
                  <a:lnTo>
                    <a:pt x="1" y="4127"/>
                  </a:lnTo>
                  <a:lnTo>
                    <a:pt x="348" y="4127"/>
                  </a:lnTo>
                  <a:cubicBezTo>
                    <a:pt x="915" y="4127"/>
                    <a:pt x="1387" y="3655"/>
                    <a:pt x="1387" y="3088"/>
                  </a:cubicBezTo>
                  <a:lnTo>
                    <a:pt x="1387" y="1009"/>
                  </a:lnTo>
                  <a:cubicBezTo>
                    <a:pt x="1387" y="473"/>
                    <a:pt x="915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75;p56">
              <a:extLst>
                <a:ext uri="{FF2B5EF4-FFF2-40B4-BE49-F238E27FC236}">
                  <a16:creationId xmlns:a16="http://schemas.microsoft.com/office/drawing/2014/main" id="{5D94BA50-58F4-221E-B7BB-3B0034C29936}"/>
                </a:ext>
              </a:extLst>
            </p:cNvPr>
            <p:cNvSpPr/>
            <p:nvPr/>
          </p:nvSpPr>
          <p:spPr>
            <a:xfrm>
              <a:off x="-35413700" y="3389525"/>
              <a:ext cx="34700" cy="103250"/>
            </a:xfrm>
            <a:custGeom>
              <a:avLst/>
              <a:gdLst/>
              <a:ahLst/>
              <a:cxnLst/>
              <a:rect l="l" t="t" r="r" b="b"/>
              <a:pathLst>
                <a:path w="1388" h="4130" extrusionOk="0">
                  <a:moveTo>
                    <a:pt x="1" y="1"/>
                  </a:moveTo>
                  <a:lnTo>
                    <a:pt x="1" y="4128"/>
                  </a:lnTo>
                  <a:lnTo>
                    <a:pt x="348" y="4128"/>
                  </a:lnTo>
                  <a:cubicBezTo>
                    <a:pt x="367" y="4129"/>
                    <a:pt x="386" y="4129"/>
                    <a:pt x="405" y="4129"/>
                  </a:cubicBezTo>
                  <a:cubicBezTo>
                    <a:pt x="946" y="4129"/>
                    <a:pt x="1387" y="3698"/>
                    <a:pt x="1387" y="3119"/>
                  </a:cubicBezTo>
                  <a:lnTo>
                    <a:pt x="1387" y="1040"/>
                  </a:lnTo>
                  <a:cubicBezTo>
                    <a:pt x="1387" y="473"/>
                    <a:pt x="915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76;p56">
              <a:extLst>
                <a:ext uri="{FF2B5EF4-FFF2-40B4-BE49-F238E27FC236}">
                  <a16:creationId xmlns:a16="http://schemas.microsoft.com/office/drawing/2014/main" id="{E50F214C-53BA-2FF7-9548-A10659055AE3}"/>
                </a:ext>
              </a:extLst>
            </p:cNvPr>
            <p:cNvSpPr/>
            <p:nvPr/>
          </p:nvSpPr>
          <p:spPr>
            <a:xfrm>
              <a:off x="-35292400" y="3202075"/>
              <a:ext cx="33900" cy="103200"/>
            </a:xfrm>
            <a:custGeom>
              <a:avLst/>
              <a:gdLst/>
              <a:ahLst/>
              <a:cxnLst/>
              <a:rect l="l" t="t" r="r" b="b"/>
              <a:pathLst>
                <a:path w="1356" h="4128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3088"/>
                  </a:lnTo>
                  <a:cubicBezTo>
                    <a:pt x="1" y="3655"/>
                    <a:pt x="410" y="4127"/>
                    <a:pt x="1009" y="4127"/>
                  </a:cubicBezTo>
                  <a:lnTo>
                    <a:pt x="1355" y="4127"/>
                  </a:lnTo>
                  <a:lnTo>
                    <a:pt x="13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77;p56">
              <a:extLst>
                <a:ext uri="{FF2B5EF4-FFF2-40B4-BE49-F238E27FC236}">
                  <a16:creationId xmlns:a16="http://schemas.microsoft.com/office/drawing/2014/main" id="{007C1AC9-7BFF-695B-BDB2-BCD18F75E9B2}"/>
                </a:ext>
              </a:extLst>
            </p:cNvPr>
            <p:cNvSpPr/>
            <p:nvPr/>
          </p:nvSpPr>
          <p:spPr>
            <a:xfrm>
              <a:off x="-35241200" y="3202850"/>
              <a:ext cx="51225" cy="290675"/>
            </a:xfrm>
            <a:custGeom>
              <a:avLst/>
              <a:gdLst/>
              <a:ahLst/>
              <a:cxnLst/>
              <a:rect l="l" t="t" r="r" b="b"/>
              <a:pathLst>
                <a:path w="2049" h="11627" extrusionOk="0">
                  <a:moveTo>
                    <a:pt x="1" y="1"/>
                  </a:moveTo>
                  <a:lnTo>
                    <a:pt x="1" y="11626"/>
                  </a:lnTo>
                  <a:cubicBezTo>
                    <a:pt x="1135" y="11469"/>
                    <a:pt x="2048" y="10460"/>
                    <a:pt x="2048" y="9263"/>
                  </a:cubicBezTo>
                  <a:lnTo>
                    <a:pt x="2048" y="2395"/>
                  </a:lnTo>
                  <a:cubicBezTo>
                    <a:pt x="2048" y="1167"/>
                    <a:pt x="1135" y="158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78;p56">
              <a:extLst>
                <a:ext uri="{FF2B5EF4-FFF2-40B4-BE49-F238E27FC236}">
                  <a16:creationId xmlns:a16="http://schemas.microsoft.com/office/drawing/2014/main" id="{2807A4C3-2229-636D-7250-0D6C31EF9C90}"/>
                </a:ext>
              </a:extLst>
            </p:cNvPr>
            <p:cNvSpPr/>
            <p:nvPr/>
          </p:nvSpPr>
          <p:spPr>
            <a:xfrm>
              <a:off x="-35292400" y="3389525"/>
              <a:ext cx="33900" cy="104000"/>
            </a:xfrm>
            <a:custGeom>
              <a:avLst/>
              <a:gdLst/>
              <a:ahLst/>
              <a:cxnLst/>
              <a:rect l="l" t="t" r="r" b="b"/>
              <a:pathLst>
                <a:path w="1356" h="4160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718"/>
                    <a:pt x="410" y="4159"/>
                    <a:pt x="1009" y="4159"/>
                  </a:cubicBezTo>
                  <a:lnTo>
                    <a:pt x="1355" y="4159"/>
                  </a:lnTo>
                  <a:lnTo>
                    <a:pt x="13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79;p56">
              <a:extLst>
                <a:ext uri="{FF2B5EF4-FFF2-40B4-BE49-F238E27FC236}">
                  <a16:creationId xmlns:a16="http://schemas.microsoft.com/office/drawing/2014/main" id="{42638296-ABD9-2C7F-2BBD-851006E754B7}"/>
                </a:ext>
              </a:extLst>
            </p:cNvPr>
            <p:cNvSpPr/>
            <p:nvPr/>
          </p:nvSpPr>
          <p:spPr>
            <a:xfrm>
              <a:off x="-35481425" y="3202075"/>
              <a:ext cx="51225" cy="289875"/>
            </a:xfrm>
            <a:custGeom>
              <a:avLst/>
              <a:gdLst/>
              <a:ahLst/>
              <a:cxnLst/>
              <a:rect l="l" t="t" r="r" b="b"/>
              <a:pathLst>
                <a:path w="2049" h="11595" extrusionOk="0">
                  <a:moveTo>
                    <a:pt x="2048" y="0"/>
                  </a:moveTo>
                  <a:cubicBezTo>
                    <a:pt x="883" y="158"/>
                    <a:pt x="1" y="1166"/>
                    <a:pt x="1" y="2363"/>
                  </a:cubicBezTo>
                  <a:lnTo>
                    <a:pt x="1" y="9200"/>
                  </a:lnTo>
                  <a:cubicBezTo>
                    <a:pt x="1" y="10460"/>
                    <a:pt x="851" y="11437"/>
                    <a:pt x="2048" y="11594"/>
                  </a:cubicBez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48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>
            <a:extLst>
              <a:ext uri="{FF2B5EF4-FFF2-40B4-BE49-F238E27FC236}">
                <a16:creationId xmlns:a16="http://schemas.microsoft.com/office/drawing/2014/main" id="{60B5C0E2-2ED9-8045-CE3B-04BC0E08E2DF}"/>
              </a:ext>
            </a:extLst>
          </p:cNvPr>
          <p:cNvSpPr txBox="1"/>
          <p:nvPr/>
        </p:nvSpPr>
        <p:spPr>
          <a:xfrm>
            <a:off x="1138606" y="105415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ITERATOR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0E9F96-B434-CFD6-C22A-3A8C4C6D8D61}"/>
              </a:ext>
            </a:extLst>
          </p:cNvPr>
          <p:cNvSpPr txBox="1"/>
          <p:nvPr/>
        </p:nvSpPr>
        <p:spPr>
          <a:xfrm>
            <a:off x="604007" y="464953"/>
            <a:ext cx="655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Créer un objet intermédiaire pour parcourir une collection de manière ordonnées</a:t>
            </a:r>
          </a:p>
        </p:txBody>
      </p:sp>
      <p:grpSp>
        <p:nvGrpSpPr>
          <p:cNvPr id="6" name="Google Shape;7172;p56">
            <a:extLst>
              <a:ext uri="{FF2B5EF4-FFF2-40B4-BE49-F238E27FC236}">
                <a16:creationId xmlns:a16="http://schemas.microsoft.com/office/drawing/2014/main" id="{E9C2F950-CA3E-D0CE-A055-D8152DEF2E09}"/>
              </a:ext>
            </a:extLst>
          </p:cNvPr>
          <p:cNvGrpSpPr/>
          <p:nvPr/>
        </p:nvGrpSpPr>
        <p:grpSpPr>
          <a:xfrm>
            <a:off x="752094" y="133324"/>
            <a:ext cx="251958" cy="251958"/>
            <a:chOff x="-35481425" y="3202075"/>
            <a:chExt cx="291450" cy="291450"/>
          </a:xfrm>
          <a:solidFill>
            <a:schemeClr val="accent2"/>
          </a:solidFill>
        </p:grpSpPr>
        <p:sp>
          <p:nvSpPr>
            <p:cNvPr id="7" name="Google Shape;7173;p56">
              <a:extLst>
                <a:ext uri="{FF2B5EF4-FFF2-40B4-BE49-F238E27FC236}">
                  <a16:creationId xmlns:a16="http://schemas.microsoft.com/office/drawing/2014/main" id="{EBCEED6B-3EEC-EF9B-ADC5-C91C1532BBBF}"/>
                </a:ext>
              </a:extLst>
            </p:cNvPr>
            <p:cNvSpPr/>
            <p:nvPr/>
          </p:nvSpPr>
          <p:spPr>
            <a:xfrm>
              <a:off x="-35414475" y="3304600"/>
              <a:ext cx="154400" cy="85975"/>
            </a:xfrm>
            <a:custGeom>
              <a:avLst/>
              <a:gdLst/>
              <a:ahLst/>
              <a:cxnLst/>
              <a:rect l="l" t="t" r="r" b="b"/>
              <a:pathLst>
                <a:path w="6176" h="3439" extrusionOk="0">
                  <a:moveTo>
                    <a:pt x="4433" y="0"/>
                  </a:moveTo>
                  <a:cubicBezTo>
                    <a:pt x="4393" y="0"/>
                    <a:pt x="4354" y="8"/>
                    <a:pt x="4317" y="26"/>
                  </a:cubicBezTo>
                  <a:cubicBezTo>
                    <a:pt x="4191" y="58"/>
                    <a:pt x="4128" y="216"/>
                    <a:pt x="4128" y="342"/>
                  </a:cubicBezTo>
                  <a:lnTo>
                    <a:pt x="4128" y="1003"/>
                  </a:lnTo>
                  <a:lnTo>
                    <a:pt x="2048" y="1003"/>
                  </a:lnTo>
                  <a:lnTo>
                    <a:pt x="2048" y="342"/>
                  </a:lnTo>
                  <a:cubicBezTo>
                    <a:pt x="2048" y="184"/>
                    <a:pt x="1954" y="58"/>
                    <a:pt x="1828" y="26"/>
                  </a:cubicBezTo>
                  <a:cubicBezTo>
                    <a:pt x="1793" y="15"/>
                    <a:pt x="1750" y="8"/>
                    <a:pt x="1705" y="8"/>
                  </a:cubicBezTo>
                  <a:cubicBezTo>
                    <a:pt x="1626" y="8"/>
                    <a:pt x="1541" y="30"/>
                    <a:pt x="1481" y="89"/>
                  </a:cubicBezTo>
                  <a:lnTo>
                    <a:pt x="95" y="1476"/>
                  </a:lnTo>
                  <a:cubicBezTo>
                    <a:pt x="0" y="1602"/>
                    <a:pt x="0" y="1822"/>
                    <a:pt x="95" y="1948"/>
                  </a:cubicBezTo>
                  <a:lnTo>
                    <a:pt x="1481" y="3334"/>
                  </a:lnTo>
                  <a:cubicBezTo>
                    <a:pt x="1548" y="3379"/>
                    <a:pt x="1646" y="3424"/>
                    <a:pt x="1732" y="3424"/>
                  </a:cubicBezTo>
                  <a:cubicBezTo>
                    <a:pt x="1767" y="3424"/>
                    <a:pt x="1800" y="3416"/>
                    <a:pt x="1828" y="3398"/>
                  </a:cubicBezTo>
                  <a:cubicBezTo>
                    <a:pt x="1954" y="3366"/>
                    <a:pt x="2048" y="3208"/>
                    <a:pt x="2048" y="3082"/>
                  </a:cubicBezTo>
                  <a:lnTo>
                    <a:pt x="2048" y="2421"/>
                  </a:lnTo>
                  <a:lnTo>
                    <a:pt x="4128" y="2421"/>
                  </a:lnTo>
                  <a:lnTo>
                    <a:pt x="4128" y="3082"/>
                  </a:lnTo>
                  <a:cubicBezTo>
                    <a:pt x="4128" y="3240"/>
                    <a:pt x="4191" y="3366"/>
                    <a:pt x="4317" y="3398"/>
                  </a:cubicBezTo>
                  <a:cubicBezTo>
                    <a:pt x="4369" y="3424"/>
                    <a:pt x="4426" y="3439"/>
                    <a:pt x="4483" y="3439"/>
                  </a:cubicBezTo>
                  <a:cubicBezTo>
                    <a:pt x="4562" y="3439"/>
                    <a:pt x="4639" y="3408"/>
                    <a:pt x="4695" y="3334"/>
                  </a:cubicBezTo>
                  <a:lnTo>
                    <a:pt x="6049" y="1948"/>
                  </a:lnTo>
                  <a:cubicBezTo>
                    <a:pt x="6175" y="1822"/>
                    <a:pt x="6175" y="1602"/>
                    <a:pt x="6049" y="1476"/>
                  </a:cubicBezTo>
                  <a:lnTo>
                    <a:pt x="4695" y="89"/>
                  </a:lnTo>
                  <a:cubicBezTo>
                    <a:pt x="4628" y="45"/>
                    <a:pt x="4530" y="0"/>
                    <a:pt x="4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74;p56">
              <a:extLst>
                <a:ext uri="{FF2B5EF4-FFF2-40B4-BE49-F238E27FC236}">
                  <a16:creationId xmlns:a16="http://schemas.microsoft.com/office/drawing/2014/main" id="{32F9AE2B-AC28-8E69-5B7E-F8B63E73E4ED}"/>
                </a:ext>
              </a:extLst>
            </p:cNvPr>
            <p:cNvSpPr/>
            <p:nvPr/>
          </p:nvSpPr>
          <p:spPr>
            <a:xfrm>
              <a:off x="-35413700" y="3202075"/>
              <a:ext cx="34700" cy="103200"/>
            </a:xfrm>
            <a:custGeom>
              <a:avLst/>
              <a:gdLst/>
              <a:ahLst/>
              <a:cxnLst/>
              <a:rect l="l" t="t" r="r" b="b"/>
              <a:pathLst>
                <a:path w="1388" h="4128" extrusionOk="0">
                  <a:moveTo>
                    <a:pt x="1" y="0"/>
                  </a:moveTo>
                  <a:lnTo>
                    <a:pt x="1" y="4127"/>
                  </a:lnTo>
                  <a:lnTo>
                    <a:pt x="348" y="4127"/>
                  </a:lnTo>
                  <a:cubicBezTo>
                    <a:pt x="915" y="4127"/>
                    <a:pt x="1387" y="3655"/>
                    <a:pt x="1387" y="3088"/>
                  </a:cubicBezTo>
                  <a:lnTo>
                    <a:pt x="1387" y="1009"/>
                  </a:lnTo>
                  <a:cubicBezTo>
                    <a:pt x="1387" y="473"/>
                    <a:pt x="915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75;p56">
              <a:extLst>
                <a:ext uri="{FF2B5EF4-FFF2-40B4-BE49-F238E27FC236}">
                  <a16:creationId xmlns:a16="http://schemas.microsoft.com/office/drawing/2014/main" id="{D3F5B7EB-8265-2794-DDD6-4C9968CD29B9}"/>
                </a:ext>
              </a:extLst>
            </p:cNvPr>
            <p:cNvSpPr/>
            <p:nvPr/>
          </p:nvSpPr>
          <p:spPr>
            <a:xfrm>
              <a:off x="-35413700" y="3389525"/>
              <a:ext cx="34700" cy="103250"/>
            </a:xfrm>
            <a:custGeom>
              <a:avLst/>
              <a:gdLst/>
              <a:ahLst/>
              <a:cxnLst/>
              <a:rect l="l" t="t" r="r" b="b"/>
              <a:pathLst>
                <a:path w="1388" h="4130" extrusionOk="0">
                  <a:moveTo>
                    <a:pt x="1" y="1"/>
                  </a:moveTo>
                  <a:lnTo>
                    <a:pt x="1" y="4128"/>
                  </a:lnTo>
                  <a:lnTo>
                    <a:pt x="348" y="4128"/>
                  </a:lnTo>
                  <a:cubicBezTo>
                    <a:pt x="367" y="4129"/>
                    <a:pt x="386" y="4129"/>
                    <a:pt x="405" y="4129"/>
                  </a:cubicBezTo>
                  <a:cubicBezTo>
                    <a:pt x="946" y="4129"/>
                    <a:pt x="1387" y="3698"/>
                    <a:pt x="1387" y="3119"/>
                  </a:cubicBezTo>
                  <a:lnTo>
                    <a:pt x="1387" y="1040"/>
                  </a:lnTo>
                  <a:cubicBezTo>
                    <a:pt x="1387" y="473"/>
                    <a:pt x="915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76;p56">
              <a:extLst>
                <a:ext uri="{FF2B5EF4-FFF2-40B4-BE49-F238E27FC236}">
                  <a16:creationId xmlns:a16="http://schemas.microsoft.com/office/drawing/2014/main" id="{9C533EDE-902F-7BEB-46AD-D80430822F4A}"/>
                </a:ext>
              </a:extLst>
            </p:cNvPr>
            <p:cNvSpPr/>
            <p:nvPr/>
          </p:nvSpPr>
          <p:spPr>
            <a:xfrm>
              <a:off x="-35292400" y="3202075"/>
              <a:ext cx="33900" cy="103200"/>
            </a:xfrm>
            <a:custGeom>
              <a:avLst/>
              <a:gdLst/>
              <a:ahLst/>
              <a:cxnLst/>
              <a:rect l="l" t="t" r="r" b="b"/>
              <a:pathLst>
                <a:path w="1356" h="4128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3088"/>
                  </a:lnTo>
                  <a:cubicBezTo>
                    <a:pt x="1" y="3655"/>
                    <a:pt x="410" y="4127"/>
                    <a:pt x="1009" y="4127"/>
                  </a:cubicBezTo>
                  <a:lnTo>
                    <a:pt x="1355" y="4127"/>
                  </a:lnTo>
                  <a:lnTo>
                    <a:pt x="13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77;p56">
              <a:extLst>
                <a:ext uri="{FF2B5EF4-FFF2-40B4-BE49-F238E27FC236}">
                  <a16:creationId xmlns:a16="http://schemas.microsoft.com/office/drawing/2014/main" id="{852E758D-960C-31EA-332A-9ACCC4ABE6B8}"/>
                </a:ext>
              </a:extLst>
            </p:cNvPr>
            <p:cNvSpPr/>
            <p:nvPr/>
          </p:nvSpPr>
          <p:spPr>
            <a:xfrm>
              <a:off x="-35241200" y="3202850"/>
              <a:ext cx="51225" cy="290675"/>
            </a:xfrm>
            <a:custGeom>
              <a:avLst/>
              <a:gdLst/>
              <a:ahLst/>
              <a:cxnLst/>
              <a:rect l="l" t="t" r="r" b="b"/>
              <a:pathLst>
                <a:path w="2049" h="11627" extrusionOk="0">
                  <a:moveTo>
                    <a:pt x="1" y="1"/>
                  </a:moveTo>
                  <a:lnTo>
                    <a:pt x="1" y="11626"/>
                  </a:lnTo>
                  <a:cubicBezTo>
                    <a:pt x="1135" y="11469"/>
                    <a:pt x="2048" y="10460"/>
                    <a:pt x="2048" y="9263"/>
                  </a:cubicBezTo>
                  <a:lnTo>
                    <a:pt x="2048" y="2395"/>
                  </a:lnTo>
                  <a:cubicBezTo>
                    <a:pt x="2048" y="1167"/>
                    <a:pt x="1135" y="158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78;p56">
              <a:extLst>
                <a:ext uri="{FF2B5EF4-FFF2-40B4-BE49-F238E27FC236}">
                  <a16:creationId xmlns:a16="http://schemas.microsoft.com/office/drawing/2014/main" id="{DA88E590-F444-9108-88FD-192AD751FEB3}"/>
                </a:ext>
              </a:extLst>
            </p:cNvPr>
            <p:cNvSpPr/>
            <p:nvPr/>
          </p:nvSpPr>
          <p:spPr>
            <a:xfrm>
              <a:off x="-35292400" y="3389525"/>
              <a:ext cx="33900" cy="104000"/>
            </a:xfrm>
            <a:custGeom>
              <a:avLst/>
              <a:gdLst/>
              <a:ahLst/>
              <a:cxnLst/>
              <a:rect l="l" t="t" r="r" b="b"/>
              <a:pathLst>
                <a:path w="1356" h="4160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718"/>
                    <a:pt x="410" y="4159"/>
                    <a:pt x="1009" y="4159"/>
                  </a:cubicBezTo>
                  <a:lnTo>
                    <a:pt x="1355" y="4159"/>
                  </a:lnTo>
                  <a:lnTo>
                    <a:pt x="13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79;p56">
              <a:extLst>
                <a:ext uri="{FF2B5EF4-FFF2-40B4-BE49-F238E27FC236}">
                  <a16:creationId xmlns:a16="http://schemas.microsoft.com/office/drawing/2014/main" id="{9A525C51-76E0-9EC4-E884-48C673C775C1}"/>
                </a:ext>
              </a:extLst>
            </p:cNvPr>
            <p:cNvSpPr/>
            <p:nvPr/>
          </p:nvSpPr>
          <p:spPr>
            <a:xfrm>
              <a:off x="-35481425" y="3202075"/>
              <a:ext cx="51225" cy="289875"/>
            </a:xfrm>
            <a:custGeom>
              <a:avLst/>
              <a:gdLst/>
              <a:ahLst/>
              <a:cxnLst/>
              <a:rect l="l" t="t" r="r" b="b"/>
              <a:pathLst>
                <a:path w="2049" h="11595" extrusionOk="0">
                  <a:moveTo>
                    <a:pt x="2048" y="0"/>
                  </a:moveTo>
                  <a:cubicBezTo>
                    <a:pt x="883" y="158"/>
                    <a:pt x="1" y="1166"/>
                    <a:pt x="1" y="2363"/>
                  </a:cubicBezTo>
                  <a:lnTo>
                    <a:pt x="1" y="9200"/>
                  </a:lnTo>
                  <a:cubicBezTo>
                    <a:pt x="1" y="10460"/>
                    <a:pt x="851" y="11437"/>
                    <a:pt x="2048" y="11594"/>
                  </a:cubicBez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475EC5D9-3D76-A72B-8792-8E6B31C837D9}"/>
              </a:ext>
            </a:extLst>
          </p:cNvPr>
          <p:cNvSpPr txBox="1"/>
          <p:nvPr/>
        </p:nvSpPr>
        <p:spPr>
          <a:xfrm>
            <a:off x="203413" y="1145651"/>
            <a:ext cx="3532564" cy="861774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</a:rPr>
              <a:t>Class </a:t>
            </a:r>
            <a:r>
              <a:rPr lang="fr-FR" sz="1000" dirty="0" err="1">
                <a:latin typeface="Consolas" panose="020B0609020204030204" pitchFamily="49" charset="0"/>
              </a:rPr>
              <a:t>ExchangeStats</a:t>
            </a:r>
            <a:r>
              <a:rPr lang="fr-FR" sz="1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    String </a:t>
            </a:r>
            <a:r>
              <a:rPr lang="fr-FR" sz="1000" dirty="0" err="1">
                <a:latin typeface="Consolas" panose="020B0609020204030204" pitchFamily="49" charset="0"/>
              </a:rPr>
              <a:t>cryptoCode</a:t>
            </a:r>
            <a:r>
              <a:rPr lang="fr-FR" sz="1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    double </a:t>
            </a:r>
            <a:r>
              <a:rPr lang="fr-FR" sz="1000" dirty="0" err="1">
                <a:latin typeface="Consolas" panose="020B0609020204030204" pitchFamily="49" charset="0"/>
              </a:rPr>
              <a:t>price</a:t>
            </a:r>
            <a:r>
              <a:rPr lang="fr-FR" sz="1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    double exchangedVolume24hours;</a:t>
            </a:r>
          </a:p>
          <a:p>
            <a:r>
              <a:rPr lang="fr-FR" sz="1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E064BD8-FB8E-1885-1988-A266CFBEF710}"/>
              </a:ext>
            </a:extLst>
          </p:cNvPr>
          <p:cNvSpPr txBox="1"/>
          <p:nvPr/>
        </p:nvSpPr>
        <p:spPr>
          <a:xfrm>
            <a:off x="203413" y="2274302"/>
            <a:ext cx="3532564" cy="1323439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800" dirty="0">
                <a:latin typeface="Consolas" panose="020B0609020204030204" pitchFamily="49" charset="0"/>
              </a:rPr>
              <a:t>Class </a:t>
            </a:r>
            <a:r>
              <a:rPr lang="fr-FR" sz="800" dirty="0" err="1">
                <a:latin typeface="Consolas" panose="020B0609020204030204" pitchFamily="49" charset="0"/>
              </a:rPr>
              <a:t>ExchangeStatsCollection</a:t>
            </a:r>
            <a:r>
              <a:rPr lang="fr-FR" sz="800" dirty="0">
                <a:latin typeface="Consolas" panose="020B0609020204030204" pitchFamily="49" charset="0"/>
              </a:rPr>
              <a:t>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List&lt;</a:t>
            </a:r>
            <a:r>
              <a:rPr lang="fr-FR" sz="800" dirty="0" err="1">
                <a:latin typeface="Consolas" panose="020B0609020204030204" pitchFamily="49" charset="0"/>
              </a:rPr>
              <a:t>ExchangeStats</a:t>
            </a:r>
            <a:r>
              <a:rPr lang="fr-FR" sz="800" dirty="0">
                <a:latin typeface="Consolas" panose="020B0609020204030204" pitchFamily="49" charset="0"/>
              </a:rPr>
              <a:t>&gt; </a:t>
            </a:r>
            <a:r>
              <a:rPr lang="fr-FR" sz="800" dirty="0" err="1">
                <a:latin typeface="Consolas" panose="020B0609020204030204" pitchFamily="49" charset="0"/>
              </a:rPr>
              <a:t>allStats</a:t>
            </a:r>
            <a:r>
              <a:rPr lang="fr-FR" sz="800" dirty="0">
                <a:latin typeface="Consolas" panose="020B0609020204030204" pitchFamily="49" charset="0"/>
              </a:rPr>
              <a:t>;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[...]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public </a:t>
            </a:r>
            <a:r>
              <a:rPr lang="fr-FR" sz="800" dirty="0" err="1">
                <a:latin typeface="Consolas" panose="020B0609020204030204" pitchFamily="49" charset="0"/>
              </a:rPr>
              <a:t>ExchangeIterator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latin typeface="Consolas" panose="020B0609020204030204" pitchFamily="49" charset="0"/>
              </a:rPr>
              <a:t>getVolumeOrderedIterator</a:t>
            </a:r>
            <a:r>
              <a:rPr lang="fr-FR" sz="800" dirty="0">
                <a:latin typeface="Consolas" panose="020B0609020204030204" pitchFamily="49" charset="0"/>
              </a:rPr>
              <a:t>(){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return new </a:t>
            </a:r>
            <a:r>
              <a:rPr lang="fr-FR" sz="800" dirty="0" err="1">
                <a:latin typeface="Consolas" panose="020B0609020204030204" pitchFamily="49" charset="0"/>
              </a:rPr>
              <a:t>ExchangeIterator</a:t>
            </a:r>
            <a:r>
              <a:rPr lang="fr-FR" sz="800" dirty="0">
                <a:latin typeface="Consolas" panose="020B0609020204030204" pitchFamily="49" charset="0"/>
              </a:rPr>
              <a:t>(</a:t>
            </a:r>
            <a:r>
              <a:rPr lang="fr-FR" sz="800" dirty="0" err="1">
                <a:latin typeface="Consolas" panose="020B0609020204030204" pitchFamily="49" charset="0"/>
              </a:rPr>
              <a:t>this</a:t>
            </a:r>
            <a:r>
              <a:rPr lang="fr-FR" sz="8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}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44C7A3C-6893-5801-0911-D46370FC593B}"/>
              </a:ext>
            </a:extLst>
          </p:cNvPr>
          <p:cNvSpPr txBox="1"/>
          <p:nvPr/>
        </p:nvSpPr>
        <p:spPr>
          <a:xfrm>
            <a:off x="4002827" y="762260"/>
            <a:ext cx="4937760" cy="4278094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800" dirty="0">
                <a:latin typeface="Consolas" panose="020B0609020204030204" pitchFamily="49" charset="0"/>
              </a:rPr>
              <a:t>Class </a:t>
            </a:r>
            <a:r>
              <a:rPr lang="fr-FR" sz="800" dirty="0" err="1">
                <a:latin typeface="Consolas" panose="020B0609020204030204" pitchFamily="49" charset="0"/>
              </a:rPr>
              <a:t>ExchangeIterator</a:t>
            </a:r>
            <a:r>
              <a:rPr lang="fr-FR" sz="800" dirty="0">
                <a:latin typeface="Consolas" panose="020B0609020204030204" pitchFamily="49" charset="0"/>
              </a:rPr>
              <a:t>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List&lt;</a:t>
            </a:r>
            <a:r>
              <a:rPr lang="fr-FR" sz="800" dirty="0" err="1">
                <a:latin typeface="Consolas" panose="020B0609020204030204" pitchFamily="49" charset="0"/>
              </a:rPr>
              <a:t>ExchangeStats</a:t>
            </a:r>
            <a:r>
              <a:rPr lang="fr-FR" sz="800" dirty="0">
                <a:latin typeface="Consolas" panose="020B0609020204030204" pitchFamily="49" charset="0"/>
              </a:rPr>
              <a:t>&gt; </a:t>
            </a:r>
            <a:r>
              <a:rPr lang="fr-FR" sz="800" dirty="0" err="1">
                <a:latin typeface="Consolas" panose="020B0609020204030204" pitchFamily="49" charset="0"/>
              </a:rPr>
              <a:t>allStatsSorted</a:t>
            </a:r>
            <a:r>
              <a:rPr lang="fr-FR" sz="800" dirty="0">
                <a:latin typeface="Consolas" panose="020B0609020204030204" pitchFamily="49" charset="0"/>
              </a:rPr>
              <a:t>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</a:t>
            </a:r>
            <a:r>
              <a:rPr lang="fr-FR" sz="800" dirty="0" err="1">
                <a:latin typeface="Consolas" panose="020B0609020204030204" pitchFamily="49" charset="0"/>
              </a:rPr>
              <a:t>int</a:t>
            </a:r>
            <a:r>
              <a:rPr lang="fr-FR" sz="800" dirty="0">
                <a:latin typeface="Consolas" panose="020B0609020204030204" pitchFamily="49" charset="0"/>
              </a:rPr>
              <a:t> position;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// </a:t>
            </a:r>
            <a:r>
              <a:rPr lang="fr-FR" sz="800" dirty="0" err="1">
                <a:latin typeface="Consolas" panose="020B0609020204030204" pitchFamily="49" charset="0"/>
              </a:rPr>
              <a:t>Constructor</a:t>
            </a:r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public </a:t>
            </a:r>
            <a:r>
              <a:rPr lang="fr-FR" sz="800" dirty="0" err="1">
                <a:latin typeface="Consolas" panose="020B0609020204030204" pitchFamily="49" charset="0"/>
              </a:rPr>
              <a:t>ExchangeIterator</a:t>
            </a:r>
            <a:r>
              <a:rPr lang="fr-FR" sz="800" dirty="0">
                <a:latin typeface="Consolas" panose="020B0609020204030204" pitchFamily="49" charset="0"/>
              </a:rPr>
              <a:t>(List&lt;</a:t>
            </a:r>
            <a:r>
              <a:rPr lang="fr-FR" sz="800" dirty="0" err="1">
                <a:latin typeface="Consolas" panose="020B0609020204030204" pitchFamily="49" charset="0"/>
              </a:rPr>
              <a:t>ExchangeStats</a:t>
            </a:r>
            <a:r>
              <a:rPr lang="fr-FR" sz="800" dirty="0">
                <a:latin typeface="Consolas" panose="020B0609020204030204" pitchFamily="49" charset="0"/>
              </a:rPr>
              <a:t>&gt; stats){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if(</a:t>
            </a:r>
            <a:r>
              <a:rPr lang="fr-FR" sz="800" dirty="0" err="1">
                <a:latin typeface="Consolas" panose="020B0609020204030204" pitchFamily="49" charset="0"/>
              </a:rPr>
              <a:t>allStatsSorted.length</a:t>
            </a:r>
            <a:r>
              <a:rPr lang="fr-FR" sz="800" dirty="0">
                <a:latin typeface="Consolas" panose="020B0609020204030204" pitchFamily="49" charset="0"/>
              </a:rPr>
              <a:t> == 0){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latin typeface="Consolas" panose="020B0609020204030204" pitchFamily="49" charset="0"/>
              </a:rPr>
              <a:t>allStatsSorted.add</a:t>
            </a:r>
            <a:r>
              <a:rPr lang="fr-FR" sz="800" dirty="0">
                <a:latin typeface="Consolas" panose="020B0609020204030204" pitchFamily="49" charset="0"/>
              </a:rPr>
              <a:t>(stats[0]);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}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    for(</a:t>
            </a:r>
            <a:r>
              <a:rPr lang="fr-FR" sz="800" dirty="0" err="1">
                <a:latin typeface="Consolas" panose="020B0609020204030204" pitchFamily="49" charset="0"/>
              </a:rPr>
              <a:t>int</a:t>
            </a:r>
            <a:r>
              <a:rPr lang="fr-FR" sz="800" dirty="0">
                <a:latin typeface="Consolas" panose="020B0609020204030204" pitchFamily="49" charset="0"/>
              </a:rPr>
              <a:t> i = 1; i &lt; </a:t>
            </a:r>
            <a:r>
              <a:rPr lang="fr-FR" sz="800" dirty="0" err="1">
                <a:latin typeface="Consolas" panose="020B0609020204030204" pitchFamily="49" charset="0"/>
              </a:rPr>
              <a:t>stats.length</a:t>
            </a:r>
            <a:r>
              <a:rPr lang="fr-FR" sz="800" dirty="0">
                <a:latin typeface="Consolas" panose="020B0609020204030204" pitchFamily="49" charset="0"/>
              </a:rPr>
              <a:t>; i++){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    for(</a:t>
            </a:r>
            <a:r>
              <a:rPr lang="fr-FR" sz="800" dirty="0" err="1">
                <a:latin typeface="Consolas" panose="020B0609020204030204" pitchFamily="49" charset="0"/>
              </a:rPr>
              <a:t>int</a:t>
            </a:r>
            <a:r>
              <a:rPr lang="fr-FR" sz="800" dirty="0">
                <a:latin typeface="Consolas" panose="020B0609020204030204" pitchFamily="49" charset="0"/>
              </a:rPr>
              <a:t> j = 0; j &lt; </a:t>
            </a:r>
            <a:r>
              <a:rPr lang="fr-FR" sz="800" dirty="0" err="1">
                <a:latin typeface="Consolas" panose="020B0609020204030204" pitchFamily="49" charset="0"/>
              </a:rPr>
              <a:t>allStatsSorted</a:t>
            </a:r>
            <a:r>
              <a:rPr lang="fr-FR" sz="800" dirty="0">
                <a:latin typeface="Consolas" panose="020B0609020204030204" pitchFamily="49" charset="0"/>
              </a:rPr>
              <a:t>; j++){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       if(</a:t>
            </a:r>
            <a:r>
              <a:rPr lang="fr-FR" sz="800" dirty="0" err="1">
                <a:latin typeface="Consolas" panose="020B0609020204030204" pitchFamily="49" charset="0"/>
              </a:rPr>
              <a:t>allStatsSorted</a:t>
            </a:r>
            <a:r>
              <a:rPr lang="fr-FR" sz="800" dirty="0">
                <a:latin typeface="Consolas" panose="020B0609020204030204" pitchFamily="49" charset="0"/>
              </a:rPr>
              <a:t>[j].</a:t>
            </a:r>
            <a:r>
              <a:rPr lang="fr-FR" sz="800" dirty="0" err="1">
                <a:latin typeface="Consolas" panose="020B0609020204030204" pitchFamily="49" charset="0"/>
              </a:rPr>
              <a:t>exchangedVolume</a:t>
            </a:r>
            <a:r>
              <a:rPr lang="fr-FR" sz="800" dirty="0">
                <a:latin typeface="Consolas" panose="020B0609020204030204" pitchFamily="49" charset="0"/>
              </a:rPr>
              <a:t> &gt; stats[i].</a:t>
            </a:r>
            <a:r>
              <a:rPr lang="fr-FR" sz="800" dirty="0" err="1">
                <a:latin typeface="Consolas" panose="020B0609020204030204" pitchFamily="49" charset="0"/>
              </a:rPr>
              <a:t>exchangeVolume</a:t>
            </a:r>
            <a:r>
              <a:rPr lang="fr-FR" sz="800" dirty="0">
                <a:latin typeface="Consolas" panose="020B0609020204030204" pitchFamily="49" charset="0"/>
              </a:rPr>
              <a:t>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            </a:t>
            </a:r>
            <a:r>
              <a:rPr lang="fr-FR" sz="800" dirty="0" err="1">
                <a:latin typeface="Consolas" panose="020B0609020204030204" pitchFamily="49" charset="0"/>
              </a:rPr>
              <a:t>allStatsSorted.insert</a:t>
            </a:r>
            <a:r>
              <a:rPr lang="fr-FR" sz="800" dirty="0">
                <a:latin typeface="Consolas" panose="020B0609020204030204" pitchFamily="49" charset="0"/>
              </a:rPr>
              <a:t>(j, stats[i]);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            break;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       }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}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}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public </a:t>
            </a:r>
            <a:r>
              <a:rPr lang="fr-FR" sz="800" dirty="0" err="1">
                <a:latin typeface="Consolas" panose="020B0609020204030204" pitchFamily="49" charset="0"/>
              </a:rPr>
              <a:t>ExchangeStats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latin typeface="Consolas" panose="020B0609020204030204" pitchFamily="49" charset="0"/>
              </a:rPr>
              <a:t>current</a:t>
            </a:r>
            <a:r>
              <a:rPr lang="fr-FR" sz="800" dirty="0">
                <a:latin typeface="Consolas" panose="020B0609020204030204" pitchFamily="49" charset="0"/>
              </a:rPr>
              <a:t>(){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return </a:t>
            </a:r>
            <a:r>
              <a:rPr lang="fr-FR" sz="800" dirty="0" err="1">
                <a:latin typeface="Consolas" panose="020B0609020204030204" pitchFamily="49" charset="0"/>
              </a:rPr>
              <a:t>this.allStatsSorted</a:t>
            </a:r>
            <a:r>
              <a:rPr lang="fr-FR" sz="800" dirty="0">
                <a:latin typeface="Consolas" panose="020B0609020204030204" pitchFamily="49" charset="0"/>
              </a:rPr>
              <a:t>[</a:t>
            </a:r>
            <a:r>
              <a:rPr lang="fr-FR" sz="800" dirty="0" err="1">
                <a:latin typeface="Consolas" panose="020B0609020204030204" pitchFamily="49" charset="0"/>
              </a:rPr>
              <a:t>this.position</a:t>
            </a:r>
            <a:r>
              <a:rPr lang="fr-FR" sz="800" dirty="0">
                <a:latin typeface="Consolas" panose="020B0609020204030204" pitchFamily="49" charset="0"/>
              </a:rPr>
              <a:t>];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}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public </a:t>
            </a:r>
            <a:r>
              <a:rPr lang="fr-FR" sz="800" dirty="0" err="1">
                <a:latin typeface="Consolas" panose="020B0609020204030204" pitchFamily="49" charset="0"/>
              </a:rPr>
              <a:t>ExchangeStats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latin typeface="Consolas" panose="020B0609020204030204" pitchFamily="49" charset="0"/>
              </a:rPr>
              <a:t>next</a:t>
            </a:r>
            <a:r>
              <a:rPr lang="fr-FR" sz="800" dirty="0">
                <a:latin typeface="Consolas" panose="020B0609020204030204" pitchFamily="49" charset="0"/>
              </a:rPr>
              <a:t>(){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</a:t>
            </a:r>
            <a:r>
              <a:rPr lang="fr-FR" sz="800" dirty="0" err="1">
                <a:latin typeface="Consolas" panose="020B0609020204030204" pitchFamily="49" charset="0"/>
              </a:rPr>
              <a:t>this.position</a:t>
            </a:r>
            <a:r>
              <a:rPr lang="fr-FR" sz="800" dirty="0">
                <a:latin typeface="Consolas" panose="020B0609020204030204" pitchFamily="49" charset="0"/>
              </a:rPr>
              <a:t>++;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return </a:t>
            </a:r>
            <a:r>
              <a:rPr lang="fr-FR" sz="800" dirty="0" err="1">
                <a:latin typeface="Consolas" panose="020B0609020204030204" pitchFamily="49" charset="0"/>
              </a:rPr>
              <a:t>this.current</a:t>
            </a:r>
            <a:r>
              <a:rPr lang="fr-FR" sz="8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}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 public </a:t>
            </a:r>
            <a:r>
              <a:rPr lang="fr-FR" sz="800" dirty="0" err="1">
                <a:latin typeface="Consolas" panose="020B0609020204030204" pitchFamily="49" charset="0"/>
              </a:rPr>
              <a:t>int</a:t>
            </a:r>
            <a:r>
              <a:rPr lang="fr-FR" sz="800" dirty="0">
                <a:latin typeface="Consolas" panose="020B0609020204030204" pitchFamily="49" charset="0"/>
              </a:rPr>
              <a:t> key(){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return </a:t>
            </a:r>
            <a:r>
              <a:rPr lang="fr-FR" sz="800" dirty="0" err="1">
                <a:latin typeface="Consolas" panose="020B0609020204030204" pitchFamily="49" charset="0"/>
              </a:rPr>
              <a:t>this.position</a:t>
            </a:r>
            <a:r>
              <a:rPr lang="fr-FR" sz="800" dirty="0">
                <a:latin typeface="Consolas" panose="020B0609020204030204" pitchFamily="49" charset="0"/>
              </a:rPr>
              <a:t>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}</a:t>
            </a:r>
          </a:p>
          <a:p>
            <a:r>
              <a:rPr lang="fr-FR" sz="8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4003799-B0AE-4261-94CB-5198AF698B34}"/>
              </a:ext>
            </a:extLst>
          </p:cNvPr>
          <p:cNvCxnSpPr/>
          <p:nvPr/>
        </p:nvCxnSpPr>
        <p:spPr>
          <a:xfrm>
            <a:off x="4562476" y="2211977"/>
            <a:ext cx="0" cy="62701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AB8FBD2-2E9F-B72B-349C-377EAFD0A855}"/>
              </a:ext>
            </a:extLst>
          </p:cNvPr>
          <p:cNvCxnSpPr>
            <a:cxnSpLocks/>
          </p:cNvCxnSpPr>
          <p:nvPr/>
        </p:nvCxnSpPr>
        <p:spPr>
          <a:xfrm>
            <a:off x="4778829" y="2274302"/>
            <a:ext cx="0" cy="44508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FFBF2A6-DA82-4C86-D4D4-C4C88D6D0283}"/>
              </a:ext>
            </a:extLst>
          </p:cNvPr>
          <p:cNvCxnSpPr/>
          <p:nvPr/>
        </p:nvCxnSpPr>
        <p:spPr>
          <a:xfrm>
            <a:off x="4948238" y="2405063"/>
            <a:ext cx="0" cy="2214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DBAEB0B-F8A0-DAF4-3395-B76546C65065}"/>
              </a:ext>
            </a:extLst>
          </p:cNvPr>
          <p:cNvCxnSpPr/>
          <p:nvPr/>
        </p:nvCxnSpPr>
        <p:spPr>
          <a:xfrm>
            <a:off x="4328160" y="1624034"/>
            <a:ext cx="0" cy="133252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5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>
            <a:extLst>
              <a:ext uri="{FF2B5EF4-FFF2-40B4-BE49-F238E27FC236}">
                <a16:creationId xmlns:a16="http://schemas.microsoft.com/office/drawing/2014/main" id="{60B5C0E2-2ED9-8045-CE3B-04BC0E08E2DF}"/>
              </a:ext>
            </a:extLst>
          </p:cNvPr>
          <p:cNvSpPr txBox="1"/>
          <p:nvPr/>
        </p:nvSpPr>
        <p:spPr>
          <a:xfrm>
            <a:off x="1138606" y="105415"/>
            <a:ext cx="1779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OBJECT LITTERAL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0E9F96-B434-CFD6-C22A-3A8C4C6D8D61}"/>
              </a:ext>
            </a:extLst>
          </p:cNvPr>
          <p:cNvSpPr txBox="1"/>
          <p:nvPr/>
        </p:nvSpPr>
        <p:spPr>
          <a:xfrm>
            <a:off x="604007" y="464953"/>
            <a:ext cx="655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Créer un objet intermédiaire pour parcourir une collection de manière ordonnées</a:t>
            </a:r>
          </a:p>
        </p:txBody>
      </p:sp>
      <p:grpSp>
        <p:nvGrpSpPr>
          <p:cNvPr id="6" name="Google Shape;7172;p56">
            <a:extLst>
              <a:ext uri="{FF2B5EF4-FFF2-40B4-BE49-F238E27FC236}">
                <a16:creationId xmlns:a16="http://schemas.microsoft.com/office/drawing/2014/main" id="{E9C2F950-CA3E-D0CE-A055-D8152DEF2E09}"/>
              </a:ext>
            </a:extLst>
          </p:cNvPr>
          <p:cNvGrpSpPr/>
          <p:nvPr/>
        </p:nvGrpSpPr>
        <p:grpSpPr>
          <a:xfrm>
            <a:off x="752094" y="133324"/>
            <a:ext cx="251958" cy="251958"/>
            <a:chOff x="-35481425" y="3202075"/>
            <a:chExt cx="291450" cy="291450"/>
          </a:xfrm>
          <a:solidFill>
            <a:schemeClr val="accent2"/>
          </a:solidFill>
        </p:grpSpPr>
        <p:sp>
          <p:nvSpPr>
            <p:cNvPr id="7" name="Google Shape;7173;p56">
              <a:extLst>
                <a:ext uri="{FF2B5EF4-FFF2-40B4-BE49-F238E27FC236}">
                  <a16:creationId xmlns:a16="http://schemas.microsoft.com/office/drawing/2014/main" id="{EBCEED6B-3EEC-EF9B-ADC5-C91C1532BBBF}"/>
                </a:ext>
              </a:extLst>
            </p:cNvPr>
            <p:cNvSpPr/>
            <p:nvPr/>
          </p:nvSpPr>
          <p:spPr>
            <a:xfrm>
              <a:off x="-35414475" y="3304600"/>
              <a:ext cx="154400" cy="85975"/>
            </a:xfrm>
            <a:custGeom>
              <a:avLst/>
              <a:gdLst/>
              <a:ahLst/>
              <a:cxnLst/>
              <a:rect l="l" t="t" r="r" b="b"/>
              <a:pathLst>
                <a:path w="6176" h="3439" extrusionOk="0">
                  <a:moveTo>
                    <a:pt x="4433" y="0"/>
                  </a:moveTo>
                  <a:cubicBezTo>
                    <a:pt x="4393" y="0"/>
                    <a:pt x="4354" y="8"/>
                    <a:pt x="4317" y="26"/>
                  </a:cubicBezTo>
                  <a:cubicBezTo>
                    <a:pt x="4191" y="58"/>
                    <a:pt x="4128" y="216"/>
                    <a:pt x="4128" y="342"/>
                  </a:cubicBezTo>
                  <a:lnTo>
                    <a:pt x="4128" y="1003"/>
                  </a:lnTo>
                  <a:lnTo>
                    <a:pt x="2048" y="1003"/>
                  </a:lnTo>
                  <a:lnTo>
                    <a:pt x="2048" y="342"/>
                  </a:lnTo>
                  <a:cubicBezTo>
                    <a:pt x="2048" y="184"/>
                    <a:pt x="1954" y="58"/>
                    <a:pt x="1828" y="26"/>
                  </a:cubicBezTo>
                  <a:cubicBezTo>
                    <a:pt x="1793" y="15"/>
                    <a:pt x="1750" y="8"/>
                    <a:pt x="1705" y="8"/>
                  </a:cubicBezTo>
                  <a:cubicBezTo>
                    <a:pt x="1626" y="8"/>
                    <a:pt x="1541" y="30"/>
                    <a:pt x="1481" y="89"/>
                  </a:cubicBezTo>
                  <a:lnTo>
                    <a:pt x="95" y="1476"/>
                  </a:lnTo>
                  <a:cubicBezTo>
                    <a:pt x="0" y="1602"/>
                    <a:pt x="0" y="1822"/>
                    <a:pt x="95" y="1948"/>
                  </a:cubicBezTo>
                  <a:lnTo>
                    <a:pt x="1481" y="3334"/>
                  </a:lnTo>
                  <a:cubicBezTo>
                    <a:pt x="1548" y="3379"/>
                    <a:pt x="1646" y="3424"/>
                    <a:pt x="1732" y="3424"/>
                  </a:cubicBezTo>
                  <a:cubicBezTo>
                    <a:pt x="1767" y="3424"/>
                    <a:pt x="1800" y="3416"/>
                    <a:pt x="1828" y="3398"/>
                  </a:cubicBezTo>
                  <a:cubicBezTo>
                    <a:pt x="1954" y="3366"/>
                    <a:pt x="2048" y="3208"/>
                    <a:pt x="2048" y="3082"/>
                  </a:cubicBezTo>
                  <a:lnTo>
                    <a:pt x="2048" y="2421"/>
                  </a:lnTo>
                  <a:lnTo>
                    <a:pt x="4128" y="2421"/>
                  </a:lnTo>
                  <a:lnTo>
                    <a:pt x="4128" y="3082"/>
                  </a:lnTo>
                  <a:cubicBezTo>
                    <a:pt x="4128" y="3240"/>
                    <a:pt x="4191" y="3366"/>
                    <a:pt x="4317" y="3398"/>
                  </a:cubicBezTo>
                  <a:cubicBezTo>
                    <a:pt x="4369" y="3424"/>
                    <a:pt x="4426" y="3439"/>
                    <a:pt x="4483" y="3439"/>
                  </a:cubicBezTo>
                  <a:cubicBezTo>
                    <a:pt x="4562" y="3439"/>
                    <a:pt x="4639" y="3408"/>
                    <a:pt x="4695" y="3334"/>
                  </a:cubicBezTo>
                  <a:lnTo>
                    <a:pt x="6049" y="1948"/>
                  </a:lnTo>
                  <a:cubicBezTo>
                    <a:pt x="6175" y="1822"/>
                    <a:pt x="6175" y="1602"/>
                    <a:pt x="6049" y="1476"/>
                  </a:cubicBezTo>
                  <a:lnTo>
                    <a:pt x="4695" y="89"/>
                  </a:lnTo>
                  <a:cubicBezTo>
                    <a:pt x="4628" y="45"/>
                    <a:pt x="4530" y="0"/>
                    <a:pt x="4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74;p56">
              <a:extLst>
                <a:ext uri="{FF2B5EF4-FFF2-40B4-BE49-F238E27FC236}">
                  <a16:creationId xmlns:a16="http://schemas.microsoft.com/office/drawing/2014/main" id="{32F9AE2B-AC28-8E69-5B7E-F8B63E73E4ED}"/>
                </a:ext>
              </a:extLst>
            </p:cNvPr>
            <p:cNvSpPr/>
            <p:nvPr/>
          </p:nvSpPr>
          <p:spPr>
            <a:xfrm>
              <a:off x="-35413700" y="3202075"/>
              <a:ext cx="34700" cy="103200"/>
            </a:xfrm>
            <a:custGeom>
              <a:avLst/>
              <a:gdLst/>
              <a:ahLst/>
              <a:cxnLst/>
              <a:rect l="l" t="t" r="r" b="b"/>
              <a:pathLst>
                <a:path w="1388" h="4128" extrusionOk="0">
                  <a:moveTo>
                    <a:pt x="1" y="0"/>
                  </a:moveTo>
                  <a:lnTo>
                    <a:pt x="1" y="4127"/>
                  </a:lnTo>
                  <a:lnTo>
                    <a:pt x="348" y="4127"/>
                  </a:lnTo>
                  <a:cubicBezTo>
                    <a:pt x="915" y="4127"/>
                    <a:pt x="1387" y="3655"/>
                    <a:pt x="1387" y="3088"/>
                  </a:cubicBezTo>
                  <a:lnTo>
                    <a:pt x="1387" y="1009"/>
                  </a:lnTo>
                  <a:cubicBezTo>
                    <a:pt x="1387" y="473"/>
                    <a:pt x="915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75;p56">
              <a:extLst>
                <a:ext uri="{FF2B5EF4-FFF2-40B4-BE49-F238E27FC236}">
                  <a16:creationId xmlns:a16="http://schemas.microsoft.com/office/drawing/2014/main" id="{D3F5B7EB-8265-2794-DDD6-4C9968CD29B9}"/>
                </a:ext>
              </a:extLst>
            </p:cNvPr>
            <p:cNvSpPr/>
            <p:nvPr/>
          </p:nvSpPr>
          <p:spPr>
            <a:xfrm>
              <a:off x="-35413700" y="3389525"/>
              <a:ext cx="34700" cy="103250"/>
            </a:xfrm>
            <a:custGeom>
              <a:avLst/>
              <a:gdLst/>
              <a:ahLst/>
              <a:cxnLst/>
              <a:rect l="l" t="t" r="r" b="b"/>
              <a:pathLst>
                <a:path w="1388" h="4130" extrusionOk="0">
                  <a:moveTo>
                    <a:pt x="1" y="1"/>
                  </a:moveTo>
                  <a:lnTo>
                    <a:pt x="1" y="4128"/>
                  </a:lnTo>
                  <a:lnTo>
                    <a:pt x="348" y="4128"/>
                  </a:lnTo>
                  <a:cubicBezTo>
                    <a:pt x="367" y="4129"/>
                    <a:pt x="386" y="4129"/>
                    <a:pt x="405" y="4129"/>
                  </a:cubicBezTo>
                  <a:cubicBezTo>
                    <a:pt x="946" y="4129"/>
                    <a:pt x="1387" y="3698"/>
                    <a:pt x="1387" y="3119"/>
                  </a:cubicBezTo>
                  <a:lnTo>
                    <a:pt x="1387" y="1040"/>
                  </a:lnTo>
                  <a:cubicBezTo>
                    <a:pt x="1387" y="473"/>
                    <a:pt x="915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76;p56">
              <a:extLst>
                <a:ext uri="{FF2B5EF4-FFF2-40B4-BE49-F238E27FC236}">
                  <a16:creationId xmlns:a16="http://schemas.microsoft.com/office/drawing/2014/main" id="{9C533EDE-902F-7BEB-46AD-D80430822F4A}"/>
                </a:ext>
              </a:extLst>
            </p:cNvPr>
            <p:cNvSpPr/>
            <p:nvPr/>
          </p:nvSpPr>
          <p:spPr>
            <a:xfrm>
              <a:off x="-35292400" y="3202075"/>
              <a:ext cx="33900" cy="103200"/>
            </a:xfrm>
            <a:custGeom>
              <a:avLst/>
              <a:gdLst/>
              <a:ahLst/>
              <a:cxnLst/>
              <a:rect l="l" t="t" r="r" b="b"/>
              <a:pathLst>
                <a:path w="1356" h="4128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3088"/>
                  </a:lnTo>
                  <a:cubicBezTo>
                    <a:pt x="1" y="3655"/>
                    <a:pt x="410" y="4127"/>
                    <a:pt x="1009" y="4127"/>
                  </a:cubicBezTo>
                  <a:lnTo>
                    <a:pt x="1355" y="4127"/>
                  </a:lnTo>
                  <a:lnTo>
                    <a:pt x="13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77;p56">
              <a:extLst>
                <a:ext uri="{FF2B5EF4-FFF2-40B4-BE49-F238E27FC236}">
                  <a16:creationId xmlns:a16="http://schemas.microsoft.com/office/drawing/2014/main" id="{852E758D-960C-31EA-332A-9ACCC4ABE6B8}"/>
                </a:ext>
              </a:extLst>
            </p:cNvPr>
            <p:cNvSpPr/>
            <p:nvPr/>
          </p:nvSpPr>
          <p:spPr>
            <a:xfrm>
              <a:off x="-35241200" y="3202850"/>
              <a:ext cx="51225" cy="290675"/>
            </a:xfrm>
            <a:custGeom>
              <a:avLst/>
              <a:gdLst/>
              <a:ahLst/>
              <a:cxnLst/>
              <a:rect l="l" t="t" r="r" b="b"/>
              <a:pathLst>
                <a:path w="2049" h="11627" extrusionOk="0">
                  <a:moveTo>
                    <a:pt x="1" y="1"/>
                  </a:moveTo>
                  <a:lnTo>
                    <a:pt x="1" y="11626"/>
                  </a:lnTo>
                  <a:cubicBezTo>
                    <a:pt x="1135" y="11469"/>
                    <a:pt x="2048" y="10460"/>
                    <a:pt x="2048" y="9263"/>
                  </a:cubicBezTo>
                  <a:lnTo>
                    <a:pt x="2048" y="2395"/>
                  </a:lnTo>
                  <a:cubicBezTo>
                    <a:pt x="2048" y="1167"/>
                    <a:pt x="1135" y="158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78;p56">
              <a:extLst>
                <a:ext uri="{FF2B5EF4-FFF2-40B4-BE49-F238E27FC236}">
                  <a16:creationId xmlns:a16="http://schemas.microsoft.com/office/drawing/2014/main" id="{DA88E590-F444-9108-88FD-192AD751FEB3}"/>
                </a:ext>
              </a:extLst>
            </p:cNvPr>
            <p:cNvSpPr/>
            <p:nvPr/>
          </p:nvSpPr>
          <p:spPr>
            <a:xfrm>
              <a:off x="-35292400" y="3389525"/>
              <a:ext cx="33900" cy="104000"/>
            </a:xfrm>
            <a:custGeom>
              <a:avLst/>
              <a:gdLst/>
              <a:ahLst/>
              <a:cxnLst/>
              <a:rect l="l" t="t" r="r" b="b"/>
              <a:pathLst>
                <a:path w="1356" h="4160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718"/>
                    <a:pt x="410" y="4159"/>
                    <a:pt x="1009" y="4159"/>
                  </a:cubicBezTo>
                  <a:lnTo>
                    <a:pt x="1355" y="4159"/>
                  </a:lnTo>
                  <a:lnTo>
                    <a:pt x="13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79;p56">
              <a:extLst>
                <a:ext uri="{FF2B5EF4-FFF2-40B4-BE49-F238E27FC236}">
                  <a16:creationId xmlns:a16="http://schemas.microsoft.com/office/drawing/2014/main" id="{9A525C51-76E0-9EC4-E884-48C673C775C1}"/>
                </a:ext>
              </a:extLst>
            </p:cNvPr>
            <p:cNvSpPr/>
            <p:nvPr/>
          </p:nvSpPr>
          <p:spPr>
            <a:xfrm>
              <a:off x="-35481425" y="3202075"/>
              <a:ext cx="51225" cy="289875"/>
            </a:xfrm>
            <a:custGeom>
              <a:avLst/>
              <a:gdLst/>
              <a:ahLst/>
              <a:cxnLst/>
              <a:rect l="l" t="t" r="r" b="b"/>
              <a:pathLst>
                <a:path w="2049" h="11595" extrusionOk="0">
                  <a:moveTo>
                    <a:pt x="2048" y="0"/>
                  </a:moveTo>
                  <a:cubicBezTo>
                    <a:pt x="883" y="158"/>
                    <a:pt x="1" y="1166"/>
                    <a:pt x="1" y="2363"/>
                  </a:cubicBezTo>
                  <a:lnTo>
                    <a:pt x="1" y="9200"/>
                  </a:lnTo>
                  <a:cubicBezTo>
                    <a:pt x="1" y="10460"/>
                    <a:pt x="851" y="11437"/>
                    <a:pt x="2048" y="11594"/>
                  </a:cubicBez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B44C7A3C-6893-5801-0911-D46370FC593B}"/>
              </a:ext>
            </a:extLst>
          </p:cNvPr>
          <p:cNvSpPr txBox="1"/>
          <p:nvPr/>
        </p:nvSpPr>
        <p:spPr>
          <a:xfrm>
            <a:off x="499824" y="1068253"/>
            <a:ext cx="3057218" cy="3000821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900" dirty="0" err="1">
                <a:latin typeface="Consolas" panose="020B0609020204030204" pitchFamily="49" charset="0"/>
              </a:rPr>
              <a:t>function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getColorCode</a:t>
            </a:r>
            <a:r>
              <a:rPr lang="fr-FR" sz="900" dirty="0">
                <a:latin typeface="Consolas" panose="020B0609020204030204" pitchFamily="49" charset="0"/>
              </a:rPr>
              <a:t>(String </a:t>
            </a:r>
            <a:r>
              <a:rPr lang="fr-FR" sz="900" dirty="0" err="1">
                <a:latin typeface="Consolas" panose="020B0609020204030204" pitchFamily="49" charset="0"/>
              </a:rPr>
              <a:t>colorName</a:t>
            </a:r>
            <a:r>
              <a:rPr lang="fr-FR" sz="900" dirty="0">
                <a:latin typeface="Consolas" panose="020B0609020204030204" pitchFamily="49" charset="0"/>
              </a:rPr>
              <a:t>){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String code;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switch(code){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case "</a:t>
            </a:r>
            <a:r>
              <a:rPr lang="fr-FR" sz="900" dirty="0" err="1">
                <a:latin typeface="Consolas" panose="020B0609020204030204" pitchFamily="49" charset="0"/>
              </a:rPr>
              <a:t>blue</a:t>
            </a:r>
            <a:r>
              <a:rPr lang="fr-FR" sz="900" dirty="0">
                <a:latin typeface="Consolas" panose="020B0609020204030204" pitchFamily="49" charset="0"/>
              </a:rPr>
              <a:t>":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    code = "0000FF";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case "</a:t>
            </a:r>
            <a:r>
              <a:rPr lang="fr-FR" sz="900" dirty="0" err="1">
                <a:latin typeface="Consolas" panose="020B0609020204030204" pitchFamily="49" charset="0"/>
              </a:rPr>
              <a:t>red</a:t>
            </a:r>
            <a:r>
              <a:rPr lang="fr-FR" sz="900" dirty="0">
                <a:latin typeface="Consolas" panose="020B0609020204030204" pitchFamily="49" charset="0"/>
              </a:rPr>
              <a:t>":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    code = "FF0000";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case "green":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    code = "00FF00";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case "</a:t>
            </a:r>
            <a:r>
              <a:rPr lang="fr-FR" sz="900" dirty="0" err="1">
                <a:latin typeface="Consolas" panose="020B0609020204030204" pitchFamily="49" charset="0"/>
              </a:rPr>
              <a:t>yellow</a:t>
            </a:r>
            <a:r>
              <a:rPr lang="fr-FR" sz="900" dirty="0">
                <a:latin typeface="Consolas" panose="020B0609020204030204" pitchFamily="49" charset="0"/>
              </a:rPr>
              <a:t>":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    code = "FFFF00";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default: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    code = "000000";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}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return code;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9218404-E329-A5B2-0A74-085387B82EF3}"/>
              </a:ext>
            </a:extLst>
          </p:cNvPr>
          <p:cNvSpPr txBox="1"/>
          <p:nvPr/>
        </p:nvSpPr>
        <p:spPr>
          <a:xfrm>
            <a:off x="4581555" y="1075750"/>
            <a:ext cx="3057218" cy="1615827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900" dirty="0" err="1">
                <a:latin typeface="Consolas" panose="020B0609020204030204" pitchFamily="49" charset="0"/>
              </a:rPr>
              <a:t>function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getColorCode</a:t>
            </a:r>
            <a:r>
              <a:rPr lang="fr-FR" sz="900" dirty="0">
                <a:latin typeface="Consolas" panose="020B0609020204030204" pitchFamily="49" charset="0"/>
              </a:rPr>
              <a:t>(String </a:t>
            </a:r>
            <a:r>
              <a:rPr lang="fr-FR" sz="900" dirty="0" err="1">
                <a:latin typeface="Consolas" panose="020B0609020204030204" pitchFamily="49" charset="0"/>
              </a:rPr>
              <a:t>colorName</a:t>
            </a:r>
            <a:r>
              <a:rPr lang="fr-FR" sz="900" dirty="0">
                <a:latin typeface="Consolas" panose="020B0609020204030204" pitchFamily="49" charset="0"/>
              </a:rPr>
              <a:t>){</a:t>
            </a:r>
          </a:p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>
                <a:latin typeface="Consolas" panose="020B0609020204030204" pitchFamily="49" charset="0"/>
              </a:rPr>
              <a:t>    </a:t>
            </a:r>
            <a:r>
              <a:rPr lang="fr-FR" sz="900" dirty="0" err="1">
                <a:latin typeface="Consolas" panose="020B0609020204030204" pitchFamily="49" charset="0"/>
              </a:rPr>
              <a:t>const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map</a:t>
            </a:r>
            <a:r>
              <a:rPr lang="fr-FR" sz="900" dirty="0">
                <a:latin typeface="Consolas" panose="020B0609020204030204" pitchFamily="49" charset="0"/>
              </a:rPr>
              <a:t> = {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"</a:t>
            </a:r>
            <a:r>
              <a:rPr lang="fr-FR" sz="900" dirty="0" err="1">
                <a:latin typeface="Consolas" panose="020B0609020204030204" pitchFamily="49" charset="0"/>
              </a:rPr>
              <a:t>blue</a:t>
            </a:r>
            <a:r>
              <a:rPr lang="fr-FR" sz="900" dirty="0">
                <a:latin typeface="Consolas" panose="020B0609020204030204" pitchFamily="49" charset="0"/>
              </a:rPr>
              <a:t>"   : "0000FF",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"</a:t>
            </a:r>
            <a:r>
              <a:rPr lang="fr-FR" sz="900" dirty="0" err="1">
                <a:latin typeface="Consolas" panose="020B0609020204030204" pitchFamily="49" charset="0"/>
              </a:rPr>
              <a:t>red</a:t>
            </a:r>
            <a:r>
              <a:rPr lang="fr-FR" sz="900" dirty="0">
                <a:latin typeface="Consolas" panose="020B0609020204030204" pitchFamily="49" charset="0"/>
              </a:rPr>
              <a:t>"    : "FF0000",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"green"  : "00FF00",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"</a:t>
            </a:r>
            <a:r>
              <a:rPr lang="fr-FR" sz="900" dirty="0" err="1">
                <a:latin typeface="Consolas" panose="020B0609020204030204" pitchFamily="49" charset="0"/>
              </a:rPr>
              <a:t>yellow</a:t>
            </a:r>
            <a:r>
              <a:rPr lang="fr-FR" sz="900" dirty="0">
                <a:latin typeface="Consolas" panose="020B0609020204030204" pitchFamily="49" charset="0"/>
              </a:rPr>
              <a:t>" : "FFFF00",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}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return </a:t>
            </a:r>
            <a:r>
              <a:rPr lang="fr-FR" sz="900" dirty="0" err="1">
                <a:latin typeface="Consolas" panose="020B0609020204030204" pitchFamily="49" charset="0"/>
              </a:rPr>
              <a:t>map</a:t>
            </a:r>
            <a:r>
              <a:rPr lang="fr-FR" sz="900" dirty="0">
                <a:latin typeface="Consolas" panose="020B0609020204030204" pitchFamily="49" charset="0"/>
              </a:rPr>
              <a:t>[</a:t>
            </a:r>
            <a:r>
              <a:rPr lang="fr-FR" sz="900" dirty="0" err="1">
                <a:latin typeface="Consolas" panose="020B0609020204030204" pitchFamily="49" charset="0"/>
              </a:rPr>
              <a:t>colorName</a:t>
            </a:r>
            <a:r>
              <a:rPr lang="fr-FR" sz="900" dirty="0">
                <a:latin typeface="Consolas" panose="020B0609020204030204" pitchFamily="49" charset="0"/>
              </a:rPr>
              <a:t>] ?? "000000";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56BF9F9-0DDA-A69E-D35F-99E7B639496C}"/>
              </a:ext>
            </a:extLst>
          </p:cNvPr>
          <p:cNvSpPr txBox="1"/>
          <p:nvPr/>
        </p:nvSpPr>
        <p:spPr>
          <a:xfrm>
            <a:off x="4581555" y="2843109"/>
            <a:ext cx="3057218" cy="2169825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900" dirty="0" err="1">
                <a:latin typeface="Consolas" panose="020B0609020204030204" pitchFamily="49" charset="0"/>
              </a:rPr>
              <a:t>function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getColorCode</a:t>
            </a:r>
            <a:r>
              <a:rPr lang="fr-FR" sz="900" dirty="0">
                <a:latin typeface="Consolas" panose="020B0609020204030204" pitchFamily="49" charset="0"/>
              </a:rPr>
              <a:t>(String </a:t>
            </a:r>
            <a:r>
              <a:rPr lang="fr-FR" sz="900" dirty="0" err="1">
                <a:latin typeface="Consolas" panose="020B0609020204030204" pitchFamily="49" charset="0"/>
              </a:rPr>
              <a:t>colorName</a:t>
            </a:r>
            <a:r>
              <a:rPr lang="fr-FR" sz="900" dirty="0">
                <a:latin typeface="Consolas" panose="020B0609020204030204" pitchFamily="49" charset="0"/>
              </a:rPr>
              <a:t>){</a:t>
            </a:r>
          </a:p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>
                <a:latin typeface="Consolas" panose="020B0609020204030204" pitchFamily="49" charset="0"/>
              </a:rPr>
              <a:t>    </a:t>
            </a:r>
            <a:r>
              <a:rPr lang="fr-FR" sz="900" dirty="0" err="1">
                <a:latin typeface="Consolas" panose="020B0609020204030204" pitchFamily="49" charset="0"/>
              </a:rPr>
              <a:t>const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map</a:t>
            </a:r>
            <a:r>
              <a:rPr lang="fr-FR" sz="900" dirty="0">
                <a:latin typeface="Consolas" panose="020B0609020204030204" pitchFamily="49" charset="0"/>
              </a:rPr>
              <a:t> = {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"</a:t>
            </a:r>
            <a:r>
              <a:rPr lang="fr-FR" sz="900" dirty="0" err="1">
                <a:latin typeface="Consolas" panose="020B0609020204030204" pitchFamily="49" charset="0"/>
              </a:rPr>
              <a:t>blue</a:t>
            </a:r>
            <a:r>
              <a:rPr lang="fr-FR" sz="900" dirty="0">
                <a:latin typeface="Consolas" panose="020B0609020204030204" pitchFamily="49" charset="0"/>
              </a:rPr>
              <a:t>"    : "0000FF",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"</a:t>
            </a:r>
            <a:r>
              <a:rPr lang="fr-FR" sz="900" dirty="0" err="1">
                <a:latin typeface="Consolas" panose="020B0609020204030204" pitchFamily="49" charset="0"/>
              </a:rPr>
              <a:t>red</a:t>
            </a:r>
            <a:r>
              <a:rPr lang="fr-FR" sz="900" dirty="0">
                <a:latin typeface="Consolas" panose="020B0609020204030204" pitchFamily="49" charset="0"/>
              </a:rPr>
              <a:t>"     : "FF0000",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"green"   : "00FF00",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"</a:t>
            </a:r>
            <a:r>
              <a:rPr lang="fr-FR" sz="900" dirty="0" err="1">
                <a:latin typeface="Consolas" panose="020B0609020204030204" pitchFamily="49" charset="0"/>
              </a:rPr>
              <a:t>yellow</a:t>
            </a:r>
            <a:r>
              <a:rPr lang="fr-FR" sz="900" dirty="0">
                <a:latin typeface="Consolas" panose="020B0609020204030204" pitchFamily="49" charset="0"/>
              </a:rPr>
              <a:t>"  : "FFFF00",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}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if(</a:t>
            </a:r>
            <a:r>
              <a:rPr lang="fr-FR" sz="900" dirty="0" err="1">
                <a:latin typeface="Consolas" panose="020B0609020204030204" pitchFamily="49" charset="0"/>
              </a:rPr>
              <a:t>map</a:t>
            </a:r>
            <a:r>
              <a:rPr lang="fr-FR" sz="900" dirty="0">
                <a:latin typeface="Consolas" panose="020B0609020204030204" pitchFamily="49" charset="0"/>
              </a:rPr>
              <a:t>[</a:t>
            </a:r>
            <a:r>
              <a:rPr lang="fr-FR" sz="900" dirty="0" err="1">
                <a:latin typeface="Consolas" panose="020B0609020204030204" pitchFamily="49" charset="0"/>
              </a:rPr>
              <a:t>colorName</a:t>
            </a:r>
            <a:r>
              <a:rPr lang="fr-FR" sz="900" dirty="0">
                <a:latin typeface="Consolas" panose="020B0609020204030204" pitchFamily="49" charset="0"/>
              </a:rPr>
              <a:t>] == </a:t>
            </a:r>
            <a:r>
              <a:rPr lang="fr-FR" sz="900" dirty="0" err="1">
                <a:latin typeface="Consolas" panose="020B0609020204030204" pitchFamily="49" charset="0"/>
              </a:rPr>
              <a:t>null</a:t>
            </a:r>
            <a:r>
              <a:rPr lang="fr-FR" sz="900" dirty="0">
                <a:latin typeface="Consolas" panose="020B0609020204030204" pitchFamily="49" charset="0"/>
              </a:rPr>
              <a:t>){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    return "000000";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    }</a:t>
            </a:r>
          </a:p>
          <a:p>
            <a:endParaRPr lang="fr-FR" sz="900" dirty="0">
              <a:latin typeface="Consolas" panose="020B0609020204030204" pitchFamily="49" charset="0"/>
            </a:endParaRPr>
          </a:p>
          <a:p>
            <a:r>
              <a:rPr lang="fr-FR" sz="900" dirty="0">
                <a:latin typeface="Consolas" panose="020B0609020204030204" pitchFamily="49" charset="0"/>
              </a:rPr>
              <a:t>    return </a:t>
            </a:r>
            <a:r>
              <a:rPr lang="fr-FR" sz="900" dirty="0" err="1">
                <a:latin typeface="Consolas" panose="020B0609020204030204" pitchFamily="49" charset="0"/>
              </a:rPr>
              <a:t>map</a:t>
            </a:r>
            <a:r>
              <a:rPr lang="fr-FR" sz="900" dirty="0">
                <a:latin typeface="Consolas" panose="020B0609020204030204" pitchFamily="49" charset="0"/>
              </a:rPr>
              <a:t>[</a:t>
            </a:r>
            <a:r>
              <a:rPr lang="fr-FR" sz="900" dirty="0" err="1">
                <a:latin typeface="Consolas" panose="020B0609020204030204" pitchFamily="49" charset="0"/>
              </a:rPr>
              <a:t>colorName</a:t>
            </a:r>
            <a:r>
              <a:rPr lang="fr-FR" sz="900" dirty="0">
                <a:latin typeface="Consolas" panose="020B0609020204030204" pitchFamily="49" charset="0"/>
              </a:rPr>
              <a:t>];</a:t>
            </a:r>
          </a:p>
          <a:p>
            <a:r>
              <a:rPr lang="fr-FR" sz="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Signe de multiplication 17">
            <a:extLst>
              <a:ext uri="{FF2B5EF4-FFF2-40B4-BE49-F238E27FC236}">
                <a16:creationId xmlns:a16="http://schemas.microsoft.com/office/drawing/2014/main" id="{969C1D91-E112-4B36-9B89-F43C128A6A9B}"/>
              </a:ext>
            </a:extLst>
          </p:cNvPr>
          <p:cNvSpPr/>
          <p:nvPr/>
        </p:nvSpPr>
        <p:spPr>
          <a:xfrm flipH="1" flipV="1">
            <a:off x="3011647" y="3628917"/>
            <a:ext cx="343949" cy="34394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oogle Shape;5857;p53">
            <a:extLst>
              <a:ext uri="{FF2B5EF4-FFF2-40B4-BE49-F238E27FC236}">
                <a16:creationId xmlns:a16="http://schemas.microsoft.com/office/drawing/2014/main" id="{B3825A13-4C12-07EC-6376-D724D6114C97}"/>
              </a:ext>
            </a:extLst>
          </p:cNvPr>
          <p:cNvGrpSpPr/>
          <p:nvPr/>
        </p:nvGrpSpPr>
        <p:grpSpPr>
          <a:xfrm>
            <a:off x="7178801" y="3634263"/>
            <a:ext cx="305386" cy="338602"/>
            <a:chOff x="3300325" y="249875"/>
            <a:chExt cx="433725" cy="480900"/>
          </a:xfrm>
          <a:solidFill>
            <a:srgbClr val="00B0F0"/>
          </a:solidFill>
        </p:grpSpPr>
        <p:sp>
          <p:nvSpPr>
            <p:cNvPr id="21" name="Google Shape;5858;p53">
              <a:extLst>
                <a:ext uri="{FF2B5EF4-FFF2-40B4-BE49-F238E27FC236}">
                  <a16:creationId xmlns:a16="http://schemas.microsoft.com/office/drawing/2014/main" id="{4F056FB5-7D1F-1C29-B0E0-448969C67CD0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859;p53">
              <a:extLst>
                <a:ext uri="{FF2B5EF4-FFF2-40B4-BE49-F238E27FC236}">
                  <a16:creationId xmlns:a16="http://schemas.microsoft.com/office/drawing/2014/main" id="{BC7B3691-0448-BFF7-F2F4-FCF452213DA4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5860;p53">
              <a:extLst>
                <a:ext uri="{FF2B5EF4-FFF2-40B4-BE49-F238E27FC236}">
                  <a16:creationId xmlns:a16="http://schemas.microsoft.com/office/drawing/2014/main" id="{2DB42BA7-DD96-FF9A-16D3-D3316D6211B2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861;p53">
              <a:extLst>
                <a:ext uri="{FF2B5EF4-FFF2-40B4-BE49-F238E27FC236}">
                  <a16:creationId xmlns:a16="http://schemas.microsoft.com/office/drawing/2014/main" id="{34851E7B-0E42-4FCE-53C5-035D0C809D6E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5862;p53">
              <a:extLst>
                <a:ext uri="{FF2B5EF4-FFF2-40B4-BE49-F238E27FC236}">
                  <a16:creationId xmlns:a16="http://schemas.microsoft.com/office/drawing/2014/main" id="{DC056E93-41B5-C7A3-E647-C46B4F0192BD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5863;p53">
              <a:extLst>
                <a:ext uri="{FF2B5EF4-FFF2-40B4-BE49-F238E27FC236}">
                  <a16:creationId xmlns:a16="http://schemas.microsoft.com/office/drawing/2014/main" id="{6ACDF182-65E6-1DF0-9A87-10013D52AB2B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" name="Google Shape;5857;p53">
            <a:extLst>
              <a:ext uri="{FF2B5EF4-FFF2-40B4-BE49-F238E27FC236}">
                <a16:creationId xmlns:a16="http://schemas.microsoft.com/office/drawing/2014/main" id="{F25A226B-482F-0F56-BEDA-7AA7EC652009}"/>
              </a:ext>
            </a:extLst>
          </p:cNvPr>
          <p:cNvGrpSpPr/>
          <p:nvPr/>
        </p:nvGrpSpPr>
        <p:grpSpPr>
          <a:xfrm>
            <a:off x="7208628" y="2193602"/>
            <a:ext cx="305386" cy="338602"/>
            <a:chOff x="3300325" y="249875"/>
            <a:chExt cx="433725" cy="480900"/>
          </a:xfrm>
          <a:solidFill>
            <a:srgbClr val="00B050"/>
          </a:solidFill>
        </p:grpSpPr>
        <p:sp>
          <p:nvSpPr>
            <p:cNvPr id="32" name="Google Shape;5858;p53">
              <a:extLst>
                <a:ext uri="{FF2B5EF4-FFF2-40B4-BE49-F238E27FC236}">
                  <a16:creationId xmlns:a16="http://schemas.microsoft.com/office/drawing/2014/main" id="{F7F801C1-0DCC-8BEA-820A-B7D1B98D2CCE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859;p53">
              <a:extLst>
                <a:ext uri="{FF2B5EF4-FFF2-40B4-BE49-F238E27FC236}">
                  <a16:creationId xmlns:a16="http://schemas.microsoft.com/office/drawing/2014/main" id="{D4375616-4A83-78FC-0718-CED0CF5982AA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5860;p53">
              <a:extLst>
                <a:ext uri="{FF2B5EF4-FFF2-40B4-BE49-F238E27FC236}">
                  <a16:creationId xmlns:a16="http://schemas.microsoft.com/office/drawing/2014/main" id="{9EF058E4-97FA-6B5F-1BBC-4BF2DF0A4B16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5861;p53">
              <a:extLst>
                <a:ext uri="{FF2B5EF4-FFF2-40B4-BE49-F238E27FC236}">
                  <a16:creationId xmlns:a16="http://schemas.microsoft.com/office/drawing/2014/main" id="{8AC23B0B-0F76-8547-9CAE-916ED6E20684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5862;p53">
              <a:extLst>
                <a:ext uri="{FF2B5EF4-FFF2-40B4-BE49-F238E27FC236}">
                  <a16:creationId xmlns:a16="http://schemas.microsoft.com/office/drawing/2014/main" id="{A3B8E202-28FC-5FAA-141C-4707C9B45C56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5863;p53">
              <a:extLst>
                <a:ext uri="{FF2B5EF4-FFF2-40B4-BE49-F238E27FC236}">
                  <a16:creationId xmlns:a16="http://schemas.microsoft.com/office/drawing/2014/main" id="{8A15FB2B-218D-A729-DDA1-E03E345CE2A5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F48A8FB-C1C9-AB39-4695-7556B77A384F}"/>
              </a:ext>
            </a:extLst>
          </p:cNvPr>
          <p:cNvSpPr txBox="1"/>
          <p:nvPr/>
        </p:nvSpPr>
        <p:spPr>
          <a:xfrm>
            <a:off x="1493240" y="4210708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</a:rPr>
              <a:t>21 lignes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F722C5D-F5AB-42A0-8D13-A69A55B8BFBD}"/>
              </a:ext>
            </a:extLst>
          </p:cNvPr>
          <p:cNvSpPr txBox="1"/>
          <p:nvPr/>
        </p:nvSpPr>
        <p:spPr>
          <a:xfrm>
            <a:off x="7731052" y="157588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</a:rPr>
              <a:t>9+2 lignes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F8F53F7-4606-2A05-1014-BD011D81171F}"/>
              </a:ext>
            </a:extLst>
          </p:cNvPr>
          <p:cNvSpPr txBox="1"/>
          <p:nvPr/>
        </p:nvSpPr>
        <p:spPr>
          <a:xfrm>
            <a:off x="7731052" y="3729520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</a:rPr>
              <a:t>12+3 lignes</a:t>
            </a:r>
          </a:p>
        </p:txBody>
      </p:sp>
    </p:spTree>
    <p:extLst>
      <p:ext uri="{BB962C8B-B14F-4D97-AF65-F5344CB8AC3E}">
        <p14:creationId xmlns:p14="http://schemas.microsoft.com/office/powerpoint/2010/main" val="49785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7" grpId="0" animBg="1"/>
      <p:bldP spid="18" grpId="0" animBg="1"/>
      <p:bldP spid="38" grpId="0"/>
      <p:bldP spid="39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>
            <a:extLst>
              <a:ext uri="{FF2B5EF4-FFF2-40B4-BE49-F238E27FC236}">
                <a16:creationId xmlns:a16="http://schemas.microsoft.com/office/drawing/2014/main" id="{60B5C0E2-2ED9-8045-CE3B-04BC0E08E2DF}"/>
              </a:ext>
            </a:extLst>
          </p:cNvPr>
          <p:cNvSpPr txBox="1"/>
          <p:nvPr/>
        </p:nvSpPr>
        <p:spPr>
          <a:xfrm>
            <a:off x="1138606" y="105415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GUARD CLAUSE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0E9F96-B434-CFD6-C22A-3A8C4C6D8D61}"/>
              </a:ext>
            </a:extLst>
          </p:cNvPr>
          <p:cNvSpPr txBox="1"/>
          <p:nvPr/>
        </p:nvSpPr>
        <p:spPr>
          <a:xfrm>
            <a:off x="604007" y="464953"/>
            <a:ext cx="655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Créer un objet intermédiaire pour parcourir une collection de manière ordonnées</a:t>
            </a:r>
          </a:p>
        </p:txBody>
      </p:sp>
      <p:grpSp>
        <p:nvGrpSpPr>
          <p:cNvPr id="6" name="Google Shape;7172;p56">
            <a:extLst>
              <a:ext uri="{FF2B5EF4-FFF2-40B4-BE49-F238E27FC236}">
                <a16:creationId xmlns:a16="http://schemas.microsoft.com/office/drawing/2014/main" id="{E9C2F950-CA3E-D0CE-A055-D8152DEF2E09}"/>
              </a:ext>
            </a:extLst>
          </p:cNvPr>
          <p:cNvGrpSpPr/>
          <p:nvPr/>
        </p:nvGrpSpPr>
        <p:grpSpPr>
          <a:xfrm>
            <a:off x="752094" y="133324"/>
            <a:ext cx="251958" cy="251958"/>
            <a:chOff x="-35481425" y="3202075"/>
            <a:chExt cx="291450" cy="291450"/>
          </a:xfrm>
          <a:solidFill>
            <a:schemeClr val="accent2"/>
          </a:solidFill>
        </p:grpSpPr>
        <p:sp>
          <p:nvSpPr>
            <p:cNvPr id="7" name="Google Shape;7173;p56">
              <a:extLst>
                <a:ext uri="{FF2B5EF4-FFF2-40B4-BE49-F238E27FC236}">
                  <a16:creationId xmlns:a16="http://schemas.microsoft.com/office/drawing/2014/main" id="{EBCEED6B-3EEC-EF9B-ADC5-C91C1532BBBF}"/>
                </a:ext>
              </a:extLst>
            </p:cNvPr>
            <p:cNvSpPr/>
            <p:nvPr/>
          </p:nvSpPr>
          <p:spPr>
            <a:xfrm>
              <a:off x="-35414475" y="3304600"/>
              <a:ext cx="154400" cy="85975"/>
            </a:xfrm>
            <a:custGeom>
              <a:avLst/>
              <a:gdLst/>
              <a:ahLst/>
              <a:cxnLst/>
              <a:rect l="l" t="t" r="r" b="b"/>
              <a:pathLst>
                <a:path w="6176" h="3439" extrusionOk="0">
                  <a:moveTo>
                    <a:pt x="4433" y="0"/>
                  </a:moveTo>
                  <a:cubicBezTo>
                    <a:pt x="4393" y="0"/>
                    <a:pt x="4354" y="8"/>
                    <a:pt x="4317" y="26"/>
                  </a:cubicBezTo>
                  <a:cubicBezTo>
                    <a:pt x="4191" y="58"/>
                    <a:pt x="4128" y="216"/>
                    <a:pt x="4128" y="342"/>
                  </a:cubicBezTo>
                  <a:lnTo>
                    <a:pt x="4128" y="1003"/>
                  </a:lnTo>
                  <a:lnTo>
                    <a:pt x="2048" y="1003"/>
                  </a:lnTo>
                  <a:lnTo>
                    <a:pt x="2048" y="342"/>
                  </a:lnTo>
                  <a:cubicBezTo>
                    <a:pt x="2048" y="184"/>
                    <a:pt x="1954" y="58"/>
                    <a:pt x="1828" y="26"/>
                  </a:cubicBezTo>
                  <a:cubicBezTo>
                    <a:pt x="1793" y="15"/>
                    <a:pt x="1750" y="8"/>
                    <a:pt x="1705" y="8"/>
                  </a:cubicBezTo>
                  <a:cubicBezTo>
                    <a:pt x="1626" y="8"/>
                    <a:pt x="1541" y="30"/>
                    <a:pt x="1481" y="89"/>
                  </a:cubicBezTo>
                  <a:lnTo>
                    <a:pt x="95" y="1476"/>
                  </a:lnTo>
                  <a:cubicBezTo>
                    <a:pt x="0" y="1602"/>
                    <a:pt x="0" y="1822"/>
                    <a:pt x="95" y="1948"/>
                  </a:cubicBezTo>
                  <a:lnTo>
                    <a:pt x="1481" y="3334"/>
                  </a:lnTo>
                  <a:cubicBezTo>
                    <a:pt x="1548" y="3379"/>
                    <a:pt x="1646" y="3424"/>
                    <a:pt x="1732" y="3424"/>
                  </a:cubicBezTo>
                  <a:cubicBezTo>
                    <a:pt x="1767" y="3424"/>
                    <a:pt x="1800" y="3416"/>
                    <a:pt x="1828" y="3398"/>
                  </a:cubicBezTo>
                  <a:cubicBezTo>
                    <a:pt x="1954" y="3366"/>
                    <a:pt x="2048" y="3208"/>
                    <a:pt x="2048" y="3082"/>
                  </a:cubicBezTo>
                  <a:lnTo>
                    <a:pt x="2048" y="2421"/>
                  </a:lnTo>
                  <a:lnTo>
                    <a:pt x="4128" y="2421"/>
                  </a:lnTo>
                  <a:lnTo>
                    <a:pt x="4128" y="3082"/>
                  </a:lnTo>
                  <a:cubicBezTo>
                    <a:pt x="4128" y="3240"/>
                    <a:pt x="4191" y="3366"/>
                    <a:pt x="4317" y="3398"/>
                  </a:cubicBezTo>
                  <a:cubicBezTo>
                    <a:pt x="4369" y="3424"/>
                    <a:pt x="4426" y="3439"/>
                    <a:pt x="4483" y="3439"/>
                  </a:cubicBezTo>
                  <a:cubicBezTo>
                    <a:pt x="4562" y="3439"/>
                    <a:pt x="4639" y="3408"/>
                    <a:pt x="4695" y="3334"/>
                  </a:cubicBezTo>
                  <a:lnTo>
                    <a:pt x="6049" y="1948"/>
                  </a:lnTo>
                  <a:cubicBezTo>
                    <a:pt x="6175" y="1822"/>
                    <a:pt x="6175" y="1602"/>
                    <a:pt x="6049" y="1476"/>
                  </a:cubicBezTo>
                  <a:lnTo>
                    <a:pt x="4695" y="89"/>
                  </a:lnTo>
                  <a:cubicBezTo>
                    <a:pt x="4628" y="45"/>
                    <a:pt x="4530" y="0"/>
                    <a:pt x="4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74;p56">
              <a:extLst>
                <a:ext uri="{FF2B5EF4-FFF2-40B4-BE49-F238E27FC236}">
                  <a16:creationId xmlns:a16="http://schemas.microsoft.com/office/drawing/2014/main" id="{32F9AE2B-AC28-8E69-5B7E-F8B63E73E4ED}"/>
                </a:ext>
              </a:extLst>
            </p:cNvPr>
            <p:cNvSpPr/>
            <p:nvPr/>
          </p:nvSpPr>
          <p:spPr>
            <a:xfrm>
              <a:off x="-35413700" y="3202075"/>
              <a:ext cx="34700" cy="103200"/>
            </a:xfrm>
            <a:custGeom>
              <a:avLst/>
              <a:gdLst/>
              <a:ahLst/>
              <a:cxnLst/>
              <a:rect l="l" t="t" r="r" b="b"/>
              <a:pathLst>
                <a:path w="1388" h="4128" extrusionOk="0">
                  <a:moveTo>
                    <a:pt x="1" y="0"/>
                  </a:moveTo>
                  <a:lnTo>
                    <a:pt x="1" y="4127"/>
                  </a:lnTo>
                  <a:lnTo>
                    <a:pt x="348" y="4127"/>
                  </a:lnTo>
                  <a:cubicBezTo>
                    <a:pt x="915" y="4127"/>
                    <a:pt x="1387" y="3655"/>
                    <a:pt x="1387" y="3088"/>
                  </a:cubicBezTo>
                  <a:lnTo>
                    <a:pt x="1387" y="1009"/>
                  </a:lnTo>
                  <a:cubicBezTo>
                    <a:pt x="1387" y="473"/>
                    <a:pt x="915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75;p56">
              <a:extLst>
                <a:ext uri="{FF2B5EF4-FFF2-40B4-BE49-F238E27FC236}">
                  <a16:creationId xmlns:a16="http://schemas.microsoft.com/office/drawing/2014/main" id="{D3F5B7EB-8265-2794-DDD6-4C9968CD29B9}"/>
                </a:ext>
              </a:extLst>
            </p:cNvPr>
            <p:cNvSpPr/>
            <p:nvPr/>
          </p:nvSpPr>
          <p:spPr>
            <a:xfrm>
              <a:off x="-35413700" y="3389525"/>
              <a:ext cx="34700" cy="103250"/>
            </a:xfrm>
            <a:custGeom>
              <a:avLst/>
              <a:gdLst/>
              <a:ahLst/>
              <a:cxnLst/>
              <a:rect l="l" t="t" r="r" b="b"/>
              <a:pathLst>
                <a:path w="1388" h="4130" extrusionOk="0">
                  <a:moveTo>
                    <a:pt x="1" y="1"/>
                  </a:moveTo>
                  <a:lnTo>
                    <a:pt x="1" y="4128"/>
                  </a:lnTo>
                  <a:lnTo>
                    <a:pt x="348" y="4128"/>
                  </a:lnTo>
                  <a:cubicBezTo>
                    <a:pt x="367" y="4129"/>
                    <a:pt x="386" y="4129"/>
                    <a:pt x="405" y="4129"/>
                  </a:cubicBezTo>
                  <a:cubicBezTo>
                    <a:pt x="946" y="4129"/>
                    <a:pt x="1387" y="3698"/>
                    <a:pt x="1387" y="3119"/>
                  </a:cubicBezTo>
                  <a:lnTo>
                    <a:pt x="1387" y="1040"/>
                  </a:lnTo>
                  <a:cubicBezTo>
                    <a:pt x="1387" y="473"/>
                    <a:pt x="915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76;p56">
              <a:extLst>
                <a:ext uri="{FF2B5EF4-FFF2-40B4-BE49-F238E27FC236}">
                  <a16:creationId xmlns:a16="http://schemas.microsoft.com/office/drawing/2014/main" id="{9C533EDE-902F-7BEB-46AD-D80430822F4A}"/>
                </a:ext>
              </a:extLst>
            </p:cNvPr>
            <p:cNvSpPr/>
            <p:nvPr/>
          </p:nvSpPr>
          <p:spPr>
            <a:xfrm>
              <a:off x="-35292400" y="3202075"/>
              <a:ext cx="33900" cy="103200"/>
            </a:xfrm>
            <a:custGeom>
              <a:avLst/>
              <a:gdLst/>
              <a:ahLst/>
              <a:cxnLst/>
              <a:rect l="l" t="t" r="r" b="b"/>
              <a:pathLst>
                <a:path w="1356" h="4128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3088"/>
                  </a:lnTo>
                  <a:cubicBezTo>
                    <a:pt x="1" y="3655"/>
                    <a:pt x="410" y="4127"/>
                    <a:pt x="1009" y="4127"/>
                  </a:cubicBezTo>
                  <a:lnTo>
                    <a:pt x="1355" y="4127"/>
                  </a:lnTo>
                  <a:lnTo>
                    <a:pt x="13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77;p56">
              <a:extLst>
                <a:ext uri="{FF2B5EF4-FFF2-40B4-BE49-F238E27FC236}">
                  <a16:creationId xmlns:a16="http://schemas.microsoft.com/office/drawing/2014/main" id="{852E758D-960C-31EA-332A-9ACCC4ABE6B8}"/>
                </a:ext>
              </a:extLst>
            </p:cNvPr>
            <p:cNvSpPr/>
            <p:nvPr/>
          </p:nvSpPr>
          <p:spPr>
            <a:xfrm>
              <a:off x="-35241200" y="3202850"/>
              <a:ext cx="51225" cy="290675"/>
            </a:xfrm>
            <a:custGeom>
              <a:avLst/>
              <a:gdLst/>
              <a:ahLst/>
              <a:cxnLst/>
              <a:rect l="l" t="t" r="r" b="b"/>
              <a:pathLst>
                <a:path w="2049" h="11627" extrusionOk="0">
                  <a:moveTo>
                    <a:pt x="1" y="1"/>
                  </a:moveTo>
                  <a:lnTo>
                    <a:pt x="1" y="11626"/>
                  </a:lnTo>
                  <a:cubicBezTo>
                    <a:pt x="1135" y="11469"/>
                    <a:pt x="2048" y="10460"/>
                    <a:pt x="2048" y="9263"/>
                  </a:cubicBezTo>
                  <a:lnTo>
                    <a:pt x="2048" y="2395"/>
                  </a:lnTo>
                  <a:cubicBezTo>
                    <a:pt x="2048" y="1167"/>
                    <a:pt x="1135" y="158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78;p56">
              <a:extLst>
                <a:ext uri="{FF2B5EF4-FFF2-40B4-BE49-F238E27FC236}">
                  <a16:creationId xmlns:a16="http://schemas.microsoft.com/office/drawing/2014/main" id="{DA88E590-F444-9108-88FD-192AD751FEB3}"/>
                </a:ext>
              </a:extLst>
            </p:cNvPr>
            <p:cNvSpPr/>
            <p:nvPr/>
          </p:nvSpPr>
          <p:spPr>
            <a:xfrm>
              <a:off x="-35292400" y="3389525"/>
              <a:ext cx="33900" cy="104000"/>
            </a:xfrm>
            <a:custGeom>
              <a:avLst/>
              <a:gdLst/>
              <a:ahLst/>
              <a:cxnLst/>
              <a:rect l="l" t="t" r="r" b="b"/>
              <a:pathLst>
                <a:path w="1356" h="4160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718"/>
                    <a:pt x="410" y="4159"/>
                    <a:pt x="1009" y="4159"/>
                  </a:cubicBezTo>
                  <a:lnTo>
                    <a:pt x="1355" y="4159"/>
                  </a:lnTo>
                  <a:lnTo>
                    <a:pt x="13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79;p56">
              <a:extLst>
                <a:ext uri="{FF2B5EF4-FFF2-40B4-BE49-F238E27FC236}">
                  <a16:creationId xmlns:a16="http://schemas.microsoft.com/office/drawing/2014/main" id="{9A525C51-76E0-9EC4-E884-48C673C775C1}"/>
                </a:ext>
              </a:extLst>
            </p:cNvPr>
            <p:cNvSpPr/>
            <p:nvPr/>
          </p:nvSpPr>
          <p:spPr>
            <a:xfrm>
              <a:off x="-35481425" y="3202075"/>
              <a:ext cx="51225" cy="289875"/>
            </a:xfrm>
            <a:custGeom>
              <a:avLst/>
              <a:gdLst/>
              <a:ahLst/>
              <a:cxnLst/>
              <a:rect l="l" t="t" r="r" b="b"/>
              <a:pathLst>
                <a:path w="2049" h="11595" extrusionOk="0">
                  <a:moveTo>
                    <a:pt x="2048" y="0"/>
                  </a:moveTo>
                  <a:cubicBezTo>
                    <a:pt x="883" y="158"/>
                    <a:pt x="1" y="1166"/>
                    <a:pt x="1" y="2363"/>
                  </a:cubicBezTo>
                  <a:lnTo>
                    <a:pt x="1" y="9200"/>
                  </a:lnTo>
                  <a:cubicBezTo>
                    <a:pt x="1" y="10460"/>
                    <a:pt x="851" y="11437"/>
                    <a:pt x="2048" y="11594"/>
                  </a:cubicBez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2E064BD8-FB8E-1885-1988-A266CFBEF710}"/>
              </a:ext>
            </a:extLst>
          </p:cNvPr>
          <p:cNvSpPr txBox="1"/>
          <p:nvPr/>
        </p:nvSpPr>
        <p:spPr>
          <a:xfrm>
            <a:off x="228580" y="1175343"/>
            <a:ext cx="4293086" cy="2923877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800" dirty="0" err="1">
                <a:latin typeface="Consolas" panose="020B0609020204030204" pitchFamily="49" charset="0"/>
              </a:rPr>
              <a:t>int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latin typeface="Consolas" panose="020B0609020204030204" pitchFamily="49" charset="0"/>
              </a:rPr>
              <a:t>logIntoAadminPanel</a:t>
            </a:r>
            <a:r>
              <a:rPr lang="fr-FR" sz="800" dirty="0">
                <a:latin typeface="Consolas" panose="020B0609020204030204" pitchFamily="49" charset="0"/>
              </a:rPr>
              <a:t>(String login, String </a:t>
            </a:r>
            <a:r>
              <a:rPr lang="fr-FR" sz="800" dirty="0" err="1">
                <a:latin typeface="Consolas" panose="020B0609020204030204" pitchFamily="49" charset="0"/>
              </a:rPr>
              <a:t>password</a:t>
            </a:r>
            <a:r>
              <a:rPr lang="fr-FR" sz="800" dirty="0">
                <a:latin typeface="Consolas" panose="020B0609020204030204" pitchFamily="49" charset="0"/>
              </a:rPr>
              <a:t>, Visitor </a:t>
            </a:r>
            <a:r>
              <a:rPr lang="fr-FR" sz="800" dirty="0" err="1">
                <a:latin typeface="Consolas" panose="020B0609020204030204" pitchFamily="49" charset="0"/>
              </a:rPr>
              <a:t>visitor</a:t>
            </a:r>
            <a:r>
              <a:rPr lang="fr-FR" sz="800" dirty="0">
                <a:latin typeface="Consolas" panose="020B0609020204030204" pitchFamily="49" charset="0"/>
              </a:rPr>
              <a:t>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if(</a:t>
            </a:r>
            <a:r>
              <a:rPr lang="fr-FR" sz="800" dirty="0" err="1">
                <a:latin typeface="Consolas" panose="020B0609020204030204" pitchFamily="49" charset="0"/>
              </a:rPr>
              <a:t>visitor.ip</a:t>
            </a:r>
            <a:r>
              <a:rPr lang="fr-FR" sz="800" dirty="0">
                <a:latin typeface="Consolas" panose="020B0609020204030204" pitchFamily="49" charset="0"/>
              </a:rPr>
              <a:t> == "1.2.3.4"){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if(</a:t>
            </a:r>
            <a:r>
              <a:rPr lang="fr-FR" sz="800" dirty="0" err="1">
                <a:latin typeface="Consolas" panose="020B0609020204030204" pitchFamily="49" charset="0"/>
              </a:rPr>
              <a:t>checkLogin</a:t>
            </a:r>
            <a:r>
              <a:rPr lang="fr-FR" sz="800" dirty="0">
                <a:latin typeface="Consolas" panose="020B0609020204030204" pitchFamily="49" charset="0"/>
              </a:rPr>
              <a:t>(login, </a:t>
            </a:r>
            <a:r>
              <a:rPr lang="fr-FR" sz="800" dirty="0" err="1">
                <a:latin typeface="Consolas" panose="020B0609020204030204" pitchFamily="49" charset="0"/>
              </a:rPr>
              <a:t>password</a:t>
            </a:r>
            <a:r>
              <a:rPr lang="fr-FR" sz="800" dirty="0">
                <a:latin typeface="Consolas" panose="020B0609020204030204" pitchFamily="49" charset="0"/>
              </a:rPr>
              <a:t>)){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   User </a:t>
            </a:r>
            <a:r>
              <a:rPr lang="fr-FR" sz="800" dirty="0" err="1">
                <a:latin typeface="Consolas" panose="020B0609020204030204" pitchFamily="49" charset="0"/>
              </a:rPr>
              <a:t>user</a:t>
            </a:r>
            <a:r>
              <a:rPr lang="fr-FR" sz="800" dirty="0">
                <a:latin typeface="Consolas" panose="020B0609020204030204" pitchFamily="49" charset="0"/>
              </a:rPr>
              <a:t> = </a:t>
            </a:r>
            <a:r>
              <a:rPr lang="fr-FR" sz="800" dirty="0" err="1">
                <a:latin typeface="Consolas" panose="020B0609020204030204" pitchFamily="49" charset="0"/>
              </a:rPr>
              <a:t>getUser</a:t>
            </a:r>
            <a:r>
              <a:rPr lang="fr-FR" sz="800" dirty="0">
                <a:latin typeface="Consolas" panose="020B0609020204030204" pitchFamily="49" charset="0"/>
              </a:rPr>
              <a:t>(login, </a:t>
            </a:r>
            <a:r>
              <a:rPr lang="fr-FR" sz="800" dirty="0" err="1">
                <a:latin typeface="Consolas" panose="020B0609020204030204" pitchFamily="49" charset="0"/>
              </a:rPr>
              <a:t>password</a:t>
            </a:r>
            <a:r>
              <a:rPr lang="fr-FR" sz="8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   if(</a:t>
            </a:r>
            <a:r>
              <a:rPr lang="fr-FR" sz="800" dirty="0" err="1">
                <a:latin typeface="Consolas" panose="020B0609020204030204" pitchFamily="49" charset="0"/>
              </a:rPr>
              <a:t>user.isAdmin</a:t>
            </a:r>
            <a:r>
              <a:rPr lang="fr-FR" sz="800" dirty="0">
                <a:latin typeface="Consolas" panose="020B0609020204030204" pitchFamily="49" charset="0"/>
              </a:rPr>
              <a:t>()){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       </a:t>
            </a:r>
            <a:r>
              <a:rPr lang="fr-FR" sz="800" dirty="0" err="1">
                <a:latin typeface="Consolas" panose="020B0609020204030204" pitchFamily="49" charset="0"/>
              </a:rPr>
              <a:t>echo</a:t>
            </a:r>
            <a:r>
              <a:rPr lang="fr-FR" sz="800" dirty="0">
                <a:latin typeface="Consolas" panose="020B0609020204030204" pitchFamily="49" charset="0"/>
              </a:rPr>
              <a:t> "Bienvenue admin";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       return 1;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   }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   </a:t>
            </a:r>
            <a:r>
              <a:rPr lang="fr-FR" sz="800" dirty="0" err="1">
                <a:latin typeface="Consolas" panose="020B0609020204030204" pitchFamily="49" charset="0"/>
              </a:rPr>
              <a:t>else</a:t>
            </a:r>
            <a:r>
              <a:rPr lang="fr-FR" sz="800" dirty="0">
                <a:latin typeface="Consolas" panose="020B0609020204030204" pitchFamily="49" charset="0"/>
              </a:rPr>
              <a:t>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      </a:t>
            </a:r>
            <a:r>
              <a:rPr lang="fr-FR" sz="800" dirty="0" err="1">
                <a:latin typeface="Consolas" panose="020B0609020204030204" pitchFamily="49" charset="0"/>
              </a:rPr>
              <a:t>echo</a:t>
            </a:r>
            <a:r>
              <a:rPr lang="fr-FR" sz="800" dirty="0">
                <a:latin typeface="Consolas" panose="020B0609020204030204" pitchFamily="49" charset="0"/>
              </a:rPr>
              <a:t> "Privilège insuffisant";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      return -3;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   }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}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</a:t>
            </a:r>
            <a:r>
              <a:rPr lang="fr-FR" sz="800" dirty="0" err="1">
                <a:latin typeface="Consolas" panose="020B0609020204030204" pitchFamily="49" charset="0"/>
              </a:rPr>
              <a:t>else</a:t>
            </a:r>
            <a:r>
              <a:rPr lang="fr-FR" sz="800" dirty="0">
                <a:latin typeface="Consolas" panose="020B0609020204030204" pitchFamily="49" charset="0"/>
              </a:rPr>
              <a:t>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  </a:t>
            </a:r>
            <a:r>
              <a:rPr lang="fr-FR" sz="800" dirty="0" err="1">
                <a:latin typeface="Consolas" panose="020B0609020204030204" pitchFamily="49" charset="0"/>
              </a:rPr>
              <a:t>echo</a:t>
            </a:r>
            <a:r>
              <a:rPr lang="fr-FR" sz="800" dirty="0">
                <a:latin typeface="Consolas" panose="020B0609020204030204" pitchFamily="49" charset="0"/>
              </a:rPr>
              <a:t> "Identifiants incorrects";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  return -2;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}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}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</a:t>
            </a:r>
            <a:r>
              <a:rPr lang="fr-FR" sz="800" dirty="0" err="1">
                <a:latin typeface="Consolas" panose="020B0609020204030204" pitchFamily="49" charset="0"/>
              </a:rPr>
              <a:t>else</a:t>
            </a:r>
            <a:r>
              <a:rPr lang="fr-FR" sz="800" dirty="0">
                <a:latin typeface="Consolas" panose="020B0609020204030204" pitchFamily="49" charset="0"/>
              </a:rPr>
              <a:t>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</a:t>
            </a:r>
            <a:r>
              <a:rPr lang="fr-FR" sz="800" dirty="0" err="1">
                <a:latin typeface="Consolas" panose="020B0609020204030204" pitchFamily="49" charset="0"/>
              </a:rPr>
              <a:t>echo</a:t>
            </a:r>
            <a:r>
              <a:rPr lang="fr-FR" sz="800" dirty="0">
                <a:latin typeface="Consolas" panose="020B0609020204030204" pitchFamily="49" charset="0"/>
              </a:rPr>
              <a:t> "Vous n’êtes pas sur le bon réseau";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 return -1;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}</a:t>
            </a:r>
          </a:p>
          <a:p>
            <a:r>
              <a:rPr lang="fr-FR" sz="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EF0571-A785-023D-FCCF-B5B291FB8CB5}"/>
              </a:ext>
            </a:extLst>
          </p:cNvPr>
          <p:cNvSpPr txBox="1"/>
          <p:nvPr/>
        </p:nvSpPr>
        <p:spPr>
          <a:xfrm>
            <a:off x="4701310" y="1167389"/>
            <a:ext cx="4293086" cy="2923877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800" dirty="0" err="1">
                <a:latin typeface="Consolas" panose="020B0609020204030204" pitchFamily="49" charset="0"/>
              </a:rPr>
              <a:t>int</a:t>
            </a:r>
            <a:r>
              <a:rPr lang="fr-FR" sz="800" dirty="0">
                <a:latin typeface="Consolas" panose="020B0609020204030204" pitchFamily="49" charset="0"/>
              </a:rPr>
              <a:t> </a:t>
            </a:r>
            <a:r>
              <a:rPr lang="fr-FR" sz="800" dirty="0" err="1">
                <a:latin typeface="Consolas" panose="020B0609020204030204" pitchFamily="49" charset="0"/>
              </a:rPr>
              <a:t>logIntoAadminPanel</a:t>
            </a:r>
            <a:r>
              <a:rPr lang="fr-FR" sz="800" dirty="0">
                <a:latin typeface="Consolas" panose="020B0609020204030204" pitchFamily="49" charset="0"/>
              </a:rPr>
              <a:t>(String login, String </a:t>
            </a:r>
            <a:r>
              <a:rPr lang="fr-FR" sz="800" dirty="0" err="1">
                <a:latin typeface="Consolas" panose="020B0609020204030204" pitchFamily="49" charset="0"/>
              </a:rPr>
              <a:t>password</a:t>
            </a:r>
            <a:r>
              <a:rPr lang="fr-FR" sz="800" dirty="0">
                <a:latin typeface="Consolas" panose="020B0609020204030204" pitchFamily="49" charset="0"/>
              </a:rPr>
              <a:t>, Visitor </a:t>
            </a:r>
            <a:r>
              <a:rPr lang="fr-FR" sz="800" dirty="0" err="1">
                <a:latin typeface="Consolas" panose="020B0609020204030204" pitchFamily="49" charset="0"/>
              </a:rPr>
              <a:t>visitor</a:t>
            </a:r>
            <a:r>
              <a:rPr lang="fr-FR" sz="800" dirty="0">
                <a:latin typeface="Consolas" panose="020B0609020204030204" pitchFamily="49" charset="0"/>
              </a:rPr>
              <a:t>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if(</a:t>
            </a:r>
            <a:r>
              <a:rPr lang="fr-FR" sz="800" dirty="0" err="1">
                <a:latin typeface="Consolas" panose="020B0609020204030204" pitchFamily="49" charset="0"/>
              </a:rPr>
              <a:t>visitor.ip</a:t>
            </a:r>
            <a:r>
              <a:rPr lang="fr-FR" sz="800" dirty="0">
                <a:latin typeface="Consolas" panose="020B0609020204030204" pitchFamily="49" charset="0"/>
              </a:rPr>
              <a:t> != "1.2.3.4"){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</a:t>
            </a:r>
            <a:r>
              <a:rPr lang="fr-FR" sz="800" dirty="0" err="1">
                <a:latin typeface="Consolas" panose="020B0609020204030204" pitchFamily="49" charset="0"/>
              </a:rPr>
              <a:t>echo</a:t>
            </a:r>
            <a:r>
              <a:rPr lang="fr-FR" sz="800" dirty="0">
                <a:latin typeface="Consolas" panose="020B0609020204030204" pitchFamily="49" charset="0"/>
              </a:rPr>
              <a:t> "Vous n’êtes pas sur le bon réseau";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return -1;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}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if(!</a:t>
            </a:r>
            <a:r>
              <a:rPr lang="fr-FR" sz="800" dirty="0" err="1">
                <a:latin typeface="Consolas" panose="020B0609020204030204" pitchFamily="49" charset="0"/>
              </a:rPr>
              <a:t>checkLogin</a:t>
            </a:r>
            <a:r>
              <a:rPr lang="fr-FR" sz="800" dirty="0">
                <a:latin typeface="Consolas" panose="020B0609020204030204" pitchFamily="49" charset="0"/>
              </a:rPr>
              <a:t>(login, </a:t>
            </a:r>
            <a:r>
              <a:rPr lang="fr-FR" sz="800" dirty="0" err="1">
                <a:latin typeface="Consolas" panose="020B0609020204030204" pitchFamily="49" charset="0"/>
              </a:rPr>
              <a:t>password</a:t>
            </a:r>
            <a:r>
              <a:rPr lang="fr-FR" sz="800" dirty="0">
                <a:latin typeface="Consolas" panose="020B0609020204030204" pitchFamily="49" charset="0"/>
              </a:rPr>
              <a:t>)){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</a:t>
            </a:r>
            <a:r>
              <a:rPr lang="fr-FR" sz="800" dirty="0" err="1">
                <a:latin typeface="Consolas" panose="020B0609020204030204" pitchFamily="49" charset="0"/>
              </a:rPr>
              <a:t>echo</a:t>
            </a:r>
            <a:r>
              <a:rPr lang="fr-FR" sz="800" dirty="0">
                <a:latin typeface="Consolas" panose="020B0609020204030204" pitchFamily="49" charset="0"/>
              </a:rPr>
              <a:t> "Identifiants incorrects";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return -2;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}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User </a:t>
            </a:r>
            <a:r>
              <a:rPr lang="fr-FR" sz="800" dirty="0" err="1">
                <a:latin typeface="Consolas" panose="020B0609020204030204" pitchFamily="49" charset="0"/>
              </a:rPr>
              <a:t>user</a:t>
            </a:r>
            <a:r>
              <a:rPr lang="fr-FR" sz="800" dirty="0">
                <a:latin typeface="Consolas" panose="020B0609020204030204" pitchFamily="49" charset="0"/>
              </a:rPr>
              <a:t> = </a:t>
            </a:r>
            <a:r>
              <a:rPr lang="fr-FR" sz="800" dirty="0" err="1">
                <a:latin typeface="Consolas" panose="020B0609020204030204" pitchFamily="49" charset="0"/>
              </a:rPr>
              <a:t>getUser</a:t>
            </a:r>
            <a:r>
              <a:rPr lang="fr-FR" sz="800" dirty="0">
                <a:latin typeface="Consolas" panose="020B0609020204030204" pitchFamily="49" charset="0"/>
              </a:rPr>
              <a:t>(login, </a:t>
            </a:r>
            <a:r>
              <a:rPr lang="fr-FR" sz="800" dirty="0" err="1">
                <a:latin typeface="Consolas" panose="020B0609020204030204" pitchFamily="49" charset="0"/>
              </a:rPr>
              <a:t>password</a:t>
            </a:r>
            <a:r>
              <a:rPr lang="fr-FR" sz="800" dirty="0">
                <a:latin typeface="Consolas" panose="020B0609020204030204" pitchFamily="49" charset="0"/>
              </a:rPr>
              <a:t>);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if(!</a:t>
            </a:r>
            <a:r>
              <a:rPr lang="fr-FR" sz="800" dirty="0" err="1">
                <a:latin typeface="Consolas" panose="020B0609020204030204" pitchFamily="49" charset="0"/>
              </a:rPr>
              <a:t>user.isAdmin</a:t>
            </a:r>
            <a:r>
              <a:rPr lang="fr-FR" sz="800" dirty="0">
                <a:latin typeface="Consolas" panose="020B0609020204030204" pitchFamily="49" charset="0"/>
              </a:rPr>
              <a:t>()){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</a:t>
            </a:r>
            <a:r>
              <a:rPr lang="fr-FR" sz="800" dirty="0" err="1">
                <a:latin typeface="Consolas" panose="020B0609020204030204" pitchFamily="49" charset="0"/>
              </a:rPr>
              <a:t>echo</a:t>
            </a:r>
            <a:r>
              <a:rPr lang="fr-FR" sz="800" dirty="0">
                <a:latin typeface="Consolas" panose="020B0609020204030204" pitchFamily="49" charset="0"/>
              </a:rPr>
              <a:t> "Privilèges insuffisants";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    return -3;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}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   </a:t>
            </a:r>
            <a:r>
              <a:rPr lang="fr-FR" sz="800" dirty="0" err="1">
                <a:latin typeface="Consolas" panose="020B0609020204030204" pitchFamily="49" charset="0"/>
              </a:rPr>
              <a:t>echo</a:t>
            </a:r>
            <a:r>
              <a:rPr lang="fr-FR" sz="800" dirty="0">
                <a:latin typeface="Consolas" panose="020B0609020204030204" pitchFamily="49" charset="0"/>
              </a:rPr>
              <a:t> "Bienvenue admin";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 return 1;</a:t>
            </a:r>
          </a:p>
          <a:p>
            <a:endParaRPr lang="fr-FR" sz="800" dirty="0">
              <a:latin typeface="Consolas" panose="020B0609020204030204" pitchFamily="49" charset="0"/>
            </a:endParaRPr>
          </a:p>
          <a:p>
            <a:r>
              <a:rPr lang="fr-FR" sz="800" dirty="0">
                <a:latin typeface="Consolas" panose="020B0609020204030204" pitchFamily="49" charset="0"/>
              </a:rPr>
              <a:t>}</a:t>
            </a:r>
          </a:p>
          <a:p>
            <a:endParaRPr lang="fr-FR" sz="800" dirty="0">
              <a:latin typeface="Consolas" panose="020B0609020204030204" pitchFamily="49" charset="0"/>
            </a:endParaRPr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5F56CC05-01D1-3E13-0B83-ECA37EDCFC17}"/>
              </a:ext>
            </a:extLst>
          </p:cNvPr>
          <p:cNvSpPr/>
          <p:nvPr/>
        </p:nvSpPr>
        <p:spPr>
          <a:xfrm flipH="1" flipV="1">
            <a:off x="3976380" y="3624208"/>
            <a:ext cx="343949" cy="34394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oogle Shape;5857;p53">
            <a:extLst>
              <a:ext uri="{FF2B5EF4-FFF2-40B4-BE49-F238E27FC236}">
                <a16:creationId xmlns:a16="http://schemas.microsoft.com/office/drawing/2014/main" id="{EDE7E5B5-0791-0020-EFD2-97B91B892F0A}"/>
              </a:ext>
            </a:extLst>
          </p:cNvPr>
          <p:cNvGrpSpPr/>
          <p:nvPr/>
        </p:nvGrpSpPr>
        <p:grpSpPr>
          <a:xfrm>
            <a:off x="8610034" y="3629554"/>
            <a:ext cx="305386" cy="338602"/>
            <a:chOff x="3300325" y="249875"/>
            <a:chExt cx="433725" cy="480900"/>
          </a:xfrm>
          <a:solidFill>
            <a:srgbClr val="00B050"/>
          </a:solidFill>
        </p:grpSpPr>
        <p:sp>
          <p:nvSpPr>
            <p:cNvPr id="17" name="Google Shape;5858;p53">
              <a:extLst>
                <a:ext uri="{FF2B5EF4-FFF2-40B4-BE49-F238E27FC236}">
                  <a16:creationId xmlns:a16="http://schemas.microsoft.com/office/drawing/2014/main" id="{F9D3FAB9-560D-0E84-ED92-37CAE30ED354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859;p53">
              <a:extLst>
                <a:ext uri="{FF2B5EF4-FFF2-40B4-BE49-F238E27FC236}">
                  <a16:creationId xmlns:a16="http://schemas.microsoft.com/office/drawing/2014/main" id="{EF45002F-2391-FC16-AE6D-E88FDA9DB22E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5860;p53">
              <a:extLst>
                <a:ext uri="{FF2B5EF4-FFF2-40B4-BE49-F238E27FC236}">
                  <a16:creationId xmlns:a16="http://schemas.microsoft.com/office/drawing/2014/main" id="{20305C2E-C552-8DB9-0C16-1A4DD8CC5131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5861;p53">
              <a:extLst>
                <a:ext uri="{FF2B5EF4-FFF2-40B4-BE49-F238E27FC236}">
                  <a16:creationId xmlns:a16="http://schemas.microsoft.com/office/drawing/2014/main" id="{48CCDE40-D092-2291-8692-3036D27BDD86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862;p53">
              <a:extLst>
                <a:ext uri="{FF2B5EF4-FFF2-40B4-BE49-F238E27FC236}">
                  <a16:creationId xmlns:a16="http://schemas.microsoft.com/office/drawing/2014/main" id="{9D048852-2502-EF24-A583-EE09AE1B03FF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5863;p53">
              <a:extLst>
                <a:ext uri="{FF2B5EF4-FFF2-40B4-BE49-F238E27FC236}">
                  <a16:creationId xmlns:a16="http://schemas.microsoft.com/office/drawing/2014/main" id="{4DC38AD9-6326-3649-A520-2C1FC9C0F236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55EBA016-14E4-9BBD-B0DE-470986D54FA8}"/>
              </a:ext>
            </a:extLst>
          </p:cNvPr>
          <p:cNvSpPr txBox="1"/>
          <p:nvPr/>
        </p:nvSpPr>
        <p:spPr>
          <a:xfrm>
            <a:off x="1627464" y="4325770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</a:rPr>
              <a:t>23 lignes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EC1E79E-1079-B33C-7176-D460A07F5A31}"/>
              </a:ext>
            </a:extLst>
          </p:cNvPr>
          <p:cNvSpPr txBox="1"/>
          <p:nvPr/>
        </p:nvSpPr>
        <p:spPr>
          <a:xfrm>
            <a:off x="5890470" y="4325770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</a:rPr>
              <a:t>17 lignes (22 avec espaces)</a:t>
            </a:r>
          </a:p>
        </p:txBody>
      </p:sp>
    </p:spTree>
    <p:extLst>
      <p:ext uri="{BB962C8B-B14F-4D97-AF65-F5344CB8AC3E}">
        <p14:creationId xmlns:p14="http://schemas.microsoft.com/office/powerpoint/2010/main" val="143199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4" grpId="0" animBg="1"/>
      <p:bldP spid="28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0B36C25-FAEA-63A5-96DB-6E01CA3B368A}"/>
              </a:ext>
            </a:extLst>
          </p:cNvPr>
          <p:cNvSpPr txBox="1"/>
          <p:nvPr/>
        </p:nvSpPr>
        <p:spPr>
          <a:xfrm>
            <a:off x="209725" y="694437"/>
            <a:ext cx="1274708" cy="64633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Platform{</a:t>
            </a: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   Analyzer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alz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   Trader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trd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B63C48-513F-2D34-0F62-9232A395947F}"/>
              </a:ext>
            </a:extLst>
          </p:cNvPr>
          <p:cNvSpPr txBox="1"/>
          <p:nvPr/>
        </p:nvSpPr>
        <p:spPr>
          <a:xfrm>
            <a:off x="1708403" y="703149"/>
            <a:ext cx="1595309" cy="64633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Analyser{</a:t>
            </a: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DataRetriever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dtr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Algorithm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alg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675D14-FF03-549F-9871-B7473B30D23B}"/>
              </a:ext>
            </a:extLst>
          </p:cNvPr>
          <p:cNvSpPr txBox="1"/>
          <p:nvPr/>
        </p:nvSpPr>
        <p:spPr>
          <a:xfrm>
            <a:off x="2501761" y="1442185"/>
            <a:ext cx="2364750" cy="64633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DataRetriever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getData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Iterator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getExchangeIterator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2F681B-1498-BC4F-C538-009CD2BC806B}"/>
              </a:ext>
            </a:extLst>
          </p:cNvPr>
          <p:cNvSpPr txBox="1"/>
          <p:nvPr/>
        </p:nvSpPr>
        <p:spPr>
          <a:xfrm>
            <a:off x="209725" y="1505861"/>
            <a:ext cx="2055303" cy="50783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Algorithm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   List&lt;double&gt;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prices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DBCBE1-AF6B-3E6D-3334-93C09B8E356A}"/>
              </a:ext>
            </a:extLst>
          </p:cNvPr>
          <p:cNvSpPr txBox="1"/>
          <p:nvPr/>
        </p:nvSpPr>
        <p:spPr>
          <a:xfrm>
            <a:off x="209725" y="2164389"/>
            <a:ext cx="2685351" cy="106182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Trader{</a:t>
            </a: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Banker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bk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sz="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buy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(String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symbol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amount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fr-FR" sz="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sell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(String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symbol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amount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A2316F7-282C-B3EF-D84D-BB9354A45C32}"/>
              </a:ext>
            </a:extLst>
          </p:cNvPr>
          <p:cNvSpPr txBox="1"/>
          <p:nvPr/>
        </p:nvSpPr>
        <p:spPr>
          <a:xfrm>
            <a:off x="3527683" y="694437"/>
            <a:ext cx="1338828" cy="64633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Banker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   double buffer;</a:t>
            </a: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Wallet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wlt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5A3446-7434-6EEB-E917-C12F4AAFF523}"/>
              </a:ext>
            </a:extLst>
          </p:cNvPr>
          <p:cNvSpPr txBox="1"/>
          <p:nvPr/>
        </p:nvSpPr>
        <p:spPr>
          <a:xfrm>
            <a:off x="209725" y="3441282"/>
            <a:ext cx="8650803" cy="1384995"/>
          </a:xfrm>
          <a:prstGeom prst="rect">
            <a:avLst/>
          </a:prstGeom>
          <a:solidFill>
            <a:srgbClr val="7030A0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public </a:t>
            </a:r>
            <a:r>
              <a:rPr lang="fr-F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         // Initialiser les objets en utilisant les patterns vus en cours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         // Le programme doit être compréhensible et "pseudo exécutable"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         // Certaines classes / interfaces seront à créer</a:t>
            </a:r>
            <a:endParaRPr 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D2A7404-136D-BEDA-7504-2673708692CB}"/>
              </a:ext>
            </a:extLst>
          </p:cNvPr>
          <p:cNvSpPr txBox="1"/>
          <p:nvPr/>
        </p:nvSpPr>
        <p:spPr>
          <a:xfrm>
            <a:off x="3078842" y="2164464"/>
            <a:ext cx="1787669" cy="106182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Wallet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instance;</a:t>
            </a:r>
          </a:p>
          <a:p>
            <a:endParaRPr lang="fr-FR" sz="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   double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loadFromDb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FR" sz="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    store(double </a:t>
            </a:r>
            <a:r>
              <a:rPr lang="fr-FR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amount</a:t>
            </a:r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9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Google Shape;563;p30">
            <a:extLst>
              <a:ext uri="{FF2B5EF4-FFF2-40B4-BE49-F238E27FC236}">
                <a16:creationId xmlns:a16="http://schemas.microsoft.com/office/drawing/2014/main" id="{F9CD5477-96BC-8F0A-2166-0F067918EF25}"/>
              </a:ext>
            </a:extLst>
          </p:cNvPr>
          <p:cNvSpPr txBox="1">
            <a:spLocks/>
          </p:cNvSpPr>
          <p:nvPr/>
        </p:nvSpPr>
        <p:spPr>
          <a:xfrm>
            <a:off x="311700" y="-5480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800" b="1" dirty="0">
                <a:solidFill>
                  <a:schemeClr val="bg1"/>
                </a:solidFill>
              </a:rPr>
              <a:t>EVALUATION</a:t>
            </a:r>
          </a:p>
        </p:txBody>
      </p:sp>
      <p:cxnSp>
        <p:nvCxnSpPr>
          <p:cNvPr id="15" name="Google Shape;600;p30">
            <a:extLst>
              <a:ext uri="{FF2B5EF4-FFF2-40B4-BE49-F238E27FC236}">
                <a16:creationId xmlns:a16="http://schemas.microsoft.com/office/drawing/2014/main" id="{F9BBE552-CF85-F9D4-E486-E0D40295CAD1}"/>
              </a:ext>
            </a:extLst>
          </p:cNvPr>
          <p:cNvCxnSpPr/>
          <p:nvPr/>
        </p:nvCxnSpPr>
        <p:spPr>
          <a:xfrm>
            <a:off x="311700" y="49234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1" name="Tableau 2">
            <a:extLst>
              <a:ext uri="{FF2B5EF4-FFF2-40B4-BE49-F238E27FC236}">
                <a16:creationId xmlns:a16="http://schemas.microsoft.com/office/drawing/2014/main" id="{926B9BB3-E8DE-9FE5-D0C8-7483A5D4F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703395"/>
              </p:ext>
            </p:extLst>
          </p:nvPr>
        </p:nvGraphicFramePr>
        <p:xfrm>
          <a:off x="5266382" y="682894"/>
          <a:ext cx="3493478" cy="2375384"/>
        </p:xfrm>
        <a:graphic>
          <a:graphicData uri="http://schemas.openxmlformats.org/drawingml/2006/table">
            <a:tbl>
              <a:tblPr firstRow="1" bandRow="1"/>
              <a:tblGrid>
                <a:gridCol w="2602524">
                  <a:extLst>
                    <a:ext uri="{9D8B030D-6E8A-4147-A177-3AD203B41FA5}">
                      <a16:colId xmlns:a16="http://schemas.microsoft.com/office/drawing/2014/main" val="3196831128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662606793"/>
                    </a:ext>
                  </a:extLst>
                </a:gridCol>
              </a:tblGrid>
              <a:tr h="296923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Critère d’évaluation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Nb points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2048"/>
                  </a:ext>
                </a:extLst>
              </a:tr>
              <a:tr h="296923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Pattern de création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781040"/>
                  </a:ext>
                </a:extLst>
              </a:tr>
              <a:tr h="296923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Pattern de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266558"/>
                  </a:ext>
                </a:extLst>
              </a:tr>
              <a:tr h="296923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Pattern comportemental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441346"/>
                  </a:ext>
                </a:extLst>
              </a:tr>
              <a:tr h="296923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Interaction correcte entre les objets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358444"/>
                  </a:ext>
                </a:extLst>
              </a:tr>
              <a:tr h="296923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Code pseudo exécutable / algo correct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282015"/>
                  </a:ext>
                </a:extLst>
              </a:tr>
              <a:tr h="296923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Positionnement class / interface pertinent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211712"/>
                  </a:ext>
                </a:extLst>
              </a:tr>
              <a:tr h="296923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Points par classe complétée (groupe)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 (max 7)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50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13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Sommaire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accent1"/>
                </a:solidFill>
              </a:rPr>
              <a:t>Efficacité et lisibilité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accent1"/>
                </a:solidFill>
              </a:rPr>
              <a:t>Exemples de réécriture de code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accent1"/>
                </a:solidFill>
              </a:rPr>
              <a:t>Test de connaissances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1"/>
                </a:solidFill>
              </a:rPr>
              <a:t>Définition, catégories et utilité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des patrons de conception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accent1"/>
                </a:solidFill>
              </a:rPr>
              <a:t>Flexibilité et réutilisation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accent1"/>
                </a:solidFill>
              </a:rPr>
              <a:t>Compatibilité et optimisation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Généralités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Patron de création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Structurels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Patrons comportementaux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Refactoring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Evaluation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20;p22">
            <a:extLst>
              <a:ext uri="{FF2B5EF4-FFF2-40B4-BE49-F238E27FC236}">
                <a16:creationId xmlns:a16="http://schemas.microsoft.com/office/drawing/2014/main" id="{A64450EF-4CB5-3F03-55A2-1914EE297D72}"/>
              </a:ext>
            </a:extLst>
          </p:cNvPr>
          <p:cNvSpPr/>
          <p:nvPr/>
        </p:nvSpPr>
        <p:spPr>
          <a:xfrm>
            <a:off x="3429025" y="2052329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1;p22">
            <a:extLst>
              <a:ext uri="{FF2B5EF4-FFF2-40B4-BE49-F238E27FC236}">
                <a16:creationId xmlns:a16="http://schemas.microsoft.com/office/drawing/2014/main" id="{9B56A3F7-1119-9FD4-B81E-F5BDD4D0A43F}"/>
              </a:ext>
            </a:extLst>
          </p:cNvPr>
          <p:cNvSpPr/>
          <p:nvPr/>
        </p:nvSpPr>
        <p:spPr>
          <a:xfrm>
            <a:off x="3882866" y="2006498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57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1. Généralités</a:t>
            </a:r>
            <a:endParaRPr sz="3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35;p22">
            <a:extLst>
              <a:ext uri="{FF2B5EF4-FFF2-40B4-BE49-F238E27FC236}">
                <a16:creationId xmlns:a16="http://schemas.microsoft.com/office/drawing/2014/main" id="{BE609F8C-14F2-1DBF-F5C5-9C52979F41B0}"/>
              </a:ext>
            </a:extLst>
          </p:cNvPr>
          <p:cNvSpPr/>
          <p:nvPr/>
        </p:nvSpPr>
        <p:spPr>
          <a:xfrm rot="2300102">
            <a:off x="1641901" y="1505635"/>
            <a:ext cx="1053002" cy="2132230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Qu’est-ce qu’un </a:t>
            </a:r>
            <a:br>
              <a:rPr lang="es" dirty="0"/>
            </a:br>
            <a:r>
              <a:rPr lang="es" dirty="0"/>
              <a:t>Design Pattern</a:t>
            </a:r>
            <a:endParaRPr dirty="0"/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</a:t>
            </a:r>
            <a:r>
              <a:rPr lang="fr-FR" b="1" dirty="0"/>
              <a:t>patrons de conception</a:t>
            </a:r>
            <a:r>
              <a:rPr lang="fr-FR" dirty="0"/>
              <a:t> (design patterns) sont des solutions classiques à des problèmes récurrents de la conception de logiciels.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Chaque patron est une sorte de plan ou de schéma que vous pouvez personnaliser afin de résoudre un problème récurrent dans votre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Source: </a:t>
            </a:r>
            <a:r>
              <a:rPr lang="fr-FR" dirty="0" err="1"/>
              <a:t>refactoring.guru</a:t>
            </a:r>
            <a:endParaRPr lang="en-US" dirty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19;p28">
            <a:extLst>
              <a:ext uri="{FF2B5EF4-FFF2-40B4-BE49-F238E27FC236}">
                <a16:creationId xmlns:a16="http://schemas.microsoft.com/office/drawing/2014/main" id="{17D5286D-4948-6112-7C44-0F8B6903130A}"/>
              </a:ext>
            </a:extLst>
          </p:cNvPr>
          <p:cNvSpPr/>
          <p:nvPr/>
        </p:nvSpPr>
        <p:spPr>
          <a:xfrm>
            <a:off x="792282" y="2132761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20;p28">
            <a:extLst>
              <a:ext uri="{FF2B5EF4-FFF2-40B4-BE49-F238E27FC236}">
                <a16:creationId xmlns:a16="http://schemas.microsoft.com/office/drawing/2014/main" id="{2A1B4B88-699C-D916-5DE2-5296B50A27DB}"/>
              </a:ext>
            </a:extLst>
          </p:cNvPr>
          <p:cNvSpPr/>
          <p:nvPr/>
        </p:nvSpPr>
        <p:spPr>
          <a:xfrm>
            <a:off x="920644" y="2264918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" name="Google Shape;421;p28">
            <a:extLst>
              <a:ext uri="{FF2B5EF4-FFF2-40B4-BE49-F238E27FC236}">
                <a16:creationId xmlns:a16="http://schemas.microsoft.com/office/drawing/2014/main" id="{B2C49C33-E58E-6347-A5BA-2CB670A0A14E}"/>
              </a:ext>
            </a:extLst>
          </p:cNvPr>
          <p:cNvSpPr/>
          <p:nvPr/>
        </p:nvSpPr>
        <p:spPr>
          <a:xfrm>
            <a:off x="551456" y="3859866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" name="Google Shape;422;p28">
            <a:extLst>
              <a:ext uri="{FF2B5EF4-FFF2-40B4-BE49-F238E27FC236}">
                <a16:creationId xmlns:a16="http://schemas.microsoft.com/office/drawing/2014/main" id="{B8D2F1A2-9097-2D9A-BA40-35DFF3DDECCC}"/>
              </a:ext>
            </a:extLst>
          </p:cNvPr>
          <p:cNvSpPr/>
          <p:nvPr/>
        </p:nvSpPr>
        <p:spPr>
          <a:xfrm>
            <a:off x="920644" y="2264918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23;p28">
            <a:extLst>
              <a:ext uri="{FF2B5EF4-FFF2-40B4-BE49-F238E27FC236}">
                <a16:creationId xmlns:a16="http://schemas.microsoft.com/office/drawing/2014/main" id="{8AA7D6C4-5C92-3CD7-FAD6-4A6B0606D766}"/>
              </a:ext>
            </a:extLst>
          </p:cNvPr>
          <p:cNvSpPr/>
          <p:nvPr/>
        </p:nvSpPr>
        <p:spPr>
          <a:xfrm>
            <a:off x="1059161" y="2465719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24;p28">
            <a:extLst>
              <a:ext uri="{FF2B5EF4-FFF2-40B4-BE49-F238E27FC236}">
                <a16:creationId xmlns:a16="http://schemas.microsoft.com/office/drawing/2014/main" id="{6D6C12A3-5E43-A0B6-B4C0-285EFD5740BC}"/>
              </a:ext>
            </a:extLst>
          </p:cNvPr>
          <p:cNvSpPr/>
          <p:nvPr/>
        </p:nvSpPr>
        <p:spPr>
          <a:xfrm>
            <a:off x="1136685" y="2557224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25;p28">
            <a:extLst>
              <a:ext uri="{FF2B5EF4-FFF2-40B4-BE49-F238E27FC236}">
                <a16:creationId xmlns:a16="http://schemas.microsoft.com/office/drawing/2014/main" id="{128940F9-D09D-5BC8-A948-5BC8A9C7CA39}"/>
              </a:ext>
            </a:extLst>
          </p:cNvPr>
          <p:cNvSpPr/>
          <p:nvPr/>
        </p:nvSpPr>
        <p:spPr>
          <a:xfrm>
            <a:off x="1416271" y="3258738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26;p28">
            <a:extLst>
              <a:ext uri="{FF2B5EF4-FFF2-40B4-BE49-F238E27FC236}">
                <a16:creationId xmlns:a16="http://schemas.microsoft.com/office/drawing/2014/main" id="{02742515-4FA0-501F-5D7C-F9EFCC84EFB1}"/>
              </a:ext>
            </a:extLst>
          </p:cNvPr>
          <p:cNvSpPr/>
          <p:nvPr/>
        </p:nvSpPr>
        <p:spPr>
          <a:xfrm>
            <a:off x="1476004" y="3333712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0" name="Google Shape;427;p28">
            <a:extLst>
              <a:ext uri="{FF2B5EF4-FFF2-40B4-BE49-F238E27FC236}">
                <a16:creationId xmlns:a16="http://schemas.microsoft.com/office/drawing/2014/main" id="{2D5A01FB-98AF-B7A1-E34A-162548B1DE34}"/>
              </a:ext>
            </a:extLst>
          </p:cNvPr>
          <p:cNvSpPr/>
          <p:nvPr/>
        </p:nvSpPr>
        <p:spPr>
          <a:xfrm>
            <a:off x="1476004" y="3434112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" name="Google Shape;428;p28">
            <a:extLst>
              <a:ext uri="{FF2B5EF4-FFF2-40B4-BE49-F238E27FC236}">
                <a16:creationId xmlns:a16="http://schemas.microsoft.com/office/drawing/2014/main" id="{7F19CB6B-CEAC-C511-2F00-E4CDD6E9B519}"/>
              </a:ext>
            </a:extLst>
          </p:cNvPr>
          <p:cNvSpPr/>
          <p:nvPr/>
        </p:nvSpPr>
        <p:spPr>
          <a:xfrm>
            <a:off x="1096018" y="3258738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29;p28">
            <a:extLst>
              <a:ext uri="{FF2B5EF4-FFF2-40B4-BE49-F238E27FC236}">
                <a16:creationId xmlns:a16="http://schemas.microsoft.com/office/drawing/2014/main" id="{A8E976CF-BA71-35C4-565C-72F80505E1A5}"/>
              </a:ext>
            </a:extLst>
          </p:cNvPr>
          <p:cNvSpPr/>
          <p:nvPr/>
        </p:nvSpPr>
        <p:spPr>
          <a:xfrm>
            <a:off x="1158287" y="3367882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30;p28">
            <a:extLst>
              <a:ext uri="{FF2B5EF4-FFF2-40B4-BE49-F238E27FC236}">
                <a16:creationId xmlns:a16="http://schemas.microsoft.com/office/drawing/2014/main" id="{8ED016B9-E4DC-8FCE-5476-FBF7A656829D}"/>
              </a:ext>
            </a:extLst>
          </p:cNvPr>
          <p:cNvSpPr/>
          <p:nvPr/>
        </p:nvSpPr>
        <p:spPr>
          <a:xfrm>
            <a:off x="1599281" y="3016010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31;p28">
            <a:extLst>
              <a:ext uri="{FF2B5EF4-FFF2-40B4-BE49-F238E27FC236}">
                <a16:creationId xmlns:a16="http://schemas.microsoft.com/office/drawing/2014/main" id="{78C62957-9251-38AE-B2A7-F8A486F31E92}"/>
              </a:ext>
            </a:extLst>
          </p:cNvPr>
          <p:cNvSpPr/>
          <p:nvPr/>
        </p:nvSpPr>
        <p:spPr>
          <a:xfrm>
            <a:off x="1599281" y="2824104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32;p28">
            <a:extLst>
              <a:ext uri="{FF2B5EF4-FFF2-40B4-BE49-F238E27FC236}">
                <a16:creationId xmlns:a16="http://schemas.microsoft.com/office/drawing/2014/main" id="{5918B938-BD55-BC16-7447-C9F6595E6730}"/>
              </a:ext>
            </a:extLst>
          </p:cNvPr>
          <p:cNvSpPr/>
          <p:nvPr/>
        </p:nvSpPr>
        <p:spPr>
          <a:xfrm>
            <a:off x="2303344" y="2825379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33;p28">
            <a:extLst>
              <a:ext uri="{FF2B5EF4-FFF2-40B4-BE49-F238E27FC236}">
                <a16:creationId xmlns:a16="http://schemas.microsoft.com/office/drawing/2014/main" id="{5ADF1ACE-9D21-5CC1-F528-3A68717484A9}"/>
              </a:ext>
            </a:extLst>
          </p:cNvPr>
          <p:cNvSpPr/>
          <p:nvPr/>
        </p:nvSpPr>
        <p:spPr>
          <a:xfrm>
            <a:off x="2495235" y="2905438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4;p28">
            <a:extLst>
              <a:ext uri="{FF2B5EF4-FFF2-40B4-BE49-F238E27FC236}">
                <a16:creationId xmlns:a16="http://schemas.microsoft.com/office/drawing/2014/main" id="{1AABE4BD-426A-9477-B256-198C9C6A5ABF}"/>
              </a:ext>
            </a:extLst>
          </p:cNvPr>
          <p:cNvSpPr/>
          <p:nvPr/>
        </p:nvSpPr>
        <p:spPr>
          <a:xfrm>
            <a:off x="2584190" y="2938485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8" name="Google Shape;435;p28">
            <a:extLst>
              <a:ext uri="{FF2B5EF4-FFF2-40B4-BE49-F238E27FC236}">
                <a16:creationId xmlns:a16="http://schemas.microsoft.com/office/drawing/2014/main" id="{982FB88A-A970-A49E-033B-76D8A0AE6426}"/>
              </a:ext>
            </a:extLst>
          </p:cNvPr>
          <p:cNvSpPr/>
          <p:nvPr/>
        </p:nvSpPr>
        <p:spPr>
          <a:xfrm>
            <a:off x="2820573" y="3087173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9" name="Google Shape;436;p28">
            <a:extLst>
              <a:ext uri="{FF2B5EF4-FFF2-40B4-BE49-F238E27FC236}">
                <a16:creationId xmlns:a16="http://schemas.microsoft.com/office/drawing/2014/main" id="{B7BA1120-D9FE-48D7-2AFA-2D72E6259310}"/>
              </a:ext>
            </a:extLst>
          </p:cNvPr>
          <p:cNvSpPr/>
          <p:nvPr/>
        </p:nvSpPr>
        <p:spPr>
          <a:xfrm>
            <a:off x="2773560" y="1090654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37;p28">
            <a:extLst>
              <a:ext uri="{FF2B5EF4-FFF2-40B4-BE49-F238E27FC236}">
                <a16:creationId xmlns:a16="http://schemas.microsoft.com/office/drawing/2014/main" id="{84930A32-C5A2-43B7-94DA-BEC0D5C95EC2}"/>
              </a:ext>
            </a:extLst>
          </p:cNvPr>
          <p:cNvSpPr/>
          <p:nvPr/>
        </p:nvSpPr>
        <p:spPr>
          <a:xfrm>
            <a:off x="2891752" y="1234257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38;p28">
            <a:extLst>
              <a:ext uri="{FF2B5EF4-FFF2-40B4-BE49-F238E27FC236}">
                <a16:creationId xmlns:a16="http://schemas.microsoft.com/office/drawing/2014/main" id="{240FF997-ADE2-4113-549A-9F877D7D91CD}"/>
              </a:ext>
            </a:extLst>
          </p:cNvPr>
          <p:cNvSpPr/>
          <p:nvPr/>
        </p:nvSpPr>
        <p:spPr>
          <a:xfrm>
            <a:off x="3429321" y="2810123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39;p28">
            <a:extLst>
              <a:ext uri="{FF2B5EF4-FFF2-40B4-BE49-F238E27FC236}">
                <a16:creationId xmlns:a16="http://schemas.microsoft.com/office/drawing/2014/main" id="{18B3F51E-6ED8-4380-0D6D-D0142797FA4D}"/>
              </a:ext>
            </a:extLst>
          </p:cNvPr>
          <p:cNvSpPr/>
          <p:nvPr/>
        </p:nvSpPr>
        <p:spPr>
          <a:xfrm>
            <a:off x="3492864" y="1454109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40;p28">
            <a:extLst>
              <a:ext uri="{FF2B5EF4-FFF2-40B4-BE49-F238E27FC236}">
                <a16:creationId xmlns:a16="http://schemas.microsoft.com/office/drawing/2014/main" id="{F78EF3BE-9542-D918-3D43-9646273209C7}"/>
              </a:ext>
            </a:extLst>
          </p:cNvPr>
          <p:cNvSpPr/>
          <p:nvPr/>
        </p:nvSpPr>
        <p:spPr>
          <a:xfrm>
            <a:off x="3022649" y="1555785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41;p28">
            <a:extLst>
              <a:ext uri="{FF2B5EF4-FFF2-40B4-BE49-F238E27FC236}">
                <a16:creationId xmlns:a16="http://schemas.microsoft.com/office/drawing/2014/main" id="{529A81B1-3A48-4EF0-B926-7FD64B2AD721}"/>
              </a:ext>
            </a:extLst>
          </p:cNvPr>
          <p:cNvSpPr/>
          <p:nvPr/>
        </p:nvSpPr>
        <p:spPr>
          <a:xfrm>
            <a:off x="3140840" y="1963732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BCE4-8CD8-AE1C-0935-2A600E946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GoF</a:t>
            </a:r>
            <a:r>
              <a:rPr lang="fr-FR" dirty="0"/>
              <a:t> book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3BAA54-E7D3-AA7B-3AA8-F50BFE112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3700" y="2344100"/>
            <a:ext cx="3457500" cy="1822775"/>
          </a:xfrm>
        </p:spPr>
        <p:txBody>
          <a:bodyPr/>
          <a:lstStyle/>
          <a:p>
            <a:r>
              <a:rPr lang="fr-FR" dirty="0"/>
              <a:t>Publié en 1994</a:t>
            </a:r>
          </a:p>
          <a:p>
            <a:endParaRPr lang="fr-FR" dirty="0"/>
          </a:p>
          <a:p>
            <a:r>
              <a:rPr lang="fr-FR" dirty="0"/>
              <a:t>Auteurs: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Erich Gamma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Richard </a:t>
            </a:r>
            <a:r>
              <a:rPr lang="fr-FR" dirty="0" err="1"/>
              <a:t>Helm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Ralph Johnson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John </a:t>
            </a:r>
            <a:r>
              <a:rPr lang="fr-FR" dirty="0" err="1"/>
              <a:t>Vlissides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900B28-55A0-9350-FFE2-D6359B766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55" y="846064"/>
            <a:ext cx="2740389" cy="34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UTILITE DES DESIGN PATTERNS</a:t>
            </a:r>
            <a:endParaRPr dirty="0"/>
          </a:p>
        </p:txBody>
      </p:sp>
      <p:sp>
        <p:nvSpPr>
          <p:cNvPr id="1067" name="Google Shape;1067;p38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578213" y="2634450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0" name="Google Shape;1100;p38"/>
          <p:cNvSpPr txBox="1">
            <a:spLocks noGrp="1"/>
          </p:cNvSpPr>
          <p:nvPr>
            <p:ph type="subTitle" idx="4294967295"/>
          </p:nvPr>
        </p:nvSpPr>
        <p:spPr>
          <a:xfrm>
            <a:off x="1103187" y="34635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900" dirty="0"/>
              <a:t>Code lisible, compréhensible et maintenable plus facilement</a:t>
            </a:r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4294967295"/>
          </p:nvPr>
        </p:nvSpPr>
        <p:spPr>
          <a:xfrm>
            <a:off x="3857487" y="1953851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900" dirty="0"/>
              <a:t>Un code souple, robuste et plus facilement réutilisable</a:t>
            </a:r>
          </a:p>
        </p:txBody>
      </p:sp>
      <p:sp>
        <p:nvSpPr>
          <p:cNvPr id="1102" name="Google Shape;1102;p38"/>
          <p:cNvSpPr txBox="1">
            <a:spLocks noGrp="1"/>
          </p:cNvSpPr>
          <p:nvPr>
            <p:ph type="subTitle" idx="4294967295"/>
          </p:nvPr>
        </p:nvSpPr>
        <p:spPr>
          <a:xfrm>
            <a:off x="6584862" y="35625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/>
              <a:t>Communication améliorée lors de la conception d’un programme</a:t>
            </a:r>
            <a:endParaRPr sz="900" dirty="0"/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368;p47">
            <a:extLst>
              <a:ext uri="{FF2B5EF4-FFF2-40B4-BE49-F238E27FC236}">
                <a16:creationId xmlns:a16="http://schemas.microsoft.com/office/drawing/2014/main" id="{7A7BD721-66E7-90A9-E6F3-9CF2BF479B38}"/>
              </a:ext>
            </a:extLst>
          </p:cNvPr>
          <p:cNvGrpSpPr/>
          <p:nvPr/>
        </p:nvGrpSpPr>
        <p:grpSpPr>
          <a:xfrm>
            <a:off x="3979736" y="3049479"/>
            <a:ext cx="1158201" cy="1179642"/>
            <a:chOff x="4906800" y="1507500"/>
            <a:chExt cx="70350" cy="71075"/>
          </a:xfrm>
          <a:solidFill>
            <a:schemeClr val="tx2">
              <a:lumMod val="25000"/>
            </a:schemeClr>
          </a:solidFill>
        </p:grpSpPr>
        <p:sp>
          <p:nvSpPr>
            <p:cNvPr id="3" name="Google Shape;1369;p47">
              <a:extLst>
                <a:ext uri="{FF2B5EF4-FFF2-40B4-BE49-F238E27FC236}">
                  <a16:creationId xmlns:a16="http://schemas.microsoft.com/office/drawing/2014/main" id="{2F8A6D74-6D05-8EB2-EB8D-0F8066248155}"/>
                </a:ext>
              </a:extLst>
            </p:cNvPr>
            <p:cNvSpPr/>
            <p:nvPr/>
          </p:nvSpPr>
          <p:spPr>
            <a:xfrm>
              <a:off x="4916000" y="1507500"/>
              <a:ext cx="30850" cy="24000"/>
            </a:xfrm>
            <a:custGeom>
              <a:avLst/>
              <a:gdLst/>
              <a:ahLst/>
              <a:cxnLst/>
              <a:rect l="l" t="t" r="r" b="b"/>
              <a:pathLst>
                <a:path w="1234" h="960" extrusionOk="0">
                  <a:moveTo>
                    <a:pt x="837" y="1"/>
                  </a:moveTo>
                  <a:lnTo>
                    <a:pt x="837" y="202"/>
                  </a:lnTo>
                  <a:cubicBezTo>
                    <a:pt x="484" y="282"/>
                    <a:pt x="181" y="498"/>
                    <a:pt x="0" y="808"/>
                  </a:cubicBezTo>
                  <a:lnTo>
                    <a:pt x="455" y="960"/>
                  </a:lnTo>
                  <a:cubicBezTo>
                    <a:pt x="556" y="837"/>
                    <a:pt x="686" y="736"/>
                    <a:pt x="837" y="686"/>
                  </a:cubicBezTo>
                  <a:lnTo>
                    <a:pt x="837" y="823"/>
                  </a:lnTo>
                  <a:lnTo>
                    <a:pt x="1234" y="426"/>
                  </a:lnTo>
                  <a:lnTo>
                    <a:pt x="8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0;p47">
              <a:extLst>
                <a:ext uri="{FF2B5EF4-FFF2-40B4-BE49-F238E27FC236}">
                  <a16:creationId xmlns:a16="http://schemas.microsoft.com/office/drawing/2014/main" id="{0692F74C-F03D-C6FB-E8EC-45C35D3990D9}"/>
                </a:ext>
              </a:extLst>
            </p:cNvPr>
            <p:cNvSpPr/>
            <p:nvPr/>
          </p:nvSpPr>
          <p:spPr>
            <a:xfrm>
              <a:off x="4906800" y="1533825"/>
              <a:ext cx="19675" cy="32475"/>
            </a:xfrm>
            <a:custGeom>
              <a:avLst/>
              <a:gdLst/>
              <a:ahLst/>
              <a:cxnLst/>
              <a:rect l="l" t="t" r="r" b="b"/>
              <a:pathLst>
                <a:path w="787" h="1299" extrusionOk="0">
                  <a:moveTo>
                    <a:pt x="527" y="1"/>
                  </a:moveTo>
                  <a:lnTo>
                    <a:pt x="1" y="246"/>
                  </a:lnTo>
                  <a:lnTo>
                    <a:pt x="181" y="303"/>
                  </a:lnTo>
                  <a:cubicBezTo>
                    <a:pt x="181" y="347"/>
                    <a:pt x="174" y="390"/>
                    <a:pt x="174" y="433"/>
                  </a:cubicBezTo>
                  <a:cubicBezTo>
                    <a:pt x="174" y="751"/>
                    <a:pt x="289" y="1061"/>
                    <a:pt x="498" y="1299"/>
                  </a:cubicBezTo>
                  <a:lnTo>
                    <a:pt x="787" y="909"/>
                  </a:lnTo>
                  <a:cubicBezTo>
                    <a:pt x="693" y="772"/>
                    <a:pt x="650" y="614"/>
                    <a:pt x="642" y="455"/>
                  </a:cubicBezTo>
                  <a:lnTo>
                    <a:pt x="642" y="455"/>
                  </a:lnTo>
                  <a:lnTo>
                    <a:pt x="787" y="498"/>
                  </a:lnTo>
                  <a:lnTo>
                    <a:pt x="5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71;p47">
              <a:extLst>
                <a:ext uri="{FF2B5EF4-FFF2-40B4-BE49-F238E27FC236}">
                  <a16:creationId xmlns:a16="http://schemas.microsoft.com/office/drawing/2014/main" id="{D6C73DC0-622D-1FF4-6BB2-18F45D200819}"/>
                </a:ext>
              </a:extLst>
            </p:cNvPr>
            <p:cNvSpPr/>
            <p:nvPr/>
          </p:nvSpPr>
          <p:spPr>
            <a:xfrm>
              <a:off x="4926625" y="1561950"/>
              <a:ext cx="30675" cy="16625"/>
            </a:xfrm>
            <a:custGeom>
              <a:avLst/>
              <a:gdLst/>
              <a:ahLst/>
              <a:cxnLst/>
              <a:rect l="l" t="t" r="r" b="b"/>
              <a:pathLst>
                <a:path w="1227" h="665" extrusionOk="0">
                  <a:moveTo>
                    <a:pt x="556" y="1"/>
                  </a:moveTo>
                  <a:lnTo>
                    <a:pt x="1" y="87"/>
                  </a:lnTo>
                  <a:lnTo>
                    <a:pt x="66" y="664"/>
                  </a:lnTo>
                  <a:lnTo>
                    <a:pt x="181" y="513"/>
                  </a:lnTo>
                  <a:cubicBezTo>
                    <a:pt x="347" y="585"/>
                    <a:pt x="526" y="621"/>
                    <a:pt x="704" y="621"/>
                  </a:cubicBezTo>
                  <a:cubicBezTo>
                    <a:pt x="883" y="621"/>
                    <a:pt x="1061" y="585"/>
                    <a:pt x="1227" y="513"/>
                  </a:cubicBezTo>
                  <a:lnTo>
                    <a:pt x="946" y="123"/>
                  </a:lnTo>
                  <a:cubicBezTo>
                    <a:pt x="866" y="149"/>
                    <a:pt x="785" y="161"/>
                    <a:pt x="704" y="161"/>
                  </a:cubicBezTo>
                  <a:cubicBezTo>
                    <a:pt x="623" y="161"/>
                    <a:pt x="542" y="149"/>
                    <a:pt x="462" y="123"/>
                  </a:cubicBezTo>
                  <a:lnTo>
                    <a:pt x="5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72;p47">
              <a:extLst>
                <a:ext uri="{FF2B5EF4-FFF2-40B4-BE49-F238E27FC236}">
                  <a16:creationId xmlns:a16="http://schemas.microsoft.com/office/drawing/2014/main" id="{01CFE58E-94EC-AD88-58D3-92CEEB9D6A98}"/>
                </a:ext>
              </a:extLst>
            </p:cNvPr>
            <p:cNvSpPr/>
            <p:nvPr/>
          </p:nvSpPr>
          <p:spPr>
            <a:xfrm>
              <a:off x="4957475" y="1541400"/>
              <a:ext cx="19675" cy="27800"/>
            </a:xfrm>
            <a:custGeom>
              <a:avLst/>
              <a:gdLst/>
              <a:ahLst/>
              <a:cxnLst/>
              <a:rect l="l" t="t" r="r" b="b"/>
              <a:pathLst>
                <a:path w="787" h="1112" extrusionOk="0">
                  <a:moveTo>
                    <a:pt x="779" y="0"/>
                  </a:moveTo>
                  <a:lnTo>
                    <a:pt x="318" y="145"/>
                  </a:lnTo>
                  <a:cubicBezTo>
                    <a:pt x="318" y="303"/>
                    <a:pt x="274" y="455"/>
                    <a:pt x="188" y="592"/>
                  </a:cubicBezTo>
                  <a:lnTo>
                    <a:pt x="80" y="448"/>
                  </a:lnTo>
                  <a:lnTo>
                    <a:pt x="0" y="1003"/>
                  </a:lnTo>
                  <a:lnTo>
                    <a:pt x="570" y="1111"/>
                  </a:lnTo>
                  <a:lnTo>
                    <a:pt x="469" y="981"/>
                  </a:lnTo>
                  <a:cubicBezTo>
                    <a:pt x="671" y="743"/>
                    <a:pt x="786" y="440"/>
                    <a:pt x="786" y="130"/>
                  </a:cubicBezTo>
                  <a:cubicBezTo>
                    <a:pt x="786" y="87"/>
                    <a:pt x="786" y="44"/>
                    <a:pt x="7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73;p47">
              <a:extLst>
                <a:ext uri="{FF2B5EF4-FFF2-40B4-BE49-F238E27FC236}">
                  <a16:creationId xmlns:a16="http://schemas.microsoft.com/office/drawing/2014/main" id="{099123A5-8FF3-BEE7-4A92-BF139FF0227C}"/>
                </a:ext>
              </a:extLst>
            </p:cNvPr>
            <p:cNvSpPr/>
            <p:nvPr/>
          </p:nvSpPr>
          <p:spPr>
            <a:xfrm>
              <a:off x="4951325" y="1512550"/>
              <a:ext cx="24925" cy="26350"/>
            </a:xfrm>
            <a:custGeom>
              <a:avLst/>
              <a:gdLst/>
              <a:ahLst/>
              <a:cxnLst/>
              <a:rect l="l" t="t" r="r" b="b"/>
              <a:pathLst>
                <a:path w="997" h="1054" extrusionOk="0">
                  <a:moveTo>
                    <a:pt x="1" y="0"/>
                  </a:moveTo>
                  <a:lnTo>
                    <a:pt x="1" y="476"/>
                  </a:lnTo>
                  <a:cubicBezTo>
                    <a:pt x="145" y="534"/>
                    <a:pt x="282" y="628"/>
                    <a:pt x="376" y="751"/>
                  </a:cubicBezTo>
                  <a:lnTo>
                    <a:pt x="210" y="801"/>
                  </a:lnTo>
                  <a:lnTo>
                    <a:pt x="715" y="1053"/>
                  </a:lnTo>
                  <a:lnTo>
                    <a:pt x="996" y="549"/>
                  </a:lnTo>
                  <a:lnTo>
                    <a:pt x="996" y="549"/>
                  </a:lnTo>
                  <a:lnTo>
                    <a:pt x="838" y="599"/>
                  </a:lnTo>
                  <a:cubicBezTo>
                    <a:pt x="650" y="296"/>
                    <a:pt x="347" y="7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7059;p55">
            <a:extLst>
              <a:ext uri="{FF2B5EF4-FFF2-40B4-BE49-F238E27FC236}">
                <a16:creationId xmlns:a16="http://schemas.microsoft.com/office/drawing/2014/main" id="{82F723F2-04D2-0AA2-44A9-3B4694A5B291}"/>
              </a:ext>
            </a:extLst>
          </p:cNvPr>
          <p:cNvGrpSpPr/>
          <p:nvPr/>
        </p:nvGrpSpPr>
        <p:grpSpPr>
          <a:xfrm>
            <a:off x="6942225" y="2409145"/>
            <a:ext cx="662819" cy="662819"/>
            <a:chOff x="2037825" y="3254050"/>
            <a:chExt cx="296175" cy="296175"/>
          </a:xfrm>
          <a:solidFill>
            <a:schemeClr val="tx2">
              <a:lumMod val="25000"/>
            </a:schemeClr>
          </a:solidFill>
        </p:grpSpPr>
        <p:sp>
          <p:nvSpPr>
            <p:cNvPr id="17" name="Google Shape;7060;p55">
              <a:extLst>
                <a:ext uri="{FF2B5EF4-FFF2-40B4-BE49-F238E27FC236}">
                  <a16:creationId xmlns:a16="http://schemas.microsoft.com/office/drawing/2014/main" id="{C4DA312D-6856-7C07-8836-E39729748597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61;p55">
              <a:extLst>
                <a:ext uri="{FF2B5EF4-FFF2-40B4-BE49-F238E27FC236}">
                  <a16:creationId xmlns:a16="http://schemas.microsoft.com/office/drawing/2014/main" id="{55F148A7-DA3B-D928-7840-EA0E6F187871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62;p55">
              <a:extLst>
                <a:ext uri="{FF2B5EF4-FFF2-40B4-BE49-F238E27FC236}">
                  <a16:creationId xmlns:a16="http://schemas.microsoft.com/office/drawing/2014/main" id="{5397A697-407B-752D-91E8-DB14923E74D2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63;p55">
              <a:extLst>
                <a:ext uri="{FF2B5EF4-FFF2-40B4-BE49-F238E27FC236}">
                  <a16:creationId xmlns:a16="http://schemas.microsoft.com/office/drawing/2014/main" id="{BA851EC1-D38F-3A31-5CE3-4726F7399487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064;p55">
              <a:extLst>
                <a:ext uri="{FF2B5EF4-FFF2-40B4-BE49-F238E27FC236}">
                  <a16:creationId xmlns:a16="http://schemas.microsoft.com/office/drawing/2014/main" id="{4588742B-397E-EA53-29C5-C1637343A4FA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065;p55">
              <a:extLst>
                <a:ext uri="{FF2B5EF4-FFF2-40B4-BE49-F238E27FC236}">
                  <a16:creationId xmlns:a16="http://schemas.microsoft.com/office/drawing/2014/main" id="{31439573-AF66-8D2B-FBB8-9C0B460D434E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7746;p57">
            <a:extLst>
              <a:ext uri="{FF2B5EF4-FFF2-40B4-BE49-F238E27FC236}">
                <a16:creationId xmlns:a16="http://schemas.microsoft.com/office/drawing/2014/main" id="{5455EDD4-6DF2-FE31-AA9E-E8847D447C74}"/>
              </a:ext>
            </a:extLst>
          </p:cNvPr>
          <p:cNvGrpSpPr/>
          <p:nvPr/>
        </p:nvGrpSpPr>
        <p:grpSpPr>
          <a:xfrm>
            <a:off x="1472910" y="2092309"/>
            <a:ext cx="666105" cy="862307"/>
            <a:chOff x="-50469125" y="3183175"/>
            <a:chExt cx="233150" cy="301825"/>
          </a:xfrm>
          <a:solidFill>
            <a:schemeClr val="tx2">
              <a:lumMod val="25000"/>
            </a:schemeClr>
          </a:solidFill>
        </p:grpSpPr>
        <p:sp>
          <p:nvSpPr>
            <p:cNvPr id="35" name="Google Shape;7747;p57">
              <a:extLst>
                <a:ext uri="{FF2B5EF4-FFF2-40B4-BE49-F238E27FC236}">
                  <a16:creationId xmlns:a16="http://schemas.microsoft.com/office/drawing/2014/main" id="{B3FBA936-53B6-BC5A-E321-4476BCC89144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748;p57">
              <a:extLst>
                <a:ext uri="{FF2B5EF4-FFF2-40B4-BE49-F238E27FC236}">
                  <a16:creationId xmlns:a16="http://schemas.microsoft.com/office/drawing/2014/main" id="{D3A58742-3170-C7D0-0E40-131547B7AD49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749;p57">
              <a:extLst>
                <a:ext uri="{FF2B5EF4-FFF2-40B4-BE49-F238E27FC236}">
                  <a16:creationId xmlns:a16="http://schemas.microsoft.com/office/drawing/2014/main" id="{723157FC-D3D5-7311-A6EC-45486D93D5BD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097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LES ERREURS A NE PAS FAIRE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 dirty="0"/>
              <a:t>Adapter le concept du design pattern à la problématique</a:t>
            </a:r>
            <a:endParaRPr sz="900" dirty="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6808931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 dirty="0"/>
              <a:t>Il n’y a pas un design pattern pour toutes les situations rencontrées</a:t>
            </a:r>
            <a:endParaRPr sz="900"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823176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L’utilisation d’un design pattern ne doit pas être forcée.</a:t>
            </a:r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COPIER / COLLER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6467987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BRICOLER</a:t>
            </a:r>
            <a:endParaRPr sz="9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477467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PAS AUTOMATIQUE</a:t>
            </a:r>
            <a:endParaRPr sz="900" dirty="0"/>
          </a:p>
        </p:txBody>
      </p:sp>
      <p:sp>
        <p:nvSpPr>
          <p:cNvPr id="570" name="Google Shape;570;p30"/>
          <p:cNvSpPr/>
          <p:nvPr/>
        </p:nvSpPr>
        <p:spPr>
          <a:xfrm>
            <a:off x="803289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1005133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1500184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1155731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1064425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6788967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6986036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7485881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7143026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7051720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8169;p57">
            <a:extLst>
              <a:ext uri="{FF2B5EF4-FFF2-40B4-BE49-F238E27FC236}">
                <a16:creationId xmlns:a16="http://schemas.microsoft.com/office/drawing/2014/main" id="{15D72364-67B5-1CCB-98A9-33C54EC53F77}"/>
              </a:ext>
            </a:extLst>
          </p:cNvPr>
          <p:cNvGrpSpPr/>
          <p:nvPr/>
        </p:nvGrpSpPr>
        <p:grpSpPr>
          <a:xfrm>
            <a:off x="4380867" y="2137174"/>
            <a:ext cx="360175" cy="358423"/>
            <a:chOff x="-9961625" y="4048175"/>
            <a:chExt cx="357600" cy="355825"/>
          </a:xfrm>
          <a:solidFill>
            <a:schemeClr val="accent6"/>
          </a:solidFill>
        </p:grpSpPr>
        <p:sp>
          <p:nvSpPr>
            <p:cNvPr id="18" name="Google Shape;8170;p57">
              <a:extLst>
                <a:ext uri="{FF2B5EF4-FFF2-40B4-BE49-F238E27FC236}">
                  <a16:creationId xmlns:a16="http://schemas.microsoft.com/office/drawing/2014/main" id="{F5E361FC-D9F0-29D4-7363-5A8C2F3E3445}"/>
                </a:ext>
              </a:extLst>
            </p:cNvPr>
            <p:cNvSpPr/>
            <p:nvPr/>
          </p:nvSpPr>
          <p:spPr>
            <a:xfrm>
              <a:off x="-9958475" y="4048175"/>
              <a:ext cx="64625" cy="62650"/>
            </a:xfrm>
            <a:custGeom>
              <a:avLst/>
              <a:gdLst/>
              <a:ahLst/>
              <a:cxnLst/>
              <a:rect l="l" t="t" r="r" b="b"/>
              <a:pathLst>
                <a:path w="2585" h="2506" extrusionOk="0">
                  <a:moveTo>
                    <a:pt x="442" y="0"/>
                  </a:moveTo>
                  <a:cubicBezTo>
                    <a:pt x="339" y="0"/>
                    <a:pt x="237" y="40"/>
                    <a:pt x="158" y="119"/>
                  </a:cubicBezTo>
                  <a:cubicBezTo>
                    <a:pt x="1" y="339"/>
                    <a:pt x="1" y="560"/>
                    <a:pt x="158" y="717"/>
                  </a:cubicBezTo>
                  <a:lnTo>
                    <a:pt x="1828" y="2387"/>
                  </a:lnTo>
                  <a:cubicBezTo>
                    <a:pt x="1923" y="2466"/>
                    <a:pt x="2033" y="2505"/>
                    <a:pt x="2139" y="2505"/>
                  </a:cubicBezTo>
                  <a:cubicBezTo>
                    <a:pt x="2246" y="2505"/>
                    <a:pt x="2348" y="2466"/>
                    <a:pt x="2427" y="2387"/>
                  </a:cubicBezTo>
                  <a:cubicBezTo>
                    <a:pt x="2584" y="2229"/>
                    <a:pt x="2584" y="1946"/>
                    <a:pt x="2427" y="1788"/>
                  </a:cubicBezTo>
                  <a:lnTo>
                    <a:pt x="725" y="119"/>
                  </a:ln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71;p57">
              <a:extLst>
                <a:ext uri="{FF2B5EF4-FFF2-40B4-BE49-F238E27FC236}">
                  <a16:creationId xmlns:a16="http://schemas.microsoft.com/office/drawing/2014/main" id="{5A7C4997-5E23-41C1-5997-3A61537A7E94}"/>
                </a:ext>
              </a:extLst>
            </p:cNvPr>
            <p:cNvSpPr/>
            <p:nvPr/>
          </p:nvSpPr>
          <p:spPr>
            <a:xfrm>
              <a:off x="-9873400" y="4048775"/>
              <a:ext cx="21275" cy="63025"/>
            </a:xfrm>
            <a:custGeom>
              <a:avLst/>
              <a:gdLst/>
              <a:ahLst/>
              <a:cxnLst/>
              <a:rect l="l" t="t" r="r" b="b"/>
              <a:pathLst>
                <a:path w="851" h="252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079"/>
                  </a:lnTo>
                  <a:cubicBezTo>
                    <a:pt x="0" y="2300"/>
                    <a:pt x="221" y="2520"/>
                    <a:pt x="410" y="2520"/>
                  </a:cubicBezTo>
                  <a:cubicBezTo>
                    <a:pt x="630" y="2520"/>
                    <a:pt x="851" y="2300"/>
                    <a:pt x="851" y="2079"/>
                  </a:cubicBezTo>
                  <a:lnTo>
                    <a:pt x="851" y="410"/>
                  </a:lnTo>
                  <a:cubicBezTo>
                    <a:pt x="851" y="189"/>
                    <a:pt x="630" y="0"/>
                    <a:pt x="4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72;p57">
              <a:extLst>
                <a:ext uri="{FF2B5EF4-FFF2-40B4-BE49-F238E27FC236}">
                  <a16:creationId xmlns:a16="http://schemas.microsoft.com/office/drawing/2014/main" id="{336D436E-B6B2-B080-F6E1-0F68D016A054}"/>
                </a:ext>
              </a:extLst>
            </p:cNvPr>
            <p:cNvSpPr/>
            <p:nvPr/>
          </p:nvSpPr>
          <p:spPr>
            <a:xfrm>
              <a:off x="-9957675" y="4133050"/>
              <a:ext cx="63025" cy="19700"/>
            </a:xfrm>
            <a:custGeom>
              <a:avLst/>
              <a:gdLst/>
              <a:ahLst/>
              <a:cxnLst/>
              <a:rect l="l" t="t" r="r" b="b"/>
              <a:pathLst>
                <a:path w="2521" h="788" extrusionOk="0">
                  <a:moveTo>
                    <a:pt x="441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41" y="788"/>
                  </a:cubicBezTo>
                  <a:lnTo>
                    <a:pt x="2111" y="788"/>
                  </a:lnTo>
                  <a:cubicBezTo>
                    <a:pt x="2363" y="788"/>
                    <a:pt x="2521" y="599"/>
                    <a:pt x="2521" y="410"/>
                  </a:cubicBezTo>
                  <a:cubicBezTo>
                    <a:pt x="2521" y="158"/>
                    <a:pt x="2332" y="0"/>
                    <a:pt x="2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173;p57">
              <a:extLst>
                <a:ext uri="{FF2B5EF4-FFF2-40B4-BE49-F238E27FC236}">
                  <a16:creationId xmlns:a16="http://schemas.microsoft.com/office/drawing/2014/main" id="{E3204E4D-B378-CB70-88FB-49616DCB2CDC}"/>
                </a:ext>
              </a:extLst>
            </p:cNvPr>
            <p:cNvSpPr/>
            <p:nvPr/>
          </p:nvSpPr>
          <p:spPr>
            <a:xfrm>
              <a:off x="-9961625" y="4132250"/>
              <a:ext cx="253650" cy="271750"/>
            </a:xfrm>
            <a:custGeom>
              <a:avLst/>
              <a:gdLst/>
              <a:ahLst/>
              <a:cxnLst/>
              <a:rect l="l" t="t" r="r" b="b"/>
              <a:pathLst>
                <a:path w="10146" h="10870" extrusionOk="0">
                  <a:moveTo>
                    <a:pt x="5357" y="1"/>
                  </a:moveTo>
                  <a:cubicBezTo>
                    <a:pt x="5010" y="1"/>
                    <a:pt x="4727" y="253"/>
                    <a:pt x="4727" y="631"/>
                  </a:cubicBezTo>
                  <a:lnTo>
                    <a:pt x="4727" y="5388"/>
                  </a:lnTo>
                  <a:cubicBezTo>
                    <a:pt x="4727" y="5640"/>
                    <a:pt x="4537" y="5797"/>
                    <a:pt x="4317" y="5797"/>
                  </a:cubicBezTo>
                  <a:cubicBezTo>
                    <a:pt x="4128" y="5797"/>
                    <a:pt x="3907" y="5577"/>
                    <a:pt x="3907" y="5388"/>
                  </a:cubicBezTo>
                  <a:lnTo>
                    <a:pt x="3907" y="1450"/>
                  </a:lnTo>
                  <a:cubicBezTo>
                    <a:pt x="3907" y="1103"/>
                    <a:pt x="3624" y="820"/>
                    <a:pt x="3277" y="820"/>
                  </a:cubicBezTo>
                  <a:cubicBezTo>
                    <a:pt x="2931" y="820"/>
                    <a:pt x="2647" y="1103"/>
                    <a:pt x="2647" y="1450"/>
                  </a:cubicBezTo>
                  <a:lnTo>
                    <a:pt x="2647" y="7940"/>
                  </a:lnTo>
                  <a:lnTo>
                    <a:pt x="1576" y="6900"/>
                  </a:lnTo>
                  <a:cubicBezTo>
                    <a:pt x="1416" y="6740"/>
                    <a:pt x="1176" y="6640"/>
                    <a:pt x="935" y="6640"/>
                  </a:cubicBezTo>
                  <a:cubicBezTo>
                    <a:pt x="748" y="6640"/>
                    <a:pt x="561" y="6700"/>
                    <a:pt x="410" y="6837"/>
                  </a:cubicBezTo>
                  <a:cubicBezTo>
                    <a:pt x="95" y="7121"/>
                    <a:pt x="1" y="7625"/>
                    <a:pt x="284" y="7971"/>
                  </a:cubicBezTo>
                  <a:lnTo>
                    <a:pt x="1734" y="10208"/>
                  </a:lnTo>
                  <a:cubicBezTo>
                    <a:pt x="2049" y="10618"/>
                    <a:pt x="2521" y="10870"/>
                    <a:pt x="3088" y="10870"/>
                  </a:cubicBezTo>
                  <a:lnTo>
                    <a:pt x="8035" y="10870"/>
                  </a:lnTo>
                  <a:cubicBezTo>
                    <a:pt x="9169" y="10870"/>
                    <a:pt x="10114" y="9925"/>
                    <a:pt x="10114" y="8759"/>
                  </a:cubicBezTo>
                  <a:lnTo>
                    <a:pt x="10114" y="4002"/>
                  </a:lnTo>
                  <a:cubicBezTo>
                    <a:pt x="10145" y="3592"/>
                    <a:pt x="9893" y="3309"/>
                    <a:pt x="9515" y="3309"/>
                  </a:cubicBezTo>
                  <a:cubicBezTo>
                    <a:pt x="9169" y="3309"/>
                    <a:pt x="8885" y="3592"/>
                    <a:pt x="8885" y="3939"/>
                  </a:cubicBezTo>
                  <a:lnTo>
                    <a:pt x="8885" y="5388"/>
                  </a:lnTo>
                  <a:cubicBezTo>
                    <a:pt x="8885" y="5640"/>
                    <a:pt x="8696" y="5797"/>
                    <a:pt x="8507" y="5797"/>
                  </a:cubicBezTo>
                  <a:cubicBezTo>
                    <a:pt x="8255" y="5797"/>
                    <a:pt x="8066" y="5577"/>
                    <a:pt x="8066" y="5388"/>
                  </a:cubicBezTo>
                  <a:lnTo>
                    <a:pt x="8066" y="1450"/>
                  </a:lnTo>
                  <a:cubicBezTo>
                    <a:pt x="8066" y="1103"/>
                    <a:pt x="7782" y="820"/>
                    <a:pt x="7436" y="820"/>
                  </a:cubicBezTo>
                  <a:cubicBezTo>
                    <a:pt x="7089" y="820"/>
                    <a:pt x="6806" y="1103"/>
                    <a:pt x="6806" y="1450"/>
                  </a:cubicBezTo>
                  <a:lnTo>
                    <a:pt x="6806" y="5388"/>
                  </a:lnTo>
                  <a:cubicBezTo>
                    <a:pt x="6806" y="5640"/>
                    <a:pt x="6617" y="5797"/>
                    <a:pt x="6428" y="5797"/>
                  </a:cubicBezTo>
                  <a:cubicBezTo>
                    <a:pt x="6176" y="5797"/>
                    <a:pt x="5987" y="5577"/>
                    <a:pt x="5987" y="5388"/>
                  </a:cubicBezTo>
                  <a:lnTo>
                    <a:pt x="5987" y="631"/>
                  </a:lnTo>
                  <a:cubicBezTo>
                    <a:pt x="5987" y="284"/>
                    <a:pt x="5703" y="1"/>
                    <a:pt x="53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174;p57">
              <a:extLst>
                <a:ext uri="{FF2B5EF4-FFF2-40B4-BE49-F238E27FC236}">
                  <a16:creationId xmlns:a16="http://schemas.microsoft.com/office/drawing/2014/main" id="{2A000A18-2A31-5422-306A-2166050FC166}"/>
                </a:ext>
              </a:extLst>
            </p:cNvPr>
            <p:cNvSpPr/>
            <p:nvPr/>
          </p:nvSpPr>
          <p:spPr>
            <a:xfrm>
              <a:off x="-9791500" y="4069250"/>
              <a:ext cx="31550" cy="66175"/>
            </a:xfrm>
            <a:custGeom>
              <a:avLst/>
              <a:gdLst/>
              <a:ahLst/>
              <a:cxnLst/>
              <a:rect l="l" t="t" r="r" b="b"/>
              <a:pathLst>
                <a:path w="1262" h="2647" extrusionOk="0">
                  <a:moveTo>
                    <a:pt x="631" y="0"/>
                  </a:moveTo>
                  <a:cubicBezTo>
                    <a:pt x="284" y="0"/>
                    <a:pt x="1" y="252"/>
                    <a:pt x="1" y="630"/>
                  </a:cubicBezTo>
                  <a:lnTo>
                    <a:pt x="1" y="2647"/>
                  </a:lnTo>
                  <a:cubicBezTo>
                    <a:pt x="190" y="2552"/>
                    <a:pt x="410" y="2489"/>
                    <a:pt x="631" y="2489"/>
                  </a:cubicBezTo>
                  <a:cubicBezTo>
                    <a:pt x="883" y="2521"/>
                    <a:pt x="1072" y="2552"/>
                    <a:pt x="1261" y="2647"/>
                  </a:cubicBezTo>
                  <a:lnTo>
                    <a:pt x="1261" y="630"/>
                  </a:lnTo>
                  <a:cubicBezTo>
                    <a:pt x="1261" y="284"/>
                    <a:pt x="977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75;p57">
              <a:extLst>
                <a:ext uri="{FF2B5EF4-FFF2-40B4-BE49-F238E27FC236}">
                  <a16:creationId xmlns:a16="http://schemas.microsoft.com/office/drawing/2014/main" id="{FD32A3B1-151D-92B6-1451-8EE226ACBE23}"/>
                </a:ext>
              </a:extLst>
            </p:cNvPr>
            <p:cNvSpPr/>
            <p:nvPr/>
          </p:nvSpPr>
          <p:spPr>
            <a:xfrm>
              <a:off x="-9740300" y="4049550"/>
              <a:ext cx="136275" cy="268600"/>
            </a:xfrm>
            <a:custGeom>
              <a:avLst/>
              <a:gdLst/>
              <a:ahLst/>
              <a:cxnLst/>
              <a:rect l="l" t="t" r="r" b="b"/>
              <a:pathLst>
                <a:path w="5451" h="10744" extrusionOk="0">
                  <a:moveTo>
                    <a:pt x="631" y="1"/>
                  </a:moveTo>
                  <a:cubicBezTo>
                    <a:pt x="284" y="1"/>
                    <a:pt x="1" y="253"/>
                    <a:pt x="1" y="631"/>
                  </a:cubicBezTo>
                  <a:lnTo>
                    <a:pt x="1" y="5955"/>
                  </a:lnTo>
                  <a:cubicBezTo>
                    <a:pt x="190" y="5860"/>
                    <a:pt x="410" y="5797"/>
                    <a:pt x="631" y="5797"/>
                  </a:cubicBezTo>
                  <a:cubicBezTo>
                    <a:pt x="1418" y="5797"/>
                    <a:pt x="2080" y="6428"/>
                    <a:pt x="2080" y="7247"/>
                  </a:cubicBezTo>
                  <a:lnTo>
                    <a:pt x="2080" y="10744"/>
                  </a:lnTo>
                  <a:lnTo>
                    <a:pt x="3309" y="10744"/>
                  </a:lnTo>
                  <a:cubicBezTo>
                    <a:pt x="4443" y="10744"/>
                    <a:pt x="5388" y="9799"/>
                    <a:pt x="5388" y="8664"/>
                  </a:cubicBezTo>
                  <a:lnTo>
                    <a:pt x="5388" y="3876"/>
                  </a:lnTo>
                  <a:cubicBezTo>
                    <a:pt x="5451" y="3592"/>
                    <a:pt x="5167" y="3309"/>
                    <a:pt x="4821" y="3309"/>
                  </a:cubicBezTo>
                  <a:cubicBezTo>
                    <a:pt x="4443" y="3309"/>
                    <a:pt x="4191" y="3592"/>
                    <a:pt x="4191" y="3939"/>
                  </a:cubicBezTo>
                  <a:lnTo>
                    <a:pt x="4191" y="5388"/>
                  </a:lnTo>
                  <a:cubicBezTo>
                    <a:pt x="4191" y="5640"/>
                    <a:pt x="3970" y="5797"/>
                    <a:pt x="3781" y="5797"/>
                  </a:cubicBezTo>
                  <a:cubicBezTo>
                    <a:pt x="3561" y="5797"/>
                    <a:pt x="3340" y="5577"/>
                    <a:pt x="3340" y="5388"/>
                  </a:cubicBezTo>
                  <a:lnTo>
                    <a:pt x="3340" y="1450"/>
                  </a:lnTo>
                  <a:cubicBezTo>
                    <a:pt x="3340" y="1103"/>
                    <a:pt x="3088" y="820"/>
                    <a:pt x="2710" y="820"/>
                  </a:cubicBezTo>
                  <a:cubicBezTo>
                    <a:pt x="2364" y="820"/>
                    <a:pt x="2080" y="1103"/>
                    <a:pt x="2080" y="1450"/>
                  </a:cubicBezTo>
                  <a:lnTo>
                    <a:pt x="2080" y="5388"/>
                  </a:lnTo>
                  <a:cubicBezTo>
                    <a:pt x="2080" y="5640"/>
                    <a:pt x="1891" y="5797"/>
                    <a:pt x="1702" y="5797"/>
                  </a:cubicBezTo>
                  <a:cubicBezTo>
                    <a:pt x="1450" y="5797"/>
                    <a:pt x="1261" y="5577"/>
                    <a:pt x="1261" y="5388"/>
                  </a:cubicBezTo>
                  <a:lnTo>
                    <a:pt x="1261" y="631"/>
                  </a:lnTo>
                  <a:cubicBezTo>
                    <a:pt x="1261" y="284"/>
                    <a:pt x="977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7180;p56">
            <a:extLst>
              <a:ext uri="{FF2B5EF4-FFF2-40B4-BE49-F238E27FC236}">
                <a16:creationId xmlns:a16="http://schemas.microsoft.com/office/drawing/2014/main" id="{7B284C29-0A66-4996-B5E9-6432638F4FE2}"/>
              </a:ext>
            </a:extLst>
          </p:cNvPr>
          <p:cNvGrpSpPr/>
          <p:nvPr/>
        </p:nvGrpSpPr>
        <p:grpSpPr>
          <a:xfrm>
            <a:off x="7325748" y="2128763"/>
            <a:ext cx="354586" cy="352675"/>
            <a:chOff x="-35482200" y="3561225"/>
            <a:chExt cx="292225" cy="290650"/>
          </a:xfrm>
          <a:solidFill>
            <a:schemeClr val="accent6"/>
          </a:solidFill>
        </p:grpSpPr>
        <p:sp>
          <p:nvSpPr>
            <p:cNvPr id="25" name="Google Shape;7181;p56">
              <a:extLst>
                <a:ext uri="{FF2B5EF4-FFF2-40B4-BE49-F238E27FC236}">
                  <a16:creationId xmlns:a16="http://schemas.microsoft.com/office/drawing/2014/main" id="{0D029858-54CF-FC85-F677-1E7CDCC87586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82;p56">
              <a:extLst>
                <a:ext uri="{FF2B5EF4-FFF2-40B4-BE49-F238E27FC236}">
                  <a16:creationId xmlns:a16="http://schemas.microsoft.com/office/drawing/2014/main" id="{F61DCF11-E163-2862-7D87-761D62321CC0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83;p56">
              <a:extLst>
                <a:ext uri="{FF2B5EF4-FFF2-40B4-BE49-F238E27FC236}">
                  <a16:creationId xmlns:a16="http://schemas.microsoft.com/office/drawing/2014/main" id="{13C70B88-8316-9B6D-BE4C-B610078C429E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7364;p56">
            <a:extLst>
              <a:ext uri="{FF2B5EF4-FFF2-40B4-BE49-F238E27FC236}">
                <a16:creationId xmlns:a16="http://schemas.microsoft.com/office/drawing/2014/main" id="{33426418-02A4-D744-5070-7CD94C01BAC0}"/>
              </a:ext>
            </a:extLst>
          </p:cNvPr>
          <p:cNvGrpSpPr/>
          <p:nvPr/>
        </p:nvGrpSpPr>
        <p:grpSpPr>
          <a:xfrm>
            <a:off x="1336141" y="2160141"/>
            <a:ext cx="353645" cy="342179"/>
            <a:chOff x="-32568800" y="3232000"/>
            <a:chExt cx="291450" cy="282000"/>
          </a:xfrm>
          <a:solidFill>
            <a:schemeClr val="accent6"/>
          </a:solidFill>
        </p:grpSpPr>
        <p:sp>
          <p:nvSpPr>
            <p:cNvPr id="29" name="Google Shape;7365;p56">
              <a:extLst>
                <a:ext uri="{FF2B5EF4-FFF2-40B4-BE49-F238E27FC236}">
                  <a16:creationId xmlns:a16="http://schemas.microsoft.com/office/drawing/2014/main" id="{524C133C-3AFC-6F6C-01F6-36F07C47E87F}"/>
                </a:ext>
              </a:extLst>
            </p:cNvPr>
            <p:cNvSpPr/>
            <p:nvPr/>
          </p:nvSpPr>
          <p:spPr>
            <a:xfrm>
              <a:off x="-32545150" y="3232000"/>
              <a:ext cx="244175" cy="246550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66;p56">
              <a:extLst>
                <a:ext uri="{FF2B5EF4-FFF2-40B4-BE49-F238E27FC236}">
                  <a16:creationId xmlns:a16="http://schemas.microsoft.com/office/drawing/2014/main" id="{CA50110D-9046-44FB-1B33-B08BE9FD3C62}"/>
                </a:ext>
              </a:extLst>
            </p:cNvPr>
            <p:cNvSpPr/>
            <p:nvPr/>
          </p:nvSpPr>
          <p:spPr>
            <a:xfrm>
              <a:off x="-32568800" y="3392675"/>
              <a:ext cx="291450" cy="121325"/>
            </a:xfrm>
            <a:custGeom>
              <a:avLst/>
              <a:gdLst/>
              <a:ahLst/>
              <a:cxnLst/>
              <a:rect l="l" t="t" r="r" b="b"/>
              <a:pathLst>
                <a:path w="11658" h="4853" extrusionOk="0">
                  <a:moveTo>
                    <a:pt x="9578" y="1"/>
                  </a:moveTo>
                  <a:lnTo>
                    <a:pt x="9263" y="316"/>
                  </a:lnTo>
                  <a:lnTo>
                    <a:pt x="9263" y="631"/>
                  </a:lnTo>
                  <a:cubicBezTo>
                    <a:pt x="10335" y="1040"/>
                    <a:pt x="10965" y="1576"/>
                    <a:pt x="10965" y="2143"/>
                  </a:cubicBezTo>
                  <a:cubicBezTo>
                    <a:pt x="10965" y="3119"/>
                    <a:pt x="8885" y="4191"/>
                    <a:pt x="5829" y="4191"/>
                  </a:cubicBezTo>
                  <a:cubicBezTo>
                    <a:pt x="2805" y="4191"/>
                    <a:pt x="726" y="3119"/>
                    <a:pt x="726" y="2143"/>
                  </a:cubicBezTo>
                  <a:cubicBezTo>
                    <a:pt x="726" y="1607"/>
                    <a:pt x="1261" y="1103"/>
                    <a:pt x="2175" y="725"/>
                  </a:cubicBezTo>
                  <a:lnTo>
                    <a:pt x="1671" y="190"/>
                  </a:lnTo>
                  <a:cubicBezTo>
                    <a:pt x="631" y="725"/>
                    <a:pt x="1" y="1387"/>
                    <a:pt x="1" y="2111"/>
                  </a:cubicBezTo>
                  <a:cubicBezTo>
                    <a:pt x="1" y="3655"/>
                    <a:pt x="2584" y="4852"/>
                    <a:pt x="5829" y="4852"/>
                  </a:cubicBezTo>
                  <a:cubicBezTo>
                    <a:pt x="9106" y="4852"/>
                    <a:pt x="11658" y="3624"/>
                    <a:pt x="11658" y="2111"/>
                  </a:cubicBezTo>
                  <a:cubicBezTo>
                    <a:pt x="11658" y="1261"/>
                    <a:pt x="10870" y="505"/>
                    <a:pt x="9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693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" grpId="0" build="p"/>
      <p:bldP spid="565" grpId="0" build="p"/>
      <p:bldP spid="566" grpId="0" build="p"/>
      <p:bldP spid="567" grpId="0"/>
      <p:bldP spid="568" grpId="0"/>
      <p:bldP spid="569" grpId="0"/>
      <p:bldP spid="570" grpId="0" animBg="1"/>
      <p:bldP spid="571" grpId="0" animBg="1"/>
      <p:bldP spid="572" grpId="0" animBg="1"/>
      <p:bldP spid="573" grpId="0" animBg="1"/>
      <p:bldP spid="574" grpId="0" animBg="1"/>
      <p:bldP spid="575" grpId="0" animBg="1"/>
      <p:bldP spid="576" grpId="0" animBg="1"/>
      <p:bldP spid="577" grpId="0" animBg="1"/>
      <p:bldP spid="578" grpId="0" animBg="1"/>
      <p:bldP spid="579" grpId="0" animBg="1"/>
      <p:bldP spid="580" grpId="0" animBg="1"/>
      <p:bldP spid="581" grpId="0" animBg="1"/>
      <p:bldP spid="582" grpId="0" animBg="1"/>
      <p:bldP spid="583" grpId="0" animBg="1"/>
      <p:bldP spid="5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</a:t>
            </a:r>
            <a:r>
              <a:rPr lang="fr-FR" dirty="0"/>
              <a:t>ES CATEGORIES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65135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Améliorer la réutilisation des classes en y ajoutant de la flexibilité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4824932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Mécanismes permettant d’aumgenter la qualité du code en général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2469552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Fluidifier la communication et l’interconnectivé entre les objets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-28165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CREATION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4731632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COMPORTEMENT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2376252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STRUCTURE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512349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2916763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5268216" y="207704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074;p38">
            <a:extLst>
              <a:ext uri="{FF2B5EF4-FFF2-40B4-BE49-F238E27FC236}">
                <a16:creationId xmlns:a16="http://schemas.microsoft.com/office/drawing/2014/main" id="{2D205E1C-334E-748C-66A7-85BA0FA0D035}"/>
              </a:ext>
            </a:extLst>
          </p:cNvPr>
          <p:cNvGrpSpPr/>
          <p:nvPr/>
        </p:nvGrpSpPr>
        <p:grpSpPr>
          <a:xfrm>
            <a:off x="3148706" y="2226572"/>
            <a:ext cx="517829" cy="410267"/>
            <a:chOff x="2504975" y="1971250"/>
            <a:chExt cx="2053150" cy="1626675"/>
          </a:xfrm>
          <a:solidFill>
            <a:schemeClr val="accent2"/>
          </a:solidFill>
        </p:grpSpPr>
        <p:sp>
          <p:nvSpPr>
            <p:cNvPr id="3" name="Google Shape;1075;p38">
              <a:extLst>
                <a:ext uri="{FF2B5EF4-FFF2-40B4-BE49-F238E27FC236}">
                  <a16:creationId xmlns:a16="http://schemas.microsoft.com/office/drawing/2014/main" id="{8778150C-75D2-C283-8013-477DFDBADCDB}"/>
                </a:ext>
              </a:extLst>
            </p:cNvPr>
            <p:cNvSpPr/>
            <p:nvPr/>
          </p:nvSpPr>
          <p:spPr>
            <a:xfrm>
              <a:off x="298045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76;p38">
              <a:extLst>
                <a:ext uri="{FF2B5EF4-FFF2-40B4-BE49-F238E27FC236}">
                  <a16:creationId xmlns:a16="http://schemas.microsoft.com/office/drawing/2014/main" id="{F760A31A-A36F-5C3D-17B7-5E81212596FE}"/>
                </a:ext>
              </a:extLst>
            </p:cNvPr>
            <p:cNvSpPr/>
            <p:nvPr/>
          </p:nvSpPr>
          <p:spPr>
            <a:xfrm>
              <a:off x="3349775" y="1971250"/>
              <a:ext cx="298100" cy="254125"/>
            </a:xfrm>
            <a:custGeom>
              <a:avLst/>
              <a:gdLst/>
              <a:ahLst/>
              <a:cxnLst/>
              <a:rect l="l" t="t" r="r" b="b"/>
              <a:pathLst>
                <a:path w="11924" h="10165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4" y="9702"/>
                    <a:pt x="5567" y="10164"/>
                    <a:pt x="6816" y="10164"/>
                  </a:cubicBezTo>
                  <a:cubicBezTo>
                    <a:pt x="9424" y="10164"/>
                    <a:pt x="11924" y="8147"/>
                    <a:pt x="11924" y="5118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77;p38">
              <a:extLst>
                <a:ext uri="{FF2B5EF4-FFF2-40B4-BE49-F238E27FC236}">
                  <a16:creationId xmlns:a16="http://schemas.microsoft.com/office/drawing/2014/main" id="{92151E00-51DC-63B4-D7A0-7A545B1B0541}"/>
                </a:ext>
              </a:extLst>
            </p:cNvPr>
            <p:cNvSpPr/>
            <p:nvPr/>
          </p:nvSpPr>
          <p:spPr>
            <a:xfrm>
              <a:off x="3349775" y="2548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78;p38">
              <a:extLst>
                <a:ext uri="{FF2B5EF4-FFF2-40B4-BE49-F238E27FC236}">
                  <a16:creationId xmlns:a16="http://schemas.microsoft.com/office/drawing/2014/main" id="{03734612-FD05-8D69-65C6-650F059A5E23}"/>
                </a:ext>
              </a:extLst>
            </p:cNvPr>
            <p:cNvSpPr/>
            <p:nvPr/>
          </p:nvSpPr>
          <p:spPr>
            <a:xfrm>
              <a:off x="3349775" y="3054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8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9"/>
                    <a:pt x="9656" y="0"/>
                    <a:pt x="68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79;p38">
              <a:extLst>
                <a:ext uri="{FF2B5EF4-FFF2-40B4-BE49-F238E27FC236}">
                  <a16:creationId xmlns:a16="http://schemas.microsoft.com/office/drawing/2014/main" id="{8317137A-D418-C46A-C6D5-4A102478DD19}"/>
                </a:ext>
              </a:extLst>
            </p:cNvPr>
            <p:cNvSpPr/>
            <p:nvPr/>
          </p:nvSpPr>
          <p:spPr>
            <a:xfrm>
              <a:off x="380780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3" y="10121"/>
                    <a:pt x="10121" y="7853"/>
                    <a:pt x="10121" y="5061"/>
                  </a:cubicBezTo>
                  <a:cubicBezTo>
                    <a:pt x="10121" y="2269"/>
                    <a:pt x="7853" y="1"/>
                    <a:pt x="5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80;p38">
              <a:extLst>
                <a:ext uri="{FF2B5EF4-FFF2-40B4-BE49-F238E27FC236}">
                  <a16:creationId xmlns:a16="http://schemas.microsoft.com/office/drawing/2014/main" id="{345C1D26-42D3-467E-B5E6-DB58EFAB7613}"/>
                </a:ext>
              </a:extLst>
            </p:cNvPr>
            <p:cNvSpPr/>
            <p:nvPr/>
          </p:nvSpPr>
          <p:spPr>
            <a:xfrm>
              <a:off x="293682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3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81;p38">
              <a:extLst>
                <a:ext uri="{FF2B5EF4-FFF2-40B4-BE49-F238E27FC236}">
                  <a16:creationId xmlns:a16="http://schemas.microsoft.com/office/drawing/2014/main" id="{C6D3C04F-826D-73C1-62AD-0E53232ABDA2}"/>
                </a:ext>
              </a:extLst>
            </p:cNvPr>
            <p:cNvSpPr/>
            <p:nvPr/>
          </p:nvSpPr>
          <p:spPr>
            <a:xfrm>
              <a:off x="2504975" y="3342400"/>
              <a:ext cx="298100" cy="255525"/>
            </a:xfrm>
            <a:custGeom>
              <a:avLst/>
              <a:gdLst/>
              <a:ahLst/>
              <a:cxnLst/>
              <a:rect l="l" t="t" r="r" b="b"/>
              <a:pathLst>
                <a:path w="11924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52" y="9758"/>
                    <a:pt x="5535" y="10221"/>
                    <a:pt x="6790" y="10221"/>
                  </a:cubicBezTo>
                  <a:cubicBezTo>
                    <a:pt x="9419" y="10221"/>
                    <a:pt x="11924" y="8189"/>
                    <a:pt x="11924" y="5119"/>
                  </a:cubicBezTo>
                  <a:cubicBezTo>
                    <a:pt x="11924" y="2269"/>
                    <a:pt x="9655" y="0"/>
                    <a:pt x="68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2;p38">
              <a:extLst>
                <a:ext uri="{FF2B5EF4-FFF2-40B4-BE49-F238E27FC236}">
                  <a16:creationId xmlns:a16="http://schemas.microsoft.com/office/drawing/2014/main" id="{D04052C0-205E-AEEC-382E-1AD84CA5BE69}"/>
                </a:ext>
              </a:extLst>
            </p:cNvPr>
            <p:cNvSpPr/>
            <p:nvPr/>
          </p:nvSpPr>
          <p:spPr>
            <a:xfrm>
              <a:off x="376417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83;p38">
              <a:extLst>
                <a:ext uri="{FF2B5EF4-FFF2-40B4-BE49-F238E27FC236}">
                  <a16:creationId xmlns:a16="http://schemas.microsoft.com/office/drawing/2014/main" id="{E39DBC04-B04F-3962-7CC0-7D4201E50A29}"/>
                </a:ext>
              </a:extLst>
            </p:cNvPr>
            <p:cNvSpPr/>
            <p:nvPr/>
          </p:nvSpPr>
          <p:spPr>
            <a:xfrm>
              <a:off x="4217850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5" y="0"/>
                  </a:moveTo>
                  <a:cubicBezTo>
                    <a:pt x="2269" y="0"/>
                    <a:pt x="0" y="5468"/>
                    <a:pt x="3199" y="8725"/>
                  </a:cubicBezTo>
                  <a:cubicBezTo>
                    <a:pt x="4233" y="9758"/>
                    <a:pt x="5503" y="10221"/>
                    <a:pt x="6749" y="10221"/>
                  </a:cubicBezTo>
                  <a:cubicBezTo>
                    <a:pt x="9360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84;p38">
              <a:extLst>
                <a:ext uri="{FF2B5EF4-FFF2-40B4-BE49-F238E27FC236}">
                  <a16:creationId xmlns:a16="http://schemas.microsoft.com/office/drawing/2014/main" id="{2D1A0B93-153A-6100-E2EE-B6F8414ED9EB}"/>
                </a:ext>
              </a:extLst>
            </p:cNvPr>
            <p:cNvSpPr/>
            <p:nvPr/>
          </p:nvSpPr>
          <p:spPr>
            <a:xfrm>
              <a:off x="2539875" y="2824750"/>
              <a:ext cx="254475" cy="253025"/>
            </a:xfrm>
            <a:custGeom>
              <a:avLst/>
              <a:gdLst/>
              <a:ahLst/>
              <a:cxnLst/>
              <a:rect l="l" t="t" r="r" b="b"/>
              <a:pathLst>
                <a:path w="10179" h="10121" extrusionOk="0">
                  <a:moveTo>
                    <a:pt x="5119" y="1"/>
                  </a:moveTo>
                  <a:cubicBezTo>
                    <a:pt x="2327" y="1"/>
                    <a:pt x="0" y="2269"/>
                    <a:pt x="0" y="5061"/>
                  </a:cubicBezTo>
                  <a:cubicBezTo>
                    <a:pt x="0" y="7853"/>
                    <a:pt x="2327" y="10121"/>
                    <a:pt x="5119" y="10121"/>
                  </a:cubicBezTo>
                  <a:cubicBezTo>
                    <a:pt x="7911" y="10121"/>
                    <a:pt x="10179" y="7853"/>
                    <a:pt x="10179" y="5061"/>
                  </a:cubicBezTo>
                  <a:cubicBezTo>
                    <a:pt x="10179" y="2269"/>
                    <a:pt x="7911" y="1"/>
                    <a:pt x="51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5;p38">
              <a:extLst>
                <a:ext uri="{FF2B5EF4-FFF2-40B4-BE49-F238E27FC236}">
                  <a16:creationId xmlns:a16="http://schemas.microsoft.com/office/drawing/2014/main" id="{7E1322EC-F5CA-1E72-BAFB-17F1D9FD8E17}"/>
                </a:ext>
              </a:extLst>
            </p:cNvPr>
            <p:cNvSpPr/>
            <p:nvPr/>
          </p:nvSpPr>
          <p:spPr>
            <a:xfrm>
              <a:off x="4261475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0" y="1"/>
                  </a:moveTo>
                  <a:cubicBezTo>
                    <a:pt x="2269" y="1"/>
                    <a:pt x="0" y="2269"/>
                    <a:pt x="0" y="5061"/>
                  </a:cubicBezTo>
                  <a:cubicBezTo>
                    <a:pt x="0" y="7853"/>
                    <a:pt x="2269" y="10121"/>
                    <a:pt x="5060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6;p38">
              <a:extLst>
                <a:ext uri="{FF2B5EF4-FFF2-40B4-BE49-F238E27FC236}">
                  <a16:creationId xmlns:a16="http://schemas.microsoft.com/office/drawing/2014/main" id="{6A51BB52-C063-CD90-9896-1F666A3D076C}"/>
                </a:ext>
              </a:extLst>
            </p:cNvPr>
            <p:cNvSpPr/>
            <p:nvPr/>
          </p:nvSpPr>
          <p:spPr>
            <a:xfrm>
              <a:off x="3351225" y="2548500"/>
              <a:ext cx="296650" cy="254075"/>
            </a:xfrm>
            <a:custGeom>
              <a:avLst/>
              <a:gdLst/>
              <a:ahLst/>
              <a:cxnLst/>
              <a:rect l="l" t="t" r="r" b="b"/>
              <a:pathLst>
                <a:path w="11866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00" y="8666"/>
                  </a:cubicBezTo>
                  <a:cubicBezTo>
                    <a:pt x="4233" y="9700"/>
                    <a:pt x="5504" y="10163"/>
                    <a:pt x="6750" y="10163"/>
                  </a:cubicBezTo>
                  <a:cubicBezTo>
                    <a:pt x="9361" y="10163"/>
                    <a:pt x="11866" y="8131"/>
                    <a:pt x="11866" y="5060"/>
                  </a:cubicBezTo>
                  <a:cubicBezTo>
                    <a:pt x="11866" y="2268"/>
                    <a:pt x="9598" y="0"/>
                    <a:pt x="68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87;p38">
              <a:extLst>
                <a:ext uri="{FF2B5EF4-FFF2-40B4-BE49-F238E27FC236}">
                  <a16:creationId xmlns:a16="http://schemas.microsoft.com/office/drawing/2014/main" id="{B4F04544-E077-E596-F31F-591FDAE0E4BE}"/>
                </a:ext>
              </a:extLst>
            </p:cNvPr>
            <p:cNvSpPr/>
            <p:nvPr/>
          </p:nvSpPr>
          <p:spPr>
            <a:xfrm>
              <a:off x="3351225" y="30545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8;p38">
              <a:extLst>
                <a:ext uri="{FF2B5EF4-FFF2-40B4-BE49-F238E27FC236}">
                  <a16:creationId xmlns:a16="http://schemas.microsoft.com/office/drawing/2014/main" id="{A57CA84D-104B-813C-2B34-3C42A44F7214}"/>
                </a:ext>
              </a:extLst>
            </p:cNvPr>
            <p:cNvSpPr/>
            <p:nvPr/>
          </p:nvSpPr>
          <p:spPr>
            <a:xfrm>
              <a:off x="2547150" y="2823300"/>
              <a:ext cx="2003350" cy="774600"/>
            </a:xfrm>
            <a:custGeom>
              <a:avLst/>
              <a:gdLst/>
              <a:ahLst/>
              <a:cxnLst/>
              <a:rect l="l" t="t" r="r" b="b"/>
              <a:pathLst>
                <a:path w="80134" h="30984" extrusionOk="0">
                  <a:moveTo>
                    <a:pt x="22393" y="1"/>
                  </a:moveTo>
                  <a:cubicBezTo>
                    <a:pt x="16867" y="1"/>
                    <a:pt x="15297" y="7562"/>
                    <a:pt x="20357" y="9772"/>
                  </a:cubicBezTo>
                  <a:lnTo>
                    <a:pt x="20357" y="21230"/>
                  </a:lnTo>
                  <a:cubicBezTo>
                    <a:pt x="19194" y="21753"/>
                    <a:pt x="18263" y="22684"/>
                    <a:pt x="17740" y="23847"/>
                  </a:cubicBezTo>
                  <a:lnTo>
                    <a:pt x="9772" y="23847"/>
                  </a:lnTo>
                  <a:cubicBezTo>
                    <a:pt x="8851" y="21739"/>
                    <a:pt x="7001" y="20782"/>
                    <a:pt x="5157" y="20782"/>
                  </a:cubicBezTo>
                  <a:cubicBezTo>
                    <a:pt x="2574" y="20782"/>
                    <a:pt x="0" y="22659"/>
                    <a:pt x="0" y="25883"/>
                  </a:cubicBezTo>
                  <a:cubicBezTo>
                    <a:pt x="0" y="29106"/>
                    <a:pt x="2574" y="30983"/>
                    <a:pt x="5157" y="30983"/>
                  </a:cubicBezTo>
                  <a:cubicBezTo>
                    <a:pt x="7001" y="30983"/>
                    <a:pt x="8851" y="30026"/>
                    <a:pt x="9772" y="27918"/>
                  </a:cubicBezTo>
                  <a:lnTo>
                    <a:pt x="17740" y="27918"/>
                  </a:lnTo>
                  <a:cubicBezTo>
                    <a:pt x="18641" y="29896"/>
                    <a:pt x="20517" y="30884"/>
                    <a:pt x="22393" y="30884"/>
                  </a:cubicBezTo>
                  <a:cubicBezTo>
                    <a:pt x="24268" y="30884"/>
                    <a:pt x="26144" y="29896"/>
                    <a:pt x="27046" y="27918"/>
                  </a:cubicBezTo>
                  <a:lnTo>
                    <a:pt x="50892" y="27918"/>
                  </a:lnTo>
                  <a:cubicBezTo>
                    <a:pt x="51764" y="29896"/>
                    <a:pt x="53626" y="30884"/>
                    <a:pt x="55494" y="30884"/>
                  </a:cubicBezTo>
                  <a:cubicBezTo>
                    <a:pt x="57363" y="30884"/>
                    <a:pt x="59238" y="29896"/>
                    <a:pt x="60140" y="27918"/>
                  </a:cubicBezTo>
                  <a:lnTo>
                    <a:pt x="68980" y="27918"/>
                  </a:lnTo>
                  <a:cubicBezTo>
                    <a:pt x="69861" y="29932"/>
                    <a:pt x="71763" y="30975"/>
                    <a:pt x="73673" y="30975"/>
                  </a:cubicBezTo>
                  <a:cubicBezTo>
                    <a:pt x="75295" y="30975"/>
                    <a:pt x="76923" y="30223"/>
                    <a:pt x="77937" y="28674"/>
                  </a:cubicBezTo>
                  <a:cubicBezTo>
                    <a:pt x="80134" y="25322"/>
                    <a:pt x="77736" y="20822"/>
                    <a:pt x="73711" y="20822"/>
                  </a:cubicBezTo>
                  <a:cubicBezTo>
                    <a:pt x="73685" y="20822"/>
                    <a:pt x="73659" y="20822"/>
                    <a:pt x="73633" y="20823"/>
                  </a:cubicBezTo>
                  <a:cubicBezTo>
                    <a:pt x="71598" y="20823"/>
                    <a:pt x="69795" y="21986"/>
                    <a:pt x="68980" y="23847"/>
                  </a:cubicBezTo>
                  <a:lnTo>
                    <a:pt x="60140" y="23847"/>
                  </a:lnTo>
                  <a:cubicBezTo>
                    <a:pt x="59616" y="22684"/>
                    <a:pt x="58686" y="21753"/>
                    <a:pt x="57523" y="21230"/>
                  </a:cubicBezTo>
                  <a:lnTo>
                    <a:pt x="57523" y="9772"/>
                  </a:lnTo>
                  <a:cubicBezTo>
                    <a:pt x="62583" y="7562"/>
                    <a:pt x="61012" y="1"/>
                    <a:pt x="55487" y="1"/>
                  </a:cubicBezTo>
                  <a:cubicBezTo>
                    <a:pt x="49961" y="1"/>
                    <a:pt x="48391" y="7562"/>
                    <a:pt x="53509" y="9772"/>
                  </a:cubicBezTo>
                  <a:lnTo>
                    <a:pt x="53509" y="21230"/>
                  </a:lnTo>
                  <a:cubicBezTo>
                    <a:pt x="52288" y="21753"/>
                    <a:pt x="51357" y="22684"/>
                    <a:pt x="50892" y="23847"/>
                  </a:cubicBezTo>
                  <a:lnTo>
                    <a:pt x="27046" y="23847"/>
                  </a:lnTo>
                  <a:cubicBezTo>
                    <a:pt x="26522" y="22684"/>
                    <a:pt x="25592" y="21753"/>
                    <a:pt x="24428" y="21230"/>
                  </a:cubicBezTo>
                  <a:lnTo>
                    <a:pt x="24428" y="9772"/>
                  </a:lnTo>
                  <a:cubicBezTo>
                    <a:pt x="29488" y="7562"/>
                    <a:pt x="27918" y="1"/>
                    <a:pt x="22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89;p38">
              <a:extLst>
                <a:ext uri="{FF2B5EF4-FFF2-40B4-BE49-F238E27FC236}">
                  <a16:creationId xmlns:a16="http://schemas.microsoft.com/office/drawing/2014/main" id="{585A1B79-79F4-796D-D5CB-A552F93B3A3E}"/>
                </a:ext>
              </a:extLst>
            </p:cNvPr>
            <p:cNvSpPr/>
            <p:nvPr/>
          </p:nvSpPr>
          <p:spPr>
            <a:xfrm>
              <a:off x="2524025" y="1983600"/>
              <a:ext cx="2034100" cy="1095300"/>
            </a:xfrm>
            <a:custGeom>
              <a:avLst/>
              <a:gdLst/>
              <a:ahLst/>
              <a:cxnLst/>
              <a:rect l="l" t="t" r="r" b="b"/>
              <a:pathLst>
                <a:path w="81364" h="43812" extrusionOk="0">
                  <a:moveTo>
                    <a:pt x="39872" y="0"/>
                  </a:moveTo>
                  <a:cubicBezTo>
                    <a:pt x="37480" y="0"/>
                    <a:pt x="35095" y="1542"/>
                    <a:pt x="34834" y="4624"/>
                  </a:cubicBezTo>
                  <a:cubicBezTo>
                    <a:pt x="34834" y="5148"/>
                    <a:pt x="34892" y="5729"/>
                    <a:pt x="35066" y="6253"/>
                  </a:cubicBezTo>
                  <a:lnTo>
                    <a:pt x="7614" y="33996"/>
                  </a:lnTo>
                  <a:cubicBezTo>
                    <a:pt x="6959" y="33713"/>
                    <a:pt x="6281" y="33581"/>
                    <a:pt x="5616" y="33581"/>
                  </a:cubicBezTo>
                  <a:cubicBezTo>
                    <a:pt x="3271" y="33581"/>
                    <a:pt x="1088" y="35226"/>
                    <a:pt x="634" y="37718"/>
                  </a:cubicBezTo>
                  <a:cubicBezTo>
                    <a:pt x="1" y="40886"/>
                    <a:pt x="2447" y="43768"/>
                    <a:pt x="5657" y="43768"/>
                  </a:cubicBezTo>
                  <a:cubicBezTo>
                    <a:pt x="5689" y="43768"/>
                    <a:pt x="5721" y="43768"/>
                    <a:pt x="5753" y="43767"/>
                  </a:cubicBezTo>
                  <a:cubicBezTo>
                    <a:pt x="9242" y="43767"/>
                    <a:pt x="11685" y="40219"/>
                    <a:pt x="10464" y="36904"/>
                  </a:cubicBezTo>
                  <a:lnTo>
                    <a:pt x="37800" y="9219"/>
                  </a:lnTo>
                  <a:cubicBezTo>
                    <a:pt x="38469" y="9539"/>
                    <a:pt x="39181" y="9699"/>
                    <a:pt x="39894" y="9699"/>
                  </a:cubicBezTo>
                  <a:cubicBezTo>
                    <a:pt x="40606" y="9699"/>
                    <a:pt x="41319" y="9539"/>
                    <a:pt x="41988" y="9219"/>
                  </a:cubicBezTo>
                  <a:lnTo>
                    <a:pt x="69847" y="36904"/>
                  </a:lnTo>
                  <a:cubicBezTo>
                    <a:pt x="69615" y="37486"/>
                    <a:pt x="69498" y="38125"/>
                    <a:pt x="69498" y="38765"/>
                  </a:cubicBezTo>
                  <a:cubicBezTo>
                    <a:pt x="69498" y="41793"/>
                    <a:pt x="71998" y="43811"/>
                    <a:pt x="74606" y="43811"/>
                  </a:cubicBezTo>
                  <a:cubicBezTo>
                    <a:pt x="75855" y="43811"/>
                    <a:pt x="77129" y="43349"/>
                    <a:pt x="78164" y="42313"/>
                  </a:cubicBezTo>
                  <a:cubicBezTo>
                    <a:pt x="81363" y="39114"/>
                    <a:pt x="79095" y="33647"/>
                    <a:pt x="74558" y="33647"/>
                  </a:cubicBezTo>
                  <a:cubicBezTo>
                    <a:pt x="73919" y="33647"/>
                    <a:pt x="73279" y="33763"/>
                    <a:pt x="72697" y="33996"/>
                  </a:cubicBezTo>
                  <a:lnTo>
                    <a:pt x="44721" y="6195"/>
                  </a:lnTo>
                  <a:cubicBezTo>
                    <a:pt x="44838" y="5671"/>
                    <a:pt x="44954" y="5148"/>
                    <a:pt x="44954" y="4624"/>
                  </a:cubicBezTo>
                  <a:cubicBezTo>
                    <a:pt x="44663" y="1542"/>
                    <a:pt x="42264" y="0"/>
                    <a:pt x="398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6650;p55">
            <a:extLst>
              <a:ext uri="{FF2B5EF4-FFF2-40B4-BE49-F238E27FC236}">
                <a16:creationId xmlns:a16="http://schemas.microsoft.com/office/drawing/2014/main" id="{E503B3C7-473D-2692-1086-850F169A5027}"/>
              </a:ext>
            </a:extLst>
          </p:cNvPr>
          <p:cNvGrpSpPr/>
          <p:nvPr/>
        </p:nvGrpSpPr>
        <p:grpSpPr>
          <a:xfrm>
            <a:off x="826058" y="2206552"/>
            <a:ext cx="368157" cy="365699"/>
            <a:chOff x="-59470075" y="3308975"/>
            <a:chExt cx="318200" cy="316075"/>
          </a:xfrm>
          <a:solidFill>
            <a:schemeClr val="accent2"/>
          </a:solidFill>
        </p:grpSpPr>
        <p:sp>
          <p:nvSpPr>
            <p:cNvPr id="19" name="Google Shape;6651;p55">
              <a:extLst>
                <a:ext uri="{FF2B5EF4-FFF2-40B4-BE49-F238E27FC236}">
                  <a16:creationId xmlns:a16="http://schemas.microsoft.com/office/drawing/2014/main" id="{F5FEC0C9-FE05-E121-2B1A-B1B2E9B1294C}"/>
                </a:ext>
              </a:extLst>
            </p:cNvPr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52;p55">
              <a:extLst>
                <a:ext uri="{FF2B5EF4-FFF2-40B4-BE49-F238E27FC236}">
                  <a16:creationId xmlns:a16="http://schemas.microsoft.com/office/drawing/2014/main" id="{A63753FD-D50B-3651-489D-582EE7550112}"/>
                </a:ext>
              </a:extLst>
            </p:cNvPr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653;p55">
              <a:extLst>
                <a:ext uri="{FF2B5EF4-FFF2-40B4-BE49-F238E27FC236}">
                  <a16:creationId xmlns:a16="http://schemas.microsoft.com/office/drawing/2014/main" id="{85813AC2-28DE-E6BF-75BC-ADEB1D490CDC}"/>
                </a:ext>
              </a:extLst>
            </p:cNvPr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654;p55">
              <a:extLst>
                <a:ext uri="{FF2B5EF4-FFF2-40B4-BE49-F238E27FC236}">
                  <a16:creationId xmlns:a16="http://schemas.microsoft.com/office/drawing/2014/main" id="{94150567-C7B4-44F3-A705-3253F453E095}"/>
                </a:ext>
              </a:extLst>
            </p:cNvPr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655;p55">
              <a:extLst>
                <a:ext uri="{FF2B5EF4-FFF2-40B4-BE49-F238E27FC236}">
                  <a16:creationId xmlns:a16="http://schemas.microsoft.com/office/drawing/2014/main" id="{80F5B558-03C2-F654-DFDB-72346D604748}"/>
                </a:ext>
              </a:extLst>
            </p:cNvPr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656;p55">
              <a:extLst>
                <a:ext uri="{FF2B5EF4-FFF2-40B4-BE49-F238E27FC236}">
                  <a16:creationId xmlns:a16="http://schemas.microsoft.com/office/drawing/2014/main" id="{ED0B621D-3779-DF78-E029-1C9B53F992F0}"/>
                </a:ext>
              </a:extLst>
            </p:cNvPr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57;p55">
              <a:extLst>
                <a:ext uri="{FF2B5EF4-FFF2-40B4-BE49-F238E27FC236}">
                  <a16:creationId xmlns:a16="http://schemas.microsoft.com/office/drawing/2014/main" id="{C2C4875C-FDA7-1C72-523D-540CBA4A5A46}"/>
                </a:ext>
              </a:extLst>
            </p:cNvPr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658;p55">
              <a:extLst>
                <a:ext uri="{FF2B5EF4-FFF2-40B4-BE49-F238E27FC236}">
                  <a16:creationId xmlns:a16="http://schemas.microsoft.com/office/drawing/2014/main" id="{5441C69E-8134-BA04-6787-2F455A958B62}"/>
                </a:ext>
              </a:extLst>
            </p:cNvPr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659;p55">
              <a:extLst>
                <a:ext uri="{FF2B5EF4-FFF2-40B4-BE49-F238E27FC236}">
                  <a16:creationId xmlns:a16="http://schemas.microsoft.com/office/drawing/2014/main" id="{68B198C1-79F6-875E-7CA8-0E8F06C946F5}"/>
                </a:ext>
              </a:extLst>
            </p:cNvPr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7829;p57">
            <a:extLst>
              <a:ext uri="{FF2B5EF4-FFF2-40B4-BE49-F238E27FC236}">
                <a16:creationId xmlns:a16="http://schemas.microsoft.com/office/drawing/2014/main" id="{05904A91-1281-2A4E-38B9-418B43A1B4F1}"/>
              </a:ext>
            </a:extLst>
          </p:cNvPr>
          <p:cNvGrpSpPr/>
          <p:nvPr/>
        </p:nvGrpSpPr>
        <p:grpSpPr>
          <a:xfrm>
            <a:off x="5620443" y="2236455"/>
            <a:ext cx="298377" cy="354519"/>
            <a:chOff x="-48233050" y="3569725"/>
            <a:chExt cx="252050" cy="299475"/>
          </a:xfrm>
          <a:solidFill>
            <a:schemeClr val="accent2"/>
          </a:solidFill>
        </p:grpSpPr>
        <p:sp>
          <p:nvSpPr>
            <p:cNvPr id="29" name="Google Shape;7830;p57">
              <a:extLst>
                <a:ext uri="{FF2B5EF4-FFF2-40B4-BE49-F238E27FC236}">
                  <a16:creationId xmlns:a16="http://schemas.microsoft.com/office/drawing/2014/main" id="{3E81F166-D1C7-A4B4-89D3-2D784A1893CF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831;p57">
              <a:extLst>
                <a:ext uri="{FF2B5EF4-FFF2-40B4-BE49-F238E27FC236}">
                  <a16:creationId xmlns:a16="http://schemas.microsoft.com/office/drawing/2014/main" id="{9142C202-EB80-040D-A5E9-D3C0DA409F39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832;p57">
              <a:extLst>
                <a:ext uri="{FF2B5EF4-FFF2-40B4-BE49-F238E27FC236}">
                  <a16:creationId xmlns:a16="http://schemas.microsoft.com/office/drawing/2014/main" id="{90FA0314-EA7C-FFA3-7131-7AAA45589D49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77;p25">
            <a:extLst>
              <a:ext uri="{FF2B5EF4-FFF2-40B4-BE49-F238E27FC236}">
                <a16:creationId xmlns:a16="http://schemas.microsoft.com/office/drawing/2014/main" id="{B7E02666-4BFC-E894-6D22-AF7C3AE1A1C3}"/>
              </a:ext>
            </a:extLst>
          </p:cNvPr>
          <p:cNvSpPr txBox="1">
            <a:spLocks/>
          </p:cNvSpPr>
          <p:nvPr/>
        </p:nvSpPr>
        <p:spPr>
          <a:xfrm>
            <a:off x="7225157" y="3346682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lt1"/>
                </a:solidFill>
                <a:latin typeface="Roboto Lt"/>
                <a:ea typeface="Roboto Lt"/>
                <a:cs typeface="Roboto L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lt1"/>
                </a:solidFill>
                <a:latin typeface="Roboto Lt"/>
                <a:ea typeface="Roboto Lt"/>
                <a:cs typeface="Roboto L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lt1"/>
                </a:solidFill>
                <a:latin typeface="Roboto Lt"/>
                <a:ea typeface="Roboto Lt"/>
                <a:cs typeface="Roboto L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lt1"/>
                </a:solidFill>
                <a:latin typeface="Roboto Lt"/>
                <a:ea typeface="Roboto Lt"/>
                <a:cs typeface="Roboto L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lt1"/>
                </a:solidFill>
                <a:latin typeface="Roboto Lt"/>
                <a:ea typeface="Roboto Lt"/>
                <a:cs typeface="Roboto L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lt1"/>
                </a:solidFill>
                <a:latin typeface="Roboto Lt"/>
                <a:ea typeface="Roboto Lt"/>
                <a:cs typeface="Roboto L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lt1"/>
                </a:solidFill>
                <a:latin typeface="Roboto Lt"/>
                <a:ea typeface="Roboto Lt"/>
                <a:cs typeface="Roboto L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lt1"/>
                </a:solidFill>
                <a:latin typeface="Roboto Lt"/>
                <a:ea typeface="Roboto Lt"/>
                <a:cs typeface="Roboto L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chemeClr val="lt1"/>
                </a:solidFill>
                <a:latin typeface="Roboto Lt"/>
                <a:ea typeface="Roboto Lt"/>
                <a:cs typeface="Roboto Lt"/>
                <a:sym typeface="Roboto Light"/>
              </a:defRPr>
            </a:lvl9pPr>
          </a:lstStyle>
          <a:p>
            <a:pPr marL="0" indent="0"/>
            <a:r>
              <a:rPr lang="fr-FR" dirty="0"/>
              <a:t>Gestion des processus multithread afin d’éviter les accès concurrents</a:t>
            </a:r>
          </a:p>
        </p:txBody>
      </p:sp>
      <p:sp>
        <p:nvSpPr>
          <p:cNvPr id="33" name="Google Shape;280;p25">
            <a:extLst>
              <a:ext uri="{FF2B5EF4-FFF2-40B4-BE49-F238E27FC236}">
                <a16:creationId xmlns:a16="http://schemas.microsoft.com/office/drawing/2014/main" id="{A1F59622-8D45-72B1-C536-6B9EC9024E6E}"/>
              </a:ext>
            </a:extLst>
          </p:cNvPr>
          <p:cNvSpPr txBox="1">
            <a:spLocks/>
          </p:cNvSpPr>
          <p:nvPr/>
        </p:nvSpPr>
        <p:spPr>
          <a:xfrm>
            <a:off x="7131857" y="3281107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k"/>
                <a:ea typeface="Roboto Bk"/>
                <a:cs typeface="Roboto B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k"/>
                <a:ea typeface="Roboto Bk"/>
                <a:cs typeface="Roboto B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k"/>
                <a:ea typeface="Roboto Bk"/>
                <a:cs typeface="Roboto B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k"/>
                <a:ea typeface="Roboto Bk"/>
                <a:cs typeface="Roboto B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k"/>
                <a:ea typeface="Roboto Bk"/>
                <a:cs typeface="Roboto B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k"/>
                <a:ea typeface="Roboto Bk"/>
                <a:cs typeface="Roboto B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k"/>
                <a:ea typeface="Roboto Bk"/>
                <a:cs typeface="Roboto B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k"/>
                <a:ea typeface="Roboto Bk"/>
                <a:cs typeface="Roboto B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k"/>
                <a:ea typeface="Roboto Bk"/>
                <a:cs typeface="Roboto Bk"/>
                <a:sym typeface="Roboto Black"/>
              </a:defRPr>
            </a:lvl9pPr>
          </a:lstStyle>
          <a:p>
            <a:r>
              <a:rPr lang="fr-FR" dirty="0"/>
              <a:t>CONCURRENCE</a:t>
            </a:r>
          </a:p>
        </p:txBody>
      </p:sp>
      <p:sp>
        <p:nvSpPr>
          <p:cNvPr id="34" name="Google Shape;288;p25">
            <a:extLst>
              <a:ext uri="{FF2B5EF4-FFF2-40B4-BE49-F238E27FC236}">
                <a16:creationId xmlns:a16="http://schemas.microsoft.com/office/drawing/2014/main" id="{A301472B-65BB-99D8-2C70-DD7F05815ED6}"/>
              </a:ext>
            </a:extLst>
          </p:cNvPr>
          <p:cNvSpPr/>
          <p:nvPr/>
        </p:nvSpPr>
        <p:spPr>
          <a:xfrm>
            <a:off x="7668441" y="2083606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5894;p53">
            <a:extLst>
              <a:ext uri="{FF2B5EF4-FFF2-40B4-BE49-F238E27FC236}">
                <a16:creationId xmlns:a16="http://schemas.microsoft.com/office/drawing/2014/main" id="{FA4900D8-5DCF-3036-907F-3CDC6833941F}"/>
              </a:ext>
            </a:extLst>
          </p:cNvPr>
          <p:cNvGrpSpPr/>
          <p:nvPr/>
        </p:nvGrpSpPr>
        <p:grpSpPr>
          <a:xfrm>
            <a:off x="7999570" y="2250998"/>
            <a:ext cx="340573" cy="339271"/>
            <a:chOff x="2085450" y="842250"/>
            <a:chExt cx="483700" cy="481850"/>
          </a:xfrm>
          <a:solidFill>
            <a:schemeClr val="accent2"/>
          </a:solidFill>
        </p:grpSpPr>
        <p:sp>
          <p:nvSpPr>
            <p:cNvPr id="40" name="Google Shape;5895;p53">
              <a:extLst>
                <a:ext uri="{FF2B5EF4-FFF2-40B4-BE49-F238E27FC236}">
                  <a16:creationId xmlns:a16="http://schemas.microsoft.com/office/drawing/2014/main" id="{52EA5D20-6F4B-C640-FDE4-6BA311245E5C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5896;p53">
              <a:extLst>
                <a:ext uri="{FF2B5EF4-FFF2-40B4-BE49-F238E27FC236}">
                  <a16:creationId xmlns:a16="http://schemas.microsoft.com/office/drawing/2014/main" id="{2D219F1B-8F1C-B307-11D0-D7BEC3063FCB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5897;p53">
              <a:extLst>
                <a:ext uri="{FF2B5EF4-FFF2-40B4-BE49-F238E27FC236}">
                  <a16:creationId xmlns:a16="http://schemas.microsoft.com/office/drawing/2014/main" id="{A5FC29C4-EF1A-EEEA-1989-F63C0A4849E8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build="p"/>
      <p:bldP spid="277" grpId="0" build="p"/>
      <p:bldP spid="278" grpId="0" build="p"/>
      <p:bldP spid="279" grpId="0"/>
      <p:bldP spid="280" grpId="0"/>
      <p:bldP spid="281" grpId="0"/>
      <p:bldP spid="282" grpId="0" animBg="1"/>
      <p:bldP spid="284" grpId="0" animBg="1"/>
      <p:bldP spid="288" grpId="0" animBg="1"/>
      <p:bldP spid="32" grpId="0"/>
      <p:bldP spid="33" grpId="0"/>
      <p:bldP spid="34" grpId="0" animBg="1"/>
    </p:bld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2270</Words>
  <Application>Microsoft Macintosh PowerPoint</Application>
  <PresentationFormat>Affichage à l'écran (16:9)</PresentationFormat>
  <Paragraphs>607</Paragraphs>
  <Slides>25</Slides>
  <Notes>25</Notes>
  <HiddenSlides>1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5" baseType="lpstr">
      <vt:lpstr>Roboto Bk</vt:lpstr>
      <vt:lpstr>Bree Serif</vt:lpstr>
      <vt:lpstr>Roboto</vt:lpstr>
      <vt:lpstr>Arial</vt:lpstr>
      <vt:lpstr>Consolas</vt:lpstr>
      <vt:lpstr>Roboto Lt</vt:lpstr>
      <vt:lpstr>Roboto Light</vt:lpstr>
      <vt:lpstr>Roboto Black</vt:lpstr>
      <vt:lpstr>Roboto Mono Thin</vt:lpstr>
      <vt:lpstr>WEB PROPOSAL</vt:lpstr>
      <vt:lpstr>DESIGN PATTERN</vt:lpstr>
      <vt:lpstr>Sommaire</vt:lpstr>
      <vt:lpstr>Sommaire</vt:lpstr>
      <vt:lpstr>1. Généralités</vt:lpstr>
      <vt:lpstr>Qu’est-ce qu’un  Design Pattern</vt:lpstr>
      <vt:lpstr>The GoF book</vt:lpstr>
      <vt:lpstr>UTILITE DES DESIGN PATTERNS</vt:lpstr>
      <vt:lpstr>LES ERREURS A NE PAS FAIRE</vt:lpstr>
      <vt:lpstr>LES CATEGORIES</vt:lpstr>
      <vt:lpstr>Mini-Projet support</vt:lpstr>
      <vt:lpstr>2. PRINCIPE SOLID</vt:lpstr>
      <vt:lpstr>3. CREATION</vt:lpstr>
      <vt:lpstr>Présentation PowerPoint</vt:lpstr>
      <vt:lpstr>Présentation PowerPoint</vt:lpstr>
      <vt:lpstr>Présentation PowerPoint</vt:lpstr>
      <vt:lpstr>Présentation PowerPoint</vt:lpstr>
      <vt:lpstr>4. STRUCTURE</vt:lpstr>
      <vt:lpstr>Présentation PowerPoint</vt:lpstr>
      <vt:lpstr>Présentation PowerPoint</vt:lpstr>
      <vt:lpstr>Présentation PowerPoint</vt:lpstr>
      <vt:lpstr>5. COMPORTEMENT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cp:lastModifiedBy>Matthieu Geiss</cp:lastModifiedBy>
  <cp:revision>50</cp:revision>
  <dcterms:modified xsi:type="dcterms:W3CDTF">2022-10-06T07:11:07Z</dcterms:modified>
</cp:coreProperties>
</file>